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1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531DA-230C-E2AA-E6B1-30B4D632FE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05300DF9-D420-3C01-A605-2132268A67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23A18679-DA32-9DC0-BED9-9A4BDC903B17}"/>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5" name="Footer Placeholder 4">
            <a:extLst>
              <a:ext uri="{FF2B5EF4-FFF2-40B4-BE49-F238E27FC236}">
                <a16:creationId xmlns:a16="http://schemas.microsoft.com/office/drawing/2014/main" id="{22FDB343-63AA-315C-DDFE-F8D4584A0D4A}"/>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B312D68-2BC1-5136-3C9B-7A38F8BCDFFC}"/>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1895234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E1606-78E8-3CEA-616D-4CEEBFEB572E}"/>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9FEF35C-6D2D-8846-2E39-309286402C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0B3765C-8D20-2279-9DF9-ACE4546C36DE}"/>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5" name="Footer Placeholder 4">
            <a:extLst>
              <a:ext uri="{FF2B5EF4-FFF2-40B4-BE49-F238E27FC236}">
                <a16:creationId xmlns:a16="http://schemas.microsoft.com/office/drawing/2014/main" id="{C829483F-8151-267A-CD3A-C4049EDBFA8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E18225CC-C523-37AD-41D4-9872134CF321}"/>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1241380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0EE1E8-4370-85F1-DE67-8D1646B5C8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6B8D1CFE-83DE-DFC6-F3D7-2AB9FDB73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8BE90BD-A8AB-9F84-2CFA-20E9FB950D4A}"/>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5" name="Footer Placeholder 4">
            <a:extLst>
              <a:ext uri="{FF2B5EF4-FFF2-40B4-BE49-F238E27FC236}">
                <a16:creationId xmlns:a16="http://schemas.microsoft.com/office/drawing/2014/main" id="{73E66683-010D-559B-B9BC-574DDFE7D33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5D22A9FF-D0BE-3148-A486-855A5867D27B}"/>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1705590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29F6-5F07-C160-5B70-64FB9FF359EE}"/>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83C81DC-E6F9-D41B-AB59-E3C26E618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E1EACCF-4185-DE24-425E-14E434E7CF80}"/>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5" name="Footer Placeholder 4">
            <a:extLst>
              <a:ext uri="{FF2B5EF4-FFF2-40B4-BE49-F238E27FC236}">
                <a16:creationId xmlns:a16="http://schemas.microsoft.com/office/drawing/2014/main" id="{65152398-C20F-D597-20BD-9FC718C53F8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4F92C0D-AB10-2B8D-3B5E-2BA1274EAE7B}"/>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241585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25458-2EB4-0F62-13D0-8D30752CC7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7854157F-EF6C-BDB1-EB27-71631380C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D3BE61-839D-0A38-6A24-84C9825545AA}"/>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5" name="Footer Placeholder 4">
            <a:extLst>
              <a:ext uri="{FF2B5EF4-FFF2-40B4-BE49-F238E27FC236}">
                <a16:creationId xmlns:a16="http://schemas.microsoft.com/office/drawing/2014/main" id="{B5EA0136-9E4E-6B4D-15D2-20609169DA77}"/>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61BC907-F58F-3E41-F0DD-E4A7DF0448F6}"/>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2636947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9209-ABCE-DCB2-8B49-759A1FD38662}"/>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916CA974-D54D-8B3D-17D2-1BF01B9535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154CA1FA-7ED2-D161-3ABC-57A5EC65D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3488EF7C-7098-5FA7-3098-EC5597FBD308}"/>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6" name="Footer Placeholder 5">
            <a:extLst>
              <a:ext uri="{FF2B5EF4-FFF2-40B4-BE49-F238E27FC236}">
                <a16:creationId xmlns:a16="http://schemas.microsoft.com/office/drawing/2014/main" id="{46436D15-2019-9D70-552D-C06FD062102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96A6D19-0A93-60E7-8792-3D6DCBED896F}"/>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937382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E318-A018-8FAF-3298-00314F8BADF5}"/>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C966EB2E-A111-3D5A-27B4-E651C9A7FF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F10D19-C54F-4A05-DDC0-0876F59CE0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604483AF-2A16-F0B2-11FE-06433F428A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14D7D9-2E52-FADF-3023-3A9398E649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989A94CC-1F00-7548-B1E3-4F3FE8CA892C}"/>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8" name="Footer Placeholder 7">
            <a:extLst>
              <a:ext uri="{FF2B5EF4-FFF2-40B4-BE49-F238E27FC236}">
                <a16:creationId xmlns:a16="http://schemas.microsoft.com/office/drawing/2014/main" id="{C5777375-C9AE-DF6B-8CB9-AE0A96807B88}"/>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C08DF246-99D1-665A-D2DE-B09C23F42CBE}"/>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208452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DE37-ABD5-7D91-896C-996E75AF4FA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5D1A428B-0AF6-9B2B-38E1-2070AFD5B45F}"/>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4" name="Footer Placeholder 3">
            <a:extLst>
              <a:ext uri="{FF2B5EF4-FFF2-40B4-BE49-F238E27FC236}">
                <a16:creationId xmlns:a16="http://schemas.microsoft.com/office/drawing/2014/main" id="{D2DC23E7-DB09-F19B-80B1-E353CECC9A2F}"/>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7DB97AA4-FE87-3AF9-9165-73A6BA03D0C4}"/>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1184256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0B889-4AA1-4179-EA51-6C6BAA46C0E6}"/>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3" name="Footer Placeholder 2">
            <a:extLst>
              <a:ext uri="{FF2B5EF4-FFF2-40B4-BE49-F238E27FC236}">
                <a16:creationId xmlns:a16="http://schemas.microsoft.com/office/drawing/2014/main" id="{E045CF81-C6A8-A59B-A725-628A330E33FA}"/>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B990E482-C3BC-708B-6AC7-3D5CDB03B896}"/>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2892098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B5EF-B885-F505-E9CD-100C95490D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B46805EE-0652-91F0-C8D8-9DCA5AB23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948A66BC-CC46-1307-0D96-B728E28F07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700EE5-6E3B-3DEF-FF73-E3577F072B3B}"/>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6" name="Footer Placeholder 5">
            <a:extLst>
              <a:ext uri="{FF2B5EF4-FFF2-40B4-BE49-F238E27FC236}">
                <a16:creationId xmlns:a16="http://schemas.microsoft.com/office/drawing/2014/main" id="{3323829B-0DCD-AC01-0E11-FCC8F5A5FDB8}"/>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98B71929-5820-17C8-04D2-396D814A5041}"/>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439663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0DD5D-0DE0-DDE7-99BB-C630ACC5A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014FA45E-7EDD-06A3-7F1F-5740ED2E1F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ED2FC08F-2D0F-8E10-1554-10AF55D912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16B47-3563-8BEE-1DB2-6913B81DE64C}"/>
              </a:ext>
            </a:extLst>
          </p:cNvPr>
          <p:cNvSpPr>
            <a:spLocks noGrp="1"/>
          </p:cNvSpPr>
          <p:nvPr>
            <p:ph type="dt" sz="half" idx="10"/>
          </p:nvPr>
        </p:nvSpPr>
        <p:spPr/>
        <p:txBody>
          <a:bodyPr/>
          <a:lstStyle/>
          <a:p>
            <a:fld id="{2A2F7036-7741-4E7F-B6E3-20CC8BB0E8CC}" type="datetimeFigureOut">
              <a:rPr lang="en-KE" smtClean="0"/>
              <a:t>27/01/2023</a:t>
            </a:fld>
            <a:endParaRPr lang="en-KE"/>
          </a:p>
        </p:txBody>
      </p:sp>
      <p:sp>
        <p:nvSpPr>
          <p:cNvPr id="6" name="Footer Placeholder 5">
            <a:extLst>
              <a:ext uri="{FF2B5EF4-FFF2-40B4-BE49-F238E27FC236}">
                <a16:creationId xmlns:a16="http://schemas.microsoft.com/office/drawing/2014/main" id="{F4BD1720-506B-D10F-6B96-98B59482CB59}"/>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1A5E96D2-3D52-4056-5E87-63C9C84F936E}"/>
              </a:ext>
            </a:extLst>
          </p:cNvPr>
          <p:cNvSpPr>
            <a:spLocks noGrp="1"/>
          </p:cNvSpPr>
          <p:nvPr>
            <p:ph type="sldNum" sz="quarter" idx="12"/>
          </p:nvPr>
        </p:nvSpPr>
        <p:spPr/>
        <p:txBody>
          <a:bodyPr/>
          <a:lstStyle/>
          <a:p>
            <a:fld id="{264A0460-A247-43DD-AF84-106E00166062}" type="slidenum">
              <a:rPr lang="en-KE" smtClean="0"/>
              <a:t>‹#›</a:t>
            </a:fld>
            <a:endParaRPr lang="en-KE"/>
          </a:p>
        </p:txBody>
      </p:sp>
    </p:spTree>
    <p:extLst>
      <p:ext uri="{BB962C8B-B14F-4D97-AF65-F5344CB8AC3E}">
        <p14:creationId xmlns:p14="http://schemas.microsoft.com/office/powerpoint/2010/main" val="2168005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588DD-1053-810C-6293-C31E022A61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B3670B88-CBCB-D60E-E5E1-A91236B131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990F01D8-5968-7D0F-FF06-3D0E1240B3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2F7036-7741-4E7F-B6E3-20CC8BB0E8CC}" type="datetimeFigureOut">
              <a:rPr lang="en-KE" smtClean="0"/>
              <a:t>27/01/2023</a:t>
            </a:fld>
            <a:endParaRPr lang="en-KE"/>
          </a:p>
        </p:txBody>
      </p:sp>
      <p:sp>
        <p:nvSpPr>
          <p:cNvPr id="5" name="Footer Placeholder 4">
            <a:extLst>
              <a:ext uri="{FF2B5EF4-FFF2-40B4-BE49-F238E27FC236}">
                <a16:creationId xmlns:a16="http://schemas.microsoft.com/office/drawing/2014/main" id="{109EC51B-BBDA-5135-F092-894AEB321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3AA51803-900E-708B-2D7B-973D705FDF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4A0460-A247-43DD-AF84-106E00166062}" type="slidenum">
              <a:rPr lang="en-KE" smtClean="0"/>
              <a:t>‹#›</a:t>
            </a:fld>
            <a:endParaRPr lang="en-KE"/>
          </a:p>
        </p:txBody>
      </p:sp>
    </p:spTree>
    <p:extLst>
      <p:ext uri="{BB962C8B-B14F-4D97-AF65-F5344CB8AC3E}">
        <p14:creationId xmlns:p14="http://schemas.microsoft.com/office/powerpoint/2010/main" val="1014748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AB719D-315D-73CD-D65A-8BC362795773}"/>
              </a:ext>
            </a:extLst>
          </p:cNvPr>
          <p:cNvSpPr>
            <a:spLocks noGrp="1"/>
          </p:cNvSpPr>
          <p:nvPr>
            <p:ph type="title"/>
          </p:nvPr>
        </p:nvSpPr>
        <p:spPr/>
        <p:txBody>
          <a:bodyPr/>
          <a:lstStyle/>
          <a:p>
            <a:r>
              <a:rPr lang="en-US" b="1" dirty="0"/>
              <a:t>Project management information system</a:t>
            </a:r>
            <a:endParaRPr lang="en-KE" b="1" dirty="0"/>
          </a:p>
        </p:txBody>
      </p:sp>
      <p:sp>
        <p:nvSpPr>
          <p:cNvPr id="5" name="Content Placeholder 4">
            <a:extLst>
              <a:ext uri="{FF2B5EF4-FFF2-40B4-BE49-F238E27FC236}">
                <a16:creationId xmlns:a16="http://schemas.microsoft.com/office/drawing/2014/main" id="{1D1B70D0-AE1D-F4C0-F6EC-71C0429A4CD6}"/>
              </a:ext>
            </a:extLst>
          </p:cNvPr>
          <p:cNvSpPr>
            <a:spLocks noGrp="1"/>
          </p:cNvSpPr>
          <p:nvPr>
            <p:ph idx="1"/>
          </p:nvPr>
        </p:nvSpPr>
        <p:spPr/>
        <p:txBody>
          <a:bodyPr/>
          <a:lstStyle/>
          <a:p>
            <a:r>
              <a:rPr lang="en-US" dirty="0"/>
              <a:t>A project management information system (PMIS) is the coherent organization of the information required for an organization to execute projects successfully. </a:t>
            </a:r>
          </a:p>
          <a:p>
            <a:r>
              <a:rPr lang="en-US" dirty="0"/>
              <a:t>A PMIS is typically one or more software applications and a methodical process for collecting and using project information. These electronic systems "help [to] plan, execute, and close project management goals.“</a:t>
            </a:r>
          </a:p>
          <a:p>
            <a:r>
              <a:rPr lang="en-US" dirty="0"/>
              <a:t>PMIS systems differ in scope, design and features depending upon an organization's operational requirements.</a:t>
            </a:r>
            <a:endParaRPr lang="en-KE" dirty="0"/>
          </a:p>
        </p:txBody>
      </p:sp>
    </p:spTree>
    <p:extLst>
      <p:ext uri="{BB962C8B-B14F-4D97-AF65-F5344CB8AC3E}">
        <p14:creationId xmlns:p14="http://schemas.microsoft.com/office/powerpoint/2010/main" val="857667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7850E6-B201-1639-8C57-9C98673FB20D}"/>
              </a:ext>
            </a:extLst>
          </p:cNvPr>
          <p:cNvSpPr>
            <a:spLocks noGrp="1"/>
          </p:cNvSpPr>
          <p:nvPr>
            <p:ph idx="1"/>
          </p:nvPr>
        </p:nvSpPr>
        <p:spPr>
          <a:xfrm>
            <a:off x="838200" y="1023730"/>
            <a:ext cx="10515600" cy="5153233"/>
          </a:xfrm>
        </p:spPr>
        <p:txBody>
          <a:bodyPr>
            <a:normAutofit/>
          </a:bodyPr>
          <a:lstStyle/>
          <a:p>
            <a:r>
              <a:rPr lang="en-US" dirty="0"/>
              <a:t>Project management information system (PMIS) [Tool]. </a:t>
            </a:r>
          </a:p>
          <a:p>
            <a:r>
              <a:rPr lang="en-US" dirty="0"/>
              <a:t>The Project Management Information System (PMIS), part of the enterprise environmental factors, provides access to an automated tool, such as a scheduling software tool, a configuration management system, an information collection and distribution system, or web interfaces to other online automated systems used during the Direct and Manage Project Execution effort.</a:t>
            </a:r>
          </a:p>
          <a:p>
            <a:r>
              <a:rPr lang="en-US" dirty="0"/>
              <a:t>Microsoft Project </a:t>
            </a:r>
          </a:p>
          <a:p>
            <a:r>
              <a:rPr lang="en-US" dirty="0"/>
              <a:t>Anchoring principles in a project – TIME, QUALITY, COST</a:t>
            </a:r>
          </a:p>
          <a:p>
            <a:r>
              <a:rPr lang="en-US" dirty="0"/>
              <a:t>Fuel for information systems – data. When the data is processed it becomes information </a:t>
            </a:r>
            <a:endParaRPr lang="en-KE" dirty="0"/>
          </a:p>
        </p:txBody>
      </p:sp>
    </p:spTree>
    <p:extLst>
      <p:ext uri="{BB962C8B-B14F-4D97-AF65-F5344CB8AC3E}">
        <p14:creationId xmlns:p14="http://schemas.microsoft.com/office/powerpoint/2010/main" val="2684493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E878-8BC9-5159-D091-BDEA6D98006B}"/>
              </a:ext>
            </a:extLst>
          </p:cNvPr>
          <p:cNvSpPr>
            <a:spLocks noGrp="1"/>
          </p:cNvSpPr>
          <p:nvPr>
            <p:ph type="title"/>
          </p:nvPr>
        </p:nvSpPr>
        <p:spPr/>
        <p:txBody>
          <a:bodyPr/>
          <a:lstStyle/>
          <a:p>
            <a:r>
              <a:rPr lang="en-US" b="1" dirty="0"/>
              <a:t>Project management information system software</a:t>
            </a:r>
            <a:endParaRPr lang="en-KE" b="1" dirty="0"/>
          </a:p>
        </p:txBody>
      </p:sp>
      <p:sp>
        <p:nvSpPr>
          <p:cNvPr id="3" name="Content Placeholder 2">
            <a:extLst>
              <a:ext uri="{FF2B5EF4-FFF2-40B4-BE49-F238E27FC236}">
                <a16:creationId xmlns:a16="http://schemas.microsoft.com/office/drawing/2014/main" id="{A7AD2982-0556-6ACF-4957-6C19BA3D2C6C}"/>
              </a:ext>
            </a:extLst>
          </p:cNvPr>
          <p:cNvSpPr>
            <a:spLocks noGrp="1"/>
          </p:cNvSpPr>
          <p:nvPr>
            <p:ph idx="1"/>
          </p:nvPr>
        </p:nvSpPr>
        <p:spPr/>
        <p:txBody>
          <a:bodyPr/>
          <a:lstStyle/>
          <a:p>
            <a:r>
              <a:rPr lang="en-US" dirty="0"/>
              <a:t>At the center of any modern PMIS is software. </a:t>
            </a:r>
          </a:p>
          <a:p>
            <a:r>
              <a:rPr lang="en-US" dirty="0"/>
              <a:t>Project management information system can vary from something as simple as a File system containing Microsoft Excel documents, to a full blown enterprise PMIS software.</a:t>
            </a:r>
            <a:endParaRPr lang="en-KE" dirty="0"/>
          </a:p>
        </p:txBody>
      </p:sp>
    </p:spTree>
    <p:extLst>
      <p:ext uri="{BB962C8B-B14F-4D97-AF65-F5344CB8AC3E}">
        <p14:creationId xmlns:p14="http://schemas.microsoft.com/office/powerpoint/2010/main" val="208714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FDA0A-FC58-46C0-E483-95531FA2B75C}"/>
              </a:ext>
            </a:extLst>
          </p:cNvPr>
          <p:cNvSpPr>
            <a:spLocks noGrp="1"/>
          </p:cNvSpPr>
          <p:nvPr>
            <p:ph type="title"/>
          </p:nvPr>
        </p:nvSpPr>
        <p:spPr/>
        <p:txBody>
          <a:bodyPr/>
          <a:lstStyle/>
          <a:p>
            <a:r>
              <a:rPr lang="en-US" b="1" dirty="0"/>
              <a:t>Characteristics of a PMIS Software</a:t>
            </a:r>
            <a:endParaRPr lang="en-KE" b="1" dirty="0"/>
          </a:p>
        </p:txBody>
      </p:sp>
      <p:sp>
        <p:nvSpPr>
          <p:cNvPr id="3" name="Content Placeholder 2">
            <a:extLst>
              <a:ext uri="{FF2B5EF4-FFF2-40B4-BE49-F238E27FC236}">
                <a16:creationId xmlns:a16="http://schemas.microsoft.com/office/drawing/2014/main" id="{F50C01E2-40D4-A153-DAFA-ABD256FFAA60}"/>
              </a:ext>
            </a:extLst>
          </p:cNvPr>
          <p:cNvSpPr>
            <a:spLocks noGrp="1"/>
          </p:cNvSpPr>
          <p:nvPr>
            <p:ph idx="1"/>
          </p:nvPr>
        </p:nvSpPr>
        <p:spPr/>
        <p:txBody>
          <a:bodyPr/>
          <a:lstStyle/>
          <a:p>
            <a:r>
              <a:rPr lang="en-US" dirty="0"/>
              <a:t>The methodological process used to collect and organize project information can match normalized methodologies such as: </a:t>
            </a:r>
          </a:p>
          <a:p>
            <a:pPr lvl="1"/>
            <a:r>
              <a:rPr lang="en-US" dirty="0"/>
              <a:t>Project Management Professional or </a:t>
            </a:r>
          </a:p>
          <a:p>
            <a:pPr lvl="1"/>
            <a:r>
              <a:rPr lang="en-US" dirty="0"/>
              <a:t>PRINCE2.</a:t>
            </a:r>
            <a:endParaRPr lang="en-KE" dirty="0"/>
          </a:p>
        </p:txBody>
      </p:sp>
    </p:spTree>
    <p:extLst>
      <p:ext uri="{BB962C8B-B14F-4D97-AF65-F5344CB8AC3E}">
        <p14:creationId xmlns:p14="http://schemas.microsoft.com/office/powerpoint/2010/main" val="932428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CDA69-8DF2-4DC8-9DBB-6A6817808627}"/>
              </a:ext>
            </a:extLst>
          </p:cNvPr>
          <p:cNvSpPr>
            <a:spLocks noGrp="1"/>
          </p:cNvSpPr>
          <p:nvPr>
            <p:ph type="title"/>
          </p:nvPr>
        </p:nvSpPr>
        <p:spPr>
          <a:xfrm>
            <a:off x="838200" y="37134"/>
            <a:ext cx="10515600" cy="1325563"/>
          </a:xfrm>
        </p:spPr>
        <p:txBody>
          <a:bodyPr/>
          <a:lstStyle/>
          <a:p>
            <a:r>
              <a:rPr lang="en-US" b="1" dirty="0"/>
              <a:t>Characteristics of a PMIS Software</a:t>
            </a:r>
            <a:endParaRPr lang="en-KE" dirty="0"/>
          </a:p>
        </p:txBody>
      </p:sp>
      <p:sp>
        <p:nvSpPr>
          <p:cNvPr id="3" name="Content Placeholder 2">
            <a:extLst>
              <a:ext uri="{FF2B5EF4-FFF2-40B4-BE49-F238E27FC236}">
                <a16:creationId xmlns:a16="http://schemas.microsoft.com/office/drawing/2014/main" id="{63B72546-23B2-7F09-2B06-305502A83C76}"/>
              </a:ext>
            </a:extLst>
          </p:cNvPr>
          <p:cNvSpPr>
            <a:spLocks noGrp="1"/>
          </p:cNvSpPr>
          <p:nvPr>
            <p:ph idx="1"/>
          </p:nvPr>
        </p:nvSpPr>
        <p:spPr>
          <a:xfrm>
            <a:off x="838200" y="983974"/>
            <a:ext cx="10515600" cy="5508901"/>
          </a:xfrm>
        </p:spPr>
        <p:txBody>
          <a:bodyPr>
            <a:normAutofit lnSpcReduction="10000"/>
          </a:bodyPr>
          <a:lstStyle/>
          <a:p>
            <a:r>
              <a:rPr lang="en-US" dirty="0"/>
              <a:t>A PMIS Software is a multi-user application, and can be cloud based or hosted on-premise.</a:t>
            </a:r>
          </a:p>
          <a:p>
            <a:r>
              <a:rPr lang="en-US" dirty="0"/>
              <a:t>A PMIS Software supports all Project management knowledge areas such as : </a:t>
            </a:r>
          </a:p>
          <a:p>
            <a:pPr lvl="1"/>
            <a:r>
              <a:rPr lang="en-US" dirty="0"/>
              <a:t>Integration Management, </a:t>
            </a:r>
          </a:p>
          <a:p>
            <a:pPr lvl="1"/>
            <a:r>
              <a:rPr lang="en-US" dirty="0"/>
              <a:t>Project Scope Management, </a:t>
            </a:r>
          </a:p>
          <a:p>
            <a:pPr lvl="1"/>
            <a:r>
              <a:rPr lang="en-US" dirty="0"/>
              <a:t>Project Time Management, </a:t>
            </a:r>
          </a:p>
          <a:p>
            <a:pPr lvl="1"/>
            <a:r>
              <a:rPr lang="en-US" dirty="0"/>
              <a:t>Project Cost Management, </a:t>
            </a:r>
          </a:p>
          <a:p>
            <a:pPr lvl="1"/>
            <a:r>
              <a:rPr lang="en-US" dirty="0"/>
              <a:t>Project Quality Management, </a:t>
            </a:r>
          </a:p>
          <a:p>
            <a:pPr lvl="1"/>
            <a:r>
              <a:rPr lang="en-US" dirty="0"/>
              <a:t>Project Human Resource Management, </a:t>
            </a:r>
          </a:p>
          <a:p>
            <a:pPr lvl="1"/>
            <a:r>
              <a:rPr lang="en-US" dirty="0"/>
              <a:t>Project Communications Management, </a:t>
            </a:r>
          </a:p>
          <a:p>
            <a:pPr lvl="1"/>
            <a:r>
              <a:rPr lang="en-US" dirty="0"/>
              <a:t>Project Risk Management, </a:t>
            </a:r>
          </a:p>
          <a:p>
            <a:pPr lvl="1"/>
            <a:r>
              <a:rPr lang="en-US" dirty="0"/>
              <a:t>Project Procurement Management, and </a:t>
            </a:r>
          </a:p>
          <a:p>
            <a:pPr lvl="1"/>
            <a:r>
              <a:rPr lang="en-US" dirty="0"/>
              <a:t>Project Stakeholders Management</a:t>
            </a:r>
            <a:endParaRPr lang="en-KE" dirty="0"/>
          </a:p>
        </p:txBody>
      </p:sp>
    </p:spTree>
    <p:extLst>
      <p:ext uri="{BB962C8B-B14F-4D97-AF65-F5344CB8AC3E}">
        <p14:creationId xmlns:p14="http://schemas.microsoft.com/office/powerpoint/2010/main" val="4223111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7B8B8-9B28-4F7A-ABDC-D305DD3FCE48}"/>
              </a:ext>
            </a:extLst>
          </p:cNvPr>
          <p:cNvSpPr>
            <a:spLocks noGrp="1"/>
          </p:cNvSpPr>
          <p:nvPr>
            <p:ph type="title"/>
          </p:nvPr>
        </p:nvSpPr>
        <p:spPr/>
        <p:txBody>
          <a:bodyPr/>
          <a:lstStyle/>
          <a:p>
            <a:r>
              <a:rPr lang="en-US" b="1" dirty="0"/>
              <a:t>Relationship between a PMS and PMIS</a:t>
            </a:r>
            <a:endParaRPr lang="en-KE" b="1" dirty="0"/>
          </a:p>
        </p:txBody>
      </p:sp>
      <p:sp>
        <p:nvSpPr>
          <p:cNvPr id="3" name="Content Placeholder 2">
            <a:extLst>
              <a:ext uri="{FF2B5EF4-FFF2-40B4-BE49-F238E27FC236}">
                <a16:creationId xmlns:a16="http://schemas.microsoft.com/office/drawing/2014/main" id="{ED3EEF99-88E3-6170-6ED8-67C71B8E0406}"/>
              </a:ext>
            </a:extLst>
          </p:cNvPr>
          <p:cNvSpPr>
            <a:spLocks noGrp="1"/>
          </p:cNvSpPr>
          <p:nvPr>
            <p:ph idx="1"/>
          </p:nvPr>
        </p:nvSpPr>
        <p:spPr/>
        <p:txBody>
          <a:bodyPr/>
          <a:lstStyle/>
          <a:p>
            <a:r>
              <a:rPr lang="en-US" dirty="0"/>
              <a:t>A project management system (PMS) could be a part of a PMIS or sometimes an external tool beside project management information system. </a:t>
            </a:r>
          </a:p>
          <a:p>
            <a:r>
              <a:rPr lang="en-US" dirty="0"/>
              <a:t>What a PMIS does is to manage all stakeholders in a project such as the project owner, client, contractors, sub-contractors, in-house staff, workers, managers </a:t>
            </a:r>
            <a:r>
              <a:rPr lang="en-US" dirty="0" err="1"/>
              <a:t>etc</a:t>
            </a:r>
            <a:endParaRPr lang="en-KE" dirty="0"/>
          </a:p>
        </p:txBody>
      </p:sp>
    </p:spTree>
    <p:extLst>
      <p:ext uri="{BB962C8B-B14F-4D97-AF65-F5344CB8AC3E}">
        <p14:creationId xmlns:p14="http://schemas.microsoft.com/office/powerpoint/2010/main" val="4108976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5F41-E426-D5CC-D801-FCEDA6E2C3C7}"/>
              </a:ext>
            </a:extLst>
          </p:cNvPr>
          <p:cNvSpPr>
            <a:spLocks noGrp="1"/>
          </p:cNvSpPr>
          <p:nvPr>
            <p:ph type="title"/>
          </p:nvPr>
        </p:nvSpPr>
        <p:spPr/>
        <p:txBody>
          <a:bodyPr/>
          <a:lstStyle/>
          <a:p>
            <a:r>
              <a:rPr lang="en-US" b="1" dirty="0"/>
              <a:t>Information system</a:t>
            </a:r>
            <a:endParaRPr lang="en-KE" b="1" dirty="0"/>
          </a:p>
        </p:txBody>
      </p:sp>
      <p:sp>
        <p:nvSpPr>
          <p:cNvPr id="3" name="Content Placeholder 2">
            <a:extLst>
              <a:ext uri="{FF2B5EF4-FFF2-40B4-BE49-F238E27FC236}">
                <a16:creationId xmlns:a16="http://schemas.microsoft.com/office/drawing/2014/main" id="{5ADFA1B7-EF6F-E5CC-75AE-90083648BE57}"/>
              </a:ext>
            </a:extLst>
          </p:cNvPr>
          <p:cNvSpPr>
            <a:spLocks noGrp="1"/>
          </p:cNvSpPr>
          <p:nvPr>
            <p:ph idx="1"/>
          </p:nvPr>
        </p:nvSpPr>
        <p:spPr/>
        <p:txBody>
          <a:bodyPr/>
          <a:lstStyle/>
          <a:p>
            <a:r>
              <a:rPr lang="en-US" dirty="0"/>
              <a:t>An information system (IS) is a computerized database designed to accept, store, process, transform, make useful, and analyze data and to report results, usually on a regular, ongoing basis.</a:t>
            </a:r>
          </a:p>
          <a:p>
            <a:r>
              <a:rPr lang="en-US" dirty="0"/>
              <a:t>It is often construed as a larger system including not only the database and the software and hardware (see information technology) used to manage it but also including the people using and benefiting from it and also including all necessary manual and machine procedures and communication systems.</a:t>
            </a:r>
            <a:endParaRPr lang="en-KE" dirty="0"/>
          </a:p>
        </p:txBody>
      </p:sp>
    </p:spTree>
    <p:extLst>
      <p:ext uri="{BB962C8B-B14F-4D97-AF65-F5344CB8AC3E}">
        <p14:creationId xmlns:p14="http://schemas.microsoft.com/office/powerpoint/2010/main" val="829776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D7A4B-D561-90C3-23D3-9CCDD2DDC973}"/>
              </a:ext>
            </a:extLst>
          </p:cNvPr>
          <p:cNvSpPr>
            <a:spLocks noGrp="1"/>
          </p:cNvSpPr>
          <p:nvPr>
            <p:ph type="title"/>
          </p:nvPr>
        </p:nvSpPr>
        <p:spPr/>
        <p:txBody>
          <a:bodyPr/>
          <a:lstStyle/>
          <a:p>
            <a:r>
              <a:rPr lang="en-US" b="1" dirty="0"/>
              <a:t>Information system</a:t>
            </a:r>
            <a:endParaRPr lang="en-KE" b="1" dirty="0"/>
          </a:p>
        </p:txBody>
      </p:sp>
      <p:sp>
        <p:nvSpPr>
          <p:cNvPr id="3" name="Content Placeholder 2">
            <a:extLst>
              <a:ext uri="{FF2B5EF4-FFF2-40B4-BE49-F238E27FC236}">
                <a16:creationId xmlns:a16="http://schemas.microsoft.com/office/drawing/2014/main" id="{75A8D222-625C-2FC6-F3CC-F2D6431ED3D9}"/>
              </a:ext>
            </a:extLst>
          </p:cNvPr>
          <p:cNvSpPr>
            <a:spLocks noGrp="1"/>
          </p:cNvSpPr>
          <p:nvPr>
            <p:ph idx="1"/>
          </p:nvPr>
        </p:nvSpPr>
        <p:spPr/>
        <p:txBody>
          <a:bodyPr>
            <a:normAutofit lnSpcReduction="10000"/>
          </a:bodyPr>
          <a:lstStyle/>
          <a:p>
            <a:r>
              <a:rPr lang="en-US" dirty="0"/>
              <a:t>The term is however also used in the broader sense of "any means for communicating knowledge from one person to another, such as by simple verbal communication, punched-card systems, optical coincidence systems based on coordinate indexing, and completely computerized methods of storing, searching, and retrieving of information". </a:t>
            </a:r>
          </a:p>
          <a:p>
            <a:r>
              <a:rPr lang="en-US" dirty="0"/>
              <a:t>The term is also sometimes used in more restricted senses to refer to only the software used to run a computerized database or to refer to only a computer system.</a:t>
            </a:r>
          </a:p>
          <a:p>
            <a:r>
              <a:rPr lang="en-US" dirty="0"/>
              <a:t>Gantt Chart, Work Breakdown Structure (WBS) – What are they communicating </a:t>
            </a:r>
            <a:endParaRPr lang="en-KE" dirty="0"/>
          </a:p>
        </p:txBody>
      </p:sp>
    </p:spTree>
    <p:extLst>
      <p:ext uri="{BB962C8B-B14F-4D97-AF65-F5344CB8AC3E}">
        <p14:creationId xmlns:p14="http://schemas.microsoft.com/office/powerpoint/2010/main" val="1376426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BDEC-19BD-77A5-A01B-BEC4909E2E19}"/>
              </a:ext>
            </a:extLst>
          </p:cNvPr>
          <p:cNvSpPr>
            <a:spLocks noGrp="1"/>
          </p:cNvSpPr>
          <p:nvPr>
            <p:ph type="title"/>
          </p:nvPr>
        </p:nvSpPr>
        <p:spPr/>
        <p:txBody>
          <a:bodyPr/>
          <a:lstStyle/>
          <a:p>
            <a:r>
              <a:rPr lang="en-US" b="1" dirty="0"/>
              <a:t>Information system</a:t>
            </a:r>
            <a:endParaRPr lang="en-KE" b="1" dirty="0"/>
          </a:p>
        </p:txBody>
      </p:sp>
      <p:sp>
        <p:nvSpPr>
          <p:cNvPr id="3" name="Content Placeholder 2">
            <a:extLst>
              <a:ext uri="{FF2B5EF4-FFF2-40B4-BE49-F238E27FC236}">
                <a16:creationId xmlns:a16="http://schemas.microsoft.com/office/drawing/2014/main" id="{D56650CF-1070-C992-AE77-4A3978DEF86E}"/>
              </a:ext>
            </a:extLst>
          </p:cNvPr>
          <p:cNvSpPr>
            <a:spLocks noGrp="1"/>
          </p:cNvSpPr>
          <p:nvPr>
            <p:ph idx="1"/>
          </p:nvPr>
        </p:nvSpPr>
        <p:spPr/>
        <p:txBody>
          <a:bodyPr>
            <a:normAutofit lnSpcReduction="10000"/>
          </a:bodyPr>
          <a:lstStyle/>
          <a:p>
            <a:r>
              <a:rPr lang="en-US" dirty="0"/>
              <a:t>The plural term information systems (construed as singular) is also used for the actual academic study of the field, in other words for the study of complementary networks of hardware and software that people and organizations use to collect, filter, process, create and distribute data.</a:t>
            </a:r>
          </a:p>
          <a:p>
            <a:r>
              <a:rPr lang="en-US" dirty="0"/>
              <a:t>Any specific information system aims to support operations, management and decision making.</a:t>
            </a:r>
          </a:p>
          <a:p>
            <a:r>
              <a:rPr lang="en-US" dirty="0"/>
              <a:t>In a broad sense, the term is used to refer not only to the information and communication technology (ICT) that an organization uses, but also to the way in which people interact with this technology in support of business processes.</a:t>
            </a:r>
            <a:endParaRPr lang="en-KE" dirty="0"/>
          </a:p>
        </p:txBody>
      </p:sp>
    </p:spTree>
    <p:extLst>
      <p:ext uri="{BB962C8B-B14F-4D97-AF65-F5344CB8AC3E}">
        <p14:creationId xmlns:p14="http://schemas.microsoft.com/office/powerpoint/2010/main" val="184232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691</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Project management information system</vt:lpstr>
      <vt:lpstr>PowerPoint Presentation</vt:lpstr>
      <vt:lpstr>Project management information system software</vt:lpstr>
      <vt:lpstr>Characteristics of a PMIS Software</vt:lpstr>
      <vt:lpstr>Characteristics of a PMIS Software</vt:lpstr>
      <vt:lpstr>Relationship between a PMS and PMIS</vt:lpstr>
      <vt:lpstr>Information system</vt:lpstr>
      <vt:lpstr>Information system</vt:lpstr>
      <vt:lpstr>Information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 information system</dc:title>
  <dc:creator>USER</dc:creator>
  <cp:lastModifiedBy>USER</cp:lastModifiedBy>
  <cp:revision>2</cp:revision>
  <dcterms:created xsi:type="dcterms:W3CDTF">2023-01-23T06:55:58Z</dcterms:created>
  <dcterms:modified xsi:type="dcterms:W3CDTF">2023-01-27T05:30:25Z</dcterms:modified>
</cp:coreProperties>
</file>