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9"/>
    <p:restoredTop sz="94737"/>
  </p:normalViewPr>
  <p:slideViewPr>
    <p:cSldViewPr snapToGrid="0" snapToObjects="1">
      <p:cViewPr varScale="1">
        <p:scale>
          <a:sx n="33" d="100"/>
          <a:sy n="33" d="100"/>
        </p:scale>
        <p:origin x="216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4639-7D60-7247-9885-4CFFDEB9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2A371-1C0D-3049-B050-41BEDBA1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9F26-C877-9A46-BBA7-58F5B670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093B-73B4-504E-BA45-77735A09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FA24-2AB0-9B4A-AE11-FE2C67A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32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1DD5-C499-5E43-8FCF-AC0A2357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1FD8-36EA-704A-8F58-BD2FA61F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6101-CF27-5C4B-82B2-CB6EC662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AC65-DCCB-5D49-A26D-4559D6F5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9F0E-F6EE-7940-9C96-938281D6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62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DB620-0DEB-C94C-944E-330629410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F27F6-D3D0-434C-9A93-69F7823A7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1A60-0E76-2B41-A20D-7ECDD13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AFF4-D0CC-9E4E-8A1E-51C48BBB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11DE-6019-324F-B26C-3E83E12F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5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23EC-C42E-E340-8BA9-EBC00F4B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847D-D181-BA45-955D-80E7C0C1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B04-E9AD-4941-956A-2F299F8F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C368-5241-6545-B77A-A142420C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E0F9-585D-7A42-A324-9F0D7E1F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50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D119-7D6E-C343-B04C-E79851DA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62D7-ECFC-D940-9D93-A4A47CCB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AD7A-A933-FC42-9E39-A33752A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6B93-B2AC-D447-B4FA-502911B5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76B5-8718-6A4B-9A9F-417E037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7FF-9E01-694B-84E9-FA2A5ED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230F-C2FF-7443-8A5A-1189F01AE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1F241-9482-A84F-A705-88E9EB7E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FEC1-5AAA-8042-9D7F-7DF9C2A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BA5F-7C51-A945-8643-FE800BE4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CC6A-53C8-854D-BE24-18A713E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28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970-8993-6C46-97D7-4447BAA8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BF42-1D04-8C44-9689-AB3A76D4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F6A0-C5B2-384C-A828-322C9D75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5404A-30B9-D346-84AB-C6EC02923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FF83B-84E6-5743-AFE9-E08CA914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D3FB8-247E-464F-BF1A-6E42A0FD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B133C-7B38-204E-A03E-771D4A9E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D8DB6-0B5B-CF47-BD6D-E86D3858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90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9586-AB01-FE4A-8922-A5F8E8D1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793C6-C223-D74D-986C-2AFA7406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FBC43-8FD0-BD42-917D-F2956462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08903-E6E3-2544-9546-68702C5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5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2CAA8-EE4E-7348-9185-05EA3B6D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BC965-B718-2645-B8DF-5C24D8B7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F34A-6A9B-2747-A098-AFAF531A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8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20EC-A8C5-F948-8E85-5D551C42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8937-45B0-F94B-A757-14A26E15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C01B4-75CD-F94F-BB08-1837C2B2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649BE-BDC3-EB45-92B1-886E19D3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201F-9A06-314D-82B6-0F547D1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FD96-9B42-AD4D-BC1C-6F580D6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06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1ACD-C54A-C04A-B30B-74F196FA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693BF-0A84-E74E-BB04-25F66D16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FC209-3325-1F4A-BA5E-C35AEB6ED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42ED-975F-5246-8C3F-64BE32F2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C532-FA03-2040-AB5D-518E183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1BBB1-083C-1C4B-8C09-E53EDF06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8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6FC05-6C6E-1548-8D7E-076435CD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BF0F-3B07-3F4D-9A66-CD9ACC97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FC3F-5C3A-BD4C-9951-19C94A133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015E-FC1B-394C-8FAD-0C179AA46EF6}" type="datetimeFigureOut">
              <a:rPr lang="en-AU" smtClean="0"/>
              <a:t>17/11/2022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9585-ABA0-3E4D-B4F2-F96A59492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F5CF-8DF3-DC4E-8451-5C78FA33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F20F-1828-A645-97A8-FF9FE100BC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8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0ED4-929F-2442-A096-B94FF9001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AU" sz="4400"/>
              <a:t>Creating a Voxel Rendering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BB2A-C2EB-2D47-A95E-21AFA213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AU" sz="1800"/>
              <a:t>Alex McDermott (N10494367)</a:t>
            </a:r>
          </a:p>
          <a:p>
            <a:r>
              <a:rPr lang="en-AU" sz="1800"/>
              <a:t>Supervised By Professor Clinton Fookes</a:t>
            </a:r>
          </a:p>
        </p:txBody>
      </p:sp>
      <p:pic>
        <p:nvPicPr>
          <p:cNvPr id="6146" name="Picture 2" descr="1) Voxel model of a human hand extracted from a CT image, (2) detail... |  Download Scientific Diagram">
            <a:extLst>
              <a:ext uri="{FF2B5EF4-FFF2-40B4-BE49-F238E27FC236}">
                <a16:creationId xmlns:a16="http://schemas.microsoft.com/office/drawing/2014/main" id="{4E160161-CD0F-A14A-B903-FA7B2A7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694282"/>
            <a:ext cx="5708649" cy="3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2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9D8F7-7567-9548-8FC6-2368B243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AU" dirty="0"/>
              <a:t>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CF8F-4A65-4B42-BF2B-B954FD8B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AU" sz="2000" dirty="0"/>
              <a:t>Limited environment impact</a:t>
            </a:r>
          </a:p>
          <a:p>
            <a:r>
              <a:rPr lang="en-AU" sz="2000" dirty="0"/>
              <a:t>Need to consider electricity usage</a:t>
            </a:r>
          </a:p>
          <a:p>
            <a:r>
              <a:rPr lang="en-AU" sz="2000" dirty="0"/>
              <a:t>Efficient code must be written to minimise electricity use</a:t>
            </a:r>
          </a:p>
          <a:p>
            <a:r>
              <a:rPr lang="en-AU" sz="2000" dirty="0"/>
              <a:t>Motivational and development sustainability must be considered</a:t>
            </a:r>
          </a:p>
        </p:txBody>
      </p:sp>
      <p:pic>
        <p:nvPicPr>
          <p:cNvPr id="5122" name="Picture 2" descr="Power plant engineering - Wikipedia">
            <a:extLst>
              <a:ext uri="{FF2B5EF4-FFF2-40B4-BE49-F238E27FC236}">
                <a16:creationId xmlns:a16="http://schemas.microsoft.com/office/drawing/2014/main" id="{39224C79-9A91-C148-A48A-768BAF54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883" y="834656"/>
            <a:ext cx="3622946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4 Motivation Theories to Use in the Workplace - Hourly, Inc.">
            <a:extLst>
              <a:ext uri="{FF2B5EF4-FFF2-40B4-BE49-F238E27FC236}">
                <a16:creationId xmlns:a16="http://schemas.microsoft.com/office/drawing/2014/main" id="{EB59B4BE-7E7A-FD46-AB6F-2CFD06328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912" y="3601878"/>
            <a:ext cx="3740887" cy="16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D79EB-A76D-014B-94B7-1329FA9D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94414"/>
            <a:ext cx="10534650" cy="817403"/>
          </a:xfrm>
        </p:spPr>
        <p:txBody>
          <a:bodyPr anchor="b">
            <a:normAutofit/>
          </a:bodyPr>
          <a:lstStyle/>
          <a:p>
            <a:r>
              <a:rPr lang="en-AU" sz="3600"/>
              <a:t>Questions?</a:t>
            </a:r>
          </a:p>
        </p:txBody>
      </p:sp>
      <p:pic>
        <p:nvPicPr>
          <p:cNvPr id="7170" name="Picture 2" descr="How to Use Open-Ended Survey Questions +25 Examples | SurveyLegend">
            <a:extLst>
              <a:ext uri="{FF2B5EF4-FFF2-40B4-BE49-F238E27FC236}">
                <a16:creationId xmlns:a16="http://schemas.microsoft.com/office/drawing/2014/main" id="{D3577F25-072D-2842-B80F-87F27F96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085" y="2354239"/>
            <a:ext cx="6777829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E10C7-94FA-2342-BDB0-783FD12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AU" dirty="0"/>
              <a:t>Circumstances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7D5B-46D6-6540-8C35-48498852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AU" sz="2000" dirty="0"/>
              <a:t>Topic was changed in Week 10</a:t>
            </a:r>
          </a:p>
          <a:p>
            <a:r>
              <a:rPr lang="en-AU" sz="2000" dirty="0"/>
              <a:t>Previous arrangement fell through</a:t>
            </a:r>
          </a:p>
          <a:p>
            <a:r>
              <a:rPr lang="en-AU" sz="2000" dirty="0"/>
              <a:t>Airbus was unable to find a supervisor</a:t>
            </a:r>
          </a:p>
          <a:p>
            <a:r>
              <a:rPr lang="en-AU" sz="2000" dirty="0"/>
              <a:t>New project is student-led </a:t>
            </a:r>
          </a:p>
          <a:p>
            <a:r>
              <a:rPr lang="en-AU" sz="2000" dirty="0"/>
              <a:t>Timeframe greatly shortened</a:t>
            </a:r>
          </a:p>
        </p:txBody>
      </p:sp>
      <p:pic>
        <p:nvPicPr>
          <p:cNvPr id="1026" name="Picture 2" descr="Airbus | Pioneering sustainable aerospace">
            <a:extLst>
              <a:ext uri="{FF2B5EF4-FFF2-40B4-BE49-F238E27FC236}">
                <a16:creationId xmlns:a16="http://schemas.microsoft.com/office/drawing/2014/main" id="{82FCA09B-5882-C84C-A3B4-E136D675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302169"/>
            <a:ext cx="6155141" cy="22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9F81F-C404-324B-A81A-3EC1A7FD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42AF-940D-EF48-91CF-8C32A70D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AU" sz="2000" dirty="0"/>
              <a:t>A voxel is a cell of a 3D grid</a:t>
            </a:r>
          </a:p>
          <a:p>
            <a:r>
              <a:rPr lang="en-AU" sz="2000" dirty="0"/>
              <a:t>Often stores density data</a:t>
            </a:r>
          </a:p>
          <a:p>
            <a:r>
              <a:rPr lang="en-AU" sz="2000" dirty="0"/>
              <a:t>Used for MRI and CT scans</a:t>
            </a:r>
          </a:p>
          <a:p>
            <a:r>
              <a:rPr lang="en-AU" sz="2000" dirty="0"/>
              <a:t>Can also be used in games</a:t>
            </a:r>
          </a:p>
        </p:txBody>
      </p:sp>
      <p:pic>
        <p:nvPicPr>
          <p:cNvPr id="2050" name="Picture 2" descr="Schematic showing principle behind image acquisition in MRI. Voxels,... |  Download Scientific Diagram">
            <a:extLst>
              <a:ext uri="{FF2B5EF4-FFF2-40B4-BE49-F238E27FC236}">
                <a16:creationId xmlns:a16="http://schemas.microsoft.com/office/drawing/2014/main" id="{CE9EB11E-9674-0146-954F-62B3E25B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256006"/>
            <a:ext cx="6155141" cy="23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0187E-8E3D-B740-8BCF-B373DF2E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AU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596D-90A3-3F4D-B882-75E8052A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5523539" cy="3917773"/>
          </a:xfrm>
        </p:spPr>
        <p:txBody>
          <a:bodyPr>
            <a:normAutofit/>
          </a:bodyPr>
          <a:lstStyle/>
          <a:p>
            <a:r>
              <a:rPr lang="en-AU" sz="2000" dirty="0"/>
              <a:t>Rendering is computationally expensive</a:t>
            </a:r>
          </a:p>
          <a:p>
            <a:r>
              <a:rPr lang="en-AU" sz="2000" dirty="0"/>
              <a:t>2 million colour calculations, 30 times per second</a:t>
            </a:r>
          </a:p>
          <a:p>
            <a:r>
              <a:rPr lang="en-AU" sz="2000" dirty="0"/>
              <a:t>Rust was chosen because its fast and safe</a:t>
            </a:r>
          </a:p>
          <a:p>
            <a:r>
              <a:rPr lang="en-AU" sz="2000" dirty="0"/>
              <a:t>Very active community with lots of recourses</a:t>
            </a:r>
          </a:p>
        </p:txBody>
      </p:sp>
      <p:pic>
        <p:nvPicPr>
          <p:cNvPr id="3074" name="Picture 2" descr="Rust (programming language) - Wikipedia">
            <a:extLst>
              <a:ext uri="{FF2B5EF4-FFF2-40B4-BE49-F238E27FC236}">
                <a16:creationId xmlns:a16="http://schemas.microsoft.com/office/drawing/2014/main" id="{4D7F461D-1D68-504E-90C7-A2FFB5DF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662" y="2184914"/>
            <a:ext cx="3755915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9640-EFBF-264D-AF30-3F99ADD5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AU" dirty="0"/>
              <a:t>WGPU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CC67-902D-DA4F-A3BC-39128A93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AU" sz="2000" dirty="0"/>
              <a:t>Need to take advantage of the GPU</a:t>
            </a:r>
          </a:p>
          <a:p>
            <a:r>
              <a:rPr lang="en-AU" sz="2000" dirty="0"/>
              <a:t>WGPU was used for multiplatform support</a:t>
            </a:r>
          </a:p>
          <a:p>
            <a:r>
              <a:rPr lang="en-AU" sz="2000" dirty="0"/>
              <a:t>Provides abstraction over other API’s</a:t>
            </a:r>
          </a:p>
          <a:p>
            <a:r>
              <a:rPr lang="en-AU" sz="2000" dirty="0"/>
              <a:t>Still quite verbose and cumbersome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F9A47A5-4F1A-C646-A366-7FCE4A03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5" r="12985" b="1"/>
          <a:stretch/>
        </p:blipFill>
        <p:spPr>
          <a:xfrm>
            <a:off x="5726344" y="661916"/>
            <a:ext cx="559336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2A7C7-6E4D-A443-B986-903E565C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AU" dirty="0"/>
              <a:t>Ray Marching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698-4F8E-2E4F-B9CC-C8D9B5B7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AU" sz="2000" dirty="0"/>
              <a:t>Need to become familiar with WGSL</a:t>
            </a:r>
          </a:p>
          <a:p>
            <a:r>
              <a:rPr lang="en-AU" sz="2000" dirty="0"/>
              <a:t>Started with something familiar</a:t>
            </a:r>
          </a:p>
          <a:p>
            <a:r>
              <a:rPr lang="en-AU" sz="2000" dirty="0"/>
              <a:t>Process is similar and carries over to voxels</a:t>
            </a:r>
          </a:p>
          <a:p>
            <a:r>
              <a:rPr lang="en-AU" sz="2000" dirty="0"/>
              <a:t>Process is based on Signed Distance Fields</a:t>
            </a:r>
          </a:p>
          <a:p>
            <a:r>
              <a:rPr lang="en-AU" sz="2000" dirty="0" err="1"/>
              <a:t>Phong</a:t>
            </a:r>
            <a:r>
              <a:rPr lang="en-AU" sz="2000" dirty="0"/>
              <a:t> shading was used to shade hits based on gradient</a:t>
            </a:r>
          </a:p>
        </p:txBody>
      </p:sp>
      <p:pic>
        <p:nvPicPr>
          <p:cNvPr id="7" name="Picture 6" descr="A picture containing pool ball, sport, ball&#10;&#10;Description automatically generated">
            <a:extLst>
              <a:ext uri="{FF2B5EF4-FFF2-40B4-BE49-F238E27FC236}">
                <a16:creationId xmlns:a16="http://schemas.microsoft.com/office/drawing/2014/main" id="{44B8C17F-F17E-FE4D-AB31-6188B4E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49" y="3501736"/>
            <a:ext cx="3373088" cy="24454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E659E6-2091-424E-9EFE-36167B72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866" y="709742"/>
            <a:ext cx="3663654" cy="24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C903B-D99A-1045-8EBD-3A2D92B0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AU" dirty="0"/>
              <a:t>Bevy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6279-91C8-DD47-89B6-EA56A882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AU" sz="2000"/>
              <a:t>Switch to Bevy to reduce boilerplate code</a:t>
            </a:r>
          </a:p>
          <a:p>
            <a:r>
              <a:rPr lang="en-AU" sz="2000"/>
              <a:t>Comes with many useful features out of the box</a:t>
            </a:r>
          </a:p>
          <a:p>
            <a:r>
              <a:rPr lang="en-AU" sz="2000"/>
              <a:t>Code is now much more concise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3001F6-07CC-1446-919B-4C665434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94350"/>
            <a:ext cx="6155141" cy="34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C903B-D99A-1045-8EBD-3A2D92B0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AU" dirty="0"/>
              <a:t>Bevy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6279-91C8-DD47-89B6-EA56A882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>
            <a:normAutofit/>
          </a:bodyPr>
          <a:lstStyle/>
          <a:p>
            <a:r>
              <a:rPr lang="en-AU" sz="2000" dirty="0"/>
              <a:t>Updated the previous code to work with Bevy</a:t>
            </a:r>
          </a:p>
          <a:p>
            <a:r>
              <a:rPr lang="en-AU" sz="2000" dirty="0"/>
              <a:t>Needed to recalculate ray direction to project volume onto cube</a:t>
            </a:r>
          </a:p>
          <a:p>
            <a:r>
              <a:rPr lang="en-AU" sz="2000" dirty="0"/>
              <a:t>Could allow for scenes with multiple volumes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2B352C6-D8B8-AF45-B648-BCCD5449F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3" r="14399" b="-1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78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7002F-6129-AB4D-A7D5-854B954D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AU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0D2E-C3C2-C24C-8FAB-4117DE04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AU" sz="2000" dirty="0"/>
              <a:t>Negligible chance of physical risk</a:t>
            </a:r>
          </a:p>
          <a:p>
            <a:r>
              <a:rPr lang="en-AU" sz="2000" dirty="0"/>
              <a:t>Biggest risk is data loss</a:t>
            </a:r>
          </a:p>
          <a:p>
            <a:r>
              <a:rPr lang="en-AU" sz="2000" dirty="0"/>
              <a:t>Mitigated through Git version control</a:t>
            </a:r>
          </a:p>
          <a:p>
            <a:r>
              <a:rPr lang="en-AU" sz="2000" dirty="0"/>
              <a:t>Stored in the cloud on GitHub</a:t>
            </a:r>
          </a:p>
        </p:txBody>
      </p:sp>
      <p:pic>
        <p:nvPicPr>
          <p:cNvPr id="4098" name="Picture 2" descr="UBC GitHub Instructor Guide | Learning Technology Hub">
            <a:extLst>
              <a:ext uri="{FF2B5EF4-FFF2-40B4-BE49-F238E27FC236}">
                <a16:creationId xmlns:a16="http://schemas.microsoft.com/office/drawing/2014/main" id="{98B578A3-001D-C14C-8B3C-70B1921D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5"/>
            <a:ext cx="4788505" cy="26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256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Creating a Voxel Rendering Engine</vt:lpstr>
      <vt:lpstr>Circumstances</vt:lpstr>
      <vt:lpstr>Outline</vt:lpstr>
      <vt:lpstr>Language Choice</vt:lpstr>
      <vt:lpstr>WGPU</vt:lpstr>
      <vt:lpstr>Ray Marching</vt:lpstr>
      <vt:lpstr>Bevy</vt:lpstr>
      <vt:lpstr>Bevy</vt:lpstr>
      <vt:lpstr>Risk Management</vt:lpstr>
      <vt:lpstr>Sustainability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McDermott</dc:creator>
  <cp:lastModifiedBy>Alex McDermott</cp:lastModifiedBy>
  <cp:revision>5</cp:revision>
  <dcterms:created xsi:type="dcterms:W3CDTF">2022-11-16T06:54:33Z</dcterms:created>
  <dcterms:modified xsi:type="dcterms:W3CDTF">2022-11-17T21:48:07Z</dcterms:modified>
</cp:coreProperties>
</file>