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19983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r>
              <a:rPr b="0" lang="ru-RU" sz="1800" spc="-1" strike="noStrike">
                <a:latin typeface="Arial"/>
              </a:rPr>
              <a:t>Click to edit the title text format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r>
              <a:rPr b="0" lang="ru-RU" sz="1800" spc="-1" strike="noStrike">
                <a:latin typeface="Arial"/>
              </a:rPr>
              <a:t>Click to edit the title text format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600" cy="539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Click to edit the outline text format</a:t>
            </a:r>
            <a:endParaRPr b="0" lang="ru-RU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Second Outline Level</a:t>
            </a:r>
            <a:endParaRPr b="0" lang="ru-RU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Third Outline Level</a:t>
            </a:r>
            <a:endParaRPr b="0" lang="ru-RU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Fourth Outline Level</a:t>
            </a:r>
            <a:endParaRPr b="0" lang="ru-RU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Fifth Outline Level</a:t>
            </a:r>
            <a:endParaRPr b="0" lang="ru-RU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Sixth Outline Level</a:t>
            </a:r>
            <a:endParaRPr b="0" lang="ru-RU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Seventh Outline Level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hyperlink" Target="https://visualstudio.microsoft.com/vs/compare/" TargetMode="External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hyperlink" Target="https://www.jetbrains.com/resharper/download/" TargetMode="External"/><Relationship Id="rId3" Type="http://schemas.openxmlformats.org/officeDocument/2006/relationships/hyperlink" Target="https://www.jetbrains.com/student/" TargetMode="External"/><Relationship Id="rId4" Type="http://schemas.openxmlformats.org/officeDocument/2006/relationships/hyperlink" Target="https://marketplace.visualstudio.com/items?itemName=VisualStudioProductTeam.ProductivityPowerPack2017" TargetMode="External"/><Relationship Id="rId5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48640" y="301320"/>
            <a:ext cx="10798200" cy="445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ru-RU" sz="8000" spc="-1" strike="noStrike">
                <a:solidFill>
                  <a:srgbClr val="04617b"/>
                </a:solidFill>
                <a:latin typeface="Source Sans Pro Light"/>
              </a:rPr>
              <a:t>Инструментальные средства программирования</a:t>
            </a:r>
            <a:endParaRPr b="0" lang="ru-RU" sz="80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552960" y="5216400"/>
            <a:ext cx="10789560" cy="154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ru-RU" sz="3600" spc="-1" strike="noStrike">
                <a:solidFill>
                  <a:srgbClr val="dbf5f9"/>
                </a:solidFill>
                <a:latin typeface="Source Sans Pro"/>
              </a:rPr>
              <a:t>Лекция 1. Visual Studio</a:t>
            </a:r>
            <a:endParaRPr b="0" lang="ru-RU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3600" spc="-1" strike="noStrike">
                <a:solidFill>
                  <a:srgbClr val="dbf5f9"/>
                </a:solidFill>
                <a:latin typeface="Source Sans Pro"/>
              </a:rPr>
              <a:t>Пешехонов К. А., 16.09.2020</a:t>
            </a:r>
            <a:endParaRPr b="0" lang="ru-RU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2000"/>
          </a:bodyPr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Font typeface="Wingdings" charset="2"/>
              <a:buAutoNum type="arabicParenR"/>
            </a:pPr>
            <a:r>
              <a:rPr b="0" lang="ru-RU" sz="3200" spc="-1" strike="noStrike">
                <a:latin typeface="Source Sans Pro"/>
              </a:rPr>
              <a:t> </a:t>
            </a:r>
            <a:r>
              <a:rPr b="0" lang="ru-RU" sz="3200" spc="-1" strike="noStrike">
                <a:latin typeface="Source Sans Pro"/>
              </a:rPr>
              <a:t>Введение — DotNet Core, Visual Studio, Rider, общий обзор 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Font typeface="Wingdings" charset="2"/>
              <a:buAutoNum type="arabicParenR"/>
            </a:pPr>
            <a:r>
              <a:rPr b="0" lang="ru-RU" sz="3200" spc="-1" strike="noStrike">
                <a:latin typeface="Source Sans Pro"/>
              </a:rPr>
              <a:t> </a:t>
            </a:r>
            <a:r>
              <a:rPr b="0" lang="ru-RU" sz="3200" spc="-1" strike="noStrike">
                <a:latin typeface="Source Sans Pro"/>
              </a:rPr>
              <a:t>Тестирование и валидация ПО (с точки зрения программиста)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Font typeface="Wingdings" charset="2"/>
              <a:buAutoNum type="arabicParenR"/>
            </a:pPr>
            <a:r>
              <a:rPr b="0" lang="ru-RU" sz="3200" spc="-1" strike="noStrike">
                <a:latin typeface="Source Sans Pro"/>
              </a:rPr>
              <a:t> </a:t>
            </a:r>
            <a:r>
              <a:rPr b="0" lang="ru-RU" sz="3200" spc="-1" strike="noStrike">
                <a:latin typeface="Source Sans Pro"/>
              </a:rPr>
              <a:t>SQL Server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Font typeface="Wingdings" charset="2"/>
              <a:buAutoNum type="arabicParenR"/>
            </a:pPr>
            <a:r>
              <a:rPr b="0" lang="ru-RU" sz="3200" spc="-1" strike="noStrike">
                <a:latin typeface="Source Sans Pro"/>
              </a:rPr>
              <a:t> </a:t>
            </a:r>
            <a:r>
              <a:rPr b="0" lang="ru-RU" sz="3200" spc="-1" strike="noStrike">
                <a:latin typeface="Source Sans Pro"/>
              </a:rPr>
              <a:t>Azure DevOps (ex-Visual Studio Team Services, ex-Visual Studio Online)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Font typeface="Wingdings" charset="2"/>
              <a:buAutoNum type="arabicParenR"/>
            </a:pPr>
            <a:r>
              <a:rPr b="0" lang="ru-RU" sz="3200" spc="-1" strike="noStrike">
                <a:latin typeface="Source Sans Pro"/>
              </a:rPr>
              <a:t>LAB-1 — Build + Release pipeline для сборки NuGet пакетов 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Font typeface="Wingdings" charset="2"/>
              <a:buAutoNum type="arabicParenR"/>
            </a:pPr>
            <a:r>
              <a:rPr b="0" lang="ru-RU" sz="3200" spc="-1" strike="noStrike">
                <a:latin typeface="Source Sans Pro"/>
              </a:rPr>
              <a:t> </a:t>
            </a:r>
            <a:r>
              <a:rPr b="0" lang="ru-RU" sz="3200" spc="-1" strike="noStrike">
                <a:latin typeface="Source Sans Pro"/>
              </a:rPr>
              <a:t>JetBrains profiling toolset (Windows/Linux?)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Font typeface="Wingdings" charset="2"/>
              <a:buAutoNum type="arabicParenR"/>
            </a:pPr>
            <a:r>
              <a:rPr b="0" lang="ru-RU" sz="3200" spc="-1" strike="noStrike">
                <a:latin typeface="Source Sans Pro"/>
              </a:rPr>
              <a:t>LAB-2 — Профилирование приложения с точки зрения CPU/Memory usage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Font typeface="Wingdings" charset="2"/>
              <a:buAutoNum type="arabicParenR"/>
            </a:pPr>
            <a:r>
              <a:rPr b="0" lang="ru-RU" sz="3200" spc="-1" strike="noStrike">
                <a:latin typeface="Source Sans Pro"/>
              </a:rPr>
              <a:t> </a:t>
            </a:r>
            <a:r>
              <a:rPr b="0" lang="ru-RU" sz="3200" spc="-1" strike="noStrike">
                <a:latin typeface="Source Sans Pro"/>
              </a:rPr>
              <a:t>Docker</a:t>
            </a:r>
            <a:endParaRPr b="0" lang="ru-RU" sz="32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409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ru-RU" sz="3200" spc="-1" strike="noStrike">
                <a:latin typeface="Source Sans Pro"/>
              </a:rPr>
              <a:t>LAB-3 — Развертывание приложения ASP.NET в Docker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ru-RU" sz="6000" spc="-1" strike="noStrike">
                <a:solidFill>
                  <a:srgbClr val="ffffff"/>
                </a:solidFill>
                <a:latin typeface="Source Sans Pro Light"/>
              </a:rPr>
              <a:t>План курса</a:t>
            </a:r>
            <a:endParaRPr b="0" lang="ru-RU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ru-RU" sz="6000" spc="-1" strike="noStrike">
                <a:solidFill>
                  <a:srgbClr val="ffffff"/>
                </a:solidFill>
                <a:latin typeface="Source Sans Pro Light"/>
              </a:rPr>
              <a:t>DotNet Core &amp; DotNet 5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599040" y="1911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0000"/>
          </a:bodyPr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DotNet Core живет параллельно с .NET Framework/Mono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DotNet 5 заменяет .NET Framework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Последняя версия .NET Framework: 4.8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Актуальные поддерживаемые версии: 2.1 и 3.1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Кроссплатформенность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netstandart — не будет поддерживаться, остается одна платформа DotNet 5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OpenSource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Многочисленные оптимизации от сообщества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ru-RU" sz="6000" spc="-1" strike="noStrike">
                <a:solidFill>
                  <a:srgbClr val="ffffff"/>
                </a:solidFill>
                <a:latin typeface="Source Sans Pro Light"/>
              </a:rPr>
              <a:t>Visual Studio. Лицензии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599040" y="1911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2000"/>
          </a:bodyPr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Актуальная версия: 2019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Community Edition — OpenSource, учебные, научные проекты. Не для использования в промышленной разработке.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Professional Edition — основная версия для разработки, включает CodeLens.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Enterprise Edition — версия с дополнительными возможностями, для архитекторов, руководителей групп разработки. Встроенные средства для тестирования. Xamarin Inspector/Profiler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09"/>
              </a:spcAft>
            </a:pP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Source Sans Pro"/>
                <a:hlinkClick r:id="rId2"/>
              </a:rPr>
              <a:t>https://visualstudio.microsoft.com/vs/compare/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ru-RU" sz="6000" spc="-1" strike="noStrike">
                <a:solidFill>
                  <a:srgbClr val="ffffff"/>
                </a:solidFill>
                <a:latin typeface="Source Sans Pro Light"/>
              </a:rPr>
              <a:t>Visual Studio. Расширения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599040" y="1911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ReSharper — студенческая лицензия. </a:t>
            </a:r>
            <a:r>
              <a:rPr b="0" lang="ru-RU" sz="3200" spc="-1" strike="noStrike" u="sng">
                <a:solidFill>
                  <a:srgbClr val="0000ff"/>
                </a:solidFill>
                <a:uFillTx/>
                <a:latin typeface="Source Sans Pro"/>
                <a:hlinkClick r:id="rId2"/>
              </a:rPr>
              <a:t>https://www.jetbrains.com/resharper/download/</a:t>
            </a:r>
            <a:r>
              <a:rPr b="0" lang="ru-RU" sz="3200" spc="-1" strike="noStrike">
                <a:solidFill>
                  <a:srgbClr val="0000ff"/>
                </a:solidFill>
                <a:latin typeface="Source Sans Pro"/>
              </a:rPr>
              <a:t> и </a:t>
            </a:r>
            <a:r>
              <a:rPr b="0" lang="ru-RU" sz="3200" spc="-1" strike="noStrike" u="sng">
                <a:solidFill>
                  <a:srgbClr val="0000ff"/>
                </a:solidFill>
                <a:uFillTx/>
                <a:latin typeface="Source Sans Pro"/>
                <a:hlinkClick r:id="rId3"/>
              </a:rPr>
              <a:t>https://www.jetbrains.com/student/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ff"/>
                </a:solidFill>
                <a:latin typeface="Source Sans Pro"/>
              </a:rPr>
              <a:t>Productivity Power Tools — набор улучшения для Visual Studio.</a:t>
            </a:r>
            <a:r>
              <a:rPr b="0" lang="ru-RU" sz="3200" spc="-1" strike="noStrike" u="sng">
                <a:solidFill>
                  <a:srgbClr val="0000ff"/>
                </a:solidFill>
                <a:uFillTx/>
                <a:latin typeface="Source Sans Pro"/>
                <a:hlinkClick r:id="rId4"/>
              </a:rPr>
              <a:t>https://marketplace.visualstudio.com/items?itemName=VisualStudioProductTeam.ProductivityPowerPack2017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ru-RU" sz="6000" spc="-1" strike="noStrike">
                <a:solidFill>
                  <a:srgbClr val="ffffff"/>
                </a:solidFill>
                <a:latin typeface="Source Sans Pro Light"/>
              </a:rPr>
              <a:t>JetBrains Rider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599040" y="1911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9000"/>
          </a:bodyPr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Основан на IDEA + ReSharper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Часть dotUltimate лицензии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Доступен для студентов бесплатно (для использования только в учебном процессе)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64bit процесс, лучше обрабатывает большие проекты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09"/>
              </a:spcAft>
            </a:pP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09"/>
              </a:spcAft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Source Sans Pro"/>
              </a:rPr>
              <a:t>https://www.jetbrains.com/dotnet/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ru-RU" sz="6000" spc="-1" strike="noStrike">
                <a:solidFill>
                  <a:srgbClr val="ffffff"/>
                </a:solidFill>
                <a:latin typeface="Source Sans Pro Light"/>
              </a:rPr>
              <a:t>Пакетные менеджеры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599040" y="1911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4000"/>
          </a:bodyPr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NuGet — основное хранилище дополнительных библиотек и утилит для разработки на .NET. Содержит много библиотек для js/ts, но лучше использовать профильные менеджеры. Можно подключать собственные Feed со своими пакетами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NodeJS Package Manager/Bower — менеджеры пакетов для js/ts, встроенные в Visual Studio и Rider. Фактически — просто возможность их использовать напрямую, встраивать в обычный процесс сборки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ru-RU" sz="6000" spc="-1" strike="noStrike">
                <a:solidFill>
                  <a:srgbClr val="ffffff"/>
                </a:solidFill>
                <a:latin typeface="Source Sans Pro Light"/>
              </a:rPr>
              <a:t>Домашнее задание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Установить и настроить Visual Studio 2019 Community Edition/Rider/SQL Server 2017 Developer Edition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Установить DotNet Core SDK 3.1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Установить из пакета JetBrains Ultimate (включает Rider): dotTrace, dotMemory, получить студенческую лицензию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Установить и настроить GitExtensions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Завести аккаунт в Azure DevOps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99040" y="841320"/>
            <a:ext cx="10798200" cy="585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4000" spc="-1" strike="noStrike">
                <a:solidFill>
                  <a:srgbClr val="04617b"/>
                </a:solidFill>
                <a:latin typeface="Source Sans Pro Black"/>
              </a:rPr>
              <a:t>Спасибо за внимание</a:t>
            </a:r>
            <a:endParaRPr b="0" lang="ru-RU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</TotalTime>
  <Application>LibreOffice/6.4.3.2$Windows_X86_64 LibreOffice_project/747b5d0ebf89f41c860ec2a39efd7cb15b54f2d8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2018-09-23T14:14:41Z</dcterms:created>
  <dc:creator/>
  <dc:description/>
  <dc:language>ru-RU</dc:language>
  <cp:lastModifiedBy/>
  <dcterms:modified xsi:type="dcterms:W3CDTF">2020-09-15T18:23:45Z</dcterms:modified>
  <cp:revision>17</cp:revision>
  <dc:subject/>
  <dc:title>Vivid</dc:title>
</cp:coreProperties>
</file>