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19983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docs.microsoft.com/ru-ru/nuget/reference/nuspec" TargetMode="External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48640" y="301320"/>
            <a:ext cx="10796400" cy="44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ru-RU" sz="8000" spc="-1" strike="noStrike">
                <a:solidFill>
                  <a:srgbClr val="04617b"/>
                </a:solidFill>
                <a:latin typeface="Source Sans Pro Light"/>
                <a:ea typeface="DejaVu Sans"/>
              </a:rPr>
              <a:t>Инструментальные средства программирования</a:t>
            </a:r>
            <a:endParaRPr b="0" lang="ru-RU" sz="80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552960" y="5216400"/>
            <a:ext cx="10787760" cy="154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ru-RU" sz="3600" spc="-1" strike="noStrike">
                <a:solidFill>
                  <a:srgbClr val="dbf5f9"/>
                </a:solidFill>
                <a:latin typeface="Source Sans Pro"/>
                <a:ea typeface="DejaVu Sans"/>
              </a:rPr>
              <a:t>Лекция 4. Azure DevOps</a:t>
            </a:r>
            <a:endParaRPr b="0" lang="ru-RU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3600" spc="-1" strike="noStrike">
                <a:solidFill>
                  <a:srgbClr val="dbf5f9"/>
                </a:solidFill>
                <a:latin typeface="Source Sans Pro"/>
                <a:ea typeface="DejaVu Sans"/>
              </a:rPr>
              <a:t>Пешехонов К. А., 28.10.2020</a:t>
            </a:r>
            <a:endParaRPr b="0" lang="ru-RU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599040" y="121320"/>
            <a:ext cx="1079640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ru-RU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Azure DevOps — лаб. работа #2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599040" y="1920240"/>
            <a:ext cx="10737360" cy="466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На основании лабораторной работы #1 (Docker) настроить сборку NuGet пакета из Database.EFCore</a:t>
            </a:r>
            <a:endParaRPr b="0" lang="ru-RU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Подключить получившийся пакет в WebApplication.EFCore (прямую ссылку убрать, можно разделить на два солюшена)</a:t>
            </a:r>
            <a:endParaRPr b="0" lang="ru-RU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Приложение по-прежнему должно собираться в Docker </a:t>
            </a:r>
            <a:endParaRPr b="0" lang="ru-RU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О результатах пишите, пожалуйста, на kapeshekhonov@etu.ru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599040" y="841320"/>
            <a:ext cx="10796400" cy="584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4000" spc="-1" strike="noStrike">
                <a:solidFill>
                  <a:srgbClr val="04617b"/>
                </a:solidFill>
                <a:latin typeface="Source Sans Pro Black"/>
                <a:ea typeface="DejaVu Sans"/>
              </a:rPr>
              <a:t>Спасибо за внимание</a:t>
            </a:r>
            <a:endParaRPr b="0" lang="ru-RU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78160" y="3456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Системы управления версиями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578160" y="1368000"/>
            <a:ext cx="6800040" cy="194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492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CVS – 1984 год</a:t>
            </a:r>
            <a:endParaRPr b="0" lang="ru-RU" sz="15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SVN – 2004 год</a:t>
            </a:r>
            <a:endParaRPr b="0" lang="ru-RU" sz="15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Git – 2005 год</a:t>
            </a:r>
            <a:endParaRPr b="0" lang="ru-RU" sz="15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Mercurial (Hg) – 2005 год</a:t>
            </a:r>
            <a:endParaRPr b="0" lang="ru-RU" sz="15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BitBucket – web UI для Hg/Git</a:t>
            </a:r>
            <a:endParaRPr b="0" lang="ru-RU" sz="15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А есть еще TFS, и множество забытых и не очень вариантов...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360000" y="540000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78160" y="3456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Git-клиенты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578160" y="1368000"/>
            <a:ext cx="6800040" cy="21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492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Visual Studio 2013+ - весьма своенравный «официальный от Microsoft» клиент</a:t>
            </a:r>
            <a:endParaRPr b="0" lang="ru-RU" sz="15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Git Extensions – лично я советую вот этот</a:t>
            </a:r>
            <a:endParaRPr b="0" lang="ru-RU" sz="15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Tortoise Git</a:t>
            </a:r>
            <a:endParaRPr b="0" lang="ru-RU" sz="15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SourceTree</a:t>
            </a:r>
            <a:endParaRPr b="0" lang="ru-RU" sz="15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Bash (или bash tools для Windows CMD)</a:t>
            </a:r>
            <a:endParaRPr b="0" lang="ru-RU" sz="15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...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360000" y="540000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78160" y="3456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Git Flow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360000" y="540000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3240000" y="1149120"/>
            <a:ext cx="5318640" cy="3817800"/>
          </a:xfrm>
          <a:prstGeom prst="rect">
            <a:avLst/>
          </a:prstGeom>
          <a:ln>
            <a:noFill/>
          </a:ln>
        </p:spPr>
      </p:pic>
      <p:sp>
        <p:nvSpPr>
          <p:cNvPr id="125" name="CustomShape 3"/>
          <p:cNvSpPr/>
          <p:nvPr/>
        </p:nvSpPr>
        <p:spPr>
          <a:xfrm>
            <a:off x="2360880" y="5112000"/>
            <a:ext cx="757404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https://ru.atlassian.com/git/tutorials/comparing-workflows/gitflow-workflow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78160" y="3456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Azure DevOps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360000" y="540000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936000" y="1244520"/>
            <a:ext cx="6469200" cy="231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Azure DevOps – система для совместной работы от Microsoft</a:t>
            </a:r>
            <a:endParaRPr b="0" lang="ru-RU" sz="1500" spc="-1" strike="noStrike">
              <a:latin typeface="Arial"/>
            </a:endParaRPr>
          </a:p>
          <a:p>
            <a:pPr marL="216000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Old names: Visual Studio Online, Team Foundation Services</a:t>
            </a:r>
            <a:endParaRPr b="0" lang="ru-RU" sz="1500" spc="-1" strike="noStrike">
              <a:latin typeface="Arial"/>
            </a:endParaRPr>
          </a:p>
          <a:p>
            <a:pPr marL="216000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Git-репозитории</a:t>
            </a:r>
            <a:endParaRPr b="0" lang="ru-RU" sz="1500" spc="-1" strike="noStrike">
              <a:latin typeface="Arial"/>
            </a:endParaRPr>
          </a:p>
          <a:p>
            <a:pPr marL="216000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Microsoft YaHei"/>
              </a:rPr>
              <a:t>В облаке: https://www.visualstudio.com </a:t>
            </a:r>
            <a:endParaRPr b="0" lang="ru-RU" sz="1500" spc="-1" strike="noStrike">
              <a:latin typeface="Arial"/>
            </a:endParaRPr>
          </a:p>
          <a:p>
            <a:pPr marL="216000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Microsoft YaHei"/>
              </a:rPr>
              <a:t>Для установки на сервер называется Team Foundation Server</a:t>
            </a:r>
            <a:endParaRPr b="0" lang="ru-RU" sz="1500" spc="-1" strike="noStrike">
              <a:latin typeface="Arial"/>
            </a:endParaRPr>
          </a:p>
          <a:p>
            <a:pPr marL="216000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Microsoft YaHei"/>
              </a:rPr>
              <a:t>Бесплатный тариф до 5 участников проекта</a:t>
            </a:r>
            <a:endParaRPr b="0" lang="ru-RU" sz="1500" spc="-1" strike="noStrike">
              <a:latin typeface="Arial"/>
            </a:endParaRPr>
          </a:p>
          <a:p>
            <a:pPr marL="216000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Microsoft YaHei"/>
              </a:rPr>
              <a:t>Task tracker, Builds, CI/CD, Pull Requests, Wiki, Service Hooks,…</a:t>
            </a:r>
            <a:endParaRPr b="0" lang="ru-RU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578160" y="3456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NuGet packages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360000" y="540000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936000" y="1244520"/>
            <a:ext cx="10728000" cy="231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Архив, версионируется, разделяется по платформам.</a:t>
            </a:r>
            <a:endParaRPr b="0" lang="ru-RU" sz="1500" spc="-1" strike="noStrike">
              <a:latin typeface="Arial"/>
            </a:endParaRPr>
          </a:p>
          <a:p>
            <a:pPr marL="216000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Собирается командой dotnet pack</a:t>
            </a:r>
            <a:endParaRPr b="0" lang="ru-RU" sz="1500" spc="-1" strike="noStrike">
              <a:latin typeface="Arial"/>
            </a:endParaRPr>
          </a:p>
          <a:p>
            <a:pPr marL="216000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Загружается в feed командой dotnet push</a:t>
            </a:r>
            <a:endParaRPr b="0" lang="ru-RU" sz="1500" spc="-1" strike="noStrike">
              <a:latin typeface="Arial"/>
            </a:endParaRPr>
          </a:p>
          <a:p>
            <a:pPr marL="216000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.nuspec — файл, описывающий пакет NuGet в старых версия .NET</a:t>
            </a:r>
            <a:endParaRPr b="0" lang="ru-RU" sz="1500" spc="-1" strike="noStrike">
              <a:latin typeface="Arial"/>
            </a:endParaRPr>
          </a:p>
          <a:p>
            <a:pPr marL="216000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В dotnet core 3.1 эти данные расположены в csproj файле проекта</a:t>
            </a:r>
            <a:endParaRPr b="0" lang="ru-RU" sz="1500" spc="-1" strike="noStrike">
              <a:latin typeface="Arial"/>
            </a:endParaRPr>
          </a:p>
          <a:p>
            <a:pPr marL="216000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Спецификация: </a:t>
            </a: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  <a:hlinkClick r:id="rId1"/>
              </a:rPr>
              <a:t>https://docs.microsoft.com/ru-ru/nuget/reference/nuspec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ru-RU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578160" y="34560"/>
            <a:ext cx="1079640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Continuous Integration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521280" y="921600"/>
            <a:ext cx="6799680" cy="412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456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Master, develop, release, support ветки закрыты для прямых изменений (только через PR)</a:t>
            </a:r>
            <a:endParaRPr b="0" lang="ru-RU" sz="15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Master (develop) ветка собирается каждый коммит</a:t>
            </a:r>
            <a:endParaRPr b="0" lang="ru-RU" sz="15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Сборка включает как минимум юнит-тесты (и UI, если есть)</a:t>
            </a:r>
            <a:endParaRPr b="0" lang="ru-RU" sz="15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Набор тестов под коммит должны быть быстрым! (да, 15 минут это относительно быстро)</a:t>
            </a:r>
            <a:endParaRPr b="0" lang="ru-RU" sz="15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Полный набор тестов (интеграционные, регрессия, UI) собираются минимум раз в сутки</a:t>
            </a:r>
            <a:endParaRPr b="0" lang="ru-RU" sz="15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Упавший билд – это критичная бага</a:t>
            </a:r>
            <a:endParaRPr b="0" lang="ru-RU" sz="15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Релиз на CI-сервер как минимум каждую ночь, лучше каждый пул-реквест – автоматически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360000" y="5400000"/>
            <a:ext cx="1079640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144000" y="34560"/>
            <a:ext cx="1185336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Continuous Delivery vs Continuous Deployment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360000" y="5400000"/>
            <a:ext cx="1079640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3600000" y="4605480"/>
            <a:ext cx="5182920" cy="48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https://notafactoryanymore.com/tag/continuous-deployment/</a:t>
            </a:r>
            <a:endParaRPr b="0" lang="ru-RU" sz="1400" spc="-1" strike="noStrike">
              <a:latin typeface="Arial"/>
            </a:endParaRPr>
          </a:p>
        </p:txBody>
      </p:sp>
      <p:pic>
        <p:nvPicPr>
          <p:cNvPr id="138" name="Picture 6_1" descr=""/>
          <p:cNvPicPr/>
          <p:nvPr/>
        </p:nvPicPr>
        <p:blipFill>
          <a:blip r:embed="rId1"/>
          <a:stretch/>
        </p:blipFill>
        <p:spPr>
          <a:xfrm>
            <a:off x="1656000" y="1008000"/>
            <a:ext cx="8996040" cy="3589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144000" y="34560"/>
            <a:ext cx="1185336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DevOps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360000" y="5400000"/>
            <a:ext cx="1079640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3600000" y="4605480"/>
            <a:ext cx="5182920" cy="48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https://blog.xebialabs.com/2016/03/21/essential-devops-terms/</a:t>
            </a:r>
            <a:endParaRPr b="0" lang="ru-RU" sz="1400" spc="-1" strike="noStrike">
              <a:latin typeface="Arial"/>
            </a:endParaRPr>
          </a:p>
        </p:txBody>
      </p:sp>
      <p:pic>
        <p:nvPicPr>
          <p:cNvPr id="142" name="Picture 5_1" descr=""/>
          <p:cNvPicPr/>
          <p:nvPr/>
        </p:nvPicPr>
        <p:blipFill>
          <a:blip r:embed="rId1"/>
          <a:stretch/>
        </p:blipFill>
        <p:spPr>
          <a:xfrm>
            <a:off x="2304000" y="1080000"/>
            <a:ext cx="7199640" cy="3435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579</TotalTime>
  <Application>LibreOffice/6.4.3.2$Windows_X86_64 LibreOffice_project/747b5d0ebf89f41c860ec2a39efd7cb15b54f2d8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2018-09-23T14:14:41Z</dcterms:created>
  <dc:creator/>
  <dc:description/>
  <dc:language>ru-RU</dc:language>
  <cp:lastModifiedBy/>
  <dcterms:modified xsi:type="dcterms:W3CDTF">2020-10-28T00:06:57Z</dcterms:modified>
  <cp:revision>69</cp:revision>
  <dc:subject/>
  <dc:title>Vivid</dc:title>
</cp:coreProperties>
</file>