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wmf" ContentType="image/x-wmf"/>
  <Override PartName="/ppt/media/image6.png" ContentType="image/png"/>
  <Override PartName="/ppt/media/image18.wmf" ContentType="image/x-wmf"/>
  <Override PartName="/ppt/media/image7.png" ContentType="image/png"/>
  <Override PartName="/ppt/media/image19.wmf" ContentType="image/x-wmf"/>
  <Override PartName="/ppt/media/image8.png" ContentType="image/png"/>
  <Override PartName="/ppt/media/image22.wmf" ContentType="image/x-wmf"/>
  <Override PartName="/ppt/media/image10.png" ContentType="image/png"/>
  <Override PartName="/ppt/media/image23.wmf" ContentType="image/x-wmf"/>
  <Override PartName="/ppt/media/image11.png" ContentType="image/png"/>
  <Override PartName="/ppt/media/image24.wmf" ContentType="image/x-wmf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0.png" ContentType="image/png"/>
  <Override PartName="/ppt/media/image21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2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9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9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6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/>
          </a:p>
        </p:txBody>
      </p:sp>
      <p:sp>
        <p:nvSpPr>
          <p:cNvPr id="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PlaceHolder 64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83E72C8-ACB0-4C56-BCA0-48BE35F1420C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63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Timeline</a:t>
            </a:r>
            <a:endParaRPr/>
          </a:p>
        </p:txBody>
      </p:sp>
      <p:sp>
        <p:nvSpPr>
          <p:cNvPr id="647" name="CustomShape 18"/>
          <p:cNvSpPr/>
          <p:nvPr/>
        </p:nvSpPr>
        <p:spPr>
          <a:xfrm>
            <a:off x="286920" y="1065600"/>
            <a:ext cx="535320" cy="39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PlaceHolder 19"/>
          <p:cNvSpPr>
            <a:spLocks noGrp="1"/>
          </p:cNvSpPr>
          <p:nvPr>
            <p:ph type="body"/>
          </p:nvPr>
        </p:nvSpPr>
        <p:spPr>
          <a:xfrm>
            <a:off x="632628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49" name="PlaceHolder 20"/>
          <p:cNvSpPr>
            <a:spLocks noGrp="1"/>
          </p:cNvSpPr>
          <p:nvPr>
            <p:ph type="body"/>
          </p:nvPr>
        </p:nvSpPr>
        <p:spPr>
          <a:xfrm>
            <a:off x="632628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0" name="PlaceHolder 21"/>
          <p:cNvSpPr>
            <a:spLocks noGrp="1"/>
          </p:cNvSpPr>
          <p:nvPr>
            <p:ph type="body"/>
          </p:nvPr>
        </p:nvSpPr>
        <p:spPr>
          <a:xfrm>
            <a:off x="632628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651" name="CustomShape 22"/>
          <p:cNvSpPr/>
          <p:nvPr/>
        </p:nvSpPr>
        <p:spPr>
          <a:xfrm>
            <a:off x="286920" y="2295720"/>
            <a:ext cx="535320" cy="398160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23"/>
          <p:cNvSpPr/>
          <p:nvPr/>
        </p:nvSpPr>
        <p:spPr>
          <a:xfrm>
            <a:off x="286920" y="3534480"/>
            <a:ext cx="535320" cy="398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PlaceHolder 24"/>
          <p:cNvSpPr>
            <a:spLocks noGrp="1"/>
          </p:cNvSpPr>
          <p:nvPr>
            <p:ph type="body"/>
          </p:nvPr>
        </p:nvSpPr>
        <p:spPr>
          <a:xfrm>
            <a:off x="357444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54" name="PlaceHolder 25"/>
          <p:cNvSpPr>
            <a:spLocks noGrp="1"/>
          </p:cNvSpPr>
          <p:nvPr>
            <p:ph type="body"/>
          </p:nvPr>
        </p:nvSpPr>
        <p:spPr>
          <a:xfrm>
            <a:off x="357444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5" name="PlaceHolder 26"/>
          <p:cNvSpPr>
            <a:spLocks noGrp="1"/>
          </p:cNvSpPr>
          <p:nvPr>
            <p:ph type="body"/>
          </p:nvPr>
        </p:nvSpPr>
        <p:spPr>
          <a:xfrm>
            <a:off x="357444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656" name="PlaceHolder 27"/>
          <p:cNvSpPr>
            <a:spLocks noGrp="1"/>
          </p:cNvSpPr>
          <p:nvPr>
            <p:ph type="body"/>
          </p:nvPr>
        </p:nvSpPr>
        <p:spPr>
          <a:xfrm>
            <a:off x="82260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57" name="PlaceHolder 28"/>
          <p:cNvSpPr>
            <a:spLocks noGrp="1"/>
          </p:cNvSpPr>
          <p:nvPr>
            <p:ph type="body"/>
          </p:nvPr>
        </p:nvSpPr>
        <p:spPr>
          <a:xfrm>
            <a:off x="82260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8" name="PlaceHolder 29"/>
          <p:cNvSpPr>
            <a:spLocks noGrp="1"/>
          </p:cNvSpPr>
          <p:nvPr>
            <p:ph type="body"/>
          </p:nvPr>
        </p:nvSpPr>
        <p:spPr>
          <a:xfrm>
            <a:off x="82260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pic>
        <p:nvPicPr>
          <p:cNvPr id="659" name="Obraz 38" descr=""/>
          <p:cNvPicPr/>
          <p:nvPr/>
        </p:nvPicPr>
        <p:blipFill>
          <a:blip r:embed="rId2"/>
          <a:stretch/>
        </p:blipFill>
        <p:spPr>
          <a:xfrm>
            <a:off x="392760" y="36529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60" name="Obraz 39" descr=""/>
          <p:cNvPicPr/>
          <p:nvPr/>
        </p:nvPicPr>
        <p:blipFill>
          <a:blip r:embed="rId3"/>
          <a:stretch/>
        </p:blipFill>
        <p:spPr>
          <a:xfrm>
            <a:off x="36324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661" name="Obraz 40" descr=""/>
          <p:cNvPicPr/>
          <p:nvPr/>
        </p:nvPicPr>
        <p:blipFill>
          <a:blip r:embed="rId4"/>
          <a:stretch/>
        </p:blipFill>
        <p:spPr>
          <a:xfrm>
            <a:off x="364680" y="237384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662" name="PlaceHolder 30"/>
          <p:cNvSpPr>
            <a:spLocks noGrp="1"/>
          </p:cNvSpPr>
          <p:nvPr>
            <p:ph type="body"/>
          </p:nvPr>
        </p:nvSpPr>
        <p:spPr>
          <a:xfrm>
            <a:off x="270144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3" name="PlaceHolder 31"/>
          <p:cNvSpPr>
            <a:spLocks noGrp="1"/>
          </p:cNvSpPr>
          <p:nvPr>
            <p:ph type="body"/>
          </p:nvPr>
        </p:nvSpPr>
        <p:spPr>
          <a:xfrm>
            <a:off x="545364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4" name="PlaceHolder 32"/>
          <p:cNvSpPr>
            <a:spLocks noGrp="1"/>
          </p:cNvSpPr>
          <p:nvPr>
            <p:ph type="body"/>
          </p:nvPr>
        </p:nvSpPr>
        <p:spPr>
          <a:xfrm>
            <a:off x="820548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5" name="PlaceHolder 33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87894BE-7483-4444-A998-EADDA1C63E91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70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7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A02DFC2-F924-4C72-80A8-B5E1A6BDE21A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7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rIns="68760" tIns="34200" bIns="34200" anchor="ctr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/>
          </a:p>
        </p:txBody>
      </p:sp>
      <p:sp>
        <p:nvSpPr>
          <p:cNvPr id="118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6D6C75A-9EB4-4509-B29F-C812B11D6CFA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C2E18F3-489C-4CBE-9EDC-19458FAB90BC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194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1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1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270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/>
          </a:p>
        </p:txBody>
      </p:sp>
      <p:sp>
        <p:nvSpPr>
          <p:cNvPr id="292" name="PlaceHolder 41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C3EA7B8-26B1-4425-8BC2-F1EF544E350D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293" name="CustomShape 42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3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4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5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6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7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8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9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0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1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2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3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4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5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6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7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8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9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0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1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2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3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4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367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859356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368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357B85B-01B0-40BA-8C2C-32BF7F782CEA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420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418428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21" name="PlaceHolder 19"/>
          <p:cNvSpPr>
            <a:spLocks noGrp="1"/>
          </p:cNvSpPr>
          <p:nvPr>
            <p:ph type="body"/>
          </p:nvPr>
        </p:nvSpPr>
        <p:spPr>
          <a:xfrm>
            <a:off x="4695480" y="897840"/>
            <a:ext cx="418428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22" name="PlaceHolder 2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0F808CE-7EBB-4428-A765-46EE8FA14F98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474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75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76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rIns="68760" tIns="34200" bIns="34200" anchor="ctr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BE06C25-26D0-4BD0-8962-AFD0B149F7C2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51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68760" rIns="68760" tIns="34200" bIns="34200" anchor="b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структурыFull size screen shot.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 click to paste picture if copying from other slide.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 click in center to browse for file to place.</a:t>
            </a:r>
            <a:endParaRPr/>
          </a:p>
        </p:txBody>
      </p:sp>
      <p:sp>
        <p:nvSpPr>
          <p:cNvPr id="530" name="PlaceHolder 18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531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9A6C6FC-5380-440A-8CAB-EF869860B8A6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567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Status</a:t>
            </a:r>
            <a:endParaRPr/>
          </a:p>
        </p:txBody>
      </p:sp>
      <p:sp>
        <p:nvSpPr>
          <p:cNvPr id="583" name="PlaceHolder 18"/>
          <p:cNvSpPr>
            <a:spLocks noGrp="1"/>
          </p:cNvSpPr>
          <p:nvPr>
            <p:ph type="body"/>
          </p:nvPr>
        </p:nvSpPr>
        <p:spPr>
          <a:xfrm>
            <a:off x="28692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584" name="PlaceHolder 19"/>
          <p:cNvSpPr>
            <a:spLocks noGrp="1"/>
          </p:cNvSpPr>
          <p:nvPr>
            <p:ph type="body"/>
          </p:nvPr>
        </p:nvSpPr>
        <p:spPr>
          <a:xfrm>
            <a:off x="611820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585" name="PlaceHolder 20"/>
          <p:cNvSpPr>
            <a:spLocks noGrp="1"/>
          </p:cNvSpPr>
          <p:nvPr>
            <p:ph type="body"/>
          </p:nvPr>
        </p:nvSpPr>
        <p:spPr>
          <a:xfrm>
            <a:off x="320256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586" name="CustomShape 21"/>
          <p:cNvSpPr/>
          <p:nvPr/>
        </p:nvSpPr>
        <p:spPr>
          <a:xfrm>
            <a:off x="286920" y="1065600"/>
            <a:ext cx="2761920" cy="39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725760" y="1132200"/>
            <a:ext cx="1257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</a:t>
            </a:r>
            <a:endParaRPr/>
          </a:p>
        </p:txBody>
      </p:sp>
      <p:sp>
        <p:nvSpPr>
          <p:cNvPr id="588" name="CustomShape 23"/>
          <p:cNvSpPr/>
          <p:nvPr/>
        </p:nvSpPr>
        <p:spPr>
          <a:xfrm>
            <a:off x="3202560" y="1065600"/>
            <a:ext cx="2761920" cy="39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3649320" y="1132200"/>
            <a:ext cx="78624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endParaRPr/>
          </a:p>
        </p:txBody>
      </p:sp>
      <p:sp>
        <p:nvSpPr>
          <p:cNvPr id="590" name="CustomShape 25"/>
          <p:cNvSpPr/>
          <p:nvPr/>
        </p:nvSpPr>
        <p:spPr>
          <a:xfrm>
            <a:off x="6118200" y="1065600"/>
            <a:ext cx="2761920" cy="398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6"/>
          <p:cNvSpPr/>
          <p:nvPr/>
        </p:nvSpPr>
        <p:spPr>
          <a:xfrm>
            <a:off x="6525720" y="1132200"/>
            <a:ext cx="111996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UPCOMING</a:t>
            </a:r>
            <a:endParaRPr/>
          </a:p>
        </p:txBody>
      </p:sp>
      <p:pic>
        <p:nvPicPr>
          <p:cNvPr id="592" name="Obraz 5" descr=""/>
          <p:cNvPicPr/>
          <p:nvPr/>
        </p:nvPicPr>
        <p:blipFill>
          <a:blip r:embed="rId2"/>
          <a:stretch/>
        </p:blipFill>
        <p:spPr>
          <a:xfrm>
            <a:off x="6239520" y="118404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3" name="Obraz 6" descr=""/>
          <p:cNvPicPr/>
          <p:nvPr/>
        </p:nvPicPr>
        <p:blipFill>
          <a:blip r:embed="rId3"/>
          <a:stretch/>
        </p:blipFill>
        <p:spPr>
          <a:xfrm>
            <a:off x="42516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594" name="Obraz 16" descr=""/>
          <p:cNvPicPr/>
          <p:nvPr/>
        </p:nvPicPr>
        <p:blipFill>
          <a:blip r:embed="rId4"/>
          <a:stretch/>
        </p:blipFill>
        <p:spPr>
          <a:xfrm>
            <a:off x="3323160" y="113220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595" name="PlaceHolder 27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73BF0FC-3330-496B-AD7C-3328241B86F3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933720" y="14965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Введение в промышленное программирование .NET</a:t>
            </a:r>
            <a:endParaRPr/>
          </a:p>
        </p:txBody>
      </p:sp>
      <p:sp>
        <p:nvSpPr>
          <p:cNvPr id="799" name="TextShape 2"/>
          <p:cNvSpPr txBox="1"/>
          <p:nvPr/>
        </p:nvSpPr>
        <p:spPr>
          <a:xfrm>
            <a:off x="3933720" y="2447640"/>
            <a:ext cx="4952520" cy="1427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Лекция 2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Пешехонов К. А., 18.02.2017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Классическая архитектура (трехзвенная)</a:t>
            </a:r>
            <a:endParaRPr/>
          </a:p>
        </p:txBody>
      </p:sp>
      <p:sp>
        <p:nvSpPr>
          <p:cNvPr id="830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TextShape 3"/>
          <p:cNvSpPr txBox="1"/>
          <p:nvPr/>
        </p:nvSpPr>
        <p:spPr>
          <a:xfrm>
            <a:off x="4123440" y="4464000"/>
            <a:ext cx="6244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https://en.wikipedia.org/wiki/Multitier_architecture</a:t>
            </a:r>
            <a:endParaRPr/>
          </a:p>
        </p:txBody>
      </p:sp>
      <p:pic>
        <p:nvPicPr>
          <p:cNvPr id="832" name="" descr=""/>
          <p:cNvPicPr/>
          <p:nvPr/>
        </p:nvPicPr>
        <p:blipFill>
          <a:blip r:embed="rId1"/>
          <a:stretch/>
        </p:blipFill>
        <p:spPr>
          <a:xfrm>
            <a:off x="3744000" y="792000"/>
            <a:ext cx="402804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Микросервисы</a:t>
            </a:r>
            <a:endParaRPr/>
          </a:p>
        </p:txBody>
      </p:sp>
      <p:sp>
        <p:nvSpPr>
          <p:cNvPr id="834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35" name="TextShape 3"/>
          <p:cNvSpPr txBox="1"/>
          <p:nvPr/>
        </p:nvSpPr>
        <p:spPr>
          <a:xfrm>
            <a:off x="3456000" y="4366080"/>
            <a:ext cx="6244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https://blog.appdynamics.com/news/visualizing-and-tracking-your-microservices/</a:t>
            </a:r>
            <a:endParaRPr/>
          </a:p>
        </p:txBody>
      </p:sp>
      <p:pic>
        <p:nvPicPr>
          <p:cNvPr id="836" name="" descr=""/>
          <p:cNvPicPr/>
          <p:nvPr/>
        </p:nvPicPr>
        <p:blipFill>
          <a:blip r:embed="rId1"/>
          <a:stretch/>
        </p:blipFill>
        <p:spPr>
          <a:xfrm>
            <a:off x="3472560" y="820800"/>
            <a:ext cx="5383440" cy="349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Шина</a:t>
            </a:r>
            <a:endParaRPr/>
          </a:p>
        </p:txBody>
      </p:sp>
      <p:sp>
        <p:nvSpPr>
          <p:cNvPr id="838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TextShape 3"/>
          <p:cNvSpPr txBox="1"/>
          <p:nvPr/>
        </p:nvSpPr>
        <p:spPr>
          <a:xfrm>
            <a:off x="3933720" y="1152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 </a:t>
            </a:r>
            <a:endParaRPr/>
          </a:p>
        </p:txBody>
      </p:sp>
      <p:pic>
        <p:nvPicPr>
          <p:cNvPr id="840" name="" descr=""/>
          <p:cNvPicPr/>
          <p:nvPr/>
        </p:nvPicPr>
        <p:blipFill>
          <a:blip r:embed="rId1"/>
          <a:stretch/>
        </p:blipFill>
        <p:spPr>
          <a:xfrm>
            <a:off x="3933720" y="1368000"/>
            <a:ext cx="4781880" cy="1880280"/>
          </a:xfrm>
          <a:prstGeom prst="rect">
            <a:avLst/>
          </a:prstGeom>
          <a:ln>
            <a:noFill/>
          </a:ln>
        </p:spPr>
      </p:pic>
      <p:sp>
        <p:nvSpPr>
          <p:cNvPr id="841" name="TextShape 4"/>
          <p:cNvSpPr txBox="1"/>
          <p:nvPr/>
        </p:nvSpPr>
        <p:spPr>
          <a:xfrm>
            <a:off x="4545000" y="3528000"/>
            <a:ext cx="3591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http://www.cloudcasts.net/devguide/Default.aspx?id=11020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SOAP vs REST</a:t>
            </a:r>
            <a:endParaRPr/>
          </a:p>
        </p:txBody>
      </p:sp>
      <p:sp>
        <p:nvSpPr>
          <p:cNvPr id="843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44" name="TextShape 3"/>
          <p:cNvSpPr txBox="1"/>
          <p:nvPr/>
        </p:nvSpPr>
        <p:spPr>
          <a:xfrm>
            <a:off x="3933720" y="1152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SOAP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XML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WSDL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POST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Методы + аргументы = действие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Классический WCF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REST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JSON (чаще всего)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GET/POST/PUT/DELETE/PATCH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WebApi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Shape 1"/>
          <p:cNvSpPr txBox="1"/>
          <p:nvPr/>
        </p:nvSpPr>
        <p:spPr>
          <a:xfrm>
            <a:off x="3933720" y="1496520"/>
            <a:ext cx="4953240" cy="2291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THANK YOU!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Методологии разработки ПО</a:t>
            </a:r>
            <a:endParaRPr/>
          </a:p>
        </p:txBody>
      </p:sp>
      <p:sp>
        <p:nvSpPr>
          <p:cNvPr id="801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02" name="TextShape 3"/>
          <p:cNvSpPr txBox="1"/>
          <p:nvPr/>
        </p:nvSpPr>
        <p:spPr>
          <a:xfrm>
            <a:off x="3933720" y="1152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Waterfall – долго всё анализируем, долго всё планируем, долго всё пишем, долго всё тестируем… Смотрим, что получилось.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Scrum – анализируем маленький кусок, планируем его, пишем, тестируем, показываем. Не понравилось – выбрасываем. Повторяем для следующего куска.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Kanban – добавим доску, ограничение на количество задач и попробуем равномерно всех занимать.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Другие Agile-методологии (Lean, XP, FDD, ...)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Еще есть Microsoft Solutions Framework, Rational Unified Process и другие менее используемые и менее модные методологии.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Waterfall</a:t>
            </a:r>
            <a:endParaRPr/>
          </a:p>
        </p:txBody>
      </p:sp>
      <p:sp>
        <p:nvSpPr>
          <p:cNvPr id="804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pic>
        <p:nvPicPr>
          <p:cNvPr id="805" name="" descr=""/>
          <p:cNvPicPr/>
          <p:nvPr/>
        </p:nvPicPr>
        <p:blipFill>
          <a:blip r:embed="rId1"/>
          <a:stretch/>
        </p:blipFill>
        <p:spPr>
          <a:xfrm>
            <a:off x="3254400" y="1080000"/>
            <a:ext cx="5817600" cy="2664000"/>
          </a:xfrm>
          <a:prstGeom prst="rect">
            <a:avLst/>
          </a:prstGeom>
          <a:ln>
            <a:noFill/>
          </a:ln>
        </p:spPr>
      </p:pic>
      <p:sp>
        <p:nvSpPr>
          <p:cNvPr id="806" name="TextShape 3"/>
          <p:cNvSpPr txBox="1"/>
          <p:nvPr/>
        </p:nvSpPr>
        <p:spPr>
          <a:xfrm>
            <a:off x="3240000" y="3873960"/>
            <a:ext cx="57135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https://www.asahitechnologies.com/blog/why-agile-is-the-best-alternate-methodology-to-waterfall/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Agile Manifesto</a:t>
            </a:r>
            <a:endParaRPr/>
          </a:p>
        </p:txBody>
      </p:sp>
      <p:sp>
        <p:nvSpPr>
          <p:cNvPr id="808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TextShape 3"/>
          <p:cNvSpPr txBox="1"/>
          <p:nvPr/>
        </p:nvSpPr>
        <p:spPr>
          <a:xfrm>
            <a:off x="3933720" y="1152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Люди и взаимодействие важнее процессов и инструментов.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Работающий продукт важнее исчерпывающей документации.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Сотрудничество с заказчиком важнее согласования условий контракта.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Готовность к изменениям важнее следования первоначальному плану.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Scrum</a:t>
            </a:r>
            <a:endParaRPr/>
          </a:p>
        </p:txBody>
      </p:sp>
      <p:sp>
        <p:nvSpPr>
          <p:cNvPr id="811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pic>
        <p:nvPicPr>
          <p:cNvPr id="812" name="" descr=""/>
          <p:cNvPicPr/>
          <p:nvPr/>
        </p:nvPicPr>
        <p:blipFill>
          <a:blip r:embed="rId1"/>
          <a:stretch/>
        </p:blipFill>
        <p:spPr>
          <a:xfrm>
            <a:off x="3456000" y="792000"/>
            <a:ext cx="5545080" cy="3113640"/>
          </a:xfrm>
          <a:prstGeom prst="rect">
            <a:avLst/>
          </a:prstGeom>
          <a:ln>
            <a:noFill/>
          </a:ln>
        </p:spPr>
      </p:pic>
      <p:sp>
        <p:nvSpPr>
          <p:cNvPr id="813" name="TextShape 3"/>
          <p:cNvSpPr txBox="1"/>
          <p:nvPr/>
        </p:nvSpPr>
        <p:spPr>
          <a:xfrm>
            <a:off x="4680000" y="4045320"/>
            <a:ext cx="35427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https://habrahabr.ru/post/247319/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Kanban</a:t>
            </a:r>
            <a:endParaRPr/>
          </a:p>
        </p:txBody>
      </p:sp>
      <p:sp>
        <p:nvSpPr>
          <p:cNvPr id="815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16" name="TextShape 3"/>
          <p:cNvSpPr txBox="1"/>
          <p:nvPr/>
        </p:nvSpPr>
        <p:spPr>
          <a:xfrm>
            <a:off x="4680000" y="4045320"/>
            <a:ext cx="35427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http://kanbanblog.com/explained/</a:t>
            </a:r>
            <a:endParaRPr/>
          </a:p>
        </p:txBody>
      </p:sp>
      <p:pic>
        <p:nvPicPr>
          <p:cNvPr id="817" name="" descr=""/>
          <p:cNvPicPr/>
          <p:nvPr/>
        </p:nvPicPr>
        <p:blipFill>
          <a:blip r:embed="rId1"/>
          <a:stretch/>
        </p:blipFill>
        <p:spPr>
          <a:xfrm>
            <a:off x="3214440" y="936000"/>
            <a:ext cx="5857560" cy="28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Continuous Integration</a:t>
            </a:r>
            <a:endParaRPr/>
          </a:p>
        </p:txBody>
      </p:sp>
      <p:sp>
        <p:nvSpPr>
          <p:cNvPr id="819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20" name="TextShape 3"/>
          <p:cNvSpPr txBox="1"/>
          <p:nvPr/>
        </p:nvSpPr>
        <p:spPr>
          <a:xfrm>
            <a:off x="3933720" y="1152000"/>
            <a:ext cx="495252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Master (develop) ветка собирается каждый коммит.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Сборка включает как минимум юнит-тесты (и UI, если есть).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Набор тестов под коммит должны быть быстрыми! (да, 15 минут это относительно быстро)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Полный набор тестов (интеграционные, регрессия, UI) собираются минимум раз в сутки.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Упавший билд – это критично.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Релиз на CI-сервер как минимум каждую ночь, лучше каждый пул-реквест.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Continuous Delivery/Deployment</a:t>
            </a:r>
            <a:endParaRPr/>
          </a:p>
        </p:txBody>
      </p:sp>
      <p:sp>
        <p:nvSpPr>
          <p:cNvPr id="822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pic>
        <p:nvPicPr>
          <p:cNvPr id="823" name="" descr=""/>
          <p:cNvPicPr/>
          <p:nvPr/>
        </p:nvPicPr>
        <p:blipFill>
          <a:blip r:embed="rId1"/>
          <a:stretch/>
        </p:blipFill>
        <p:spPr>
          <a:xfrm>
            <a:off x="3240000" y="969840"/>
            <a:ext cx="5760000" cy="2315880"/>
          </a:xfrm>
          <a:prstGeom prst="rect">
            <a:avLst/>
          </a:prstGeom>
          <a:ln>
            <a:noFill/>
          </a:ln>
        </p:spPr>
      </p:pic>
      <p:sp>
        <p:nvSpPr>
          <p:cNvPr id="824" name="TextShape 3"/>
          <p:cNvSpPr txBox="1"/>
          <p:nvPr/>
        </p:nvSpPr>
        <p:spPr>
          <a:xfrm>
            <a:off x="3403440" y="3685320"/>
            <a:ext cx="6244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https://notafactoryanymore.com/tag/continuous-deployment/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Shape 1"/>
          <p:cNvSpPr txBox="1"/>
          <p:nvPr/>
        </p:nvSpPr>
        <p:spPr>
          <a:xfrm>
            <a:off x="3933720" y="14472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600" spc="-1">
                <a:latin typeface="Arial"/>
              </a:rPr>
              <a:t>DevOps</a:t>
            </a:r>
            <a:endParaRPr/>
          </a:p>
        </p:txBody>
      </p:sp>
      <p:sp>
        <p:nvSpPr>
          <p:cNvPr id="826" name="TextShape 2"/>
          <p:cNvSpPr txBox="1"/>
          <p:nvPr/>
        </p:nvSpPr>
        <p:spPr>
          <a:xfrm>
            <a:off x="3888000" y="216720"/>
            <a:ext cx="4953240" cy="863280"/>
          </a:xfrm>
          <a:prstGeom prst="rect">
            <a:avLst/>
          </a:prstGeom>
          <a:noFill/>
          <a:ln>
            <a:noFill/>
          </a:ln>
        </p:spPr>
      </p:sp>
      <p:sp>
        <p:nvSpPr>
          <p:cNvPr id="827" name="TextShape 3"/>
          <p:cNvSpPr txBox="1"/>
          <p:nvPr/>
        </p:nvSpPr>
        <p:spPr>
          <a:xfrm>
            <a:off x="3744000" y="3613320"/>
            <a:ext cx="6244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1000" spc="-1">
                <a:latin typeface="Arial"/>
              </a:rPr>
              <a:t>https://blog.xebialabs.com/2016/03/21/essential-devops-terms/</a:t>
            </a:r>
            <a:endParaRPr/>
          </a:p>
        </p:txBody>
      </p:sp>
      <p:pic>
        <p:nvPicPr>
          <p:cNvPr id="828" name="" descr=""/>
          <p:cNvPicPr/>
          <p:nvPr/>
        </p:nvPicPr>
        <p:blipFill>
          <a:blip r:embed="rId1"/>
          <a:stretch/>
        </p:blipFill>
        <p:spPr>
          <a:xfrm>
            <a:off x="3816000" y="1027080"/>
            <a:ext cx="4865400" cy="23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Application>LibreOffice/5.0.0.5$Windows_X86_64 LibreOffice_project/1b1a90865e348b492231e1c451437d7a15bb262b</Application>
  <Paragraphs>255</Paragraphs>
  <Company>Luxoft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2017-02-16T22:56:54Z</dcterms:created>
  <dc:language>ru-RU</dc:language>
  <dcterms:modified xsi:type="dcterms:W3CDTF">2017-02-17T00:02:40Z</dcterms:modified>
  <cp:revision>25</cp:revision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