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86720" y="7126560"/>
            <a:ext cx="6688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0" lang="ru-RU" sz="600" spc="-1" strike="noStrike">
                <a:solidFill>
                  <a:srgbClr val="4e5761"/>
                </a:solidFill>
                <a:latin typeface="Open Sans"/>
              </a:rPr>
              <a:t>www.luxoft.com</a:t>
            </a:r>
            <a:endParaRPr b="0" lang="ru-RU" sz="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268720" y="7476840"/>
            <a:ext cx="729000" cy="84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7511040" y="7476840"/>
            <a:ext cx="3757320" cy="8532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0" y="7476840"/>
            <a:ext cx="3755520" cy="8532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3755880" y="7476840"/>
            <a:ext cx="3755520" cy="8532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6"/>
          <p:cNvGrpSpPr/>
          <p:nvPr/>
        </p:nvGrpSpPr>
        <p:grpSpPr>
          <a:xfrm>
            <a:off x="11120760" y="7093800"/>
            <a:ext cx="564120" cy="334800"/>
            <a:chOff x="11120760" y="7093800"/>
            <a:chExt cx="564120" cy="334800"/>
          </a:xfrm>
        </p:grpSpPr>
        <p:sp>
          <p:nvSpPr>
            <p:cNvPr id="44" name="CustomShape 7"/>
            <p:cNvSpPr/>
            <p:nvPr/>
          </p:nvSpPr>
          <p:spPr>
            <a:xfrm>
              <a:off x="11208600" y="7215480"/>
              <a:ext cx="55800" cy="91080"/>
            </a:xfrm>
            <a:custGeom>
              <a:avLst/>
              <a:gdLst/>
              <a:ahLst/>
              <a:rect l="l" t="t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1275200" y="7215480"/>
              <a:ext cx="70200" cy="92160"/>
            </a:xfrm>
            <a:custGeom>
              <a:avLst/>
              <a:gdLst/>
              <a:ahLst/>
              <a:rect l="l" t="t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11450160" y="7214400"/>
              <a:ext cx="83880" cy="94320"/>
            </a:xfrm>
            <a:custGeom>
              <a:avLst/>
              <a:gdLst/>
              <a:ahLst/>
              <a:rect l="l" t="t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11548800" y="7215480"/>
              <a:ext cx="53280" cy="91080"/>
            </a:xfrm>
            <a:custGeom>
              <a:avLst/>
              <a:gdLst/>
              <a:ahLst/>
              <a:rect l="l" t="t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11618640" y="7215480"/>
              <a:ext cx="66240" cy="91080"/>
            </a:xfrm>
            <a:custGeom>
              <a:avLst/>
              <a:gdLst/>
              <a:ahLst/>
              <a:rect l="l" t="t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2"/>
            <p:cNvSpPr/>
            <p:nvPr/>
          </p:nvSpPr>
          <p:spPr>
            <a:xfrm>
              <a:off x="11229840" y="7093800"/>
              <a:ext cx="81360" cy="74160"/>
            </a:xfrm>
            <a:custGeom>
              <a:avLst/>
              <a:gdLst/>
              <a:ahLst/>
              <a:rect l="l" t="t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3"/>
            <p:cNvSpPr/>
            <p:nvPr/>
          </p:nvSpPr>
          <p:spPr>
            <a:xfrm>
              <a:off x="11120760" y="7215480"/>
              <a:ext cx="66600" cy="91080"/>
            </a:xfrm>
            <a:custGeom>
              <a:avLst/>
              <a:gdLst/>
              <a:ahLst/>
              <a:rect l="l" t="t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11229840" y="7354080"/>
              <a:ext cx="81360" cy="74520"/>
            </a:xfrm>
            <a:custGeom>
              <a:avLst/>
              <a:gdLst/>
              <a:ahLst/>
              <a:rect l="l" t="t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1409480" y="7274880"/>
              <a:ext cx="42120" cy="31680"/>
            </a:xfrm>
            <a:custGeom>
              <a:avLst/>
              <a:gdLst/>
              <a:ahLst/>
              <a:rect l="l" t="t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11409480" y="7215480"/>
              <a:ext cx="42120" cy="32760"/>
            </a:xfrm>
            <a:custGeom>
              <a:avLst/>
              <a:gdLst/>
              <a:ahLst/>
              <a:rect l="l" t="t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11354400" y="7215840"/>
              <a:ext cx="65880" cy="90720"/>
            </a:xfrm>
            <a:custGeom>
              <a:avLst/>
              <a:gdLst/>
              <a:ahLst/>
              <a:rect l="l" t="t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" name="PlaceHolder 18"/>
          <p:cNvSpPr>
            <a:spLocks noGrp="1"/>
          </p:cNvSpPr>
          <p:nvPr>
            <p:ph type="title"/>
          </p:nvPr>
        </p:nvSpPr>
        <p:spPr>
          <a:xfrm>
            <a:off x="376200" y="402480"/>
            <a:ext cx="11275560" cy="55332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1" lang="en-US" sz="2300" spc="-1" strike="noStrike">
                <a:solidFill>
                  <a:srgbClr val="eb571c"/>
                </a:solidFill>
                <a:latin typeface="Open Sans"/>
                <a:ea typeface="Open Sans"/>
              </a:rPr>
              <a:t>Edit Title</a:t>
            </a:r>
            <a:endParaRPr b="0" lang="en-US" sz="2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" name="PlaceHolder 19"/>
          <p:cNvSpPr>
            <a:spLocks noGrp="1"/>
          </p:cNvSpPr>
          <p:nvPr>
            <p:ph type="body"/>
          </p:nvPr>
        </p:nvSpPr>
        <p:spPr>
          <a:xfrm>
            <a:off x="376200" y="2070000"/>
            <a:ext cx="5490360" cy="4769280"/>
          </a:xfrm>
          <a:prstGeom prst="rect">
            <a:avLst/>
          </a:prstGeom>
        </p:spPr>
        <p:txBody>
          <a:bodyPr lIns="68760" rIns="68760" tIns="34200" bIns="34200"/>
          <a:p>
            <a:pPr marL="27000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500" spc="-1" strike="noStrike">
              <a:solidFill>
                <a:srgbClr val="000000"/>
              </a:solidFill>
              <a:latin typeface="Open Sans"/>
            </a:endParaRPr>
          </a:p>
          <a:p>
            <a:pPr lvl="1" marL="51444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Arial"/>
              <a:buChar char="­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400" spc="-1" strike="noStrike">
              <a:solidFill>
                <a:srgbClr val="000000"/>
              </a:solidFill>
              <a:latin typeface="Open Sans"/>
            </a:endParaRPr>
          </a:p>
          <a:p>
            <a:pPr lvl="2" marL="85716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Wingdings" charset="2"/>
              <a:buChar char="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200" spc="-1" strike="noStrike">
              <a:solidFill>
                <a:srgbClr val="000000"/>
              </a:solidFill>
              <a:latin typeface="Open Sans"/>
            </a:endParaRPr>
          </a:p>
          <a:p>
            <a:pPr lvl="3" marL="120024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Arial"/>
              <a:buChar char="­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100" spc="-1" strike="noStrike">
              <a:solidFill>
                <a:srgbClr val="000000"/>
              </a:solidFill>
              <a:latin typeface="Open Sans"/>
            </a:endParaRPr>
          </a:p>
          <a:p>
            <a:pPr lvl="4" marL="154296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1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PlaceHolder 20"/>
          <p:cNvSpPr>
            <a:spLocks noGrp="1"/>
          </p:cNvSpPr>
          <p:nvPr>
            <p:ph type="body"/>
          </p:nvPr>
        </p:nvSpPr>
        <p:spPr>
          <a:xfrm>
            <a:off x="6115320" y="2070000"/>
            <a:ext cx="5536800" cy="4769280"/>
          </a:xfrm>
          <a:prstGeom prst="rect">
            <a:avLst/>
          </a:prstGeom>
        </p:spPr>
        <p:txBody>
          <a:bodyPr lIns="68760" rIns="68760" tIns="34200" bIns="34200"/>
          <a:p>
            <a:pPr marL="27000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500" spc="-1" strike="noStrike">
              <a:solidFill>
                <a:srgbClr val="000000"/>
              </a:solidFill>
              <a:latin typeface="Open Sans"/>
            </a:endParaRPr>
          </a:p>
          <a:p>
            <a:pPr lvl="1" marL="51444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Arial"/>
              <a:buChar char="­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400" spc="-1" strike="noStrike">
              <a:solidFill>
                <a:srgbClr val="000000"/>
              </a:solidFill>
              <a:latin typeface="Open Sans"/>
            </a:endParaRPr>
          </a:p>
          <a:p>
            <a:pPr lvl="2" marL="85716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Wingdings" charset="2"/>
              <a:buChar char="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200" spc="-1" strike="noStrike">
              <a:solidFill>
                <a:srgbClr val="000000"/>
              </a:solidFill>
              <a:latin typeface="Open Sans"/>
            </a:endParaRPr>
          </a:p>
          <a:p>
            <a:pPr lvl="3" marL="120024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Arial"/>
              <a:buChar char="­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100" spc="-1" strike="noStrike">
              <a:solidFill>
                <a:srgbClr val="000000"/>
              </a:solidFill>
              <a:latin typeface="Open Sans"/>
            </a:endParaRPr>
          </a:p>
          <a:p>
            <a:pPr lvl="4" marL="154296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</a:rPr>
              <a:t>Click to edit content</a:t>
            </a:r>
            <a:endParaRPr b="0" lang="en-US" sz="11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8" name="PlaceHolder 21"/>
          <p:cNvSpPr>
            <a:spLocks noGrp="1"/>
          </p:cNvSpPr>
          <p:nvPr>
            <p:ph type="body"/>
          </p:nvPr>
        </p:nvSpPr>
        <p:spPr>
          <a:xfrm>
            <a:off x="684360" y="972360"/>
            <a:ext cx="10967760" cy="5403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1" lang="en-US" sz="1500" spc="-1" strike="noStrike">
                <a:solidFill>
                  <a:srgbClr val="243e79"/>
                </a:solidFill>
                <a:latin typeface="Open Sans"/>
              </a:rPr>
              <a:t>EDIT SUBTITLE</a:t>
            </a:r>
            <a:endParaRPr b="0" lang="en-US" sz="15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" name="CustomShape 22"/>
          <p:cNvSpPr/>
          <p:nvPr/>
        </p:nvSpPr>
        <p:spPr>
          <a:xfrm rot="5400000">
            <a:off x="469080" y="1148760"/>
            <a:ext cx="243000" cy="187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86720" y="7126560"/>
            <a:ext cx="6688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0" lang="ru-RU" sz="600" spc="-1" strike="noStrike">
                <a:solidFill>
                  <a:srgbClr val="4e5761"/>
                </a:solidFill>
                <a:latin typeface="Open Sans"/>
              </a:rPr>
              <a:t>www.luxoft.com</a:t>
            </a:r>
            <a:endParaRPr b="0" lang="ru-RU" sz="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1268720" y="7476840"/>
            <a:ext cx="729000" cy="84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511040" y="7476840"/>
            <a:ext cx="3757320" cy="8532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0" y="7476840"/>
            <a:ext cx="3755520" cy="8532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755880" y="7476840"/>
            <a:ext cx="3755520" cy="8532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roup 6"/>
          <p:cNvGrpSpPr/>
          <p:nvPr/>
        </p:nvGrpSpPr>
        <p:grpSpPr>
          <a:xfrm>
            <a:off x="11120760" y="7093800"/>
            <a:ext cx="564120" cy="334800"/>
            <a:chOff x="11120760" y="7093800"/>
            <a:chExt cx="564120" cy="334800"/>
          </a:xfrm>
        </p:grpSpPr>
        <p:sp>
          <p:nvSpPr>
            <p:cNvPr id="102" name="CustomShape 7"/>
            <p:cNvSpPr/>
            <p:nvPr/>
          </p:nvSpPr>
          <p:spPr>
            <a:xfrm>
              <a:off x="11208600" y="7215480"/>
              <a:ext cx="55800" cy="91080"/>
            </a:xfrm>
            <a:custGeom>
              <a:avLst/>
              <a:gdLst/>
              <a:ahLst/>
              <a:rect l="l" t="t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11275200" y="7215480"/>
              <a:ext cx="70200" cy="92160"/>
            </a:xfrm>
            <a:custGeom>
              <a:avLst/>
              <a:gdLst/>
              <a:ahLst/>
              <a:rect l="l" t="t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9"/>
            <p:cNvSpPr/>
            <p:nvPr/>
          </p:nvSpPr>
          <p:spPr>
            <a:xfrm>
              <a:off x="11450160" y="7214400"/>
              <a:ext cx="83880" cy="94320"/>
            </a:xfrm>
            <a:custGeom>
              <a:avLst/>
              <a:gdLst/>
              <a:ahLst/>
              <a:rect l="l" t="t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"/>
            <p:cNvSpPr/>
            <p:nvPr/>
          </p:nvSpPr>
          <p:spPr>
            <a:xfrm>
              <a:off x="11548800" y="7215480"/>
              <a:ext cx="53280" cy="91080"/>
            </a:xfrm>
            <a:custGeom>
              <a:avLst/>
              <a:gdLst/>
              <a:ahLst/>
              <a:rect l="l" t="t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11618640" y="7215480"/>
              <a:ext cx="66240" cy="91080"/>
            </a:xfrm>
            <a:custGeom>
              <a:avLst/>
              <a:gdLst/>
              <a:ahLst/>
              <a:rect l="l" t="t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11229840" y="7093800"/>
              <a:ext cx="81360" cy="74160"/>
            </a:xfrm>
            <a:custGeom>
              <a:avLst/>
              <a:gdLst/>
              <a:ahLst/>
              <a:rect l="l" t="t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11120760" y="7215480"/>
              <a:ext cx="66600" cy="91080"/>
            </a:xfrm>
            <a:custGeom>
              <a:avLst/>
              <a:gdLst/>
              <a:ahLst/>
              <a:rect l="l" t="t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4"/>
            <p:cNvSpPr/>
            <p:nvPr/>
          </p:nvSpPr>
          <p:spPr>
            <a:xfrm>
              <a:off x="11229840" y="7354080"/>
              <a:ext cx="81360" cy="74520"/>
            </a:xfrm>
            <a:custGeom>
              <a:avLst/>
              <a:gdLst/>
              <a:ahLst/>
              <a:rect l="l" t="t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5"/>
            <p:cNvSpPr/>
            <p:nvPr/>
          </p:nvSpPr>
          <p:spPr>
            <a:xfrm>
              <a:off x="11409480" y="7274880"/>
              <a:ext cx="42120" cy="31680"/>
            </a:xfrm>
            <a:custGeom>
              <a:avLst/>
              <a:gdLst/>
              <a:ahLst/>
              <a:rect l="l" t="t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6"/>
            <p:cNvSpPr/>
            <p:nvPr/>
          </p:nvSpPr>
          <p:spPr>
            <a:xfrm>
              <a:off x="11409480" y="7215480"/>
              <a:ext cx="42120" cy="32760"/>
            </a:xfrm>
            <a:custGeom>
              <a:avLst/>
              <a:gdLst/>
              <a:ahLst/>
              <a:rect l="l" t="t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7"/>
            <p:cNvSpPr/>
            <p:nvPr/>
          </p:nvSpPr>
          <p:spPr>
            <a:xfrm>
              <a:off x="11354400" y="7215840"/>
              <a:ext cx="65880" cy="90720"/>
            </a:xfrm>
            <a:custGeom>
              <a:avLst/>
              <a:gdLst/>
              <a:ahLst/>
              <a:rect l="l" t="t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PlaceHolder 18"/>
          <p:cNvSpPr>
            <a:spLocks noGrp="1"/>
          </p:cNvSpPr>
          <p:nvPr>
            <p:ph type="title"/>
          </p:nvPr>
        </p:nvSpPr>
        <p:spPr>
          <a:xfrm>
            <a:off x="5161680" y="2199240"/>
            <a:ext cx="6499440" cy="33678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1" lang="en-US" sz="2300" spc="-1" strike="noStrike">
                <a:solidFill>
                  <a:srgbClr val="eb571c"/>
                </a:solidFill>
                <a:latin typeface="Open Sans"/>
                <a:ea typeface="Open Sans"/>
              </a:rPr>
              <a:t>EDIT TITLE</a:t>
            </a:r>
            <a:endParaRPr b="0" lang="en-US" sz="2300" spc="-1" strike="noStrike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14" name="Group 19"/>
          <p:cNvGrpSpPr/>
          <p:nvPr/>
        </p:nvGrpSpPr>
        <p:grpSpPr>
          <a:xfrm>
            <a:off x="799560" y="1248120"/>
            <a:ext cx="3290400" cy="4447080"/>
            <a:chOff x="799560" y="1248120"/>
            <a:chExt cx="3290400" cy="4447080"/>
          </a:xfrm>
        </p:grpSpPr>
        <p:sp>
          <p:nvSpPr>
            <p:cNvPr id="115" name="CustomShape 20"/>
            <p:cNvSpPr/>
            <p:nvPr/>
          </p:nvSpPr>
          <p:spPr>
            <a:xfrm>
              <a:off x="2379960" y="4634280"/>
              <a:ext cx="353520" cy="356760"/>
            </a:xfrm>
            <a:custGeom>
              <a:avLst/>
              <a:gdLst/>
              <a:ahLst/>
              <a:rect l="l" t="t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21"/>
            <p:cNvSpPr/>
            <p:nvPr/>
          </p:nvSpPr>
          <p:spPr>
            <a:xfrm>
              <a:off x="2379960" y="4634280"/>
              <a:ext cx="353520" cy="356760"/>
            </a:xfrm>
            <a:custGeom>
              <a:avLst/>
              <a:gdLst/>
              <a:ahLst/>
              <a:rect l="l" t="t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2"/>
            <p:cNvSpPr/>
            <p:nvPr/>
          </p:nvSpPr>
          <p:spPr>
            <a:xfrm>
              <a:off x="3063240" y="3468600"/>
              <a:ext cx="225720" cy="255600"/>
            </a:xfrm>
            <a:custGeom>
              <a:avLst/>
              <a:gdLst/>
              <a:ahLst/>
              <a:rect l="l" t="t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3063240" y="3468600"/>
              <a:ext cx="225720" cy="255600"/>
            </a:xfrm>
            <a:custGeom>
              <a:avLst/>
              <a:gdLst/>
              <a:ahLst/>
              <a:rect l="l" t="t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1979280" y="5567760"/>
              <a:ext cx="116640" cy="127440"/>
            </a:xfrm>
            <a:custGeom>
              <a:avLst/>
              <a:gdLst/>
              <a:ahLst/>
              <a:rect l="l" t="t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799560" y="1248120"/>
              <a:ext cx="234000" cy="240840"/>
            </a:xfrm>
            <a:custGeom>
              <a:avLst/>
              <a:gdLst/>
              <a:ahLst/>
              <a:rect l="l" t="t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26"/>
            <p:cNvSpPr/>
            <p:nvPr/>
          </p:nvSpPr>
          <p:spPr>
            <a:xfrm>
              <a:off x="799560" y="1248120"/>
              <a:ext cx="234000" cy="240840"/>
            </a:xfrm>
            <a:custGeom>
              <a:avLst/>
              <a:gdLst/>
              <a:ahLst/>
              <a:rect l="l" t="t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27"/>
            <p:cNvSpPr/>
            <p:nvPr/>
          </p:nvSpPr>
          <p:spPr>
            <a:xfrm>
              <a:off x="1911240" y="1470960"/>
              <a:ext cx="179280" cy="188280"/>
            </a:xfrm>
            <a:custGeom>
              <a:avLst/>
              <a:gdLst/>
              <a:ahLst/>
              <a:rect l="l" t="t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8"/>
            <p:cNvSpPr/>
            <p:nvPr/>
          </p:nvSpPr>
          <p:spPr>
            <a:xfrm>
              <a:off x="1404360" y="1998360"/>
              <a:ext cx="110880" cy="124200"/>
            </a:xfrm>
            <a:custGeom>
              <a:avLst/>
              <a:gdLst/>
              <a:ahLst/>
              <a:rect l="l" t="t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29"/>
            <p:cNvSpPr/>
            <p:nvPr/>
          </p:nvSpPr>
          <p:spPr>
            <a:xfrm>
              <a:off x="1404360" y="1998360"/>
              <a:ext cx="110880" cy="124200"/>
            </a:xfrm>
            <a:custGeom>
              <a:avLst/>
              <a:gdLst/>
              <a:ahLst/>
              <a:rect l="l" t="t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30"/>
            <p:cNvSpPr/>
            <p:nvPr/>
          </p:nvSpPr>
          <p:spPr>
            <a:xfrm>
              <a:off x="1352880" y="3057120"/>
              <a:ext cx="157320" cy="179280"/>
            </a:xfrm>
            <a:custGeom>
              <a:avLst/>
              <a:gdLst/>
              <a:ahLst/>
              <a:rect l="l" t="t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1352880" y="3057120"/>
              <a:ext cx="157320" cy="179280"/>
            </a:xfrm>
            <a:custGeom>
              <a:avLst/>
              <a:gdLst/>
              <a:ahLst/>
              <a:rect l="l" t="t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2392920" y="2700000"/>
              <a:ext cx="144000" cy="163800"/>
            </a:xfrm>
            <a:custGeom>
              <a:avLst/>
              <a:gdLst/>
              <a:ahLst/>
              <a:rect l="l" t="t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2392920" y="2700000"/>
              <a:ext cx="144000" cy="163800"/>
            </a:xfrm>
            <a:custGeom>
              <a:avLst/>
              <a:gdLst/>
              <a:ahLst/>
              <a:rect l="l" t="t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2627280" y="2331000"/>
              <a:ext cx="296280" cy="307440"/>
            </a:xfrm>
            <a:custGeom>
              <a:avLst/>
              <a:gdLst/>
              <a:ahLst/>
              <a:rect l="l" t="t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3853080" y="2300400"/>
              <a:ext cx="45720" cy="48240"/>
            </a:xfrm>
            <a:custGeom>
              <a:avLst/>
              <a:gdLst/>
              <a:ahLst/>
              <a:rect l="l" t="t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6"/>
            <p:cNvSpPr/>
            <p:nvPr/>
          </p:nvSpPr>
          <p:spPr>
            <a:xfrm>
              <a:off x="3853080" y="2300400"/>
              <a:ext cx="45720" cy="48240"/>
            </a:xfrm>
            <a:custGeom>
              <a:avLst/>
              <a:gdLst/>
              <a:ahLst/>
              <a:rect l="l" t="t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7"/>
            <p:cNvSpPr/>
            <p:nvPr/>
          </p:nvSpPr>
          <p:spPr>
            <a:xfrm>
              <a:off x="3937680" y="2388960"/>
              <a:ext cx="21240" cy="29880"/>
            </a:xfrm>
            <a:custGeom>
              <a:avLst/>
              <a:gdLst/>
              <a:ahLst/>
              <a:rect l="l" t="t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8"/>
            <p:cNvSpPr/>
            <p:nvPr/>
          </p:nvSpPr>
          <p:spPr>
            <a:xfrm>
              <a:off x="3937680" y="2388960"/>
              <a:ext cx="21240" cy="29880"/>
            </a:xfrm>
            <a:custGeom>
              <a:avLst/>
              <a:gdLst/>
              <a:ahLst/>
              <a:rect l="l" t="t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9"/>
            <p:cNvSpPr/>
            <p:nvPr/>
          </p:nvSpPr>
          <p:spPr>
            <a:xfrm>
              <a:off x="3738960" y="2132640"/>
              <a:ext cx="351000" cy="387000"/>
            </a:xfrm>
            <a:custGeom>
              <a:avLst/>
              <a:gdLst/>
              <a:ahLst/>
              <a:rect l="l" t="t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0"/>
            <p:cNvSpPr/>
            <p:nvPr/>
          </p:nvSpPr>
          <p:spPr>
            <a:xfrm>
              <a:off x="1927080" y="3352680"/>
              <a:ext cx="585360" cy="603720"/>
            </a:xfrm>
            <a:custGeom>
              <a:avLst/>
              <a:gdLst/>
              <a:ahLst/>
              <a:rect l="l" t="t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PlaceHolder 41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20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Open Sans"/>
              </a:rPr>
              <a:t>Для правки структуры щёлкните мышью</a:t>
            </a:r>
            <a:endParaRPr b="0" lang="en-US" sz="221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spcBef>
                <a:spcPts val="16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60" spc="-1" strike="noStrike">
                <a:solidFill>
                  <a:srgbClr val="000000"/>
                </a:solidFill>
                <a:latin typeface="Open Sans"/>
              </a:rPr>
              <a:t>Второй уровень структуры</a:t>
            </a:r>
            <a:endParaRPr b="0" lang="en-US" sz="176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spcBef>
                <a:spcPts val="124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0" spc="-1" strike="noStrike">
                <a:solidFill>
                  <a:srgbClr val="000000"/>
                </a:solidFill>
                <a:latin typeface="Open Sans"/>
              </a:rPr>
              <a:t>Третий уровень структуры</a:t>
            </a:r>
            <a:endParaRPr b="0" lang="en-US" sz="162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spcBef>
                <a:spcPts val="8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0" spc="-1" strike="noStrike">
                <a:solidFill>
                  <a:srgbClr val="000000"/>
                </a:solidFill>
                <a:latin typeface="Open Sans"/>
              </a:rPr>
              <a:t>Четвёртый уровень структуры</a:t>
            </a:r>
            <a:endParaRPr b="0" lang="en-US" sz="162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39" spc="-1" strike="noStrike">
                <a:solidFill>
                  <a:srgbClr val="000000"/>
                </a:solidFill>
                <a:latin typeface="Open Sans"/>
              </a:rPr>
              <a:t>Пятый уровень структуры</a:t>
            </a:r>
            <a:endParaRPr b="0" lang="en-US" sz="2939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39" spc="-1" strike="noStrike">
                <a:solidFill>
                  <a:srgbClr val="000000"/>
                </a:solidFill>
                <a:latin typeface="Open Sans"/>
              </a:rPr>
              <a:t>Шестой уровень структуры</a:t>
            </a:r>
            <a:endParaRPr b="0" lang="en-US" sz="2939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39" spc="-1" strike="noStrike">
                <a:solidFill>
                  <a:srgbClr val="000000"/>
                </a:solidFill>
                <a:latin typeface="Open Sans"/>
              </a:rPr>
              <a:t>Седьмой уровень структуры</a:t>
            </a:r>
            <a:endParaRPr b="0" lang="en-US" sz="2939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factoring.guru/" TargetMode="External"/><Relationship Id="rId2" Type="http://schemas.openxmlformats.org/officeDocument/2006/relationships/hyperlink" Target="https://refactoring.guru/" TargetMode="External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3. Business Logic Layer. Паттерны.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03.03.2019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UML Class Diagram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5845680" y="1740240"/>
            <a:ext cx="3577320" cy="2384640"/>
          </a:xfrm>
          <a:prstGeom prst="rect">
            <a:avLst/>
          </a:prstGeom>
          <a:ln>
            <a:noFill/>
          </a:ln>
        </p:spPr>
      </p:pic>
      <p:pic>
        <p:nvPicPr>
          <p:cNvPr id="203" name="Picture 3" descr=""/>
          <p:cNvPicPr/>
          <p:nvPr/>
        </p:nvPicPr>
        <p:blipFill>
          <a:blip r:embed="rId2"/>
          <a:stretch/>
        </p:blipFill>
        <p:spPr>
          <a:xfrm>
            <a:off x="1777320" y="1817280"/>
            <a:ext cx="3209760" cy="171072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2861280" y="1424520"/>
            <a:ext cx="666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Класс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7376400" y="1433520"/>
            <a:ext cx="679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Связи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32000" y="1095480"/>
            <a:ext cx="11232000" cy="32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Поведенческие – взаимодествие для достижения цели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Команда – инкапсулируем действие в объект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Стратегия – подставляем алгоритм как объект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Итератор – обход коллекции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Порождающие – абстракция инициализации объектов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Абстрактная фабрика – создание объектов без знания конкретной реализации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Синглтон (Singleton) – всегда только один объект (опасно!)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Структурные – объединение в более крупные структуры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Фасад – скрывает реальную реализацию систем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Композит – древовидная структура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Поведенческие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Команда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3" name="Picture 6" descr=""/>
          <p:cNvPicPr/>
          <p:nvPr/>
        </p:nvPicPr>
        <p:blipFill>
          <a:blip r:embed="rId1"/>
          <a:stretch/>
        </p:blipFill>
        <p:spPr>
          <a:xfrm>
            <a:off x="3024000" y="1152000"/>
            <a:ext cx="570816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Стратегия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6" name="Picture 5" descr=""/>
          <p:cNvPicPr/>
          <p:nvPr/>
        </p:nvPicPr>
        <p:blipFill>
          <a:blip r:embed="rId1"/>
          <a:stretch/>
        </p:blipFill>
        <p:spPr>
          <a:xfrm>
            <a:off x="2651040" y="1040760"/>
            <a:ext cx="5988960" cy="380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Итератор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19" name="Picture 7" descr=""/>
          <p:cNvPicPr/>
          <p:nvPr/>
        </p:nvPicPr>
        <p:blipFill>
          <a:blip r:embed="rId1"/>
          <a:stretch/>
        </p:blipFill>
        <p:spPr>
          <a:xfrm>
            <a:off x="3035880" y="1041120"/>
            <a:ext cx="5316120" cy="387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Порождающие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Абстрактная фабрика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4" name="Picture 5" descr=""/>
          <p:cNvPicPr/>
          <p:nvPr/>
        </p:nvPicPr>
        <p:blipFill>
          <a:blip r:embed="rId1"/>
          <a:stretch/>
        </p:blipFill>
        <p:spPr>
          <a:xfrm>
            <a:off x="3096000" y="1104480"/>
            <a:ext cx="5734440" cy="36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(не делайте так!)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7" name="Picture 6" descr=""/>
          <p:cNvPicPr/>
          <p:nvPr/>
        </p:nvPicPr>
        <p:blipFill>
          <a:blip r:embed="rId1"/>
          <a:stretch/>
        </p:blipFill>
        <p:spPr>
          <a:xfrm>
            <a:off x="4047840" y="1348200"/>
            <a:ext cx="3800160" cy="29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Структурные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 Layer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Фасад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31" name="Picture 8" descr=""/>
          <p:cNvPicPr/>
          <p:nvPr/>
        </p:nvPicPr>
        <p:blipFill>
          <a:blip r:embed="rId1"/>
          <a:stretch/>
        </p:blipFill>
        <p:spPr>
          <a:xfrm>
            <a:off x="3312000" y="1112760"/>
            <a:ext cx="5574240" cy="356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Композит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34" name="Picture 7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5184000" cy="38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21640" y="650880"/>
            <a:ext cx="83584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4"/>
          <p:cNvSpPr txBox="1"/>
          <p:nvPr/>
        </p:nvSpPr>
        <p:spPr>
          <a:xfrm>
            <a:off x="918000" y="1141560"/>
            <a:ext cx="6714000" cy="277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Литература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Чистый код: создание, анализ и рефакторинг, Роберт Мартин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Совершенный код, Стив Макконнелл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Домашнее задание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Написать слой бизнес-логики приложения (.dll, SOLID)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Покрыть его тестами (NUnit, FluentAssertions, Moq)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719600" y="113256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Один класс – одна ответственность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Программные сущности должны быть открыты для расширения, но закрыты для изменения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Замена базового типа на подтип не должна менять поведение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Много маленьких интерфейсов лучше одного большого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Модули верхних уровней не должны зависеть от модулей нижних уровней. Оба типа модулей должны зависеть от абстракций. Абстракции не должны зависеть от деталей. Детали должны зависеть от абстракций.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287280" y="1029960"/>
            <a:ext cx="4478760" cy="30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Injection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3240000" y="1080000"/>
            <a:ext cx="5458680" cy="40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Рефакторинг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0120" y="1008000"/>
            <a:ext cx="12035880" cy="88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hlinkClick r:id="rId1"/>
              </a:rPr>
              <a:t>https://</a:t>
            </a:r>
            <a:r>
              <a:rPr b="0" lang="ru-RU" sz="1400" spc="-1" strike="noStrike" u="sng">
                <a:solidFill>
                  <a:srgbClr val="eb571c"/>
                </a:solidFill>
                <a:uFillTx/>
                <a:latin typeface="Open Sans"/>
                <a:hlinkClick r:id="rId2"/>
              </a:rPr>
              <a:t>refactoring.guru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87" name="Picture 12" descr=""/>
          <p:cNvPicPr/>
          <p:nvPr/>
        </p:nvPicPr>
        <p:blipFill>
          <a:blip r:embed="rId3"/>
          <a:stretch/>
        </p:blipFill>
        <p:spPr>
          <a:xfrm>
            <a:off x="3553560" y="1304640"/>
            <a:ext cx="3790440" cy="35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Code Smells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708120" y="1076400"/>
            <a:ext cx="12035880" cy="187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дублирование кода;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длинный метод;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большой класс;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длинный список параметров;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«жадные» функции — это метод, который чрезмерно обращается к данным другого объекта;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избыточные временные переменные;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Приемы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32000" y="1095480"/>
            <a:ext cx="11232000" cy="300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Изменение сигнатуры метода (Change Method Signature)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Инкапсуляция поля (Encapsulate Field)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Выделение класса (Extract Class) / Выделение интерфейса (Extract Interface) / Выделение локальной переменной (Extract Local Variable) / Выделение метода (Extract Method)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Генерализация типа (Generalize Type)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Встраивание (Inline) / Введение параметра (Introduce Parameter)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Подъём метода (Pull Up Method) / Спуск метода (Push Down Method)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Переименование метода (Rename Method) / Перемещение метода (Move Method)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Замена условного оператора полиморфизмом (Replace Conditional with Polymorphism) Замена кода типа подклассами (Replace Type Code with Subclasses)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Driven Development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3816000" y="1152000"/>
            <a:ext cx="3680280" cy="3680280"/>
          </a:xfrm>
          <a:prstGeom prst="rect">
            <a:avLst/>
          </a:prstGeom>
          <a:ln>
            <a:noFill/>
          </a:ln>
        </p:spPr>
      </p:pic>
      <p:sp>
        <p:nvSpPr>
          <p:cNvPr id="197" name="TextShape 3"/>
          <p:cNvSpPr txBox="1"/>
          <p:nvPr/>
        </p:nvSpPr>
        <p:spPr>
          <a:xfrm>
            <a:off x="3456000" y="4677480"/>
            <a:ext cx="460044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http://learningbld.peterblum.com/Phase1/Overview.aspx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2019-03-03T22:34:32Z</dcterms:modified>
  <cp:revision>44</cp:revision>
  <dc:subject/>
  <dc:title>Vivid</dc:title>
</cp:coreProperties>
</file>