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276" r:id="rId4"/>
    <p:sldId id="428" r:id="rId5"/>
    <p:sldId id="406" r:id="rId6"/>
    <p:sldId id="429" r:id="rId7"/>
    <p:sldId id="430" r:id="rId8"/>
    <p:sldId id="409" r:id="rId9"/>
    <p:sldId id="431" r:id="rId10"/>
    <p:sldId id="432" r:id="rId11"/>
    <p:sldId id="433" r:id="rId12"/>
    <p:sldId id="434" r:id="rId13"/>
    <p:sldId id="435" r:id="rId14"/>
    <p:sldId id="436" r:id="rId15"/>
    <p:sldId id="438" r:id="rId16"/>
    <p:sldId id="445" r:id="rId17"/>
    <p:sldId id="441" r:id="rId18"/>
    <p:sldId id="446" r:id="rId19"/>
    <p:sldId id="443" r:id="rId20"/>
    <p:sldId id="413" r:id="rId21"/>
    <p:sldId id="414" r:id="rId22"/>
    <p:sldId id="415" r:id="rId23"/>
    <p:sldId id="444" r:id="rId24"/>
    <p:sldId id="447" r:id="rId25"/>
    <p:sldId id="448" r:id="rId26"/>
    <p:sldId id="417" r:id="rId27"/>
    <p:sldId id="418" r:id="rId28"/>
    <p:sldId id="419" r:id="rId29"/>
    <p:sldId id="449" r:id="rId30"/>
    <p:sldId id="349" r:id="rId31"/>
    <p:sldId id="401" r:id="rId32"/>
    <p:sldId id="427" r:id="rId33"/>
    <p:sldId id="405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8"/>
          </p14:sldIdLst>
        </p14:section>
        <p14:section name="Routing Overview" id="{FFC948F9-1F28-41AF-907B-00A0976AE56A}">
          <p14:sldIdLst>
            <p14:sldId id="406"/>
            <p14:sldId id="429"/>
            <p14:sldId id="430"/>
          </p14:sldIdLst>
        </p14:section>
        <p14:section name="React-router" id="{EFDE1FA5-CA5D-4B4C-A809-2C4C556529B3}">
          <p14:sldIdLst>
            <p14:sldId id="409"/>
            <p14:sldId id="431"/>
            <p14:sldId id="432"/>
            <p14:sldId id="433"/>
            <p14:sldId id="434"/>
            <p14:sldId id="435"/>
            <p14:sldId id="436"/>
            <p14:sldId id="438"/>
            <p14:sldId id="445"/>
            <p14:sldId id="441"/>
            <p14:sldId id="446"/>
            <p14:sldId id="443"/>
          </p14:sldIdLst>
        </p14:section>
        <p14:section name="Higher-Order Components" id="{9F2C4367-1787-4F29-ADA0-22A6C50E914D}">
          <p14:sldIdLst>
            <p14:sldId id="413"/>
            <p14:sldId id="414"/>
            <p14:sldId id="415"/>
            <p14:sldId id="444"/>
            <p14:sldId id="447"/>
            <p14:sldId id="448"/>
          </p14:sldIdLst>
        </p14:section>
        <p14:section name="Code Organization Patterns" id="{628F87E2-21FB-4306-89A2-45DA2813F137}">
          <p14:sldIdLst>
            <p14:sldId id="417"/>
            <p14:sldId id="418"/>
            <p14:sldId id="419"/>
            <p14:sldId id="449"/>
          </p14:sldIdLst>
        </p14:section>
        <p14:section name="Conclusion" id="{10E03AB1-9AA8-4E86-9A64-D741901E50A2}">
          <p14:sldIdLst>
            <p14:sldId id="349"/>
            <p14:sldId id="401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F7D96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533" autoAdjust="0"/>
  </p:normalViewPr>
  <p:slideViewPr>
    <p:cSldViewPr>
      <p:cViewPr varScale="1">
        <p:scale>
          <a:sx n="117" d="100"/>
          <a:sy n="117" d="100"/>
        </p:scale>
        <p:origin x="-108" y="-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training.com/react-router/web/guides/philoso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Routing and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Page Applications,</a:t>
            </a:r>
          </a:p>
          <a:p>
            <a:r>
              <a:rPr lang="en-US" dirty="0"/>
              <a:t>Blueprint for SPA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405" y="3963164"/>
            <a:ext cx="122123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Routing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9780" y="3569193"/>
            <a:ext cx="3136780" cy="2830701"/>
          </a:xfrm>
          <a:prstGeom prst="rect">
            <a:avLst/>
          </a:prstGeom>
          <a:effectLst>
            <a:glow rad="482600">
              <a:schemeClr val="accent3">
                <a:lumMod val="50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23" y="3369040"/>
            <a:ext cx="2803490" cy="3184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</a:t>
            </a:r>
            <a:r>
              <a:rPr lang="en-US" dirty="0">
                <a:solidFill>
                  <a:schemeClr val="accent1"/>
                </a:solidFill>
              </a:rPr>
              <a:t>component</a:t>
            </a:r>
          </a:p>
          <a:p>
            <a:pPr lvl="1"/>
            <a:r>
              <a:rPr lang="en-US" dirty="0"/>
              <a:t>It can be rendered as any React component</a:t>
            </a:r>
          </a:p>
          <a:p>
            <a:pPr>
              <a:spcBef>
                <a:spcPts val="7800"/>
              </a:spcBef>
            </a:pPr>
            <a:r>
              <a:rPr lang="en-US" dirty="0"/>
              <a:t>React components can be nested in it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Route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8485" y="2667000"/>
            <a:ext cx="1049185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/&gt;, document.getElementById('app'))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8485" y="4138213"/>
            <a:ext cx="6972091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document.getElementById('app'))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09" y="4388572"/>
            <a:ext cx="3201931" cy="1886069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7655357" y="5179207"/>
            <a:ext cx="3996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424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More Scenes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3186979"/>
            <a:ext cx="10286585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exact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7082" y="2355636"/>
            <a:ext cx="3200400" cy="700088"/>
          </a:xfrm>
          <a:prstGeom prst="wedgeRoundRectCallout">
            <a:avLst>
              <a:gd name="adj1" fmla="val -5991"/>
              <a:gd name="adj2" fmla="val 194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03812" y="5319712"/>
            <a:ext cx="3657600" cy="700088"/>
          </a:xfrm>
          <a:prstGeom prst="wedgeRoundRectCallout">
            <a:avLst>
              <a:gd name="adj1" fmla="val 25731"/>
              <a:gd name="adj2" fmla="val -1417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to load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764011" y="4188536"/>
            <a:ext cx="2977883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97623" y="4175089"/>
            <a:ext cx="3757366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dirty="0">
                <a:solidFill>
                  <a:schemeClr val="accent1"/>
                </a:solidFill>
              </a:rPr>
              <a:t>page reload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</a:t>
            </a:r>
            <a:r>
              <a:rPr lang="en-US" dirty="0" smtClean="0"/>
              <a:t>with Link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2209800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App extends Component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627812" y="4747483"/>
            <a:ext cx="3048000" cy="1052096"/>
          </a:xfrm>
          <a:prstGeom prst="wedgeRoundRectCallout">
            <a:avLst>
              <a:gd name="adj1" fmla="val -58806"/>
              <a:gd name="adj2" fmla="val -76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 as defined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19780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You can </a:t>
            </a:r>
            <a:r>
              <a:rPr lang="en-US" noProof="1"/>
              <a:t>dynamically nest </a:t>
            </a:r>
            <a:r>
              <a:rPr lang="en-US" noProof="1" smtClean="0"/>
              <a:t>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51120" y="2057400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&lt;h1&gt;About Page&lt;/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component={Contact} /&gt;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789613" y="2785451"/>
            <a:ext cx="4343400" cy="1055608"/>
          </a:xfrm>
          <a:prstGeom prst="wedgeRoundRectCallout">
            <a:avLst>
              <a:gd name="adj1" fmla="val -71174"/>
              <a:gd name="adj2" fmla="val 524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URL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27612" y="5136459"/>
            <a:ext cx="4343400" cy="1055608"/>
          </a:xfrm>
          <a:prstGeom prst="wedgeRoundRectCallout">
            <a:avLst>
              <a:gd name="adj1" fmla="val -42177"/>
              <a:gd name="adj2" fmla="val -83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rendered at 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/about/contact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9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NavLink</a:t>
            </a:r>
            <a:r>
              <a:rPr lang="en-US" noProof="1" smtClean="0"/>
              <a:t> knows </a:t>
            </a:r>
            <a:r>
              <a:rPr lang="en-US" noProof="1"/>
              <a:t>when </a:t>
            </a:r>
            <a:r>
              <a:rPr lang="en-US" noProof="1" smtClean="0"/>
              <a:t>it's currently </a:t>
            </a:r>
            <a:r>
              <a:rPr lang="en-US" noProof="1"/>
              <a:t>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3" y="2667000"/>
            <a:ext cx="10820400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4212" y="4694238"/>
            <a:ext cx="10820402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 smtClean="0"/>
              <a:t>By default, if two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Routes</a:t>
            </a:r>
            <a:r>
              <a:rPr lang="en-US" noProof="1" smtClean="0"/>
              <a:t> match, both will be rendered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noProof="1"/>
              <a:t> </a:t>
            </a:r>
            <a:r>
              <a:rPr lang="en-US" noProof="1" smtClean="0"/>
              <a:t>renders only the </a:t>
            </a:r>
            <a:r>
              <a:rPr lang="en-US" noProof="1" smtClean="0">
                <a:solidFill>
                  <a:schemeClr val="accent1"/>
                </a:solidFill>
              </a:rPr>
              <a:t>first</a:t>
            </a:r>
            <a:r>
              <a:rPr lang="en-US" noProof="1" smtClean="0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Exclusive Rendering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2783573"/>
            <a:ext cx="10286585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path="/"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exact component={Home}&gt;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component={NotFoundRoute}/&gt;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08412" y="5486400"/>
            <a:ext cx="3847892" cy="578882"/>
          </a:xfrm>
          <a:prstGeom prst="wedgeRoundRectCallout">
            <a:avLst>
              <a:gd name="adj1" fmla="val -33729"/>
              <a:gd name="adj2" fmla="val -1077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Default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route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44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Parameters are dynamic parts of the URL</a:t>
            </a:r>
          </a:p>
          <a:p>
            <a:pPr lvl="1"/>
            <a:r>
              <a:rPr lang="en-US" noProof="1"/>
              <a:t>Example: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/catalog/elecronics/XYZ5538</a:t>
            </a:r>
          </a:p>
          <a:p>
            <a:pPr>
              <a:spcBef>
                <a:spcPts val="4200"/>
              </a:spcBef>
            </a:pPr>
            <a:r>
              <a:rPr lang="en-US" noProof="1"/>
              <a:t>Configure the Route to work with params</a:t>
            </a:r>
          </a:p>
          <a:p>
            <a:pPr>
              <a:spcBef>
                <a:spcPts val="10800"/>
              </a:spcBef>
            </a:pPr>
            <a:r>
              <a:rPr lang="en-US" noProof="1"/>
              <a:t>Access from the 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3805763"/>
            <a:ext cx="10286585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component={Catalog}/&gt;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013812" y="2563308"/>
            <a:ext cx="3505200" cy="1143000"/>
          </a:xfrm>
          <a:prstGeom prst="wedgeRoundRectCallout">
            <a:avLst>
              <a:gd name="adj1" fmla="val -45278"/>
              <a:gd name="adj2" fmla="val -619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part of the URL can change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91318" y="1892353"/>
            <a:ext cx="4117694" cy="501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1120" y="5670381"/>
            <a:ext cx="10286585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097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 smtClean="0"/>
              <a:t>You can redirect the user by rendering a </a:t>
            </a:r>
            <a:r>
              <a:rPr lang="en-US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 smtClean="0">
                <a:solidFill>
                  <a:schemeClr val="accent1"/>
                </a:solidFill>
              </a:rPr>
              <a:t> </a:t>
            </a:r>
            <a:r>
              <a:rPr lang="en-US" noProof="1" smtClean="0"/>
              <a:t>component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3805763"/>
            <a:ext cx="10286585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exact path="/"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loggedIn ?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 (&lt;PublicHomePage /&gt;)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180012" y="2209800"/>
            <a:ext cx="4756180" cy="1191816"/>
          </a:xfrm>
          <a:prstGeom prst="wedgeRoundRectCallout">
            <a:avLst>
              <a:gd name="adj1" fmla="val -33465"/>
              <a:gd name="adj2" fmla="val 91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component to render at 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Routing with React Router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1601">
            <a:off x="953842" y="2241588"/>
            <a:ext cx="3297844" cy="1345608"/>
          </a:xfrm>
          <a:prstGeom prst="roundRect">
            <a:avLst>
              <a:gd name="adj" fmla="val 2941"/>
            </a:avLst>
          </a:prstGeom>
          <a:ln w="19050">
            <a:solidFill>
              <a:srgbClr val="00B0F0">
                <a:alpha val="50196"/>
              </a:srgb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295">
            <a:off x="7908000" y="1866762"/>
            <a:ext cx="3456610" cy="1545075"/>
          </a:xfrm>
          <a:prstGeom prst="rect">
            <a:avLst/>
          </a:prstGeom>
        </p:spPr>
      </p:pic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Composition and Decoration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06" y="2374418"/>
            <a:ext cx="2157412" cy="19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06" y="2374418"/>
            <a:ext cx="2157412" cy="19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438159"/>
            <a:ext cx="3273425" cy="18415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Notched Right Arrow 25"/>
          <p:cNvSpPr/>
          <p:nvPr/>
        </p:nvSpPr>
        <p:spPr>
          <a:xfrm>
            <a:off x="3960812" y="3130309"/>
            <a:ext cx="609600" cy="457200"/>
          </a:xfrm>
          <a:prstGeom prst="notched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2" name="Notched Right Arrow 31"/>
          <p:cNvSpPr/>
          <p:nvPr/>
        </p:nvSpPr>
        <p:spPr>
          <a:xfrm>
            <a:off x="7542212" y="3130309"/>
            <a:ext cx="609600" cy="457200"/>
          </a:xfrm>
          <a:prstGeom prst="notched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2935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React-router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 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Code Organization Patterns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Thinking in React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higher-order component </a:t>
            </a:r>
            <a:r>
              <a:rPr lang="en-US" dirty="0"/>
              <a:t>(HOC) is a function that </a:t>
            </a:r>
            <a:r>
              <a:rPr lang="en-US" dirty="0">
                <a:solidFill>
                  <a:schemeClr val="accent1"/>
                </a:solidFill>
              </a:rPr>
              <a:t>takes a component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returns</a:t>
            </a:r>
            <a:r>
              <a:rPr lang="en-US" dirty="0"/>
              <a:t> a new </a:t>
            </a:r>
            <a:r>
              <a:rPr lang="en-US" dirty="0">
                <a:solidFill>
                  <a:schemeClr val="accent1"/>
                </a:solidFill>
              </a:rPr>
              <a:t>enhanced component</a:t>
            </a:r>
          </a:p>
          <a:p>
            <a:pPr lvl="1"/>
            <a:r>
              <a:rPr lang="en-US" dirty="0"/>
              <a:t>An advanced </a:t>
            </a:r>
            <a:r>
              <a:rPr lang="en-US" dirty="0">
                <a:solidFill>
                  <a:schemeClr val="accent1"/>
                </a:solidFill>
              </a:rPr>
              <a:t>composition pattern</a:t>
            </a:r>
          </a:p>
          <a:p>
            <a:pPr lvl="1"/>
            <a:r>
              <a:rPr lang="en-US" dirty="0"/>
              <a:t>Used by most third-party libraries (</a:t>
            </a:r>
            <a:r>
              <a:rPr lang="en-US" dirty="0">
                <a:solidFill>
                  <a:schemeClr val="accent1"/>
                </a:solidFill>
              </a:rPr>
              <a:t>Redux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Relay</a:t>
            </a:r>
            <a:r>
              <a:rPr lang="en-US" dirty="0"/>
              <a:t>, etc.)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4953110"/>
            <a:ext cx="5333998" cy="12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51120" y="4114800"/>
            <a:ext cx="10286585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BoundForm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withBinding(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values);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</a:t>
            </a:r>
            <a:r>
              <a:rPr lang="en-US" dirty="0">
                <a:solidFill>
                  <a:schemeClr val="accent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dirty="0">
                <a:solidFill>
                  <a:schemeClr val="accent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dirty="0">
                <a:solidFill>
                  <a:schemeClr val="accent1"/>
                </a:solidFill>
              </a:rPr>
              <a:t>cross-cutting </a:t>
            </a:r>
            <a:r>
              <a:rPr lang="en-US" dirty="0" smtClean="0">
                <a:solidFill>
                  <a:schemeClr val="accent1"/>
                </a:solidFill>
              </a:rPr>
              <a:t>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</a:t>
            </a:r>
            <a:r>
              <a:rPr lang="en-US" dirty="0"/>
              <a:t> used for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Managing </a:t>
            </a:r>
            <a:r>
              <a:rPr lang="en-US" dirty="0" smtClean="0">
                <a:solidFill>
                  <a:schemeClr val="accent1"/>
                </a:solidFill>
              </a:rPr>
              <a:t>form input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Binding</a:t>
            </a:r>
            <a:r>
              <a:rPr lang="en-US" dirty="0" smtClean="0"/>
              <a:t> component props to </a:t>
            </a:r>
            <a:r>
              <a:rPr lang="en-US" dirty="0" smtClean="0">
                <a:solidFill>
                  <a:schemeClr val="accent1"/>
                </a:solidFill>
              </a:rPr>
              <a:t>business logic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Automating</a:t>
            </a:r>
            <a:r>
              <a:rPr lang="en-US" dirty="0" smtClean="0"/>
              <a:t> repetitive tasks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1600200"/>
            <a:ext cx="3011488" cy="180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3581400"/>
            <a:ext cx="2292717" cy="229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19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smtClean="0">
                <a:solidFill>
                  <a:schemeClr val="accent1"/>
                </a:solidFill>
              </a:rPr>
              <a:t>overriding</a:t>
            </a:r>
            <a:r>
              <a:rPr lang="en-US" dirty="0" smtClean="0"/>
              <a:t> methods</a:t>
            </a:r>
            <a:endParaRPr lang="en-US" dirty="0"/>
          </a:p>
          <a:p>
            <a:r>
              <a:rPr lang="en-US" dirty="0"/>
              <a:t>Pass </a:t>
            </a:r>
            <a:r>
              <a:rPr lang="en-US" dirty="0">
                <a:solidFill>
                  <a:schemeClr val="accent1"/>
                </a:solidFill>
              </a:rPr>
              <a:t>unrelated </a:t>
            </a:r>
            <a:r>
              <a:rPr lang="en-US" dirty="0" smtClean="0">
                <a:solidFill>
                  <a:schemeClr val="accent1"/>
                </a:solidFill>
              </a:rPr>
              <a:t>props </a:t>
            </a:r>
            <a:r>
              <a:rPr lang="en-US" dirty="0" smtClean="0"/>
              <a:t>to the wrapped component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5212" y="2946052"/>
            <a:ext cx="10286585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=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injectedProp = someStateOrInstanceMethod;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&lt;WrappedComponent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894012" y="2590800"/>
            <a:ext cx="4756180" cy="510778"/>
          </a:xfrm>
          <a:prstGeom prst="wedgeRoundRectCallout">
            <a:avLst>
              <a:gd name="adj1" fmla="val -36211"/>
              <a:gd name="adj2" fmla="val 91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props, related to the HOC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360612" y="5791200"/>
            <a:ext cx="3886200" cy="510778"/>
          </a:xfrm>
          <a:prstGeom prst="wedgeRoundRectCallout">
            <a:avLst>
              <a:gd name="adj1" fmla="val -30546"/>
              <a:gd name="adj2" fmla="val -106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</a:t>
            </a:r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rest 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09637" y="4670822"/>
            <a:ext cx="2246975" cy="510778"/>
          </a:xfrm>
          <a:prstGeom prst="wedgeRoundRectCallout">
            <a:avLst>
              <a:gd name="adj1" fmla="val -63974"/>
              <a:gd name="adj2" fmla="val 13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 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Maximize </a:t>
            </a:r>
            <a:r>
              <a:rPr lang="en-US" dirty="0">
                <a:solidFill>
                  <a:schemeClr val="accent1"/>
                </a:solidFill>
              </a:rPr>
              <a:t>composability </a:t>
            </a:r>
            <a:r>
              <a:rPr lang="en-US" dirty="0"/>
              <a:t>with higher-order functions</a:t>
            </a:r>
          </a:p>
          <a:p>
            <a:r>
              <a:rPr lang="en-US" dirty="0"/>
              <a:t>Wrap the </a:t>
            </a:r>
            <a:r>
              <a:rPr lang="en-US" dirty="0">
                <a:solidFill>
                  <a:schemeClr val="accent1"/>
                </a:solidFill>
              </a:rPr>
              <a:t>display name </a:t>
            </a:r>
            <a:r>
              <a:rPr lang="en-US" dirty="0"/>
              <a:t>for easier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</a:t>
            </a:r>
            <a:r>
              <a:rPr lang="en-US" dirty="0" smtClean="0"/>
              <a:t>Approaches (2)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1412" y="2622886"/>
            <a:ext cx="9906000" cy="38541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React.Component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</a:t>
            </a:r>
            <a:r>
              <a:rPr lang="en-US" sz="2000" b="1" i="1" noProof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WithSubscription.displayName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`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WithSubscription(${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(WrappedComponent)})`;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WrappedComponent.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WrappedComponent.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'Component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</a:t>
            </a:r>
            <a:r>
              <a:rPr lang="en-US" dirty="0"/>
              <a:t>use HOCs inside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render method </a:t>
            </a:r>
            <a:r>
              <a:rPr lang="en-US" dirty="0" smtClean="0"/>
              <a:t>of a component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new class definition </a:t>
            </a:r>
            <a:r>
              <a:rPr lang="en-US" dirty="0" smtClean="0"/>
              <a:t>will be created on </a:t>
            </a:r>
            <a:r>
              <a:rPr lang="en-US" dirty="0" smtClean="0">
                <a:solidFill>
                  <a:schemeClr val="accent1"/>
                </a:solidFill>
              </a:rPr>
              <a:t>every</a:t>
            </a:r>
            <a:r>
              <a:rPr lang="en-US" dirty="0" smtClean="0"/>
              <a:t> rendering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must be </a:t>
            </a:r>
            <a:r>
              <a:rPr lang="en-US" dirty="0" smtClean="0">
                <a:solidFill>
                  <a:schemeClr val="accent1"/>
                </a:solidFill>
              </a:rPr>
              <a:t>copied</a:t>
            </a:r>
          </a:p>
          <a:p>
            <a:pPr lvl="1"/>
            <a:r>
              <a:rPr lang="en-US" dirty="0" smtClean="0"/>
              <a:t>Or place them </a:t>
            </a:r>
            <a:r>
              <a:rPr lang="en-US" dirty="0" smtClean="0">
                <a:solidFill>
                  <a:schemeClr val="accent1"/>
                </a:solidFill>
              </a:rPr>
              <a:t>outside</a:t>
            </a:r>
            <a:r>
              <a:rPr lang="en-US" dirty="0" smtClean="0"/>
              <a:t> the component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2" y="4267200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hoist-non-react-statics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enhance(WrappedComponent)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Enhance extends React.Component {</a:t>
            </a:r>
            <a:r>
              <a:rPr lang="en-US" sz="20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/*...*/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(Enhance, WrappedComponent);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Enhance;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42212" y="3429000"/>
            <a:ext cx="3259577" cy="510778"/>
          </a:xfrm>
          <a:prstGeom prst="wedgeRoundRectCallout">
            <a:avLst>
              <a:gd name="adj1" fmla="val -35710"/>
              <a:gd name="adj2" fmla="val 1271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external library</a:t>
            </a: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6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Patterns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Organizing Your Code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2793" y="1066800"/>
            <a:ext cx="5643238" cy="37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3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 smtClean="0"/>
              <a:t>Always </a:t>
            </a:r>
            <a:r>
              <a:rPr lang="en-US" sz="3600" dirty="0" smtClean="0">
                <a:solidFill>
                  <a:schemeClr val="accent1"/>
                </a:solidFill>
              </a:rPr>
              <a:t>pass props </a:t>
            </a:r>
            <a:r>
              <a:rPr lang="en-US" sz="3600" dirty="0" smtClean="0"/>
              <a:t>to the </a:t>
            </a:r>
            <a:r>
              <a:rPr lang="en-US" sz="3600" dirty="0" smtClean="0">
                <a:solidFill>
                  <a:schemeClr val="accent1"/>
                </a:solidFill>
              </a:rPr>
              <a:t>parent class</a:t>
            </a:r>
          </a:p>
          <a:p>
            <a:pPr>
              <a:spcBef>
                <a:spcPts val="1800"/>
              </a:spcBef>
            </a:pPr>
            <a:r>
              <a:rPr lang="en-US" sz="3600" dirty="0" smtClean="0"/>
              <a:t>Define </a:t>
            </a:r>
            <a:r>
              <a:rPr lang="en-US" sz="3600" dirty="0" smtClean="0">
                <a:solidFill>
                  <a:schemeClr val="accent1"/>
                </a:solidFill>
              </a:rPr>
              <a:t>default state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Event </a:t>
            </a:r>
            <a:r>
              <a:rPr lang="en-US" sz="3600" dirty="0" smtClean="0">
                <a:solidFill>
                  <a:schemeClr val="accent1"/>
                </a:solidFill>
              </a:rPr>
              <a:t>handlers </a:t>
            </a:r>
            <a:r>
              <a:rPr lang="en-US" sz="3600" dirty="0"/>
              <a:t>are </a:t>
            </a:r>
            <a:r>
              <a:rPr lang="en-US" sz="3600" dirty="0">
                <a:solidFill>
                  <a:schemeClr val="accent1"/>
                </a:solidFill>
              </a:rPr>
              <a:t>methods</a:t>
            </a:r>
            <a:r>
              <a:rPr lang="en-US" sz="3600" dirty="0"/>
              <a:t> on the </a:t>
            </a:r>
            <a:r>
              <a:rPr lang="en-US" sz="3600" dirty="0" smtClean="0"/>
              <a:t>component</a:t>
            </a:r>
            <a:endParaRPr lang="en-US" sz="3600" dirty="0" smtClean="0"/>
          </a:p>
          <a:p>
            <a:pPr>
              <a:spcBef>
                <a:spcPts val="1800"/>
              </a:spcBef>
            </a:pPr>
            <a:r>
              <a:rPr lang="en-US" sz="3600" dirty="0" smtClean="0">
                <a:solidFill>
                  <a:schemeClr val="accent1"/>
                </a:solidFill>
              </a:rPr>
              <a:t>Bind</a:t>
            </a:r>
            <a:r>
              <a:rPr lang="en-US" sz="3600" dirty="0" smtClean="0"/>
              <a:t> event handlers at the end of the </a:t>
            </a:r>
            <a:r>
              <a:rPr lang="en-US" sz="3600" dirty="0" smtClean="0">
                <a:solidFill>
                  <a:schemeClr val="accent1"/>
                </a:solidFill>
              </a:rPr>
              <a:t>class constructor</a:t>
            </a:r>
          </a:p>
          <a:p>
            <a:pPr>
              <a:spcBef>
                <a:spcPts val="1800"/>
              </a:spcBef>
            </a:pPr>
            <a:r>
              <a:rPr lang="en-US" sz="3600" dirty="0" smtClean="0">
                <a:solidFill>
                  <a:schemeClr val="accent1"/>
                </a:solidFill>
              </a:rPr>
              <a:t>Data </a:t>
            </a:r>
            <a:r>
              <a:rPr lang="en-US" sz="3600" dirty="0" smtClean="0"/>
              <a:t>is fetched in </a:t>
            </a:r>
            <a:r>
              <a:rPr lang="en-US" sz="36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componentDidMount</a:t>
            </a:r>
          </a:p>
          <a:p>
            <a:pPr>
              <a:spcBef>
                <a:spcPts val="1800"/>
              </a:spcBef>
            </a:pPr>
            <a:r>
              <a:rPr lang="en-US" sz="3600" dirty="0" smtClean="0"/>
              <a:t>Preform </a:t>
            </a:r>
            <a:r>
              <a:rPr lang="en-US" sz="3600" dirty="0" smtClean="0">
                <a:solidFill>
                  <a:schemeClr val="accent1"/>
                </a:solidFill>
              </a:rPr>
              <a:t>cleanup</a:t>
            </a:r>
            <a:r>
              <a:rPr lang="en-US" sz="3600" dirty="0" smtClean="0"/>
              <a:t> in </a:t>
            </a:r>
            <a:r>
              <a:rPr lang="en-US" sz="36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comopnentDidUnMount</a:t>
            </a:r>
            <a:endParaRPr lang="en-US" sz="3600" b="1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Components</a:t>
            </a:r>
            <a:endParaRPr lang="bg-B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670" y="1219200"/>
            <a:ext cx="158635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4648200"/>
            <a:ext cx="1600200" cy="1600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485399" cy="557035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 smtClean="0"/>
              <a:t>Try </a:t>
            </a:r>
            <a:r>
              <a:rPr lang="en-US" sz="3200" dirty="0"/>
              <a:t>to use </a:t>
            </a:r>
            <a:r>
              <a:rPr lang="en-US" sz="3200" dirty="0">
                <a:solidFill>
                  <a:schemeClr val="accent1"/>
                </a:solidFill>
              </a:rPr>
              <a:t>functional components </a:t>
            </a:r>
            <a:r>
              <a:rPr lang="en-US" sz="3200" dirty="0"/>
              <a:t>whenever </a:t>
            </a:r>
            <a:r>
              <a:rPr lang="en-US" sz="3200" dirty="0" smtClean="0"/>
              <a:t>possible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accent1"/>
                </a:solidFill>
              </a:rPr>
              <a:t>Elevate shared state </a:t>
            </a:r>
            <a:r>
              <a:rPr lang="en-US" sz="3200" dirty="0" smtClean="0"/>
              <a:t>to the parent component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Use </a:t>
            </a:r>
            <a:r>
              <a:rPr lang="en-US" sz="3200" dirty="0" smtClean="0">
                <a:solidFill>
                  <a:schemeClr val="accent1"/>
                </a:solidFill>
              </a:rPr>
              <a:t>controller views </a:t>
            </a:r>
            <a:r>
              <a:rPr lang="en-US" sz="3200" dirty="0" smtClean="0"/>
              <a:t>for most of the </a:t>
            </a:r>
            <a:r>
              <a:rPr lang="en-US" sz="3200" dirty="0" smtClean="0">
                <a:solidFill>
                  <a:schemeClr val="accent1"/>
                </a:solidFill>
              </a:rPr>
              <a:t>business logic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chemeClr val="accent1"/>
                </a:solidFill>
              </a:rPr>
              <a:t>data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Concentrate the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event handlers </a:t>
            </a:r>
            <a:r>
              <a:rPr lang="en-US" dirty="0" smtClean="0"/>
              <a:t>and remote </a:t>
            </a:r>
            <a:r>
              <a:rPr lang="en-US" dirty="0" smtClean="0">
                <a:solidFill>
                  <a:schemeClr val="accent1"/>
                </a:solidFill>
              </a:rPr>
              <a:t>API calls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Use </a:t>
            </a:r>
            <a:r>
              <a:rPr lang="en-US" sz="3200" dirty="0" smtClean="0">
                <a:solidFill>
                  <a:schemeClr val="accent1"/>
                </a:solidFill>
              </a:rPr>
              <a:t>services</a:t>
            </a:r>
            <a:r>
              <a:rPr lang="en-US" sz="3200" dirty="0" smtClean="0"/>
              <a:t> and the </a:t>
            </a:r>
            <a:r>
              <a:rPr lang="en-US" sz="3200" dirty="0" smtClean="0">
                <a:solidFill>
                  <a:schemeClr val="accent1"/>
                </a:solidFill>
              </a:rPr>
              <a:t>observer pattern </a:t>
            </a:r>
            <a:r>
              <a:rPr lang="en-US" sz="3200" dirty="0" smtClean="0"/>
              <a:t>for cross-cutting concerns</a:t>
            </a:r>
            <a:endParaRPr lang="bg-BG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Applications</a:t>
            </a:r>
            <a:endParaRPr lang="bg-BG" dirty="0"/>
          </a:p>
        </p:txBody>
      </p:sp>
      <p:pic>
        <p:nvPicPr>
          <p:cNvPr id="6" name="Picture 5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1364226"/>
            <a:ext cx="1797056" cy="202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93" y="4267200"/>
            <a:ext cx="1878694" cy="18448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221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713999" cy="5570355"/>
          </a:xfrm>
        </p:spPr>
        <p:txBody>
          <a:bodyPr/>
          <a:lstStyle/>
          <a:p>
            <a:r>
              <a:rPr lang="en-US" dirty="0" smtClean="0"/>
              <a:t>Start with a </a:t>
            </a:r>
            <a:r>
              <a:rPr lang="en-US" dirty="0" smtClean="0">
                <a:solidFill>
                  <a:schemeClr val="accent1"/>
                </a:solidFill>
              </a:rPr>
              <a:t>mock</a:t>
            </a:r>
            <a:r>
              <a:rPr lang="en-US" dirty="0" smtClean="0"/>
              <a:t> of the application</a:t>
            </a:r>
          </a:p>
          <a:p>
            <a:pPr lvl="1"/>
            <a:r>
              <a:rPr lang="en-US" dirty="0" smtClean="0"/>
              <a:t>Use HTML+CSS, imaging software, a professional tool or </a:t>
            </a:r>
            <a:r>
              <a:rPr lang="en-US" dirty="0" smtClean="0">
                <a:solidFill>
                  <a:schemeClr val="accent1"/>
                </a:solidFill>
              </a:rPr>
              <a:t>just paper</a:t>
            </a:r>
          </a:p>
          <a:p>
            <a:r>
              <a:rPr lang="en-US" dirty="0" smtClean="0"/>
              <a:t>Break the UI into a </a:t>
            </a:r>
            <a:r>
              <a:rPr lang="en-US" dirty="0" smtClean="0">
                <a:solidFill>
                  <a:schemeClr val="accent1"/>
                </a:solidFill>
              </a:rPr>
              <a:t>component hierarchy</a:t>
            </a:r>
          </a:p>
          <a:p>
            <a:r>
              <a:rPr lang="en-US" dirty="0" smtClean="0"/>
              <a:t>Build a </a:t>
            </a:r>
            <a:r>
              <a:rPr lang="en-US" dirty="0" smtClean="0">
                <a:solidFill>
                  <a:schemeClr val="accent1"/>
                </a:solidFill>
              </a:rPr>
              <a:t>static version </a:t>
            </a:r>
            <a:r>
              <a:rPr lang="en-US" dirty="0" smtClean="0"/>
              <a:t>in React</a:t>
            </a:r>
          </a:p>
          <a:p>
            <a:r>
              <a:rPr lang="en-US" dirty="0" smtClean="0"/>
              <a:t>Identify the </a:t>
            </a:r>
            <a:r>
              <a:rPr lang="en-US" dirty="0" smtClean="0">
                <a:solidFill>
                  <a:schemeClr val="accent1"/>
                </a:solidFill>
              </a:rPr>
              <a:t>minimal</a:t>
            </a:r>
            <a:r>
              <a:rPr lang="en-US" dirty="0" smtClean="0"/>
              <a:t> representation of UI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</a:p>
          <a:p>
            <a:r>
              <a:rPr lang="en-US" dirty="0"/>
              <a:t>Identify </a:t>
            </a:r>
            <a:r>
              <a:rPr lang="en-US" dirty="0" smtClean="0"/>
              <a:t>where your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should live</a:t>
            </a:r>
          </a:p>
          <a:p>
            <a:r>
              <a:rPr lang="en-US" dirty="0"/>
              <a:t>Add </a:t>
            </a:r>
            <a:r>
              <a:rPr lang="en-US" dirty="0" smtClean="0"/>
              <a:t>inverse </a:t>
            </a:r>
            <a:r>
              <a:rPr lang="en-US" dirty="0" smtClean="0">
                <a:solidFill>
                  <a:schemeClr val="accent1"/>
                </a:solidFill>
              </a:rPr>
              <a:t>data flow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React</a:t>
            </a:r>
            <a:endParaRPr lang="bg-BG" dirty="0"/>
          </a:p>
        </p:txBody>
      </p:sp>
      <p:pic>
        <p:nvPicPr>
          <p:cNvPr id="5" name="Picture 4" descr="Резултат с изображение за ques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852" y="1534840"/>
            <a:ext cx="1360760" cy="1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042118" y="4953000"/>
            <a:ext cx="1564228" cy="140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Vako\Desktop\68747470733a2f2f7265616374747261696e696e672e636f6d2f72656163742d726f757465722f616e64726f69642d6368726f6d652d313434783134342e706e6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1" t="-8791" r="-8791" b="-8791"/>
          <a:stretch/>
        </p:blipFill>
        <p:spPr bwMode="auto">
          <a:xfrm>
            <a:off x="10241846" y="3341914"/>
            <a:ext cx="1164772" cy="116477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41295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React-router is a </a:t>
            </a:r>
            <a:r>
              <a:rPr lang="en-US" sz="3200" dirty="0" smtClean="0">
                <a:solidFill>
                  <a:schemeClr val="accent1"/>
                </a:solidFill>
              </a:rPr>
              <a:t>routing library </a:t>
            </a:r>
            <a:r>
              <a:rPr lang="en-US" sz="3200" dirty="0" smtClean="0"/>
              <a:t>tailored for React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18600"/>
              </a:spcBef>
            </a:pPr>
            <a:r>
              <a:rPr lang="en-US" sz="3200" dirty="0" smtClean="0">
                <a:solidFill>
                  <a:schemeClr val="accent1"/>
                </a:solidFill>
              </a:rPr>
              <a:t>HOCs</a:t>
            </a:r>
            <a:r>
              <a:rPr lang="en-US" sz="3200" dirty="0" smtClean="0"/>
              <a:t> can be used to </a:t>
            </a:r>
            <a:r>
              <a:rPr lang="en-US" sz="3200" dirty="0" smtClean="0">
                <a:solidFill>
                  <a:schemeClr val="accent1"/>
                </a:solidFill>
              </a:rPr>
              <a:t>reduce boilerplate </a:t>
            </a:r>
            <a:r>
              <a:rPr lang="en-US" sz="3200" dirty="0" smtClean="0"/>
              <a:t>code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accent1"/>
                </a:solidFill>
              </a:rPr>
              <a:t>React apps </a:t>
            </a:r>
            <a:r>
              <a:rPr lang="en-US" sz="3200" dirty="0" smtClean="0"/>
              <a:t>can be designed, following a specific </a:t>
            </a:r>
            <a:r>
              <a:rPr lang="en-US" sz="3200" dirty="0" smtClean="0">
                <a:solidFill>
                  <a:schemeClr val="accent1"/>
                </a:solidFill>
              </a:rPr>
              <a:t>algorithm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3" y="1878001"/>
            <a:ext cx="8610599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App = (props)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path="/catalog"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path="/about"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#react-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and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58" y="914400"/>
            <a:ext cx="3354508" cy="3810000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4446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/>
              <a:t> allows navigation,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reloading </a:t>
            </a:r>
            <a:r>
              <a:rPr lang="en-US" dirty="0"/>
              <a:t>the page</a:t>
            </a:r>
          </a:p>
          <a:p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 Page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98183" y="2745841"/>
            <a:ext cx="3474132" cy="3180945"/>
            <a:chOff x="989013" y="2895600"/>
            <a:chExt cx="3474132" cy="31809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16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70183" y="2745841"/>
            <a:ext cx="2474064" cy="3180945"/>
            <a:chOff x="5561013" y="2895600"/>
            <a:chExt cx="2474064" cy="3180945"/>
          </a:xfrm>
        </p:grpSpPr>
        <p:sp>
          <p:nvSpPr>
            <p:cNvPr id="35" name="Rectangle: Folded Corner 34"/>
            <p:cNvSpPr/>
            <p:nvPr/>
          </p:nvSpPr>
          <p:spPr>
            <a:xfrm rot="10800000">
              <a:off x="5561013" y="2895600"/>
              <a:ext cx="2474064" cy="3180945"/>
            </a:xfrm>
            <a:prstGeom prst="foldedCorner">
              <a:avLst>
                <a:gd name="adj" fmla="val 23538"/>
              </a:avLst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7599" y="3057260"/>
              <a:ext cx="1680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en-US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09693" y="3657600"/>
              <a:ext cx="1981200" cy="76502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2743200"/>
            <a:ext cx="1207113" cy="14082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4518488"/>
            <a:ext cx="1207113" cy="14082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4518488"/>
            <a:ext cx="1207113" cy="140829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57" y="4395300"/>
            <a:ext cx="1207113" cy="14082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2743200"/>
            <a:ext cx="1207113" cy="140829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76496" y="6106180"/>
            <a:ext cx="351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Standard Navigation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99212" y="6106180"/>
            <a:ext cx="409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Navigation using Routing</a:t>
            </a:r>
          </a:p>
        </p:txBody>
      </p:sp>
    </p:spTree>
    <p:extLst>
      <p:ext uri="{BB962C8B-B14F-4D97-AF65-F5344CB8AC3E}">
        <p14:creationId xmlns:p14="http://schemas.microsoft.com/office/powerpoint/2010/main" val="38686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48148E-6 L 0.18625 -0.2409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2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323E-6 1.48148E-6 L 0.18547 -0.2405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3" y="-120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60615E-7 -2.59259E-6 L -0.18573 -0.0180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6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quickly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764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complete </a:t>
            </a:r>
            <a:r>
              <a:rPr lang="en-US" dirty="0">
                <a:solidFill>
                  <a:schemeClr val="accent1"/>
                </a:solidFill>
              </a:rPr>
              <a:t>routing library </a:t>
            </a:r>
            <a:r>
              <a:rPr lang="en-US" dirty="0"/>
              <a:t>for React</a:t>
            </a:r>
          </a:p>
          <a:p>
            <a:pPr lvl="1"/>
            <a:r>
              <a:rPr lang="en-US" dirty="0"/>
              <a:t>Keeps the UI in sync with the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Router?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3" y="2667000"/>
            <a:ext cx="10515600" cy="3789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App = 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path="/catalog"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path="/about"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&lt;/div&gt;);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&lt;App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document.getElementById('root'))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npm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>
              <a:spcBef>
                <a:spcPts val="9000"/>
              </a:spcBef>
            </a:pPr>
            <a:r>
              <a:rPr lang="en-US" dirty="0"/>
              <a:t>Import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in your </a:t>
            </a:r>
            <a:r>
              <a:rPr lang="en-US" dirty="0" smtClean="0"/>
              <a:t>app</a:t>
            </a:r>
          </a:p>
          <a:p>
            <a:pPr>
              <a:spcBef>
                <a:spcPts val="11400"/>
              </a:spcBef>
            </a:pPr>
            <a:r>
              <a:rPr lang="en-US" dirty="0" smtClean="0"/>
              <a:t>Official </a:t>
            </a:r>
            <a:r>
              <a:rPr lang="en-US" dirty="0" smtClean="0">
                <a:solidFill>
                  <a:schemeClr val="accent1"/>
                </a:solidFill>
              </a:rPr>
              <a:t>documentation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512" y="2004529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react-router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512" y="3810000"/>
            <a:ext cx="10822624" cy="921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from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'react-router-dom';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'react-router-dom';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512" y="5809156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://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reacttraining.com/react-router/web/guides/philosophy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285</TotalTime>
  <Words>1390</Words>
  <Application>Microsoft Office PowerPoint</Application>
  <PresentationFormat>Custom</PresentationFormat>
  <Paragraphs>286</Paragraphs>
  <Slides>32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 16x9</vt:lpstr>
      <vt:lpstr>Routing and Architecture</vt:lpstr>
      <vt:lpstr>Table of Contents</vt:lpstr>
      <vt:lpstr>Have a Question?</vt:lpstr>
      <vt:lpstr>Routing Overview</vt:lpstr>
      <vt:lpstr>What is Routing?</vt:lpstr>
      <vt:lpstr>Single Page Applications</vt:lpstr>
      <vt:lpstr>React-router</vt:lpstr>
      <vt:lpstr>What is React Router?</vt:lpstr>
      <vt:lpstr>Installation and Setup</vt:lpstr>
      <vt:lpstr>Rendering a Route</vt:lpstr>
      <vt:lpstr>Adding More Scenes</vt:lpstr>
      <vt:lpstr>Navigating with Link</vt:lpstr>
      <vt:lpstr>Nested Routes</vt:lpstr>
      <vt:lpstr>Active Links</vt:lpstr>
      <vt:lpstr>Exclusive Rendering</vt:lpstr>
      <vt:lpstr>URL Params</vt:lpstr>
      <vt:lpstr>Redirects</vt:lpstr>
      <vt:lpstr>Routing with React Router</vt:lpstr>
      <vt:lpstr>Higher-Order Components</vt:lpstr>
      <vt:lpstr>Higher-Order Components</vt:lpstr>
      <vt:lpstr>Advantages</vt:lpstr>
      <vt:lpstr>HOC Approaches</vt:lpstr>
      <vt:lpstr>HOC Approaches (2)</vt:lpstr>
      <vt:lpstr>Caveats</vt:lpstr>
      <vt:lpstr>Programming Patterns</vt:lpstr>
      <vt:lpstr>Organizing Components</vt:lpstr>
      <vt:lpstr>Organizing Applications</vt:lpstr>
      <vt:lpstr>Thinking in React</vt:lpstr>
      <vt:lpstr>Summary</vt:lpstr>
      <vt:lpstr>Routing and Architecture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54</cp:revision>
  <dcterms:created xsi:type="dcterms:W3CDTF">2014-01-02T17:00:34Z</dcterms:created>
  <dcterms:modified xsi:type="dcterms:W3CDTF">2017-11-02T10:13:32Z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