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 Mono Regula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624">
          <p15:clr>
            <a:srgbClr val="A4A3A4"/>
          </p15:clr>
        </p15:guide>
        <p15:guide id="3" pos="1272">
          <p15:clr>
            <a:srgbClr val="A4A3A4"/>
          </p15:clr>
        </p15:guide>
        <p15:guide id="4" pos="1944">
          <p15:clr>
            <a:srgbClr val="A4A3A4"/>
          </p15:clr>
        </p15:guide>
        <p15:guide id="5" pos="2568">
          <p15:clr>
            <a:srgbClr val="A4A3A4"/>
          </p15:clr>
        </p15:guide>
        <p15:guide id="6" pos="3192">
          <p15:clr>
            <a:srgbClr val="A4A3A4"/>
          </p15:clr>
        </p15:guide>
        <p15:guide id="7" pos="4488">
          <p15:clr>
            <a:srgbClr val="A4A3A4"/>
          </p15:clr>
        </p15:guide>
        <p15:guide id="8" pos="5112">
          <p15:clr>
            <a:srgbClr val="A4A3A4"/>
          </p15:clr>
        </p15:guide>
        <p15:guide id="9" pos="5808">
          <p15:clr>
            <a:srgbClr val="A4A3A4"/>
          </p15:clr>
        </p15:guide>
        <p15:guide id="10" pos="6408">
          <p15:clr>
            <a:srgbClr val="A4A3A4"/>
          </p15:clr>
        </p15:guide>
        <p15:guide id="11" pos="7032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624"/>
        <p:guide pos="1272"/>
        <p:guide pos="1944"/>
        <p:guide pos="2568"/>
        <p:guide pos="3192"/>
        <p:guide pos="4488"/>
        <p:guide pos="5112"/>
        <p:guide pos="5808"/>
        <p:guide pos="6408"/>
        <p:guide pos="7032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Regular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Regular-italic.fntdata"/><Relationship Id="rId23" Type="http://schemas.openxmlformats.org/officeDocument/2006/relationships/font" Target="fonts/RobotoMono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Regula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a2e641a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a2e641a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c6a2e641a0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6e6f24d3_0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6e6f24d3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c86e6f24d3_0_3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6e6f24d3_0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86e6f24d3_0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c86e6f24d3_0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6e6f24d3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86e6f24d3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c86e6f24d3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86e6f24d3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86e6f24d3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c86e6f24d3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6e6f24d3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6e6f24d3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86e6f24d3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a2ebe5ff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a2ebe5ff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c6a2ebe5ff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a2e641a0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a2e641a0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c6a2e641a0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a2e641a0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a2e641a0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c6a2e641a0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a2e641a0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a2e641a0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c6a2e641a0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a2ebe5ff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a2ebe5ff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c6a2ebe5ff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6e6f24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6e6f24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you need RedisGears based pipeline? </a:t>
            </a:r>
            <a:r>
              <a:rPr lang="en-US"/>
              <a:t>While</a:t>
            </a:r>
            <a:r>
              <a:rPr lang="en-US"/>
              <a:t> 50 thousands articles is a small dataset by modern standard, it’s more than single laptop can handle. Redis Gears provides a very easy way to create a distributed data processing. We will be re-using half of the pipeline - until matcher step, but then we fork and adjust pipeline to use Redis AI</a:t>
            </a:r>
            <a:endParaRPr/>
          </a:p>
        </p:txBody>
      </p:sp>
      <p:sp>
        <p:nvSpPr>
          <p:cNvPr id="106" name="Google Shape;106;gc86e6f24d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6e6f24d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86e6f24d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86e6f24d3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a2e641a0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a2e641a0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vision which I have been thinking about for a while: work with information should not be limited to 2D and we are looking for “things not strings”.  Using Redis technologies whenever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c6a2e641a0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6e6f24d3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6e6f24d3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86e6f24d3_0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6e6f24d3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86e6f24d3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c86e6f24d3_0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/ Cove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2453" y="0"/>
            <a:ext cx="6829542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830425"/>
            <a:ext cx="3375476" cy="5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990600" y="890225"/>
            <a:ext cx="59850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Mono Regular"/>
              <a:buNone/>
              <a:defRPr sz="5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+ Contact / Last slide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2453" y="0"/>
            <a:ext cx="6829542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830425"/>
            <a:ext cx="3375476" cy="5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008300" y="2049202"/>
            <a:ext cx="6530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/>
        </p:nvSpPr>
        <p:spPr>
          <a:xfrm>
            <a:off x="989800" y="857600"/>
            <a:ext cx="599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Thank you.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63" y="5169780"/>
            <a:ext cx="5085064" cy="1703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752" y="0"/>
            <a:ext cx="5152310" cy="516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78350" y="871075"/>
            <a:ext cx="62277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Mono Regular"/>
              <a:buNone/>
              <a:defRPr sz="40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90600" y="2556950"/>
            <a:ext cx="4245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info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33" y="0"/>
            <a:ext cx="5152310" cy="5164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3" name="Google Shape;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3" y="5169780"/>
            <a:ext cx="5085064" cy="170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990640" y="928900"/>
            <a:ext cx="6539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989800" y="2277325"/>
            <a:ext cx="65391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752" y="0"/>
            <a:ext cx="5152310" cy="5164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con&#10;&#10;Description automatically generated" id="29" name="Google Shape;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448" y="5164666"/>
            <a:ext cx="4336885" cy="169333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990640" y="928900"/>
            <a:ext cx="6539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989800" y="1896325"/>
            <a:ext cx="65391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69780"/>
            <a:ext cx="4323786" cy="16882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990391" y="928900"/>
            <a:ext cx="46002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6" name="Google Shape;36;p6"/>
          <p:cNvSpPr txBox="1"/>
          <p:nvPr>
            <p:ph idx="2" type="subTitle"/>
          </p:nvPr>
        </p:nvSpPr>
        <p:spPr>
          <a:xfrm>
            <a:off x="6129666" y="928900"/>
            <a:ext cx="46002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989800" y="1896325"/>
            <a:ext cx="46002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6129675" y="1896325"/>
            <a:ext cx="46002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+ Imag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" y="5169780"/>
            <a:ext cx="5085064" cy="170313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990460" y="928900"/>
            <a:ext cx="51333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989800" y="1896325"/>
            <a:ext cx="51333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 Bullets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69780"/>
            <a:ext cx="4323786" cy="16882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990460" y="928900"/>
            <a:ext cx="51333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7617000" y="1085550"/>
            <a:ext cx="3423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descr="A picture containing icon&#10;&#10;Description automatically generated" id="49" name="Google Shape;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8526" y="1101257"/>
            <a:ext cx="340615" cy="340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50" name="Google Shape;5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545" y="1934040"/>
            <a:ext cx="340615" cy="340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 chart&#10;&#10;Description automatically generated with low confidence" id="51" name="Google Shape;5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5545" y="2785873"/>
            <a:ext cx="340615" cy="340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raffic light, vector graphics&#10;&#10;Description automatically generated" id="52" name="Google Shape;5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35545" y="3647231"/>
            <a:ext cx="340615" cy="34061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3" type="body"/>
          </p:nvPr>
        </p:nvSpPr>
        <p:spPr>
          <a:xfrm>
            <a:off x="7617000" y="1886550"/>
            <a:ext cx="3423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7617000" y="2738388"/>
            <a:ext cx="3423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5" type="body"/>
          </p:nvPr>
        </p:nvSpPr>
        <p:spPr>
          <a:xfrm>
            <a:off x="7617000" y="3590238"/>
            <a:ext cx="3423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6" type="body"/>
          </p:nvPr>
        </p:nvSpPr>
        <p:spPr>
          <a:xfrm>
            <a:off x="989800" y="1896325"/>
            <a:ext cx="51333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69780"/>
            <a:ext cx="4323786" cy="16882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90460" y="928900"/>
            <a:ext cx="51333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989800" y="1896325"/>
            <a:ext cx="51333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6988900" y="1009353"/>
            <a:ext cx="4051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■"/>
              <a:defRPr b="1"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○"/>
              <a:defRPr b="1"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4625" y="5859175"/>
            <a:ext cx="3156150" cy="52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5674" y="505605"/>
            <a:ext cx="2137626" cy="2137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6" name="Google Shape;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3" y="5169780"/>
            <a:ext cx="5085064" cy="17031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999851" y="3620375"/>
            <a:ext cx="5928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999050" y="862475"/>
            <a:ext cx="6614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Mono Regular"/>
              <a:buNone/>
              <a:defRPr sz="3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F3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redislabs.com/redisgears/operations.html#filter" TargetMode="External"/><Relationship Id="rId4" Type="http://schemas.openxmlformats.org/officeDocument/2006/relationships/hyperlink" Target="https://oss.redislabs.com/redisgears/operations.html#flatmap" TargetMode="External"/><Relationship Id="rId5" Type="http://schemas.openxmlformats.org/officeDocument/2006/relationships/hyperlink" Target="https://oss.redislabs.com/redisgears/operations.html#map" TargetMode="External"/><Relationship Id="rId6" Type="http://schemas.openxmlformats.org/officeDocument/2006/relationships/hyperlink" Target="https://oss.redislabs.com/redisgears/operations.html#processor" TargetMode="External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pplied-knowledge-systems/the-pattern-platform/blob/main/conf/launch_cluster_docker.sh" TargetMode="External"/><Relationship Id="rId4" Type="http://schemas.openxmlformats.org/officeDocument/2006/relationships/hyperlink" Target="https://github.com/applied-knowledge-systems/the-pattern/blob/main/docker-compose.dev.y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thepattern.digita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lexmikhalev.github.io/cord19redisknowledgegraph" TargetMode="External"/><Relationship Id="rId4" Type="http://schemas.openxmlformats.org/officeDocument/2006/relationships/hyperlink" Target="https://github.com/applied-knowledge-systems/the-pattern" TargetMode="External"/><Relationship Id="rId5" Type="http://schemas.openxmlformats.org/officeDocument/2006/relationships/hyperlink" Target="http://thepattern.digital" TargetMode="External"/><Relationship Id="rId6" Type="http://schemas.openxmlformats.org/officeDocument/2006/relationships/hyperlink" Target="https://discord.gg/szvjvVd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bert-explained-state-of-the-art-language-model-for-nlp-f8b21a9b6270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990600" y="890225"/>
            <a:ext cx="5985000" cy="20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Deploying Redis AI on top of Redis Gears NLP pipeline</a:t>
            </a:r>
            <a:endParaRPr sz="3600"/>
          </a:p>
        </p:txBody>
      </p:sp>
      <p:sp>
        <p:nvSpPr>
          <p:cNvPr id="80" name="Google Shape;80;p12"/>
          <p:cNvSpPr txBox="1"/>
          <p:nvPr/>
        </p:nvSpPr>
        <p:spPr>
          <a:xfrm>
            <a:off x="978750" y="3021300"/>
            <a:ext cx="42147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2F2F2"/>
                </a:solidFill>
              </a:rPr>
              <a:t>Dr Alexander Mikhalev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Geek in Data Architecture team in Nationwide Building Society</a:t>
            </a:r>
            <a:endParaRPr b="1" sz="22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912910" y="574350"/>
            <a:ext cx="51333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Overview: NLP pipeline</a:t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912900" y="1295850"/>
            <a:ext cx="74757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0. Intake step - is very simple and nothing to write about: pump all JSON records into RedisCluster, then NLP pipeline starts processing all records, code is here .</a:t>
            </a:r>
            <a:endParaRPr b="1"/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How are the steps of the NLP pipeline fit into RedisGears?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For each record — detect language (discard non English), it’s “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filter</a:t>
            </a:r>
            <a:r>
              <a:rPr b="1" lang="en-US"/>
              <a:t>”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Map paragraphs into a sentence —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flatmap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Sentences spellchecker — it’s “</a:t>
            </a:r>
            <a:r>
              <a:rPr b="1" lang="en-US" u="sng">
                <a:solidFill>
                  <a:schemeClr val="hlink"/>
                </a:solidFill>
                <a:hlinkClick r:id="rId5"/>
              </a:rPr>
              <a:t>map</a:t>
            </a:r>
            <a:r>
              <a:rPr b="1" lang="en-US"/>
              <a:t>”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Save sentences into hash — </a:t>
            </a:r>
            <a:r>
              <a:rPr b="1" lang="en-US" u="sng">
                <a:solidFill>
                  <a:schemeClr val="hlink"/>
                </a:solidFill>
                <a:hlinkClick r:id="rId6"/>
              </a:rPr>
              <a:t>processor</a:t>
            </a:r>
            <a:endParaRPr b="1"/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/>
              <a:t>Now we will add API for  Extractive Question Answering using BERT model running inside Redis AI </a:t>
            </a:r>
            <a:endParaRPr b="1"/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7">
            <a:alphaModFix/>
          </a:blip>
          <a:srcRect b="0" l="2207" r="2207" t="0"/>
          <a:stretch/>
        </p:blipFill>
        <p:spPr>
          <a:xfrm>
            <a:off x="8628563" y="1417300"/>
            <a:ext cx="3188975" cy="32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subTitle"/>
          </p:nvPr>
        </p:nvSpPr>
        <p:spPr>
          <a:xfrm>
            <a:off x="989800" y="663000"/>
            <a:ext cx="75960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Redis Cluster and Redis Gears configuration</a:t>
            </a:r>
            <a:endParaRPr/>
          </a:p>
        </p:txBody>
      </p:sp>
      <p:sp>
        <p:nvSpPr>
          <p:cNvPr id="186" name="Google Shape;186;p22"/>
          <p:cNvSpPr txBox="1"/>
          <p:nvPr>
            <p:ph idx="2" type="body"/>
          </p:nvPr>
        </p:nvSpPr>
        <p:spPr>
          <a:xfrm>
            <a:off x="990600" y="1431000"/>
            <a:ext cx="68985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Redis Cluster with RedisGears deployed using rgcluster docker and/or redis-cluster script</a:t>
            </a:r>
            <a:endParaRPr b="1"/>
          </a:p>
          <a:p>
            <a:pPr indent="-317500" lvl="1" marL="9144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Make sure it’s HA configuration - each master have replica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 sz="1300">
                <a:solidFill>
                  <a:schemeClr val="lt1"/>
                </a:solidFill>
              </a:rPr>
              <a:t>Increasing execution time and set parameters</a:t>
            </a:r>
            <a:endParaRPr b="1" sz="1300"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create-cluster call RG.CONFIGSET ExecutionMaxIdleTime 300000 </a:t>
            </a:r>
            <a:endParaRPr b="1"/>
          </a:p>
          <a:p>
            <a:pPr indent="-317500" lvl="1" marL="9144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create-cluster call CONFIG SET proto-max-bulk-len 2048mb </a:t>
            </a:r>
            <a:endParaRPr b="1"/>
          </a:p>
          <a:p>
            <a:pPr indent="-317500" lvl="1" marL="9144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create-cluster call CONFIG SET cluster-node-timeout 30000 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SzPts val="1400"/>
              <a:buChar char="●"/>
            </a:pPr>
            <a:r>
              <a:rPr b="1" lang="en-US"/>
              <a:t>launch code using 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docker</a:t>
            </a:r>
            <a:r>
              <a:rPr b="1" lang="en-US"/>
              <a:t> or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docker-compose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990600" y="2556950"/>
            <a:ext cx="42450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http://thepattern.digital</a:t>
            </a:r>
            <a:endParaRPr sz="2600"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978350" y="871075"/>
            <a:ext cx="6227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990460" y="928900"/>
            <a:ext cx="51333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989800" y="1896325"/>
            <a:ext cx="5656800" cy="3350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Integrate QA API  with chat bot framework or interface or with Alexa/Google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Pre-tokenize text (contexts) using Redis Gears function 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Create BERT (BART/T5) Summarization for articles model produceses summary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10" y="1055650"/>
            <a:ext cx="35147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subTitle"/>
          </p:nvPr>
        </p:nvSpPr>
        <p:spPr>
          <a:xfrm>
            <a:off x="990640" y="928900"/>
            <a:ext cx="6539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More Resources</a:t>
            </a:r>
            <a:endParaRPr/>
          </a:p>
        </p:txBody>
      </p:sp>
      <p:sp>
        <p:nvSpPr>
          <p:cNvPr id="208" name="Google Shape;208;p25"/>
          <p:cNvSpPr txBox="1"/>
          <p:nvPr>
            <p:ph idx="2" type="body"/>
          </p:nvPr>
        </p:nvSpPr>
        <p:spPr>
          <a:xfrm>
            <a:off x="990650" y="1517850"/>
            <a:ext cx="65391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</a:pPr>
            <a:r>
              <a:rPr b="1" lang="en-US"/>
              <a:t>Project documentation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https://alexmikhalev.github.io/cord19redisknowledgegraph</a:t>
            </a:r>
            <a:endParaRPr/>
          </a:p>
          <a:p>
            <a:pPr indent="-317500" lvl="0" marL="457200" rtl="0" algn="l">
              <a:spcBef>
                <a:spcPts val="200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Overall </a:t>
            </a:r>
            <a:r>
              <a:rPr b="1" lang="en-US">
                <a:solidFill>
                  <a:schemeClr val="lt1"/>
                </a:solidFill>
              </a:rPr>
              <a:t>Github repo </a:t>
            </a:r>
            <a:r>
              <a:rPr lang="en-US">
                <a:solidFill>
                  <a:schemeClr val="lt1"/>
                </a:solidFill>
              </a:rPr>
              <a:t>     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https://github.com/applied-knowledge-systems/the-pattern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2000"/>
              </a:spcBef>
              <a:spcAft>
                <a:spcPts val="0"/>
              </a:spcAft>
              <a:buClr>
                <a:srgbClr val="FF2620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Live demo </a:t>
            </a:r>
            <a:r>
              <a:rPr lang="en-US">
                <a:solidFill>
                  <a:schemeClr val="lt1"/>
                </a:solidFill>
              </a:rPr>
              <a:t>									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http://thepattern.digital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Join our team on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Discord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990640" y="928900"/>
            <a:ext cx="6539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200"/>
              <a:buFont typeface="Arial"/>
              <a:buNone/>
            </a:pPr>
            <a:r>
              <a:rPr lang="en-US">
                <a:solidFill>
                  <a:srgbClr val="F2F2F2"/>
                </a:solidFill>
              </a:rPr>
              <a:t>Key Learnings / Takeaways</a:t>
            </a:r>
            <a:endParaRPr b="0">
              <a:solidFill>
                <a:srgbClr val="F899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989800" y="1896325"/>
            <a:ext cx="65391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build a Knowledge Graph from the text and then build a multiple interfaces to the same Knowledge Graph 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 using Redis and Redis Modules - there is no move in and out of datastore for processing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Redis for cache - it’s memory efficient and fast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Redis Gears for processing data without moving data in and out of memory 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Redis AI for inference avoiding the need to move information in and out of Redis</a:t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Pattern project build for fun and collaboration - bring your own ideas and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1078800" y="2119702"/>
            <a:ext cx="65307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200"/>
              <a:buFont typeface="Arial"/>
              <a:buNone/>
            </a:pPr>
            <a:r>
              <a:t/>
            </a:r>
            <a:endParaRPr b="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F2F2F2"/>
                </a:solidFill>
              </a:rPr>
              <a:t>Team Acknowledgment</a:t>
            </a:r>
            <a:endParaRPr sz="23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600">
                <a:solidFill>
                  <a:srgbClr val="F2F2F2"/>
                </a:solidFill>
              </a:rPr>
              <a:t>Thank you to Brian Wachanga (https://github.com/mcwachanga) for building such a great UX to the NLP pipeline and to Gavid D'mello (https://github.com/GavinDmello) for participation in Redis Beyond Cache hackathon.</a:t>
            </a:r>
            <a:endParaRPr b="0" sz="16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600">
                <a:solidFill>
                  <a:srgbClr val="F2F2F2"/>
                </a:solidFill>
              </a:rPr>
              <a:t>Separate thanks to Meir, Dvir and the rest of Redis Labs team for support and bugfixes</a:t>
            </a:r>
            <a:endParaRPr b="0" sz="16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200"/>
              <a:buFont typeface="Arial"/>
              <a:buNone/>
            </a:pPr>
            <a:r>
              <a:t/>
            </a:r>
            <a:endParaRPr b="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978350" y="871075"/>
            <a:ext cx="6227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Deploying Redis AI on top of Redis Gears NLP pipeline</a:t>
            </a:r>
            <a:endParaRPr sz="2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90600" y="2556950"/>
            <a:ext cx="42450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2F2F2"/>
                </a:solidFill>
              </a:rPr>
              <a:t>Dr Alexander Mikhalev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</a:rPr>
              <a:t>Geek in Data Architecture team in Nationwide Building Society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90640" y="928900"/>
            <a:ext cx="6539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200"/>
              <a:buFont typeface="Arial"/>
              <a:buNone/>
            </a:pPr>
            <a:r>
              <a:rPr lang="en-US">
                <a:solidFill>
                  <a:srgbClr val="F2F2F2"/>
                </a:solidFill>
              </a:rPr>
              <a:t>Agenda</a:t>
            </a:r>
            <a:endParaRPr b="0">
              <a:solidFill>
                <a:srgbClr val="F899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989800" y="1896325"/>
            <a:ext cx="65391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>
                <a:solidFill>
                  <a:srgbClr val="FFFFFF"/>
                </a:solidFill>
              </a:rPr>
              <a:t>Introduce yourself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/>
              <a:t>NLP Pipeline build on “Redis Beyond Cache 2020 Hackathron”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>
                <a:solidFill>
                  <a:srgbClr val="FFFFFF"/>
                </a:solidFill>
              </a:rPr>
              <a:t>The Challenge you wanted address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/>
              <a:t>Redis Gears and Redis AI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>
                <a:solidFill>
                  <a:srgbClr val="FFFFFF"/>
                </a:solidFill>
              </a:rPr>
              <a:t>The Solution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>
                <a:solidFill>
                  <a:srgbClr val="FFFFFF"/>
                </a:solidFill>
              </a:rPr>
              <a:t>Results: what worked / didn’t work?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>
                <a:solidFill>
                  <a:srgbClr val="FFFFFF"/>
                </a:solidFill>
              </a:rPr>
              <a:t>Next steps / more resources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>
                <a:solidFill>
                  <a:srgbClr val="FFFFFF"/>
                </a:solidFill>
              </a:rPr>
              <a:t>Key learnings / takeaways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990640" y="928900"/>
            <a:ext cx="6539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Dr Alexander Mikhalev</a:t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</a:rPr>
              <a:t>Geek in Data Architecture team in Nationwide Building Society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89800" y="1983175"/>
            <a:ext cx="54393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Passionate researcher and developer, ready to dive into new technologies and developing new things. I have a wide and diverse set of knowledge ranging from natural language processing to wireless and wired networks. I have a systematic approach to innovation and the ability to solve complex problems, for example in 2018 I run a "skunkworks lab" inside Nationwide Building Society which resulted in the first patent in the history of society on the topic of secure distribution of data.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5784" r="5775" t="0"/>
          <a:stretch/>
        </p:blipFill>
        <p:spPr>
          <a:xfrm>
            <a:off x="7125096" y="-1"/>
            <a:ext cx="3370069" cy="515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60909"/>
            <a:ext cx="11991225" cy="49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613778" y="827000"/>
            <a:ext cx="37515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 Pipeline build in 2020 (medium complexity project)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98500" y="2761175"/>
            <a:ext cx="23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Extract &amp; parse cord-19 documents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975204" y="5589875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</a:rPr>
              <a:t>Redis Gears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83000" y="325740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Create streams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819199" y="3733175"/>
            <a:ext cx="1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Language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detector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251976" y="3709025"/>
            <a:ext cx="13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Spell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checker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358127" y="3733175"/>
            <a:ext cx="1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Split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paragraphs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684327" y="1522775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Build automata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678802" y="1548488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Read UMLS table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009300" y="4807325"/>
            <a:ext cx="12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Matcher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0705651" y="4433875"/>
            <a:ext cx="897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Redis Graph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0468225" y="1880225"/>
            <a:ext cx="12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Flask API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5640675" y="4348775"/>
            <a:ext cx="43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13582175" y="5252225"/>
            <a:ext cx="1605900" cy="160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6684325" y="4348775"/>
            <a:ext cx="43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7832700" y="4348775"/>
            <a:ext cx="43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388" t="0"/>
          <a:stretch/>
        </p:blipFill>
        <p:spPr>
          <a:xfrm>
            <a:off x="98500" y="1583600"/>
            <a:ext cx="11911300" cy="36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613778" y="827000"/>
            <a:ext cx="37515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 Pipeline with Redis AI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98500" y="2583900"/>
            <a:ext cx="23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Extract &amp; parse cord-19 documents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773474" y="3410925"/>
            <a:ext cx="1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Language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detector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768926" y="3410925"/>
            <a:ext cx="13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Spell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 checker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434975" y="1658650"/>
            <a:ext cx="12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Flask API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5257425" y="4117150"/>
            <a:ext cx="43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13582175" y="5252225"/>
            <a:ext cx="1605900" cy="160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6205725" y="4117150"/>
            <a:ext cx="43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7737950" y="4117150"/>
            <a:ext cx="43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17"/>
          <p:cNvSpPr txBox="1"/>
          <p:nvPr/>
        </p:nvSpPr>
        <p:spPr>
          <a:xfrm>
            <a:off x="7354702" y="3410925"/>
            <a:ext cx="1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Split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paragraphs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41" name="Google Shape;141;p17"/>
          <p:cNvCxnSpPr/>
          <p:nvPr/>
        </p:nvCxnSpPr>
        <p:spPr>
          <a:xfrm flipH="1">
            <a:off x="10131050" y="3487400"/>
            <a:ext cx="432900" cy="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p17"/>
          <p:cNvSpPr txBox="1"/>
          <p:nvPr/>
        </p:nvSpPr>
        <p:spPr>
          <a:xfrm>
            <a:off x="5837300" y="533760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RedisGears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085775" y="533760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RedisAI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009025" y="3518625"/>
            <a:ext cx="13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RedisAI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10131050" y="3838200"/>
            <a:ext cx="4932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962710" y="852150"/>
            <a:ext cx="51333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2F2F2"/>
                </a:solidFill>
              </a:rPr>
              <a:t>The Challenge</a:t>
            </a:r>
            <a:endParaRPr/>
          </a:p>
        </p:txBody>
      </p:sp>
      <p:sp>
        <p:nvSpPr>
          <p:cNvPr id="152" name="Google Shape;152;p18"/>
          <p:cNvSpPr txBox="1"/>
          <p:nvPr>
            <p:ph idx="2" type="body"/>
          </p:nvPr>
        </p:nvSpPr>
        <p:spPr>
          <a:xfrm>
            <a:off x="962700" y="1743300"/>
            <a:ext cx="51333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 would like to incorporate modern machine learning models into NLP pipeline for Question Answering (like chatbot)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Creating a BERT based Question Answering services is quite straightforward, except even on such “small” dataset as cord19, API response time will 10-15 seconds </a:t>
            </a:r>
            <a:r>
              <a:rPr lang="en-US">
                <a:solidFill>
                  <a:schemeClr val="lt1"/>
                </a:solidFill>
              </a:rPr>
              <a:t>which</a:t>
            </a:r>
            <a:r>
              <a:rPr lang="en-US">
                <a:solidFill>
                  <a:schemeClr val="lt1"/>
                </a:solidFill>
              </a:rPr>
              <a:t> isn’t good users experience.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where Redis and Redis Modules come into picture.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>
            <p:ph idx="3" type="body"/>
          </p:nvPr>
        </p:nvSpPr>
        <p:spPr>
          <a:xfrm>
            <a:off x="6988900" y="1009353"/>
            <a:ext cx="40518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 txBox="1"/>
          <p:nvPr>
            <p:ph idx="1" type="subTitle"/>
          </p:nvPr>
        </p:nvSpPr>
        <p:spPr>
          <a:xfrm>
            <a:off x="7058710" y="852150"/>
            <a:ext cx="51333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Overview</a:t>
            </a:r>
            <a:endParaRPr/>
          </a:p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6568750" y="1573650"/>
            <a:ext cx="51333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Pre-Process articles using Redis Gears 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Pre-load models for QA into Redis AI and RedisGears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Create API to run inference for QA using Redis AI distributing compute by RedisGears</a:t>
            </a:r>
            <a:endParaRPr b="1"/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990460" y="928900"/>
            <a:ext cx="51333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 models introduction</a:t>
            </a:r>
            <a:endParaRPr/>
          </a:p>
        </p:txBody>
      </p:sp>
      <p:sp>
        <p:nvSpPr>
          <p:cNvPr id="162" name="Google Shape;162;p19"/>
          <p:cNvSpPr txBox="1"/>
          <p:nvPr>
            <p:ph idx="2" type="body"/>
          </p:nvPr>
        </p:nvSpPr>
        <p:spPr>
          <a:xfrm>
            <a:off x="990450" y="1829850"/>
            <a:ext cx="51333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BERT (Bidirectional Encoder Representations from Transformers) 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Created by </a:t>
            </a:r>
            <a:r>
              <a:rPr b="1" lang="en-US"/>
              <a:t>researchers at Google AI Language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State-of-the-art results in a wide variety of NLP tasks, including Question Answering (SQuAD v1.1), Natural Language Inference (MNLI), and others.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SzPts val="1400"/>
              <a:buChar char="●"/>
            </a:pPr>
            <a:r>
              <a:rPr b="1" lang="en-US"/>
              <a:t>Read more about BERT at 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Towards Data Science blog</a:t>
            </a:r>
            <a:endParaRPr b="1"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1351" l="0" r="16749" t="0"/>
          <a:stretch/>
        </p:blipFill>
        <p:spPr>
          <a:xfrm>
            <a:off x="7124702" y="1181850"/>
            <a:ext cx="4365599" cy="3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990448" y="928900"/>
            <a:ext cx="59562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 models Use Cases</a:t>
            </a:r>
            <a:endParaRPr/>
          </a:p>
        </p:txBody>
      </p:sp>
      <p:sp>
        <p:nvSpPr>
          <p:cNvPr id="170" name="Google Shape;170;p20"/>
          <p:cNvSpPr txBox="1"/>
          <p:nvPr>
            <p:ph idx="2" type="body"/>
          </p:nvPr>
        </p:nvSpPr>
        <p:spPr>
          <a:xfrm>
            <a:off x="989800" y="1896325"/>
            <a:ext cx="51333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Next Sentence Prediction 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Text Summarization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Question Answering </a:t>
            </a:r>
            <a:endParaRPr b="1"/>
          </a:p>
          <a:p>
            <a:pPr indent="-3175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SzPts val="1400"/>
              <a:buChar char="●"/>
            </a:pPr>
            <a:r>
              <a:rPr b="1" lang="en-US"/>
              <a:t>Text classification and many more</a:t>
            </a:r>
            <a:endParaRPr b="1"/>
          </a:p>
        </p:txBody>
      </p:sp>
      <p:pic>
        <p:nvPicPr>
          <p:cNvPr descr="aerial photography of roads during nighttime" id="171" name="Google Shape;171;p20"/>
          <p:cNvPicPr preferRelativeResize="0"/>
          <p:nvPr/>
        </p:nvPicPr>
        <p:blipFill rotWithShape="1">
          <a:blip r:embed="rId3">
            <a:alphaModFix/>
          </a:blip>
          <a:srcRect b="129" l="11948" r="30467" t="0"/>
          <a:stretch/>
        </p:blipFill>
        <p:spPr>
          <a:xfrm>
            <a:off x="7124699" y="7456"/>
            <a:ext cx="5067300" cy="515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