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5" r:id="rId2"/>
    <p:sldId id="267" r:id="rId3"/>
    <p:sldId id="264" r:id="rId4"/>
    <p:sldId id="258" r:id="rId5"/>
    <p:sldId id="271" r:id="rId6"/>
    <p:sldId id="256" r:id="rId7"/>
    <p:sldId id="260" r:id="rId8"/>
    <p:sldId id="257" r:id="rId9"/>
    <p:sldId id="262" r:id="rId10"/>
    <p:sldId id="261" r:id="rId11"/>
    <p:sldId id="270" r:id="rId12"/>
    <p:sldId id="263" r:id="rId13"/>
    <p:sldId id="266" r:id="rId14"/>
    <p:sldId id="268" r:id="rId15"/>
    <p:sldId id="26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0" autoAdjust="0"/>
    <p:restoredTop sz="94660"/>
  </p:normalViewPr>
  <p:slideViewPr>
    <p:cSldViewPr snapToGrid="0">
      <p:cViewPr>
        <p:scale>
          <a:sx n="75" d="100"/>
          <a:sy n="75" d="100"/>
        </p:scale>
        <p:origin x="2040" y="7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2T11:48:31.8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4060,'22'0,"0"0,-1-1,1-1,0-1,-1-1,1-1,-1-1,-1 0,18-9,-21 7,8-3,-1-1,0 0,-1-2,12-10,-28 19,-1-1,1 0,-1 0,0 0,-1-1,0 0,0 0,0-1,-1 1,0-1,-1 0,1 0,-2 0,1-1,-1 1,0-2,6-63,-7 50,2 1,0 0,2-3,-2 14,11-43,-1-1,-3 0,-3 0,1-47,-10-1629,3 1709,1 1,1 0,1 0,3-7,-1 3,-1 1,-1-1,-1-5,9-105,16-56,2-24,-7 68,34-116,-35 168,-16 76,1 0,1 0,1 1,0 1,12-17,-7 10,-6 13,0 0,1 0,1 1,-1 1,1 0,1 0,0 1,0 0,1 0,0 2,0-1,0 2,1 0,0 0,0 1,1 0,32-8,2 2,-1 3,47-2,-57 6,-5 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2T07:22:59.288"/>
    </inkml:context>
    <inkml:brush xml:id="br0">
      <inkml:brushProperty name="width" value="0.05" units="cm"/>
      <inkml:brushProperty name="height" value="0.05" units="cm"/>
      <inkml:brushProperty name="ignorePressure" value="1"/>
    </inkml:brush>
  </inkml:definitions>
  <inkml:trace contextRef="#ctx0" brushRef="#br0">1 2,'16'0,"-2"-1,-1 0,1 2,-1 0,0 0,0 1,1 0,-1 2,0-1,-1 2,1-1,-1 2,63 21,-63-24,1 1,-1 0,0 1,0 0,-1 1,0 0,0 1,1 1,-10-7,-1 1,1-1,-1 1,0-1,0 1,0 0,0-1,0 1,0 0,0 0,0 0,-1 0,1-1,-1 1,1 0,-1 0,0 0,0 0,0 0,0 2,0 1,-1 1,0-1,-1 1,1-1,-1 0,0 0,0 0,-1 1,-5 9,-1 0,-1-1,0 0,-9 9,12-14,0 0,1 0,0 0,1 1,0 0,0 0,1 0,1 1,0-1,-1 4,-1 13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2T07:23:33.808"/>
    </inkml:context>
    <inkml:brush xml:id="br0">
      <inkml:brushProperty name="width" value="0.05" units="cm"/>
      <inkml:brushProperty name="height" value="0.05" units="cm"/>
      <inkml:brushProperty name="color" value="#33CCFF"/>
      <inkml:brushProperty name="ignorePressure" value="1"/>
    </inkml:brush>
  </inkml:definitions>
  <inkml:trace contextRef="#ctx0" brushRef="#br0">0 3578,'147'3,"-28"0,68-9,-174 4,-1 0,1 0,-1-2,1 1,-1-1,0-1,0 0,-1-1,1 0,3-4,13-10,0-2,-1-1,-1-2,-5 4,1 2,1 0,1 2,0 0,5 0,3-3,0-1,-1-1,24-24,16-10,-58 45,-1 0,0 0,0-1,-1 0,0-1,-1-1,-1 1,0-3,8-14,-2-1,-2-1,5-14,67-238,-78 262,1-1,-1 0,-1-1,-1 0,-1-1,-1 1,-1-1,1-18,2-1,3-6,3-23,-7 52,0 0,2 0,1 0,0 1,6-8,-3 4,-1 0,-1 0,2-13,-5 16,1 1,1 0,2 1,0-2,-1 3,0 0,-1-1,-1 0,3-16,-5 13,1 0,1 0,0 1,2 0,1 0,0 0,7-8,-5 6,-1 0,-2-1,0 0,-1-1,-2 0,1-6,4-18,42-214,-46 229,-1 0,-1-22,8-53,14-103,-16 136,-9 57,1 0,1 0,0 0,2 0,0 1,1 0,4-5,0-2,-1 0,-1-1,0-3,-2 5,1 1,1-1,1 2,3-4,-3 6,1 1,1 1,0 0,2 1,0 0,1 1,0 0,2 1,-1 1,6-3,-14 13,0 0,0 1,0 0,1 1,-1 0,1 0,-1 0,1 1,0 0,6 0,87 4,-46 0,-29-2,-3-1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2T07:23:38.101"/>
    </inkml:context>
    <inkml:brush xml:id="br0">
      <inkml:brushProperty name="width" value="0.05" units="cm"/>
      <inkml:brushProperty name="height" value="0.05" units="cm"/>
      <inkml:brushProperty name="color" value="#33CCFF"/>
      <inkml:brushProperty name="ignorePressure" value="1"/>
    </inkml:brush>
  </inkml:definitions>
  <inkml:trace contextRef="#ctx0" brushRef="#br0">1 1,'58'1,"-1"3,0 2,0 3,0 2,-1 3,46 18,38 6,-34-11,-64-15,1-2,0-1,1-3,0-1,0-3,13-1,-28-2,0 2,-1 1,1 1,25 6,17 11,38 17,-63-21,-23-8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2T07:23:39.951"/>
    </inkml:context>
    <inkml:brush xml:id="br0">
      <inkml:brushProperty name="width" value="0.05" units="cm"/>
      <inkml:brushProperty name="height" value="0.05" units="cm"/>
      <inkml:brushProperty name="color" value="#33CCFF"/>
      <inkml:brushProperty name="ignorePressure" value="1"/>
    </inkml:brush>
  </inkml:definitions>
  <inkml:trace contextRef="#ctx0" brushRef="#br0">0 1,'2'9,"0"0,1 0,0 0,0-1,1 1,0-1,1 0,0 0,3 5,-3-5,60 80,-46-65,-1 1,-1 1,5 10,-21-32,0-1,-1 1,1 0,0-1,-1 1,1 0,-1 0,0-1,0 1,0 0,-1 0,1-1,0 1,-1 0,0 0,0-1,0 1,0-1,0 1,0-1,-1 1,1-1,-1 0,1 1,-1-1,0 0,-1 0,-9 11,-1 0,0-1,-1-1,-3 1,-8 7,-30 25,37-29</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2T07:23:49.13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93,'532'0,"-499"-2,0-1,26-6,-23 3,0 2,9 0,429 3,-225 3,-220-4,0-1,-1-1,1-2,20-6,-17 4,0 1,1 1,11 1,8-1,-30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2T07:23:50.88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1,'5'0,"1"0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2T07:23:54.74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0 218,'26'-2,"-1"0,0-2,9-2,-7 1,1 0,19 1,-28 4,11-1,0 0,0-2,-1-1,4-3,-2 2,-1 0,1 3,28 0,-25 1,1-1,33-7,17-6,0 4,0 3,60 4,-39 0,0-5,23-8,-4 1,14 7,-79 7,49-9,150-15,-124 15,1 7,46 7,-6-1,611-2,-764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2T07:23:56.57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17 1,'15'2,"0"1,-1 0,1 2,-1-1,0 2,0 0,0 1,-1 0,0 1,11 8,5 2,143 90,-143-87,-28-21,-1 1,1-1,-1 1,0 0,1-1,-1 1,0 0,0-1,1 1,-1 0,0-1,0 1,0 0,0 0,0-1,0 1,0 0,0 0,0-1,0 1,0 0,-1 0,1-1,0 1,0 0,-1-1,1 1,-1 0,1-1,0 1,-1-1,1 1,-1-1,1 1,-1-1,0 1,1-1,-1 1,1-1,-1 0,0 1,0-1,-23 16,0-2,-1-1,-1-1,-15 5,-64 32,66-26,0 3,-18 16,32-23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2T11:48:49.5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1,'18'39,"-2"1,-1 0,-3 2,-1-1,-2 1,2 25,-2 27,-3 1,-6 41,-2 834,3-527,0-417,2 0,1-1,6 24,-3-21,-2 0,-1 0,-1 8,-2-16,1 0,0 0,2 0,1 0,0-1,1 1,2 1,8 16,2-1,2-1,2 1,-9-14,-8-13,0 1,0-1,1-1,0 1,0-1,1 0,0 0,1-1,0 0,0-1,0 1,1-1,-1-1,7 3,353 148,-328-142,0-1,1-3,0-1,32 3,57 12,-45-5,0-3,1-4,1-3,69-4,1138-4,-11 51,-193-32,-735-22,-307 1,-47 1,-1 0,1 0,0 0,-1 0,1 0,-1 0,1 0,-1 0,1 0,-1 0,1 0,-1 0,1 0,-1 0,1 0,-1-1,1 1,-1 0,1 0,-1-1,0 1,1 0,-1-1,1 1,-1 0,0-1,1 1,-1-1,0 1,1 0,-1-1,0 1,0-1,1 1,-1-1,0 1,0-1,0 1,0-1,0 1,0-1,0 1,0-1,0 1,0-1,0 1,0-1,0 1,0-1,0 0,0 1,0-1,-1 1,1-1,0 1,0-1,0 1,0-1,0 1,0-1,0 1,0-1,0 1,0-1,1 1,-1-1,0 1,0-1,0 1,1-1,-1 1,0-1,1 1,-1 0,0-1,1 1,-1-1,0 1,1 0,-1-1,1 1,-1 0,0 0,1-1,-1 1,1 0,-1 0,1 0,-1 0,1-1,-1 1,1 0,-1 0,1 0,22-3,0 0,-1 2,1 0,0 2,0 0,24 1,-13 0,-1 3,1 0,-1 2,27 10,16 3,52 20,-94-28,1 0,0-3,0-1,15 1,-11-4,1 3,-1 1,0 2,-1 1,33 16,5 9,-1 2,18 17,-70-40,0 2,-2 0,0 2,0 0,-2 2,31 29,-29-28,0 1,-1 1,-1 1,-2 1,6 11,69 147,66 196,-142-340,102 251,-108-265,-2 1,0 0,-2 1,-2 0,0 4,2 8,4 57,-4 0,-5 1,-4 11,0 39,5 64,-5 214,-5-346,-15 64,19-129,-1 0,0 0,-2 0,0 0,0-1,-2-1,0 1,-7 8,-10 11,-1-2,-27 25,33-38,0-2,-1 0,-1-2,0 0,-1-1,0-2,-1 0,-24 6,13-6,0-2,-1-1,-1-2,1-2,-1-1,-6-2,7 1,1 1,-19 6,-33 4,60-12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2T11:48:50.98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196 1,'1'0,"1"1,-1 0,0 0,0-1,1 1,-1 0,0 0,0 0,0 1,0-1,0 0,0 0,0 0,-1 1,1-1,0 0,-1 1,1-1,-1 1,1-1,-1 1,0-1,0 0,1 1,-1 0,0 0,4 43,-4-30,-1-1,0 1,-1 0,-1 0,0-1,-1 1,-1-1,0 0,-1-1,-1 1,0-1,-21 35,-2-1,-15 16,-20 31,64-93,0 0,0 1,0-1,1 1,-1-1,0 1,1-1,-1 1,1-1,-1 1,1-1,0 1,-1 0,1-1,0 1,0 0,0-1,0 1,1 0,-1-1,0 1,1-1,-1 1,1-1,0 1,0 0,1 0,0 0,-1 0,1-1,0 1,0-1,0 1,0-1,0 0,0 0,1 0,-1 0,0 0,1 0,0 0,12 2,1 0,0-1,0 0,13-2,-26 0,50 2,52 7,-87-6,0 0,0 2,0 0,-1 1,1 1,-2 0,10 6,-4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2T11:49:13.434"/>
    </inkml:context>
    <inkml:brush xml:id="br0">
      <inkml:brushProperty name="width" value="0.05" units="cm"/>
      <inkml:brushProperty name="height" value="0.05" units="cm"/>
      <inkml:brushProperty name="color" value="#004F8B"/>
      <inkml:brushProperty name="ignorePressure" value="1"/>
    </inkml:brush>
  </inkml:definitions>
  <inkml:trace contextRef="#ctx0" brushRef="#br0">1 5317,'16'-2,"1"0,-1-1,0 0,0-2,0 0,0 0,3-3,27-9,283-75,-316 87,0-1,-1 0,1-1,-1 0,-1-1,1 0,-1-1,-1 0,0-1,0 0,1-2,20-27,-2-1,14-25,8-12,44-64,31-69,-96 152,-3-1,-2-2,-3 0,6-33,-22 67,-2-1,2-26,5-34,1 1,-4-1,-3 0,-5 0,-4-9,2-56,1 70,-1 34,2 0,2 0,2 1,7-27,1-4,-3-1,-3 0,-4 0,-6-52,1-17,3-840,-3 947,-1 0,-2 0,-2 0,-7-17,4 17,2 0,2 0,2-1,0-20,3 26,-1 1,-2 0,-2-1,0-2,2-1,0-16,6-367,-1 405,1-1,1 1,1-1,0 1,1 0,2 1,-1-1,8-14,-11 27,1-1,0 0,0 1,0 0,1 0,-1 0,1 0,0 0,1 1,-1-1,1 1,0 0,0 1,0-1,1 1,-1 0,1 0,-1 1,1 0,0 0,0 0,0 1,0 0,1 0,-1 0,6 1,20 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2T11:49:18.017"/>
    </inkml:context>
    <inkml:brush xml:id="br0">
      <inkml:brushProperty name="width" value="0.05" units="cm"/>
      <inkml:brushProperty name="height" value="0.05" units="cm"/>
      <inkml:brushProperty name="color" value="#004F8B"/>
      <inkml:brushProperty name="ignorePressure" value="1"/>
    </inkml:brush>
  </inkml:definitions>
  <inkml:trace contextRef="#ctx0" brushRef="#br0">287 1,'0'70,"-2"0,-4 0,-3 0,-13 47,9-51,3 1,-1 52,9-95,-4 25,-3-1,-8 26,6-28,1 0,-2 43,0 25,-12 37,7-49,-3 87,18 360,5-268,-3 1266,-4-1475,-3-2,-2 1,-8 18,3-16,3 0,-1 67,14 392,-1-510,1 1,0 0,2-1,1 1,7 18,44 107,-33-93,25 42,-33-69,0 2,-2-1,-1 4,1-1,0-1,7 9,17 41,75 187,-108-261,0-1,0 1,1-1,0 0,0 0,0 0,1-1,0 0,0 0,0 0,0-1,1 0,0 0,0 0,0-1,0 0,1-1,-1 0,1 0,6 1,21 2,-1-1,0-1,1-3,6 0,-13-1,489-1,-479 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2T11:49:19.591"/>
    </inkml:context>
    <inkml:brush xml:id="br0">
      <inkml:brushProperty name="width" value="0.05" units="cm"/>
      <inkml:brushProperty name="height" value="0.05" units="cm"/>
      <inkml:brushProperty name="color" value="#004F8B"/>
      <inkml:brushProperty name="ignorePressure" value="1"/>
    </inkml:brush>
  </inkml:definitions>
  <inkml:trace contextRef="#ctx0" brushRef="#br0">72 7,'0'-1,"0"1,0 0,0-1,0 1,0 0,1 0,-1-1,0 1,0 0,0 0,0-1,1 1,-1 0,0 0,0-1,1 1,-1 0,0 0,0 0,1-1,-1 1,0 0,0 0,1 0,-1 0,0 0,1 0,-1 0,0 0,1 0,-1 0,0 0,1 0,-1 0,0 0,1 0,-1 0,0 0,0 0,1 0,-1 0,0 0,1 0,-1 1,0-1,0 0,1 0,-1 0,0 1,0-1,1 0,-1 0,0 1,0-1,0 0,0 0,1 1,-1-1,0 0,0 1,19 15,-18-16,36 40,-3 1,-1 1,-2 2,25 47,-8-14,-3-14,-29-43,-1 1,-1 1,0 1,7 18,-20-38,1 1,-1-1,0 1,0-1,-1 1,1 0,-1 0,0-1,0 1,0 0,0 0,0-1,-1 1,0 0,0-1,0 1,0 0,-1-1,1 1,-1-1,0 0,0 0,0 0,0 0,0 0,-1 0,0 0,1-1,-1 1,-11 8,-1 0,0-2,0 1,-1-2,-13 6,-18 10,-57 40,-62 52,142-98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2T11:49:25.944"/>
    </inkml:context>
    <inkml:brush xml:id="br0">
      <inkml:brushProperty name="width" value="0.05" units="cm"/>
      <inkml:brushProperty name="height" value="0.05" units="cm"/>
      <inkml:brushProperty name="color" value="#004F8B"/>
      <inkml:brushProperty name="ignorePressure" value="1"/>
    </inkml:brush>
  </inkml:definitions>
  <inkml:trace contextRef="#ctx0" brushRef="#br0">1 1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2T07:22:52.826"/>
    </inkml:context>
    <inkml:brush xml:id="br0">
      <inkml:brushProperty name="width" value="0.05" units="cm"/>
      <inkml:brushProperty name="height" value="0.05" units="cm"/>
      <inkml:brushProperty name="ignorePressure" value="1"/>
    </inkml:brush>
  </inkml:definitions>
  <inkml:trace contextRef="#ctx0" brushRef="#br0">0 1,'28'1,"1"1,-1 1,-1 2,1 0,-1 2,0 1,26 12,10 9,-2 2,38 27,-39-23,-32-20,-1 1,-1 1,0 1,-1 1,14 16,-2 2,-21-23,-1 1,0 1,-1 0,-1 1,6 11,43 70,19 18,-15-24,15 35,-56-84,3 4,-2 1,-2 1,-2 1,1 10,16 32,-8-21,-8 1,-14-41,2 0,5 11,6 11,-2 1,-2 8,13 34,30 111,-16-50,-33-117,2-1,2 0,1-1,4 3,10 9,2-2,2-1,2-2,27 26,-45-53,1-1,0 0,1-2,1-1,0 0,1-2,0 0,1-2,0 0,4-1,-2-4,1-2,-1 0,1-2,-1-1,20-3,12 1,-35 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2T07:22:57.569"/>
    </inkml:context>
    <inkml:brush xml:id="br0">
      <inkml:brushProperty name="width" value="0.05" units="cm"/>
      <inkml:brushProperty name="height" value="0.05" units="cm"/>
      <inkml:brushProperty name="ignorePressure" value="1"/>
    </inkml:brush>
  </inkml:definitions>
  <inkml:trace contextRef="#ctx0" brushRef="#br0">0 393,'1'1,"-1"0,1 0,-1 0,1 0,-1 1,1-1,0 0,0 0,-1-1,1 1,0 0,0 0,0 0,0 0,0-1,0 1,0 0,0-1,0 1,1-1,-1 0,0 1,0-1,0 0,1 1,-1-1,0 0,1 0,41 5,-38-5,11 1,0 0,0-1,0 0,0-1,0-1,0-1,-1 0,1-1,-1-1,0 0,0-1,13-8,22-15,33-27,-51 33,15-5,1 2,1 2,1 3,40-12,70-31,-128 52,0 2,0 1,1 1,0 2,21-1,47-9,-79 11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B78507-9606-451B-BB22-76DA22A00DBD}" type="datetimeFigureOut">
              <a:rPr lang="zh-CN" altLang="en-US" smtClean="0"/>
              <a:t>2020/3/12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AB42C1-A3C7-4755-8747-33B2DDE4DA6A}" type="slidenum">
              <a:rPr lang="zh-CN" altLang="en-US" smtClean="0"/>
              <a:t>‹#›</a:t>
            </a:fld>
            <a:endParaRPr lang="zh-CN" altLang="en-US"/>
          </a:p>
        </p:txBody>
      </p:sp>
    </p:spTree>
    <p:extLst>
      <p:ext uri="{BB962C8B-B14F-4D97-AF65-F5344CB8AC3E}">
        <p14:creationId xmlns:p14="http://schemas.microsoft.com/office/powerpoint/2010/main" val="2151131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8AB42C1-A3C7-4755-8747-33B2DDE4DA6A}" type="slidenum">
              <a:rPr lang="zh-CN" altLang="en-US" smtClean="0"/>
              <a:t>7</a:t>
            </a:fld>
            <a:endParaRPr lang="zh-CN" altLang="en-US"/>
          </a:p>
        </p:txBody>
      </p:sp>
    </p:spTree>
    <p:extLst>
      <p:ext uri="{BB962C8B-B14F-4D97-AF65-F5344CB8AC3E}">
        <p14:creationId xmlns:p14="http://schemas.microsoft.com/office/powerpoint/2010/main" val="131919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0AF52D-6550-4F2C-9B90-AE4EB6FE147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0870BB1-BF24-4F0D-88FA-B425B2D4C7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FF882CD-2DD9-4133-ADDE-9F58CDF0A450}"/>
              </a:ext>
            </a:extLst>
          </p:cNvPr>
          <p:cNvSpPr>
            <a:spLocks noGrp="1"/>
          </p:cNvSpPr>
          <p:nvPr>
            <p:ph type="dt" sz="half" idx="10"/>
          </p:nvPr>
        </p:nvSpPr>
        <p:spPr/>
        <p:txBody>
          <a:bodyPr/>
          <a:lstStyle/>
          <a:p>
            <a:fld id="{A22125C0-C163-41B3-A7A6-3FA4B4976716}" type="datetimeFigureOut">
              <a:rPr lang="zh-CN" altLang="en-US" smtClean="0"/>
              <a:t>2020/3/12</a:t>
            </a:fld>
            <a:endParaRPr lang="zh-CN" altLang="en-US"/>
          </a:p>
        </p:txBody>
      </p:sp>
      <p:sp>
        <p:nvSpPr>
          <p:cNvPr id="5" name="页脚占位符 4">
            <a:extLst>
              <a:ext uri="{FF2B5EF4-FFF2-40B4-BE49-F238E27FC236}">
                <a16:creationId xmlns:a16="http://schemas.microsoft.com/office/drawing/2014/main" id="{1C51A3F7-E00C-44EB-AE8B-1D8A09554F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A7A0C95-E408-4CDE-AA8B-7E036589C53F}"/>
              </a:ext>
            </a:extLst>
          </p:cNvPr>
          <p:cNvSpPr>
            <a:spLocks noGrp="1"/>
          </p:cNvSpPr>
          <p:nvPr>
            <p:ph type="sldNum" sz="quarter" idx="12"/>
          </p:nvPr>
        </p:nvSpPr>
        <p:spPr/>
        <p:txBody>
          <a:bodyPr/>
          <a:lstStyle/>
          <a:p>
            <a:fld id="{4CD673AD-3975-45DF-8B9D-96AB726CC0F5}" type="slidenum">
              <a:rPr lang="zh-CN" altLang="en-US" smtClean="0"/>
              <a:t>‹#›</a:t>
            </a:fld>
            <a:endParaRPr lang="zh-CN" altLang="en-US"/>
          </a:p>
        </p:txBody>
      </p:sp>
    </p:spTree>
    <p:extLst>
      <p:ext uri="{BB962C8B-B14F-4D97-AF65-F5344CB8AC3E}">
        <p14:creationId xmlns:p14="http://schemas.microsoft.com/office/powerpoint/2010/main" val="3004520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16C5A2-0F5D-47CC-B010-FB0EB99C2D4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DC62E4E-5AE2-45B7-903D-1301FD76206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7EF3EDA-E315-4F96-81D2-764F65203841}"/>
              </a:ext>
            </a:extLst>
          </p:cNvPr>
          <p:cNvSpPr>
            <a:spLocks noGrp="1"/>
          </p:cNvSpPr>
          <p:nvPr>
            <p:ph type="dt" sz="half" idx="10"/>
          </p:nvPr>
        </p:nvSpPr>
        <p:spPr/>
        <p:txBody>
          <a:bodyPr/>
          <a:lstStyle/>
          <a:p>
            <a:fld id="{A22125C0-C163-41B3-A7A6-3FA4B4976716}" type="datetimeFigureOut">
              <a:rPr lang="zh-CN" altLang="en-US" smtClean="0"/>
              <a:t>2020/3/12</a:t>
            </a:fld>
            <a:endParaRPr lang="zh-CN" altLang="en-US"/>
          </a:p>
        </p:txBody>
      </p:sp>
      <p:sp>
        <p:nvSpPr>
          <p:cNvPr id="5" name="页脚占位符 4">
            <a:extLst>
              <a:ext uri="{FF2B5EF4-FFF2-40B4-BE49-F238E27FC236}">
                <a16:creationId xmlns:a16="http://schemas.microsoft.com/office/drawing/2014/main" id="{85300DD1-7CA2-44EF-B7C8-71F9D4ED8C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32B80D-4CBE-457A-9140-3C6ECA737C40}"/>
              </a:ext>
            </a:extLst>
          </p:cNvPr>
          <p:cNvSpPr>
            <a:spLocks noGrp="1"/>
          </p:cNvSpPr>
          <p:nvPr>
            <p:ph type="sldNum" sz="quarter" idx="12"/>
          </p:nvPr>
        </p:nvSpPr>
        <p:spPr/>
        <p:txBody>
          <a:bodyPr/>
          <a:lstStyle/>
          <a:p>
            <a:fld id="{4CD673AD-3975-45DF-8B9D-96AB726CC0F5}" type="slidenum">
              <a:rPr lang="zh-CN" altLang="en-US" smtClean="0"/>
              <a:t>‹#›</a:t>
            </a:fld>
            <a:endParaRPr lang="zh-CN" altLang="en-US"/>
          </a:p>
        </p:txBody>
      </p:sp>
    </p:spTree>
    <p:extLst>
      <p:ext uri="{BB962C8B-B14F-4D97-AF65-F5344CB8AC3E}">
        <p14:creationId xmlns:p14="http://schemas.microsoft.com/office/powerpoint/2010/main" val="911801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F62D170-C784-4FE5-83EB-4964E1A2F00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B6DA723-EEF3-4C5C-A3DE-0A7DB1DC110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D89CCAB-6C36-4A33-AB37-4A8A632B0FA5}"/>
              </a:ext>
            </a:extLst>
          </p:cNvPr>
          <p:cNvSpPr>
            <a:spLocks noGrp="1"/>
          </p:cNvSpPr>
          <p:nvPr>
            <p:ph type="dt" sz="half" idx="10"/>
          </p:nvPr>
        </p:nvSpPr>
        <p:spPr/>
        <p:txBody>
          <a:bodyPr/>
          <a:lstStyle/>
          <a:p>
            <a:fld id="{A22125C0-C163-41B3-A7A6-3FA4B4976716}" type="datetimeFigureOut">
              <a:rPr lang="zh-CN" altLang="en-US" smtClean="0"/>
              <a:t>2020/3/12</a:t>
            </a:fld>
            <a:endParaRPr lang="zh-CN" altLang="en-US"/>
          </a:p>
        </p:txBody>
      </p:sp>
      <p:sp>
        <p:nvSpPr>
          <p:cNvPr id="5" name="页脚占位符 4">
            <a:extLst>
              <a:ext uri="{FF2B5EF4-FFF2-40B4-BE49-F238E27FC236}">
                <a16:creationId xmlns:a16="http://schemas.microsoft.com/office/drawing/2014/main" id="{63383238-1AFD-4E50-93FF-75E8AC3919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CD72F7-27EE-4313-8E20-88D48588854D}"/>
              </a:ext>
            </a:extLst>
          </p:cNvPr>
          <p:cNvSpPr>
            <a:spLocks noGrp="1"/>
          </p:cNvSpPr>
          <p:nvPr>
            <p:ph type="sldNum" sz="quarter" idx="12"/>
          </p:nvPr>
        </p:nvSpPr>
        <p:spPr/>
        <p:txBody>
          <a:bodyPr/>
          <a:lstStyle/>
          <a:p>
            <a:fld id="{4CD673AD-3975-45DF-8B9D-96AB726CC0F5}" type="slidenum">
              <a:rPr lang="zh-CN" altLang="en-US" smtClean="0"/>
              <a:t>‹#›</a:t>
            </a:fld>
            <a:endParaRPr lang="zh-CN" altLang="en-US"/>
          </a:p>
        </p:txBody>
      </p:sp>
    </p:spTree>
    <p:extLst>
      <p:ext uri="{BB962C8B-B14F-4D97-AF65-F5344CB8AC3E}">
        <p14:creationId xmlns:p14="http://schemas.microsoft.com/office/powerpoint/2010/main" val="2151204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7B2BA-D797-4DFD-B0DE-F17FEC4EF00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8C9EE39-E857-4359-A29C-07CCB2B281E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E173BD-4FB0-48CE-ADE8-393906682595}"/>
              </a:ext>
            </a:extLst>
          </p:cNvPr>
          <p:cNvSpPr>
            <a:spLocks noGrp="1"/>
          </p:cNvSpPr>
          <p:nvPr>
            <p:ph type="dt" sz="half" idx="10"/>
          </p:nvPr>
        </p:nvSpPr>
        <p:spPr/>
        <p:txBody>
          <a:bodyPr/>
          <a:lstStyle/>
          <a:p>
            <a:fld id="{A22125C0-C163-41B3-A7A6-3FA4B4976716}" type="datetimeFigureOut">
              <a:rPr lang="zh-CN" altLang="en-US" smtClean="0"/>
              <a:t>2020/3/12</a:t>
            </a:fld>
            <a:endParaRPr lang="zh-CN" altLang="en-US"/>
          </a:p>
        </p:txBody>
      </p:sp>
      <p:sp>
        <p:nvSpPr>
          <p:cNvPr id="5" name="页脚占位符 4">
            <a:extLst>
              <a:ext uri="{FF2B5EF4-FFF2-40B4-BE49-F238E27FC236}">
                <a16:creationId xmlns:a16="http://schemas.microsoft.com/office/drawing/2014/main" id="{085E2E02-EF53-44FE-AC2C-4F9FB875A9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D00E89-C54B-4EDF-ACD6-A9EC070D3B27}"/>
              </a:ext>
            </a:extLst>
          </p:cNvPr>
          <p:cNvSpPr>
            <a:spLocks noGrp="1"/>
          </p:cNvSpPr>
          <p:nvPr>
            <p:ph type="sldNum" sz="quarter" idx="12"/>
          </p:nvPr>
        </p:nvSpPr>
        <p:spPr/>
        <p:txBody>
          <a:bodyPr/>
          <a:lstStyle/>
          <a:p>
            <a:fld id="{4CD673AD-3975-45DF-8B9D-96AB726CC0F5}" type="slidenum">
              <a:rPr lang="zh-CN" altLang="en-US" smtClean="0"/>
              <a:t>‹#›</a:t>
            </a:fld>
            <a:endParaRPr lang="zh-CN" altLang="en-US"/>
          </a:p>
        </p:txBody>
      </p:sp>
    </p:spTree>
    <p:extLst>
      <p:ext uri="{BB962C8B-B14F-4D97-AF65-F5344CB8AC3E}">
        <p14:creationId xmlns:p14="http://schemas.microsoft.com/office/powerpoint/2010/main" val="2129135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A51FE6-DA94-4EBD-8928-D7B99EAED42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6755C96-402C-4EF2-A70E-43C0E772C0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0DEA1AD-167B-425B-9752-94FBC4383377}"/>
              </a:ext>
            </a:extLst>
          </p:cNvPr>
          <p:cNvSpPr>
            <a:spLocks noGrp="1"/>
          </p:cNvSpPr>
          <p:nvPr>
            <p:ph type="dt" sz="half" idx="10"/>
          </p:nvPr>
        </p:nvSpPr>
        <p:spPr/>
        <p:txBody>
          <a:bodyPr/>
          <a:lstStyle/>
          <a:p>
            <a:fld id="{A22125C0-C163-41B3-A7A6-3FA4B4976716}" type="datetimeFigureOut">
              <a:rPr lang="zh-CN" altLang="en-US" smtClean="0"/>
              <a:t>2020/3/12</a:t>
            </a:fld>
            <a:endParaRPr lang="zh-CN" altLang="en-US"/>
          </a:p>
        </p:txBody>
      </p:sp>
      <p:sp>
        <p:nvSpPr>
          <p:cNvPr id="5" name="页脚占位符 4">
            <a:extLst>
              <a:ext uri="{FF2B5EF4-FFF2-40B4-BE49-F238E27FC236}">
                <a16:creationId xmlns:a16="http://schemas.microsoft.com/office/drawing/2014/main" id="{8A9D75F7-8898-41E2-A21B-95861D0FC4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BE55DC-642D-4EA6-AD33-9A5D9DEF26DD}"/>
              </a:ext>
            </a:extLst>
          </p:cNvPr>
          <p:cNvSpPr>
            <a:spLocks noGrp="1"/>
          </p:cNvSpPr>
          <p:nvPr>
            <p:ph type="sldNum" sz="quarter" idx="12"/>
          </p:nvPr>
        </p:nvSpPr>
        <p:spPr/>
        <p:txBody>
          <a:bodyPr/>
          <a:lstStyle/>
          <a:p>
            <a:fld id="{4CD673AD-3975-45DF-8B9D-96AB726CC0F5}" type="slidenum">
              <a:rPr lang="zh-CN" altLang="en-US" smtClean="0"/>
              <a:t>‹#›</a:t>
            </a:fld>
            <a:endParaRPr lang="zh-CN" altLang="en-US"/>
          </a:p>
        </p:txBody>
      </p:sp>
    </p:spTree>
    <p:extLst>
      <p:ext uri="{BB962C8B-B14F-4D97-AF65-F5344CB8AC3E}">
        <p14:creationId xmlns:p14="http://schemas.microsoft.com/office/powerpoint/2010/main" val="557931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284EA0-B160-4EB2-9F18-B62E97DC804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7FD627C-1C73-43A0-9AD8-6A51589C4D1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C083559-F6C2-42CE-B7B6-0BA871142D4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725D411-D9A8-4493-976A-43A06838E869}"/>
              </a:ext>
            </a:extLst>
          </p:cNvPr>
          <p:cNvSpPr>
            <a:spLocks noGrp="1"/>
          </p:cNvSpPr>
          <p:nvPr>
            <p:ph type="dt" sz="half" idx="10"/>
          </p:nvPr>
        </p:nvSpPr>
        <p:spPr/>
        <p:txBody>
          <a:bodyPr/>
          <a:lstStyle/>
          <a:p>
            <a:fld id="{A22125C0-C163-41B3-A7A6-3FA4B4976716}" type="datetimeFigureOut">
              <a:rPr lang="zh-CN" altLang="en-US" smtClean="0"/>
              <a:t>2020/3/12</a:t>
            </a:fld>
            <a:endParaRPr lang="zh-CN" altLang="en-US"/>
          </a:p>
        </p:txBody>
      </p:sp>
      <p:sp>
        <p:nvSpPr>
          <p:cNvPr id="6" name="页脚占位符 5">
            <a:extLst>
              <a:ext uri="{FF2B5EF4-FFF2-40B4-BE49-F238E27FC236}">
                <a16:creationId xmlns:a16="http://schemas.microsoft.com/office/drawing/2014/main" id="{0395C47A-7656-4216-9DE9-F9F7ADD45BE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234B3EA-1FC3-4414-8974-A1D8C7BEDAB8}"/>
              </a:ext>
            </a:extLst>
          </p:cNvPr>
          <p:cNvSpPr>
            <a:spLocks noGrp="1"/>
          </p:cNvSpPr>
          <p:nvPr>
            <p:ph type="sldNum" sz="quarter" idx="12"/>
          </p:nvPr>
        </p:nvSpPr>
        <p:spPr/>
        <p:txBody>
          <a:bodyPr/>
          <a:lstStyle/>
          <a:p>
            <a:fld id="{4CD673AD-3975-45DF-8B9D-96AB726CC0F5}" type="slidenum">
              <a:rPr lang="zh-CN" altLang="en-US" smtClean="0"/>
              <a:t>‹#›</a:t>
            </a:fld>
            <a:endParaRPr lang="zh-CN" altLang="en-US"/>
          </a:p>
        </p:txBody>
      </p:sp>
    </p:spTree>
    <p:extLst>
      <p:ext uri="{BB962C8B-B14F-4D97-AF65-F5344CB8AC3E}">
        <p14:creationId xmlns:p14="http://schemas.microsoft.com/office/powerpoint/2010/main" val="3024393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A02E9C-A83F-4B6A-B89D-882433C51CD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8213149-CA28-4728-8093-8B5DF27A9C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8F1C8A4-FF02-444A-B5B1-0A0816C60E5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3C61E99-97ED-4E7C-9F0C-330490A5A6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BFCE0F3-6962-4DAF-B86F-620B4149C5B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D8C2A91-464E-46B1-B885-E92585F20D91}"/>
              </a:ext>
            </a:extLst>
          </p:cNvPr>
          <p:cNvSpPr>
            <a:spLocks noGrp="1"/>
          </p:cNvSpPr>
          <p:nvPr>
            <p:ph type="dt" sz="half" idx="10"/>
          </p:nvPr>
        </p:nvSpPr>
        <p:spPr/>
        <p:txBody>
          <a:bodyPr/>
          <a:lstStyle/>
          <a:p>
            <a:fld id="{A22125C0-C163-41B3-A7A6-3FA4B4976716}" type="datetimeFigureOut">
              <a:rPr lang="zh-CN" altLang="en-US" smtClean="0"/>
              <a:t>2020/3/12</a:t>
            </a:fld>
            <a:endParaRPr lang="zh-CN" altLang="en-US"/>
          </a:p>
        </p:txBody>
      </p:sp>
      <p:sp>
        <p:nvSpPr>
          <p:cNvPr id="8" name="页脚占位符 7">
            <a:extLst>
              <a:ext uri="{FF2B5EF4-FFF2-40B4-BE49-F238E27FC236}">
                <a16:creationId xmlns:a16="http://schemas.microsoft.com/office/drawing/2014/main" id="{93FEF0A1-FE54-4749-9E78-DEB52EEDA1B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751EED1-6A1A-424D-BE37-895126BE9C97}"/>
              </a:ext>
            </a:extLst>
          </p:cNvPr>
          <p:cNvSpPr>
            <a:spLocks noGrp="1"/>
          </p:cNvSpPr>
          <p:nvPr>
            <p:ph type="sldNum" sz="quarter" idx="12"/>
          </p:nvPr>
        </p:nvSpPr>
        <p:spPr/>
        <p:txBody>
          <a:bodyPr/>
          <a:lstStyle/>
          <a:p>
            <a:fld id="{4CD673AD-3975-45DF-8B9D-96AB726CC0F5}" type="slidenum">
              <a:rPr lang="zh-CN" altLang="en-US" smtClean="0"/>
              <a:t>‹#›</a:t>
            </a:fld>
            <a:endParaRPr lang="zh-CN" altLang="en-US"/>
          </a:p>
        </p:txBody>
      </p:sp>
    </p:spTree>
    <p:extLst>
      <p:ext uri="{BB962C8B-B14F-4D97-AF65-F5344CB8AC3E}">
        <p14:creationId xmlns:p14="http://schemas.microsoft.com/office/powerpoint/2010/main" val="421437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33A4D4-0B2D-4616-B266-D1982168038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C673DAD-E3F5-48A4-8824-E3B31B257737}"/>
              </a:ext>
            </a:extLst>
          </p:cNvPr>
          <p:cNvSpPr>
            <a:spLocks noGrp="1"/>
          </p:cNvSpPr>
          <p:nvPr>
            <p:ph type="dt" sz="half" idx="10"/>
          </p:nvPr>
        </p:nvSpPr>
        <p:spPr/>
        <p:txBody>
          <a:bodyPr/>
          <a:lstStyle/>
          <a:p>
            <a:fld id="{A22125C0-C163-41B3-A7A6-3FA4B4976716}" type="datetimeFigureOut">
              <a:rPr lang="zh-CN" altLang="en-US" smtClean="0"/>
              <a:t>2020/3/12</a:t>
            </a:fld>
            <a:endParaRPr lang="zh-CN" altLang="en-US"/>
          </a:p>
        </p:txBody>
      </p:sp>
      <p:sp>
        <p:nvSpPr>
          <p:cNvPr id="4" name="页脚占位符 3">
            <a:extLst>
              <a:ext uri="{FF2B5EF4-FFF2-40B4-BE49-F238E27FC236}">
                <a16:creationId xmlns:a16="http://schemas.microsoft.com/office/drawing/2014/main" id="{565333EC-3927-4229-A997-7D05CBB1D42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9186509-7ECD-4434-B3BC-2BFD48E33284}"/>
              </a:ext>
            </a:extLst>
          </p:cNvPr>
          <p:cNvSpPr>
            <a:spLocks noGrp="1"/>
          </p:cNvSpPr>
          <p:nvPr>
            <p:ph type="sldNum" sz="quarter" idx="12"/>
          </p:nvPr>
        </p:nvSpPr>
        <p:spPr/>
        <p:txBody>
          <a:bodyPr/>
          <a:lstStyle/>
          <a:p>
            <a:fld id="{4CD673AD-3975-45DF-8B9D-96AB726CC0F5}" type="slidenum">
              <a:rPr lang="zh-CN" altLang="en-US" smtClean="0"/>
              <a:t>‹#›</a:t>
            </a:fld>
            <a:endParaRPr lang="zh-CN" altLang="en-US"/>
          </a:p>
        </p:txBody>
      </p:sp>
    </p:spTree>
    <p:extLst>
      <p:ext uri="{BB962C8B-B14F-4D97-AF65-F5344CB8AC3E}">
        <p14:creationId xmlns:p14="http://schemas.microsoft.com/office/powerpoint/2010/main" val="1084474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63C1EF0-3D87-4E05-A002-480EF2D9957A}"/>
              </a:ext>
            </a:extLst>
          </p:cNvPr>
          <p:cNvSpPr>
            <a:spLocks noGrp="1"/>
          </p:cNvSpPr>
          <p:nvPr>
            <p:ph type="dt" sz="half" idx="10"/>
          </p:nvPr>
        </p:nvSpPr>
        <p:spPr/>
        <p:txBody>
          <a:bodyPr/>
          <a:lstStyle/>
          <a:p>
            <a:fld id="{A22125C0-C163-41B3-A7A6-3FA4B4976716}" type="datetimeFigureOut">
              <a:rPr lang="zh-CN" altLang="en-US" smtClean="0"/>
              <a:t>2020/3/12</a:t>
            </a:fld>
            <a:endParaRPr lang="zh-CN" altLang="en-US"/>
          </a:p>
        </p:txBody>
      </p:sp>
      <p:sp>
        <p:nvSpPr>
          <p:cNvPr id="3" name="页脚占位符 2">
            <a:extLst>
              <a:ext uri="{FF2B5EF4-FFF2-40B4-BE49-F238E27FC236}">
                <a16:creationId xmlns:a16="http://schemas.microsoft.com/office/drawing/2014/main" id="{DD24922A-4092-4C8E-9E6B-3CD2B06AC47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9A36B19-67B1-48BF-AFD4-23780527480F}"/>
              </a:ext>
            </a:extLst>
          </p:cNvPr>
          <p:cNvSpPr>
            <a:spLocks noGrp="1"/>
          </p:cNvSpPr>
          <p:nvPr>
            <p:ph type="sldNum" sz="quarter" idx="12"/>
          </p:nvPr>
        </p:nvSpPr>
        <p:spPr/>
        <p:txBody>
          <a:bodyPr/>
          <a:lstStyle/>
          <a:p>
            <a:fld id="{4CD673AD-3975-45DF-8B9D-96AB726CC0F5}" type="slidenum">
              <a:rPr lang="zh-CN" altLang="en-US" smtClean="0"/>
              <a:t>‹#›</a:t>
            </a:fld>
            <a:endParaRPr lang="zh-CN" altLang="en-US"/>
          </a:p>
        </p:txBody>
      </p:sp>
    </p:spTree>
    <p:extLst>
      <p:ext uri="{BB962C8B-B14F-4D97-AF65-F5344CB8AC3E}">
        <p14:creationId xmlns:p14="http://schemas.microsoft.com/office/powerpoint/2010/main" val="2585236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F2A6D8-9318-422B-9229-628B5D38C48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A015B55-AF05-488F-92D7-C78845E86E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3A1D479-EDF5-4ACB-A35C-9EE1676EED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599E830-B1D3-431B-8084-15BF638159B9}"/>
              </a:ext>
            </a:extLst>
          </p:cNvPr>
          <p:cNvSpPr>
            <a:spLocks noGrp="1"/>
          </p:cNvSpPr>
          <p:nvPr>
            <p:ph type="dt" sz="half" idx="10"/>
          </p:nvPr>
        </p:nvSpPr>
        <p:spPr/>
        <p:txBody>
          <a:bodyPr/>
          <a:lstStyle/>
          <a:p>
            <a:fld id="{A22125C0-C163-41B3-A7A6-3FA4B4976716}" type="datetimeFigureOut">
              <a:rPr lang="zh-CN" altLang="en-US" smtClean="0"/>
              <a:t>2020/3/12</a:t>
            </a:fld>
            <a:endParaRPr lang="zh-CN" altLang="en-US"/>
          </a:p>
        </p:txBody>
      </p:sp>
      <p:sp>
        <p:nvSpPr>
          <p:cNvPr id="6" name="页脚占位符 5">
            <a:extLst>
              <a:ext uri="{FF2B5EF4-FFF2-40B4-BE49-F238E27FC236}">
                <a16:creationId xmlns:a16="http://schemas.microsoft.com/office/drawing/2014/main" id="{736E4CE8-BC50-4323-957E-1B7A4C83533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9BF938B-C7A0-4335-8192-08ED90F7FAE9}"/>
              </a:ext>
            </a:extLst>
          </p:cNvPr>
          <p:cNvSpPr>
            <a:spLocks noGrp="1"/>
          </p:cNvSpPr>
          <p:nvPr>
            <p:ph type="sldNum" sz="quarter" idx="12"/>
          </p:nvPr>
        </p:nvSpPr>
        <p:spPr/>
        <p:txBody>
          <a:bodyPr/>
          <a:lstStyle/>
          <a:p>
            <a:fld id="{4CD673AD-3975-45DF-8B9D-96AB726CC0F5}" type="slidenum">
              <a:rPr lang="zh-CN" altLang="en-US" smtClean="0"/>
              <a:t>‹#›</a:t>
            </a:fld>
            <a:endParaRPr lang="zh-CN" altLang="en-US"/>
          </a:p>
        </p:txBody>
      </p:sp>
    </p:spTree>
    <p:extLst>
      <p:ext uri="{BB962C8B-B14F-4D97-AF65-F5344CB8AC3E}">
        <p14:creationId xmlns:p14="http://schemas.microsoft.com/office/powerpoint/2010/main" val="1875071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8964BE-F211-4321-B5FA-2505C1D13E0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85EACC3-AE91-426E-9561-F019E92CF6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EF8CEA6-DF10-4C64-8EE1-5F1A3EA2C9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56862E2-B648-4917-818B-04DA03885C1A}"/>
              </a:ext>
            </a:extLst>
          </p:cNvPr>
          <p:cNvSpPr>
            <a:spLocks noGrp="1"/>
          </p:cNvSpPr>
          <p:nvPr>
            <p:ph type="dt" sz="half" idx="10"/>
          </p:nvPr>
        </p:nvSpPr>
        <p:spPr/>
        <p:txBody>
          <a:bodyPr/>
          <a:lstStyle/>
          <a:p>
            <a:fld id="{A22125C0-C163-41B3-A7A6-3FA4B4976716}" type="datetimeFigureOut">
              <a:rPr lang="zh-CN" altLang="en-US" smtClean="0"/>
              <a:t>2020/3/12</a:t>
            </a:fld>
            <a:endParaRPr lang="zh-CN" altLang="en-US"/>
          </a:p>
        </p:txBody>
      </p:sp>
      <p:sp>
        <p:nvSpPr>
          <p:cNvPr id="6" name="页脚占位符 5">
            <a:extLst>
              <a:ext uri="{FF2B5EF4-FFF2-40B4-BE49-F238E27FC236}">
                <a16:creationId xmlns:a16="http://schemas.microsoft.com/office/drawing/2014/main" id="{3C10063C-F7A9-4D3C-9405-41F8334ACC7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2697672-F2C1-4EC4-85A8-48C06077B34C}"/>
              </a:ext>
            </a:extLst>
          </p:cNvPr>
          <p:cNvSpPr>
            <a:spLocks noGrp="1"/>
          </p:cNvSpPr>
          <p:nvPr>
            <p:ph type="sldNum" sz="quarter" idx="12"/>
          </p:nvPr>
        </p:nvSpPr>
        <p:spPr/>
        <p:txBody>
          <a:bodyPr/>
          <a:lstStyle/>
          <a:p>
            <a:fld id="{4CD673AD-3975-45DF-8B9D-96AB726CC0F5}" type="slidenum">
              <a:rPr lang="zh-CN" altLang="en-US" smtClean="0"/>
              <a:t>‹#›</a:t>
            </a:fld>
            <a:endParaRPr lang="zh-CN" altLang="en-US"/>
          </a:p>
        </p:txBody>
      </p:sp>
    </p:spTree>
    <p:extLst>
      <p:ext uri="{BB962C8B-B14F-4D97-AF65-F5344CB8AC3E}">
        <p14:creationId xmlns:p14="http://schemas.microsoft.com/office/powerpoint/2010/main" val="3588631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B9C9386-2CA1-4BC4-B8FF-B9F8937A44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C0229C1-0413-4924-B33E-8FE5AB17F1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EDEFCC-3167-43E4-826D-1E78B7A46D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2125C0-C163-41B3-A7A6-3FA4B4976716}" type="datetimeFigureOut">
              <a:rPr lang="zh-CN" altLang="en-US" smtClean="0"/>
              <a:t>2020/3/12</a:t>
            </a:fld>
            <a:endParaRPr lang="zh-CN" altLang="en-US"/>
          </a:p>
        </p:txBody>
      </p:sp>
      <p:sp>
        <p:nvSpPr>
          <p:cNvPr id="5" name="页脚占位符 4">
            <a:extLst>
              <a:ext uri="{FF2B5EF4-FFF2-40B4-BE49-F238E27FC236}">
                <a16:creationId xmlns:a16="http://schemas.microsoft.com/office/drawing/2014/main" id="{3B0C70FE-192B-49ED-BC1C-3885CADE1A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AC84BA6-1502-4247-8B24-2119BC0462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D673AD-3975-45DF-8B9D-96AB726CC0F5}" type="slidenum">
              <a:rPr lang="zh-CN" altLang="en-US" smtClean="0"/>
              <a:t>‹#›</a:t>
            </a:fld>
            <a:endParaRPr lang="zh-CN" altLang="en-US"/>
          </a:p>
        </p:txBody>
      </p:sp>
    </p:spTree>
    <p:extLst>
      <p:ext uri="{BB962C8B-B14F-4D97-AF65-F5344CB8AC3E}">
        <p14:creationId xmlns:p14="http://schemas.microsoft.com/office/powerpoint/2010/main" val="1914795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s>
</file>

<file path=ppt/slides/_rels/slide13.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customXml" Target="../ink/ink5.xml"/><Relationship Id="rId18" Type="http://schemas.openxmlformats.org/officeDocument/2006/relationships/image" Target="../media/image60.png"/><Relationship Id="rId3" Type="http://schemas.openxmlformats.org/officeDocument/2006/relationships/image" Target="../media/image52.png"/><Relationship Id="rId7" Type="http://schemas.openxmlformats.org/officeDocument/2006/relationships/customXml" Target="../ink/ink2.xml"/><Relationship Id="rId12" Type="http://schemas.openxmlformats.org/officeDocument/2006/relationships/image" Target="../media/image57.png"/><Relationship Id="rId17" Type="http://schemas.openxmlformats.org/officeDocument/2006/relationships/customXml" Target="../ink/ink7.xml"/><Relationship Id="rId2" Type="http://schemas.openxmlformats.org/officeDocument/2006/relationships/image" Target="../media/image51.png"/><Relationship Id="rId16"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54.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56.png"/><Relationship Id="rId4" Type="http://schemas.openxmlformats.org/officeDocument/2006/relationships/image" Target="../media/image53.png"/><Relationship Id="rId9" Type="http://schemas.openxmlformats.org/officeDocument/2006/relationships/customXml" Target="../ink/ink3.xml"/><Relationship Id="rId14" Type="http://schemas.openxmlformats.org/officeDocument/2006/relationships/image" Target="../media/image58.png"/></Relationships>
</file>

<file path=ppt/slides/_rels/slide1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15.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customXml" Target="../ink/ink11.xml"/><Relationship Id="rId18" Type="http://schemas.openxmlformats.org/officeDocument/2006/relationships/image" Target="../media/image73.png"/><Relationship Id="rId26" Type="http://schemas.openxmlformats.org/officeDocument/2006/relationships/image" Target="../media/image77.png"/><Relationship Id="rId3" Type="http://schemas.openxmlformats.org/officeDocument/2006/relationships/image" Target="../media/image65.png"/><Relationship Id="rId21" Type="http://schemas.openxmlformats.org/officeDocument/2006/relationships/customXml" Target="../ink/ink15.xml"/><Relationship Id="rId7" Type="http://schemas.openxmlformats.org/officeDocument/2006/relationships/customXml" Target="../ink/ink8.xml"/><Relationship Id="rId12" Type="http://schemas.openxmlformats.org/officeDocument/2006/relationships/image" Target="../media/image70.png"/><Relationship Id="rId17" Type="http://schemas.openxmlformats.org/officeDocument/2006/relationships/customXml" Target="../ink/ink13.xml"/><Relationship Id="rId25" Type="http://schemas.openxmlformats.org/officeDocument/2006/relationships/customXml" Target="../ink/ink17.xml"/><Relationship Id="rId2" Type="http://schemas.openxmlformats.org/officeDocument/2006/relationships/image" Target="../media/image64.png"/><Relationship Id="rId16" Type="http://schemas.openxmlformats.org/officeDocument/2006/relationships/image" Target="../media/image72.png"/><Relationship Id="rId20"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customXml" Target="../ink/ink10.xml"/><Relationship Id="rId24" Type="http://schemas.openxmlformats.org/officeDocument/2006/relationships/image" Target="../media/image76.png"/><Relationship Id="rId5" Type="http://schemas.openxmlformats.org/officeDocument/2006/relationships/image" Target="../media/image66.png"/><Relationship Id="rId15" Type="http://schemas.openxmlformats.org/officeDocument/2006/relationships/customXml" Target="../ink/ink12.xml"/><Relationship Id="rId23" Type="http://schemas.openxmlformats.org/officeDocument/2006/relationships/customXml" Target="../ink/ink16.xml"/><Relationship Id="rId10" Type="http://schemas.openxmlformats.org/officeDocument/2006/relationships/image" Target="../media/image69.png"/><Relationship Id="rId19" Type="http://schemas.openxmlformats.org/officeDocument/2006/relationships/customXml" Target="../ink/ink14.xml"/><Relationship Id="rId4" Type="http://schemas.openxmlformats.org/officeDocument/2006/relationships/image" Target="../media/image51.png"/><Relationship Id="rId9" Type="http://schemas.openxmlformats.org/officeDocument/2006/relationships/customXml" Target="../ink/ink9.xml"/><Relationship Id="rId14" Type="http://schemas.openxmlformats.org/officeDocument/2006/relationships/image" Target="../media/image71.png"/><Relationship Id="rId22" Type="http://schemas.openxmlformats.org/officeDocument/2006/relationships/image" Target="../media/image7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6EF6BCB-192B-4A8A-A7ED-E693C02E7ADF}"/>
              </a:ext>
            </a:extLst>
          </p:cNvPr>
          <p:cNvSpPr/>
          <p:nvPr/>
        </p:nvSpPr>
        <p:spPr>
          <a:xfrm>
            <a:off x="613833" y="628650"/>
            <a:ext cx="10964334" cy="4477444"/>
          </a:xfrm>
          <a:prstGeom prst="rect">
            <a:avLst/>
          </a:prstGeom>
        </p:spPr>
        <p:txBody>
          <a:bodyPr wrap="square">
            <a:spAutoFit/>
          </a:bodyPr>
          <a:lstStyle/>
          <a:p>
            <a:pPr>
              <a:lnSpc>
                <a:spcPct val="150000"/>
              </a:lnSpc>
            </a:pPr>
            <a:r>
              <a:rPr lang="en-US" altLang="zh-CN" sz="2000" b="1" dirty="0"/>
              <a:t>Problem statement</a:t>
            </a:r>
            <a:r>
              <a:rPr lang="en-US" altLang="zh-CN" sz="2000" dirty="0"/>
              <a:t>: </a:t>
            </a:r>
          </a:p>
          <a:p>
            <a:pPr marL="342900" indent="-342900">
              <a:lnSpc>
                <a:spcPct val="150000"/>
              </a:lnSpc>
              <a:buFont typeface="Arial" panose="020B0604020202020204" pitchFamily="34" charset="0"/>
              <a:buChar char="•"/>
            </a:pPr>
            <a:r>
              <a:rPr lang="zh-CN" altLang="en-US" sz="2000" dirty="0"/>
              <a:t>To build a recognition model from raw sensor readings to high-level activities, it mainly consists of two steps.</a:t>
            </a:r>
            <a:endParaRPr lang="en-US" altLang="zh-CN" sz="2000" dirty="0"/>
          </a:p>
          <a:p>
            <a:pPr marL="742950" lvl="1" indent="-285750">
              <a:lnSpc>
                <a:spcPct val="150000"/>
              </a:lnSpc>
              <a:buFont typeface="Arial" panose="020B0604020202020204" pitchFamily="34" charset="0"/>
              <a:buChar char="•"/>
            </a:pPr>
            <a:r>
              <a:rPr lang="en-US" altLang="zh-CN" sz="2000" dirty="0"/>
              <a:t>Segment continuous streaming sensor readings automatically or manually (Yin et al. 2005; </a:t>
            </a:r>
            <a:r>
              <a:rPr lang="en-US" altLang="zh-CN" sz="2000" dirty="0" err="1"/>
              <a:t>Janidarmian</a:t>
            </a:r>
            <a:r>
              <a:rPr lang="en-US" altLang="zh-CN" sz="2000" dirty="0"/>
              <a:t> et al. 2017). </a:t>
            </a:r>
          </a:p>
          <a:p>
            <a:pPr marL="1200150" lvl="2" indent="-285750">
              <a:lnSpc>
                <a:spcPct val="150000"/>
              </a:lnSpc>
              <a:buFont typeface="Arial" panose="020B0604020202020204" pitchFamily="34" charset="0"/>
              <a:buChar char="•"/>
            </a:pPr>
            <a:r>
              <a:rPr lang="en-US" altLang="zh-CN" sz="1600" dirty="0"/>
              <a:t>Each segment contains sensor readings received from a set of sensors </a:t>
            </a:r>
            <a:r>
              <a:rPr lang="en-US" altLang="zh-CN" sz="1600" dirty="0">
                <a:highlight>
                  <a:srgbClr val="FFFF00"/>
                </a:highlight>
              </a:rPr>
              <a:t>in a specific period of various lengths</a:t>
            </a:r>
            <a:r>
              <a:rPr lang="en-US" altLang="zh-CN" sz="1600" dirty="0"/>
              <a:t>, and is supposed to </a:t>
            </a:r>
            <a:r>
              <a:rPr lang="en-US" altLang="zh-CN" sz="1600" dirty="0">
                <a:highlight>
                  <a:srgbClr val="FFFF00"/>
                </a:highlight>
              </a:rPr>
              <a:t>correspond to one activity category</a:t>
            </a:r>
            <a:r>
              <a:rPr lang="en-US" altLang="zh-CN" sz="1600" dirty="0"/>
              <a:t>. </a:t>
            </a:r>
          </a:p>
          <a:p>
            <a:pPr marL="742950" lvl="1" indent="-285750">
              <a:lnSpc>
                <a:spcPct val="150000"/>
              </a:lnSpc>
              <a:buFont typeface="Arial" panose="020B0604020202020204" pitchFamily="34" charset="0"/>
              <a:buChar char="•"/>
            </a:pPr>
            <a:r>
              <a:rPr lang="en-US" altLang="zh-CN" sz="2000" dirty="0"/>
              <a:t>Learn a predictive model to map each segment to its corresponding activity label. </a:t>
            </a:r>
          </a:p>
          <a:p>
            <a:pPr marL="742950" lvl="1" indent="-285750">
              <a:lnSpc>
                <a:spcPct val="150000"/>
              </a:lnSpc>
              <a:buFont typeface="Arial" panose="020B0604020202020204" pitchFamily="34" charset="0"/>
              <a:buChar char="•"/>
            </a:pPr>
            <a:endParaRPr lang="en-US" altLang="zh-CN" sz="2000" dirty="0"/>
          </a:p>
          <a:p>
            <a:pPr marL="285750" indent="-285750">
              <a:lnSpc>
                <a:spcPct val="150000"/>
              </a:lnSpc>
              <a:buFont typeface="Arial" panose="020B0604020202020204" pitchFamily="34" charset="0"/>
              <a:buChar char="•"/>
            </a:pPr>
            <a:r>
              <a:rPr lang="en-US" altLang="zh-CN" sz="2000" dirty="0"/>
              <a:t>Key words</a:t>
            </a:r>
            <a:r>
              <a:rPr lang="en-US" altLang="zh-CN" sz="2000" b="1" dirty="0"/>
              <a:t>: Higher-order, Various  (1-2) ,  H</a:t>
            </a:r>
            <a:r>
              <a:rPr lang="zh-CN" altLang="en-US" sz="2000" b="1" dirty="0"/>
              <a:t>ierarchical</a:t>
            </a:r>
            <a:r>
              <a:rPr lang="en-US" altLang="zh-CN" sz="2000" b="1" dirty="0"/>
              <a:t> (3-4),  Intrinsic (5-8)</a:t>
            </a:r>
            <a:endParaRPr lang="en-US" altLang="zh-CN" sz="2000" dirty="0"/>
          </a:p>
        </p:txBody>
      </p:sp>
    </p:spTree>
    <p:extLst>
      <p:ext uri="{BB962C8B-B14F-4D97-AF65-F5344CB8AC3E}">
        <p14:creationId xmlns:p14="http://schemas.microsoft.com/office/powerpoint/2010/main" val="3566258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304EA89-00C9-41CE-BF6E-07864D903C13}"/>
              </a:ext>
            </a:extLst>
          </p:cNvPr>
          <p:cNvSpPr/>
          <p:nvPr/>
        </p:nvSpPr>
        <p:spPr>
          <a:xfrm>
            <a:off x="171634" y="96063"/>
            <a:ext cx="11733321" cy="1296637"/>
          </a:xfrm>
          <a:prstGeom prst="rect">
            <a:avLst/>
          </a:prstGeom>
        </p:spPr>
        <p:txBody>
          <a:bodyPr wrap="square">
            <a:spAutoFit/>
          </a:bodyPr>
          <a:lstStyle/>
          <a:p>
            <a:pPr>
              <a:lnSpc>
                <a:spcPct val="150000"/>
              </a:lnSpc>
              <a:spcBef>
                <a:spcPts val="600"/>
              </a:spcBef>
            </a:pPr>
            <a:r>
              <a:rPr lang="en-US" altLang="zh-CN" dirty="0"/>
              <a:t>4. </a:t>
            </a:r>
            <a:r>
              <a:rPr lang="zh-CN" altLang="en-US" dirty="0"/>
              <a:t>Kaixuan Chen, Lina Yao, Dalin Zhang, Xiaojun Chang, Guodong Long, and Sen Wang. 2019. Distributionally Robust Semi-Supervised Learning for People-Centric Sensing. In The Thirty-Third AAAIConference on Artificial Intelligence, AAAI, Honolulu, Hawaii USA, January 27 February 1, 2019. 3321–3328.</a:t>
            </a:r>
            <a:endParaRPr lang="en-US" altLang="zh-CN" dirty="0"/>
          </a:p>
        </p:txBody>
      </p:sp>
      <p:sp>
        <p:nvSpPr>
          <p:cNvPr id="5" name="矩形 4">
            <a:extLst>
              <a:ext uri="{FF2B5EF4-FFF2-40B4-BE49-F238E27FC236}">
                <a16:creationId xmlns:a16="http://schemas.microsoft.com/office/drawing/2014/main" id="{66859B59-45D8-4434-99A4-1EF4E98D7C7B}"/>
              </a:ext>
            </a:extLst>
          </p:cNvPr>
          <p:cNvSpPr/>
          <p:nvPr/>
        </p:nvSpPr>
        <p:spPr>
          <a:xfrm>
            <a:off x="296333" y="1511068"/>
            <a:ext cx="12158134" cy="338554"/>
          </a:xfrm>
          <a:prstGeom prst="rect">
            <a:avLst/>
          </a:prstGeom>
        </p:spPr>
        <p:txBody>
          <a:bodyPr wrap="square">
            <a:spAutoFit/>
          </a:bodyPr>
          <a:lstStyle/>
          <a:p>
            <a:pPr marL="285750" indent="-285750">
              <a:buFont typeface="Arial" panose="020B0604020202020204" pitchFamily="34" charset="0"/>
              <a:buChar char="•"/>
            </a:pPr>
            <a:r>
              <a:rPr lang="en-US" altLang="zh-CN" sz="1600" dirty="0"/>
              <a:t>D</a:t>
            </a:r>
            <a:r>
              <a:rPr lang="zh-CN" altLang="en-US" sz="1600" dirty="0"/>
              <a:t>istribution shift in semi-supervised learning due to the </a:t>
            </a:r>
            <a:r>
              <a:rPr lang="zh-CN" altLang="en-US" sz="1600" b="1" dirty="0"/>
              <a:t>diverse biological conditions and behavior patterns of humans</a:t>
            </a:r>
          </a:p>
        </p:txBody>
      </p:sp>
      <p:sp>
        <p:nvSpPr>
          <p:cNvPr id="6" name="矩形 5">
            <a:extLst>
              <a:ext uri="{FF2B5EF4-FFF2-40B4-BE49-F238E27FC236}">
                <a16:creationId xmlns:a16="http://schemas.microsoft.com/office/drawing/2014/main" id="{FD8CFDD5-87D1-45D4-809B-BAAF38CE4F5D}"/>
              </a:ext>
            </a:extLst>
          </p:cNvPr>
          <p:cNvSpPr/>
          <p:nvPr/>
        </p:nvSpPr>
        <p:spPr>
          <a:xfrm>
            <a:off x="529120" y="2033600"/>
            <a:ext cx="3970959" cy="369332"/>
          </a:xfrm>
          <a:prstGeom prst="rect">
            <a:avLst/>
          </a:prstGeom>
        </p:spPr>
        <p:txBody>
          <a:bodyPr wrap="none">
            <a:spAutoFit/>
          </a:bodyPr>
          <a:lstStyle/>
          <a:p>
            <a:r>
              <a:rPr lang="zh-CN" altLang="en-US" dirty="0"/>
              <a:t>Reducing Person-Specific Discrepancy</a:t>
            </a:r>
          </a:p>
        </p:txBody>
      </p:sp>
      <p:sp>
        <p:nvSpPr>
          <p:cNvPr id="7" name="矩形 6">
            <a:extLst>
              <a:ext uri="{FF2B5EF4-FFF2-40B4-BE49-F238E27FC236}">
                <a16:creationId xmlns:a16="http://schemas.microsoft.com/office/drawing/2014/main" id="{D8A11F88-A3F7-405E-BE22-CA9221695CFC}"/>
              </a:ext>
            </a:extLst>
          </p:cNvPr>
          <p:cNvSpPr/>
          <p:nvPr/>
        </p:nvSpPr>
        <p:spPr>
          <a:xfrm>
            <a:off x="529120" y="2493777"/>
            <a:ext cx="4737147" cy="738664"/>
          </a:xfrm>
          <a:prstGeom prst="rect">
            <a:avLst/>
          </a:prstGeom>
        </p:spPr>
        <p:txBody>
          <a:bodyPr wrap="square">
            <a:spAutoFit/>
          </a:bodyPr>
          <a:lstStyle/>
          <a:p>
            <a:r>
              <a:rPr lang="en-US" altLang="zh-CN" sz="1400" dirty="0"/>
              <a:t>F</a:t>
            </a:r>
            <a:r>
              <a:rPr lang="zh-CN" altLang="en-US" sz="1400" dirty="0"/>
              <a:t>orce the feature extractor </a:t>
            </a:r>
            <a:r>
              <a:rPr lang="en-US" altLang="zh-CN" sz="1400" b="1" i="1" dirty="0"/>
              <a:t>f</a:t>
            </a:r>
            <a:r>
              <a:rPr lang="zh-CN" altLang="en-US" sz="1100" b="1" dirty="0"/>
              <a:t>e</a:t>
            </a:r>
            <a:r>
              <a:rPr lang="zh-CN" altLang="en-US" sz="1400" dirty="0"/>
              <a:t> to map X</a:t>
            </a:r>
            <a:r>
              <a:rPr lang="zh-CN" altLang="en-US" sz="1100" dirty="0"/>
              <a:t>L</a:t>
            </a:r>
            <a:r>
              <a:rPr lang="zh-CN" altLang="en-US" sz="1400" dirty="0"/>
              <a:t> and X</a:t>
            </a:r>
            <a:r>
              <a:rPr lang="zh-CN" altLang="en-US" sz="1100" dirty="0"/>
              <a:t>U</a:t>
            </a:r>
            <a:r>
              <a:rPr lang="zh-CN" altLang="en-US" sz="1400" dirty="0"/>
              <a:t> to a </a:t>
            </a:r>
            <a:r>
              <a:rPr lang="zh-CN" altLang="en-US" sz="1400" b="1" dirty="0"/>
              <a:t>unified distribution </a:t>
            </a:r>
            <a:r>
              <a:rPr lang="en-US" altLang="zh-CN" sz="1400" dirty="0"/>
              <a:t>which</a:t>
            </a:r>
            <a:r>
              <a:rPr lang="zh-CN" altLang="en-US" sz="1400" dirty="0"/>
              <a:t> cannot be distinguished by the distribution classifier</a:t>
            </a:r>
          </a:p>
        </p:txBody>
      </p:sp>
      <p:sp>
        <p:nvSpPr>
          <p:cNvPr id="9" name="矩形 8">
            <a:extLst>
              <a:ext uri="{FF2B5EF4-FFF2-40B4-BE49-F238E27FC236}">
                <a16:creationId xmlns:a16="http://schemas.microsoft.com/office/drawing/2014/main" id="{9A6518D3-205C-4A79-937F-23F588F0C42B}"/>
              </a:ext>
            </a:extLst>
          </p:cNvPr>
          <p:cNvSpPr/>
          <p:nvPr/>
        </p:nvSpPr>
        <p:spPr>
          <a:xfrm>
            <a:off x="7019164" y="1987033"/>
            <a:ext cx="3820277" cy="369332"/>
          </a:xfrm>
          <a:prstGeom prst="rect">
            <a:avLst/>
          </a:prstGeom>
        </p:spPr>
        <p:txBody>
          <a:bodyPr wrap="none">
            <a:spAutoFit/>
          </a:bodyPr>
          <a:lstStyle/>
          <a:p>
            <a:r>
              <a:rPr lang="zh-CN" altLang="en-US" dirty="0"/>
              <a:t>Preserving Task-Specific Consistency</a:t>
            </a:r>
          </a:p>
        </p:txBody>
      </p:sp>
      <p:sp>
        <p:nvSpPr>
          <p:cNvPr id="10" name="矩形 9">
            <a:extLst>
              <a:ext uri="{FF2B5EF4-FFF2-40B4-BE49-F238E27FC236}">
                <a16:creationId xmlns:a16="http://schemas.microsoft.com/office/drawing/2014/main" id="{AD65516D-5D3E-4271-ABA9-C5B53673A431}"/>
              </a:ext>
            </a:extLst>
          </p:cNvPr>
          <p:cNvSpPr/>
          <p:nvPr/>
        </p:nvSpPr>
        <p:spPr>
          <a:xfrm>
            <a:off x="6064924" y="2339022"/>
            <a:ext cx="6096000" cy="923330"/>
          </a:xfrm>
          <a:prstGeom prst="rect">
            <a:avLst/>
          </a:prstGeom>
        </p:spPr>
        <p:txBody>
          <a:bodyPr>
            <a:spAutoFit/>
          </a:bodyPr>
          <a:lstStyle/>
          <a:p>
            <a:r>
              <a:rPr lang="zh-CN" altLang="en-US" sz="1400" dirty="0"/>
              <a:t>fdL and fdU are able to reconstruct input vectors ˆx from the corresponding latent features z. Therefore, we generate ˆxU with xL: ˆxU = fdU (fe(xL)), and similarly for the reverse: ˆxL = fdL(fe(xU)). </a:t>
            </a:r>
          </a:p>
          <a:p>
            <a:endParaRPr lang="zh-CN" altLang="en-US" sz="1200" dirty="0"/>
          </a:p>
        </p:txBody>
      </p:sp>
      <p:pic>
        <p:nvPicPr>
          <p:cNvPr id="15" name="图片 14">
            <a:extLst>
              <a:ext uri="{FF2B5EF4-FFF2-40B4-BE49-F238E27FC236}">
                <a16:creationId xmlns:a16="http://schemas.microsoft.com/office/drawing/2014/main" id="{09AFB71E-DC6A-477A-A64B-DE080B1F23FE}"/>
              </a:ext>
            </a:extLst>
          </p:cNvPr>
          <p:cNvPicPr>
            <a:picLocks noChangeAspect="1"/>
          </p:cNvPicPr>
          <p:nvPr/>
        </p:nvPicPr>
        <p:blipFill rotWithShape="1">
          <a:blip r:embed="rId2"/>
          <a:srcRect r="4306"/>
          <a:stretch/>
        </p:blipFill>
        <p:spPr>
          <a:xfrm>
            <a:off x="1302887" y="3283749"/>
            <a:ext cx="1994747" cy="2063460"/>
          </a:xfrm>
          <a:prstGeom prst="rect">
            <a:avLst/>
          </a:prstGeom>
        </p:spPr>
      </p:pic>
      <p:pic>
        <p:nvPicPr>
          <p:cNvPr id="16" name="图片 15">
            <a:extLst>
              <a:ext uri="{FF2B5EF4-FFF2-40B4-BE49-F238E27FC236}">
                <a16:creationId xmlns:a16="http://schemas.microsoft.com/office/drawing/2014/main" id="{61035DD9-8A19-491C-AB70-B4BE1D181585}"/>
              </a:ext>
            </a:extLst>
          </p:cNvPr>
          <p:cNvPicPr>
            <a:picLocks noChangeAspect="1"/>
          </p:cNvPicPr>
          <p:nvPr/>
        </p:nvPicPr>
        <p:blipFill>
          <a:blip r:embed="rId3"/>
          <a:stretch>
            <a:fillRect/>
          </a:stretch>
        </p:blipFill>
        <p:spPr>
          <a:xfrm>
            <a:off x="5156876" y="3222287"/>
            <a:ext cx="7004048" cy="2347980"/>
          </a:xfrm>
          <a:prstGeom prst="rect">
            <a:avLst/>
          </a:prstGeom>
        </p:spPr>
      </p:pic>
      <p:pic>
        <p:nvPicPr>
          <p:cNvPr id="18" name="图片 17">
            <a:extLst>
              <a:ext uri="{FF2B5EF4-FFF2-40B4-BE49-F238E27FC236}">
                <a16:creationId xmlns:a16="http://schemas.microsoft.com/office/drawing/2014/main" id="{7BE7B23F-A164-470B-B4B2-E5EFED6699EB}"/>
              </a:ext>
            </a:extLst>
          </p:cNvPr>
          <p:cNvPicPr>
            <a:picLocks noChangeAspect="1"/>
          </p:cNvPicPr>
          <p:nvPr/>
        </p:nvPicPr>
        <p:blipFill>
          <a:blip r:embed="rId4"/>
          <a:stretch>
            <a:fillRect/>
          </a:stretch>
        </p:blipFill>
        <p:spPr>
          <a:xfrm>
            <a:off x="529120" y="5500290"/>
            <a:ext cx="1994747" cy="962378"/>
          </a:xfrm>
          <a:prstGeom prst="rect">
            <a:avLst/>
          </a:prstGeom>
        </p:spPr>
      </p:pic>
      <p:pic>
        <p:nvPicPr>
          <p:cNvPr id="19" name="图片 18">
            <a:extLst>
              <a:ext uri="{FF2B5EF4-FFF2-40B4-BE49-F238E27FC236}">
                <a16:creationId xmlns:a16="http://schemas.microsoft.com/office/drawing/2014/main" id="{A49C73AF-65D7-4327-B7E2-7998BAE4D440}"/>
              </a:ext>
            </a:extLst>
          </p:cNvPr>
          <p:cNvPicPr>
            <a:picLocks noChangeAspect="1"/>
          </p:cNvPicPr>
          <p:nvPr/>
        </p:nvPicPr>
        <p:blipFill>
          <a:blip r:embed="rId5"/>
          <a:stretch>
            <a:fillRect/>
          </a:stretch>
        </p:blipFill>
        <p:spPr>
          <a:xfrm>
            <a:off x="2336375" y="6034565"/>
            <a:ext cx="1937672" cy="402158"/>
          </a:xfrm>
          <a:prstGeom prst="rect">
            <a:avLst/>
          </a:prstGeom>
        </p:spPr>
      </p:pic>
      <p:pic>
        <p:nvPicPr>
          <p:cNvPr id="20" name="图片 19">
            <a:extLst>
              <a:ext uri="{FF2B5EF4-FFF2-40B4-BE49-F238E27FC236}">
                <a16:creationId xmlns:a16="http://schemas.microsoft.com/office/drawing/2014/main" id="{9FF7D03F-13DD-42D3-84CA-F05A8D43D947}"/>
              </a:ext>
            </a:extLst>
          </p:cNvPr>
          <p:cNvPicPr>
            <a:picLocks noChangeAspect="1"/>
          </p:cNvPicPr>
          <p:nvPr/>
        </p:nvPicPr>
        <p:blipFill>
          <a:blip r:embed="rId6"/>
          <a:stretch>
            <a:fillRect/>
          </a:stretch>
        </p:blipFill>
        <p:spPr>
          <a:xfrm>
            <a:off x="4262191" y="5709799"/>
            <a:ext cx="2437175" cy="765780"/>
          </a:xfrm>
          <a:prstGeom prst="rect">
            <a:avLst/>
          </a:prstGeom>
        </p:spPr>
      </p:pic>
      <p:pic>
        <p:nvPicPr>
          <p:cNvPr id="21" name="图片 20">
            <a:extLst>
              <a:ext uri="{FF2B5EF4-FFF2-40B4-BE49-F238E27FC236}">
                <a16:creationId xmlns:a16="http://schemas.microsoft.com/office/drawing/2014/main" id="{E56036C6-21AE-447A-B312-A42A1ECAEBBD}"/>
              </a:ext>
            </a:extLst>
          </p:cNvPr>
          <p:cNvPicPr>
            <a:picLocks noChangeAspect="1"/>
          </p:cNvPicPr>
          <p:nvPr/>
        </p:nvPicPr>
        <p:blipFill>
          <a:blip r:embed="rId7"/>
          <a:stretch>
            <a:fillRect/>
          </a:stretch>
        </p:blipFill>
        <p:spPr>
          <a:xfrm>
            <a:off x="6774132" y="5741160"/>
            <a:ext cx="2514150" cy="737743"/>
          </a:xfrm>
          <a:prstGeom prst="rect">
            <a:avLst/>
          </a:prstGeom>
        </p:spPr>
      </p:pic>
      <p:pic>
        <p:nvPicPr>
          <p:cNvPr id="22" name="图片 21">
            <a:extLst>
              <a:ext uri="{FF2B5EF4-FFF2-40B4-BE49-F238E27FC236}">
                <a16:creationId xmlns:a16="http://schemas.microsoft.com/office/drawing/2014/main" id="{365232DD-D039-4759-95D5-B366FCA5CD5E}"/>
              </a:ext>
            </a:extLst>
          </p:cNvPr>
          <p:cNvPicPr>
            <a:picLocks noChangeAspect="1"/>
          </p:cNvPicPr>
          <p:nvPr/>
        </p:nvPicPr>
        <p:blipFill>
          <a:blip r:embed="rId8"/>
          <a:stretch>
            <a:fillRect/>
          </a:stretch>
        </p:blipFill>
        <p:spPr>
          <a:xfrm>
            <a:off x="9393318" y="5918331"/>
            <a:ext cx="2630030" cy="526007"/>
          </a:xfrm>
          <a:prstGeom prst="rect">
            <a:avLst/>
          </a:prstGeom>
        </p:spPr>
      </p:pic>
    </p:spTree>
    <p:extLst>
      <p:ext uri="{BB962C8B-B14F-4D97-AF65-F5344CB8AC3E}">
        <p14:creationId xmlns:p14="http://schemas.microsoft.com/office/powerpoint/2010/main" val="1872588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304EA89-00C9-41CE-BF6E-07864D903C13}"/>
              </a:ext>
            </a:extLst>
          </p:cNvPr>
          <p:cNvSpPr/>
          <p:nvPr/>
        </p:nvSpPr>
        <p:spPr>
          <a:xfrm>
            <a:off x="171634" y="96063"/>
            <a:ext cx="11733321" cy="1296637"/>
          </a:xfrm>
          <a:prstGeom prst="rect">
            <a:avLst/>
          </a:prstGeom>
        </p:spPr>
        <p:txBody>
          <a:bodyPr wrap="square">
            <a:spAutoFit/>
          </a:bodyPr>
          <a:lstStyle/>
          <a:p>
            <a:pPr>
              <a:lnSpc>
                <a:spcPct val="150000"/>
              </a:lnSpc>
              <a:spcBef>
                <a:spcPts val="600"/>
              </a:spcBef>
            </a:pPr>
            <a:r>
              <a:rPr lang="en-US" altLang="zh-CN" dirty="0"/>
              <a:t>4. </a:t>
            </a:r>
            <a:r>
              <a:rPr lang="zh-CN" altLang="en-US" dirty="0"/>
              <a:t>Kaixuan Chen, Lina Yao, Dalin Zhang, Xiaojun Chang, Guodong Long, and Sen Wang. 2019. Distributionally Robust Semi-Supervised Learning for People-Centric Sensing. In The Thirty-Third AAAIConference on Artificial Intelligence, AAAI, Honolulu, Hawaii USA, January 27 February 1, 2019. 3321–3328.</a:t>
            </a:r>
            <a:endParaRPr lang="en-US" altLang="zh-CN" dirty="0"/>
          </a:p>
        </p:txBody>
      </p:sp>
      <p:pic>
        <p:nvPicPr>
          <p:cNvPr id="2" name="图片 1">
            <a:extLst>
              <a:ext uri="{FF2B5EF4-FFF2-40B4-BE49-F238E27FC236}">
                <a16:creationId xmlns:a16="http://schemas.microsoft.com/office/drawing/2014/main" id="{326261AC-D1CF-4A2F-9C66-ADDEC7D1C5AD}"/>
              </a:ext>
            </a:extLst>
          </p:cNvPr>
          <p:cNvPicPr>
            <a:picLocks noChangeAspect="1"/>
          </p:cNvPicPr>
          <p:nvPr/>
        </p:nvPicPr>
        <p:blipFill>
          <a:blip r:embed="rId2"/>
          <a:stretch>
            <a:fillRect/>
          </a:stretch>
        </p:blipFill>
        <p:spPr>
          <a:xfrm>
            <a:off x="647699" y="1536294"/>
            <a:ext cx="10677525" cy="4816719"/>
          </a:xfrm>
          <a:prstGeom prst="rect">
            <a:avLst/>
          </a:prstGeom>
        </p:spPr>
      </p:pic>
    </p:spTree>
    <p:extLst>
      <p:ext uri="{BB962C8B-B14F-4D97-AF65-F5344CB8AC3E}">
        <p14:creationId xmlns:p14="http://schemas.microsoft.com/office/powerpoint/2010/main" val="4078264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ACAF77C-3A5F-4148-AFE6-DCD1571C1842}"/>
              </a:ext>
            </a:extLst>
          </p:cNvPr>
          <p:cNvSpPr/>
          <p:nvPr/>
        </p:nvSpPr>
        <p:spPr>
          <a:xfrm>
            <a:off x="375822" y="293365"/>
            <a:ext cx="11307192" cy="923330"/>
          </a:xfrm>
          <a:prstGeom prst="rect">
            <a:avLst/>
          </a:prstGeom>
        </p:spPr>
        <p:txBody>
          <a:bodyPr wrap="square">
            <a:spAutoFit/>
          </a:bodyPr>
          <a:lstStyle/>
          <a:p>
            <a:r>
              <a:rPr lang="en-US" altLang="zh-CN" dirty="0"/>
              <a:t>34. </a:t>
            </a:r>
            <a:r>
              <a:rPr lang="zh-CN" altLang="en-US" dirty="0"/>
              <a:t>Dalin Zhang, Lina Yao, Kaixuan Chen, Guodong Long, and SenWang. 2019. Collective Protection: Preventing Sensitive Inferences via Integrative Transformation. In The 19th IEEE International Conference on Data Mining (ICDM). IEEE, 1–6</a:t>
            </a:r>
            <a:endParaRPr lang="en-US" altLang="zh-CN" dirty="0"/>
          </a:p>
        </p:txBody>
      </p:sp>
      <p:sp>
        <p:nvSpPr>
          <p:cNvPr id="5" name="矩形 4">
            <a:extLst>
              <a:ext uri="{FF2B5EF4-FFF2-40B4-BE49-F238E27FC236}">
                <a16:creationId xmlns:a16="http://schemas.microsoft.com/office/drawing/2014/main" id="{CEECEBF8-5CEB-4F72-BC5E-929CE7A7329F}"/>
              </a:ext>
            </a:extLst>
          </p:cNvPr>
          <p:cNvSpPr/>
          <p:nvPr/>
        </p:nvSpPr>
        <p:spPr>
          <a:xfrm>
            <a:off x="507999" y="1316334"/>
            <a:ext cx="10947401" cy="738664"/>
          </a:xfrm>
          <a:prstGeom prst="rect">
            <a:avLst/>
          </a:prstGeom>
        </p:spPr>
        <p:txBody>
          <a:bodyPr wrap="square">
            <a:spAutoFit/>
          </a:bodyPr>
          <a:lstStyle/>
          <a:p>
            <a:pPr marL="285750" indent="-285750">
              <a:buFont typeface="Arial" panose="020B0604020202020204" pitchFamily="34" charset="0"/>
              <a:buChar char="•"/>
            </a:pPr>
            <a:r>
              <a:rPr lang="en-US" altLang="zh-CN" sz="1400" dirty="0"/>
              <a:t>T</a:t>
            </a:r>
            <a:r>
              <a:rPr lang="zh-CN" altLang="en-US" sz="1400" dirty="0"/>
              <a:t>ransforms raw sensor data into a new format that has a “style” (sensitive information) of random noise and a “content” (desired information) of the raw sensor data</a:t>
            </a:r>
            <a:endParaRPr lang="en-US" altLang="zh-CN" sz="1400" dirty="0"/>
          </a:p>
          <a:p>
            <a:pPr marL="285750" indent="-285750">
              <a:buFont typeface="Arial" panose="020B0604020202020204" pitchFamily="34" charset="0"/>
              <a:buChar char="•"/>
            </a:pPr>
            <a:r>
              <a:rPr lang="en-US" altLang="zh-CN" sz="1400" dirty="0"/>
              <a:t>Transforming the data </a:t>
            </a:r>
            <a:r>
              <a:rPr lang="en-US" altLang="zh-CN" sz="1400" dirty="0">
                <a:highlight>
                  <a:srgbClr val="FFFF00"/>
                </a:highlight>
              </a:rPr>
              <a:t>“style”</a:t>
            </a:r>
            <a:r>
              <a:rPr lang="en-US" altLang="zh-CN" sz="1400" dirty="0"/>
              <a:t> comparable to </a:t>
            </a:r>
            <a:r>
              <a:rPr lang="en-US" altLang="zh-CN" sz="1400" dirty="0">
                <a:highlight>
                  <a:srgbClr val="FFFF00"/>
                </a:highlight>
              </a:rPr>
              <a:t>random noise </a:t>
            </a:r>
            <a:r>
              <a:rPr lang="en-US" altLang="zh-CN" sz="1400" dirty="0"/>
              <a:t>but keeping </a:t>
            </a:r>
            <a:r>
              <a:rPr lang="en-US" altLang="zh-CN" sz="1400" dirty="0">
                <a:highlight>
                  <a:srgbClr val="FFFF00"/>
                </a:highlight>
              </a:rPr>
              <a:t>the data “content” </a:t>
            </a:r>
            <a:r>
              <a:rPr lang="en-US" altLang="zh-CN" sz="1400" dirty="0"/>
              <a:t>exact as </a:t>
            </a:r>
            <a:r>
              <a:rPr lang="en-US" altLang="zh-CN" sz="1400" dirty="0">
                <a:highlight>
                  <a:srgbClr val="FFFF00"/>
                </a:highlight>
              </a:rPr>
              <a:t>raw data</a:t>
            </a:r>
            <a:endParaRPr lang="zh-CN" altLang="en-US" sz="1400" dirty="0">
              <a:highlight>
                <a:srgbClr val="FFFF00"/>
              </a:highlight>
            </a:endParaRPr>
          </a:p>
        </p:txBody>
      </p:sp>
      <p:pic>
        <p:nvPicPr>
          <p:cNvPr id="6" name="图片 5">
            <a:extLst>
              <a:ext uri="{FF2B5EF4-FFF2-40B4-BE49-F238E27FC236}">
                <a16:creationId xmlns:a16="http://schemas.microsoft.com/office/drawing/2014/main" id="{3673B42E-2B0E-468E-8F01-93ACA00BB772}"/>
              </a:ext>
            </a:extLst>
          </p:cNvPr>
          <p:cNvPicPr>
            <a:picLocks noChangeAspect="1"/>
          </p:cNvPicPr>
          <p:nvPr/>
        </p:nvPicPr>
        <p:blipFill>
          <a:blip r:embed="rId2"/>
          <a:stretch>
            <a:fillRect/>
          </a:stretch>
        </p:blipFill>
        <p:spPr>
          <a:xfrm>
            <a:off x="1888067" y="2649298"/>
            <a:ext cx="8860522" cy="3981328"/>
          </a:xfrm>
          <a:prstGeom prst="rect">
            <a:avLst/>
          </a:prstGeom>
        </p:spPr>
      </p:pic>
      <p:pic>
        <p:nvPicPr>
          <p:cNvPr id="7" name="图片 6">
            <a:extLst>
              <a:ext uri="{FF2B5EF4-FFF2-40B4-BE49-F238E27FC236}">
                <a16:creationId xmlns:a16="http://schemas.microsoft.com/office/drawing/2014/main" id="{0DC076B6-7CDB-4618-A3B6-17AF24CCB11E}"/>
              </a:ext>
            </a:extLst>
          </p:cNvPr>
          <p:cNvPicPr>
            <a:picLocks noChangeAspect="1"/>
          </p:cNvPicPr>
          <p:nvPr/>
        </p:nvPicPr>
        <p:blipFill>
          <a:blip r:embed="rId3"/>
          <a:stretch>
            <a:fillRect/>
          </a:stretch>
        </p:blipFill>
        <p:spPr>
          <a:xfrm>
            <a:off x="587489" y="2385483"/>
            <a:ext cx="1207445" cy="268321"/>
          </a:xfrm>
          <a:prstGeom prst="rect">
            <a:avLst/>
          </a:prstGeom>
        </p:spPr>
      </p:pic>
      <p:pic>
        <p:nvPicPr>
          <p:cNvPr id="8" name="图片 7">
            <a:extLst>
              <a:ext uri="{FF2B5EF4-FFF2-40B4-BE49-F238E27FC236}">
                <a16:creationId xmlns:a16="http://schemas.microsoft.com/office/drawing/2014/main" id="{53CBDE57-118A-4FDF-9C8D-A20452F4F9E3}"/>
              </a:ext>
            </a:extLst>
          </p:cNvPr>
          <p:cNvPicPr>
            <a:picLocks noChangeAspect="1"/>
          </p:cNvPicPr>
          <p:nvPr/>
        </p:nvPicPr>
        <p:blipFill>
          <a:blip r:embed="rId4"/>
          <a:stretch>
            <a:fillRect/>
          </a:stretch>
        </p:blipFill>
        <p:spPr>
          <a:xfrm>
            <a:off x="2524125" y="2370495"/>
            <a:ext cx="1207445" cy="282756"/>
          </a:xfrm>
          <a:prstGeom prst="rect">
            <a:avLst/>
          </a:prstGeom>
        </p:spPr>
      </p:pic>
      <p:pic>
        <p:nvPicPr>
          <p:cNvPr id="9" name="图片 8">
            <a:extLst>
              <a:ext uri="{FF2B5EF4-FFF2-40B4-BE49-F238E27FC236}">
                <a16:creationId xmlns:a16="http://schemas.microsoft.com/office/drawing/2014/main" id="{8ADE698B-D638-46FA-98B1-0FD7CABED574}"/>
              </a:ext>
            </a:extLst>
          </p:cNvPr>
          <p:cNvPicPr>
            <a:picLocks noChangeAspect="1"/>
          </p:cNvPicPr>
          <p:nvPr/>
        </p:nvPicPr>
        <p:blipFill>
          <a:blip r:embed="rId5"/>
          <a:stretch>
            <a:fillRect/>
          </a:stretch>
        </p:blipFill>
        <p:spPr>
          <a:xfrm>
            <a:off x="587489" y="2849575"/>
            <a:ext cx="3347304" cy="268321"/>
          </a:xfrm>
          <a:prstGeom prst="rect">
            <a:avLst/>
          </a:prstGeom>
        </p:spPr>
      </p:pic>
      <p:pic>
        <p:nvPicPr>
          <p:cNvPr id="10" name="图片 9">
            <a:extLst>
              <a:ext uri="{FF2B5EF4-FFF2-40B4-BE49-F238E27FC236}">
                <a16:creationId xmlns:a16="http://schemas.microsoft.com/office/drawing/2014/main" id="{2EFDE858-B0DF-401C-AB7B-41F0E5854079}"/>
              </a:ext>
            </a:extLst>
          </p:cNvPr>
          <p:cNvPicPr>
            <a:picLocks noChangeAspect="1"/>
          </p:cNvPicPr>
          <p:nvPr/>
        </p:nvPicPr>
        <p:blipFill>
          <a:blip r:embed="rId6"/>
          <a:stretch>
            <a:fillRect/>
          </a:stretch>
        </p:blipFill>
        <p:spPr>
          <a:xfrm>
            <a:off x="587490" y="3313667"/>
            <a:ext cx="1936636" cy="309862"/>
          </a:xfrm>
          <a:prstGeom prst="rect">
            <a:avLst/>
          </a:prstGeom>
        </p:spPr>
      </p:pic>
      <p:pic>
        <p:nvPicPr>
          <p:cNvPr id="11" name="图片 10">
            <a:extLst>
              <a:ext uri="{FF2B5EF4-FFF2-40B4-BE49-F238E27FC236}">
                <a16:creationId xmlns:a16="http://schemas.microsoft.com/office/drawing/2014/main" id="{B0AF6084-3783-4ABF-AF97-AB0E5B2E415C}"/>
              </a:ext>
            </a:extLst>
          </p:cNvPr>
          <p:cNvPicPr>
            <a:picLocks noChangeAspect="1"/>
          </p:cNvPicPr>
          <p:nvPr/>
        </p:nvPicPr>
        <p:blipFill>
          <a:blip r:embed="rId7"/>
          <a:stretch>
            <a:fillRect/>
          </a:stretch>
        </p:blipFill>
        <p:spPr>
          <a:xfrm>
            <a:off x="9894982" y="3991698"/>
            <a:ext cx="2297018" cy="501582"/>
          </a:xfrm>
          <a:prstGeom prst="rect">
            <a:avLst/>
          </a:prstGeom>
        </p:spPr>
      </p:pic>
      <p:pic>
        <p:nvPicPr>
          <p:cNvPr id="12" name="图片 11">
            <a:extLst>
              <a:ext uri="{FF2B5EF4-FFF2-40B4-BE49-F238E27FC236}">
                <a16:creationId xmlns:a16="http://schemas.microsoft.com/office/drawing/2014/main" id="{E2C05501-46C3-4B00-A3FD-9EAA7B1A4610}"/>
              </a:ext>
            </a:extLst>
          </p:cNvPr>
          <p:cNvPicPr>
            <a:picLocks noChangeAspect="1"/>
          </p:cNvPicPr>
          <p:nvPr/>
        </p:nvPicPr>
        <p:blipFill>
          <a:blip r:embed="rId8"/>
          <a:stretch>
            <a:fillRect/>
          </a:stretch>
        </p:blipFill>
        <p:spPr>
          <a:xfrm>
            <a:off x="7686550" y="6337261"/>
            <a:ext cx="2523596" cy="454747"/>
          </a:xfrm>
          <a:prstGeom prst="rect">
            <a:avLst/>
          </a:prstGeom>
        </p:spPr>
      </p:pic>
      <p:sp>
        <p:nvSpPr>
          <p:cNvPr id="13" name="矩形 12">
            <a:extLst>
              <a:ext uri="{FF2B5EF4-FFF2-40B4-BE49-F238E27FC236}">
                <a16:creationId xmlns:a16="http://schemas.microsoft.com/office/drawing/2014/main" id="{6AC7B058-E359-405D-A1A7-B53948CFE7D3}"/>
              </a:ext>
            </a:extLst>
          </p:cNvPr>
          <p:cNvSpPr/>
          <p:nvPr/>
        </p:nvSpPr>
        <p:spPr>
          <a:xfrm>
            <a:off x="273127" y="6403204"/>
            <a:ext cx="7990339" cy="276999"/>
          </a:xfrm>
          <a:prstGeom prst="rect">
            <a:avLst/>
          </a:prstGeom>
        </p:spPr>
        <p:txBody>
          <a:bodyPr wrap="square">
            <a:spAutoFit/>
          </a:bodyPr>
          <a:lstStyle/>
          <a:p>
            <a:r>
              <a:rPr lang="en-US" altLang="zh-CN" sz="1200" dirty="0"/>
              <a:t>* T</a:t>
            </a:r>
            <a:r>
              <a:rPr lang="zh-CN" altLang="en-US" sz="1200" dirty="0"/>
              <a:t>he transformed data to keep the “content” similar to the raw data, but does not force them to match exactly</a:t>
            </a:r>
          </a:p>
        </p:txBody>
      </p:sp>
      <p:pic>
        <p:nvPicPr>
          <p:cNvPr id="15" name="图片 14">
            <a:extLst>
              <a:ext uri="{FF2B5EF4-FFF2-40B4-BE49-F238E27FC236}">
                <a16:creationId xmlns:a16="http://schemas.microsoft.com/office/drawing/2014/main" id="{08AB8552-2062-4376-8E23-2442E780228C}"/>
              </a:ext>
            </a:extLst>
          </p:cNvPr>
          <p:cNvPicPr>
            <a:picLocks noChangeAspect="1"/>
          </p:cNvPicPr>
          <p:nvPr/>
        </p:nvPicPr>
        <p:blipFill>
          <a:blip r:embed="rId9"/>
          <a:stretch>
            <a:fillRect/>
          </a:stretch>
        </p:blipFill>
        <p:spPr>
          <a:xfrm>
            <a:off x="6029418" y="2547783"/>
            <a:ext cx="2145771" cy="273098"/>
          </a:xfrm>
          <a:prstGeom prst="rect">
            <a:avLst/>
          </a:prstGeom>
        </p:spPr>
      </p:pic>
      <p:pic>
        <p:nvPicPr>
          <p:cNvPr id="16" name="图片 15">
            <a:extLst>
              <a:ext uri="{FF2B5EF4-FFF2-40B4-BE49-F238E27FC236}">
                <a16:creationId xmlns:a16="http://schemas.microsoft.com/office/drawing/2014/main" id="{1887BA49-5582-4F9D-9393-1490BEF03D76}"/>
              </a:ext>
            </a:extLst>
          </p:cNvPr>
          <p:cNvPicPr>
            <a:picLocks noChangeAspect="1"/>
          </p:cNvPicPr>
          <p:nvPr/>
        </p:nvPicPr>
        <p:blipFill>
          <a:blip r:embed="rId10"/>
          <a:stretch>
            <a:fillRect/>
          </a:stretch>
        </p:blipFill>
        <p:spPr>
          <a:xfrm>
            <a:off x="8693741" y="2478107"/>
            <a:ext cx="2690906" cy="362505"/>
          </a:xfrm>
          <a:prstGeom prst="rect">
            <a:avLst/>
          </a:prstGeom>
        </p:spPr>
      </p:pic>
    </p:spTree>
    <p:extLst>
      <p:ext uri="{BB962C8B-B14F-4D97-AF65-F5344CB8AC3E}">
        <p14:creationId xmlns:p14="http://schemas.microsoft.com/office/powerpoint/2010/main" val="4018432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BE7885A-275E-4B2E-825B-510767EA83FE}"/>
              </a:ext>
            </a:extLst>
          </p:cNvPr>
          <p:cNvPicPr>
            <a:picLocks noChangeAspect="1"/>
          </p:cNvPicPr>
          <p:nvPr/>
        </p:nvPicPr>
        <p:blipFill rotWithShape="1">
          <a:blip r:embed="rId2"/>
          <a:srcRect b="4374"/>
          <a:stretch/>
        </p:blipFill>
        <p:spPr>
          <a:xfrm>
            <a:off x="6796092" y="2366523"/>
            <a:ext cx="2176409" cy="1443828"/>
          </a:xfrm>
          <a:prstGeom prst="rect">
            <a:avLst/>
          </a:prstGeom>
        </p:spPr>
      </p:pic>
      <p:sp>
        <p:nvSpPr>
          <p:cNvPr id="5" name="矩形 4">
            <a:extLst>
              <a:ext uri="{FF2B5EF4-FFF2-40B4-BE49-F238E27FC236}">
                <a16:creationId xmlns:a16="http://schemas.microsoft.com/office/drawing/2014/main" id="{91C60E65-DF00-4D96-9998-094D1E52CCF9}"/>
              </a:ext>
            </a:extLst>
          </p:cNvPr>
          <p:cNvSpPr/>
          <p:nvPr/>
        </p:nvSpPr>
        <p:spPr>
          <a:xfrm>
            <a:off x="723080" y="562968"/>
            <a:ext cx="2446504" cy="646331"/>
          </a:xfrm>
          <a:prstGeom prst="rect">
            <a:avLst/>
          </a:prstGeom>
        </p:spPr>
        <p:txBody>
          <a:bodyPr wrap="none">
            <a:spAutoFit/>
          </a:bodyPr>
          <a:lstStyle/>
          <a:p>
            <a:r>
              <a:rPr lang="en-US" altLang="zh-CN" dirty="0"/>
              <a:t>Idea:</a:t>
            </a:r>
          </a:p>
          <a:p>
            <a:r>
              <a:rPr lang="en-US" altLang="zh-CN" dirty="0"/>
              <a:t>     User heterogeneity </a:t>
            </a:r>
            <a:endParaRPr lang="zh-CN" altLang="en-US" dirty="0"/>
          </a:p>
        </p:txBody>
      </p:sp>
      <p:sp>
        <p:nvSpPr>
          <p:cNvPr id="6" name="矩形 5">
            <a:extLst>
              <a:ext uri="{FF2B5EF4-FFF2-40B4-BE49-F238E27FC236}">
                <a16:creationId xmlns:a16="http://schemas.microsoft.com/office/drawing/2014/main" id="{42CB1159-D4E3-4D2E-BAE4-97B57BA49DFA}"/>
              </a:ext>
            </a:extLst>
          </p:cNvPr>
          <p:cNvSpPr/>
          <p:nvPr/>
        </p:nvSpPr>
        <p:spPr>
          <a:xfrm>
            <a:off x="2611833" y="2936797"/>
            <a:ext cx="814647" cy="369332"/>
          </a:xfrm>
          <a:prstGeom prst="rect">
            <a:avLst/>
          </a:prstGeom>
        </p:spPr>
        <p:txBody>
          <a:bodyPr wrap="none">
            <a:spAutoFit/>
          </a:bodyPr>
          <a:lstStyle/>
          <a:p>
            <a:r>
              <a:rPr lang="en-US" altLang="zh-CN" dirty="0"/>
              <a:t>User 1</a:t>
            </a:r>
            <a:endParaRPr lang="zh-CN" altLang="en-US" dirty="0"/>
          </a:p>
        </p:txBody>
      </p:sp>
      <p:pic>
        <p:nvPicPr>
          <p:cNvPr id="7" name="图片 6">
            <a:extLst>
              <a:ext uri="{FF2B5EF4-FFF2-40B4-BE49-F238E27FC236}">
                <a16:creationId xmlns:a16="http://schemas.microsoft.com/office/drawing/2014/main" id="{9581496B-3CCE-4F60-BD0A-D2BD669E5518}"/>
              </a:ext>
            </a:extLst>
          </p:cNvPr>
          <p:cNvPicPr>
            <a:picLocks noChangeAspect="1"/>
          </p:cNvPicPr>
          <p:nvPr/>
        </p:nvPicPr>
        <p:blipFill>
          <a:blip r:embed="rId3"/>
          <a:stretch>
            <a:fillRect/>
          </a:stretch>
        </p:blipFill>
        <p:spPr>
          <a:xfrm>
            <a:off x="3426480" y="2826189"/>
            <a:ext cx="828675" cy="552450"/>
          </a:xfrm>
          <a:prstGeom prst="rect">
            <a:avLst/>
          </a:prstGeom>
        </p:spPr>
      </p:pic>
      <p:sp>
        <p:nvSpPr>
          <p:cNvPr id="8" name="矩形 7">
            <a:extLst>
              <a:ext uri="{FF2B5EF4-FFF2-40B4-BE49-F238E27FC236}">
                <a16:creationId xmlns:a16="http://schemas.microsoft.com/office/drawing/2014/main" id="{ACA9BE8A-1CF4-4FC6-8E0A-F553FC1E6B84}"/>
              </a:ext>
            </a:extLst>
          </p:cNvPr>
          <p:cNvSpPr/>
          <p:nvPr/>
        </p:nvSpPr>
        <p:spPr>
          <a:xfrm>
            <a:off x="4750705" y="2728141"/>
            <a:ext cx="356033" cy="78664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8902B045-0F38-4BDA-8104-2ECDBAF04D3F}"/>
              </a:ext>
            </a:extLst>
          </p:cNvPr>
          <p:cNvSpPr/>
          <p:nvPr/>
        </p:nvSpPr>
        <p:spPr>
          <a:xfrm>
            <a:off x="4176752" y="3707128"/>
            <a:ext cx="1503938" cy="338554"/>
          </a:xfrm>
          <a:prstGeom prst="rect">
            <a:avLst/>
          </a:prstGeom>
        </p:spPr>
        <p:txBody>
          <a:bodyPr wrap="none">
            <a:spAutoFit/>
          </a:bodyPr>
          <a:lstStyle/>
          <a:p>
            <a:r>
              <a:rPr lang="en-US" altLang="zh-CN" sz="1600" dirty="0" err="1"/>
              <a:t>Quat_rot</a:t>
            </a:r>
            <a:r>
              <a:rPr lang="en-US" altLang="zh-CN" sz="1600" dirty="0"/>
              <a:t> (</a:t>
            </a:r>
            <a:r>
              <a:rPr lang="en-US" altLang="zh-CN" sz="1600" dirty="0" err="1"/>
              <a:t>x,y,z</a:t>
            </a:r>
            <a:r>
              <a:rPr lang="en-US" altLang="zh-CN" sz="1600" dirty="0"/>
              <a:t>)</a:t>
            </a:r>
            <a:endParaRPr lang="zh-CN" altLang="en-US" sz="1600" dirty="0"/>
          </a:p>
        </p:txBody>
      </p:sp>
      <p:pic>
        <p:nvPicPr>
          <p:cNvPr id="10" name="图片 9">
            <a:extLst>
              <a:ext uri="{FF2B5EF4-FFF2-40B4-BE49-F238E27FC236}">
                <a16:creationId xmlns:a16="http://schemas.microsoft.com/office/drawing/2014/main" id="{541E8566-5D37-4A5E-A927-847F45DB566C}"/>
              </a:ext>
            </a:extLst>
          </p:cNvPr>
          <p:cNvPicPr>
            <a:picLocks noChangeAspect="1"/>
          </p:cNvPicPr>
          <p:nvPr/>
        </p:nvPicPr>
        <p:blipFill>
          <a:blip r:embed="rId4"/>
          <a:stretch>
            <a:fillRect/>
          </a:stretch>
        </p:blipFill>
        <p:spPr>
          <a:xfrm>
            <a:off x="5612096" y="2845135"/>
            <a:ext cx="762000" cy="590550"/>
          </a:xfrm>
          <a:prstGeom prst="rect">
            <a:avLst/>
          </a:prstGeom>
        </p:spPr>
      </p:pic>
      <p:cxnSp>
        <p:nvCxnSpPr>
          <p:cNvPr id="12" name="直接箭头连接符 11">
            <a:extLst>
              <a:ext uri="{FF2B5EF4-FFF2-40B4-BE49-F238E27FC236}">
                <a16:creationId xmlns:a16="http://schemas.microsoft.com/office/drawing/2014/main" id="{13B066AB-7861-465C-A422-8270781509F0}"/>
              </a:ext>
            </a:extLst>
          </p:cNvPr>
          <p:cNvCxnSpPr/>
          <p:nvPr/>
        </p:nvCxnSpPr>
        <p:spPr>
          <a:xfrm>
            <a:off x="4368800" y="3121463"/>
            <a:ext cx="2963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439E71D3-7FCD-45C7-9404-CCFC6EEFA279}"/>
              </a:ext>
            </a:extLst>
          </p:cNvPr>
          <p:cNvCxnSpPr/>
          <p:nvPr/>
        </p:nvCxnSpPr>
        <p:spPr>
          <a:xfrm>
            <a:off x="5232400" y="3121463"/>
            <a:ext cx="2963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13B066AB-7861-465C-A422-8270781509F0}"/>
              </a:ext>
            </a:extLst>
          </p:cNvPr>
          <p:cNvCxnSpPr/>
          <p:nvPr/>
        </p:nvCxnSpPr>
        <p:spPr>
          <a:xfrm>
            <a:off x="6434667" y="3102414"/>
            <a:ext cx="2963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51AFE6ED-F365-40E3-A7FF-42F5E2ED79A2}"/>
              </a:ext>
            </a:extLst>
          </p:cNvPr>
          <p:cNvCxnSpPr>
            <a:stCxn id="7" idx="0"/>
          </p:cNvCxnSpPr>
          <p:nvPr/>
        </p:nvCxnSpPr>
        <p:spPr>
          <a:xfrm flipH="1" flipV="1">
            <a:off x="3840817" y="2082800"/>
            <a:ext cx="1" cy="743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D4189701-C66D-4604-B5B4-787E9E093581}"/>
              </a:ext>
            </a:extLst>
          </p:cNvPr>
          <p:cNvCxnSpPr>
            <a:cxnSpLocks/>
          </p:cNvCxnSpPr>
          <p:nvPr/>
        </p:nvCxnSpPr>
        <p:spPr>
          <a:xfrm flipH="1" flipV="1">
            <a:off x="3840818" y="2102858"/>
            <a:ext cx="6014381" cy="94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CD7120C8-7E32-4AB2-950D-D909C95D331E}"/>
              </a:ext>
            </a:extLst>
          </p:cNvPr>
          <p:cNvCxnSpPr/>
          <p:nvPr/>
        </p:nvCxnSpPr>
        <p:spPr>
          <a:xfrm>
            <a:off x="9033932" y="3082743"/>
            <a:ext cx="2963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863A413B-53C1-4D54-A3FA-3F6A52AAE90F}"/>
              </a:ext>
            </a:extLst>
          </p:cNvPr>
          <p:cNvCxnSpPr>
            <a:cxnSpLocks/>
          </p:cNvCxnSpPr>
          <p:nvPr/>
        </p:nvCxnSpPr>
        <p:spPr>
          <a:xfrm>
            <a:off x="9855199" y="2112274"/>
            <a:ext cx="0" cy="739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a16="http://schemas.microsoft.com/office/drawing/2014/main" id="{E0A6FDBB-B13F-4938-BF4E-4E106A967F3E}"/>
              </a:ext>
            </a:extLst>
          </p:cNvPr>
          <p:cNvPicPr>
            <a:picLocks noChangeAspect="1"/>
          </p:cNvPicPr>
          <p:nvPr/>
        </p:nvPicPr>
        <p:blipFill>
          <a:blip r:embed="rId4"/>
          <a:stretch>
            <a:fillRect/>
          </a:stretch>
        </p:blipFill>
        <p:spPr>
          <a:xfrm>
            <a:off x="9474199" y="2861664"/>
            <a:ext cx="762000" cy="590550"/>
          </a:xfrm>
          <a:prstGeom prst="rect">
            <a:avLst/>
          </a:prstGeom>
        </p:spPr>
      </p:pic>
      <p:sp>
        <p:nvSpPr>
          <p:cNvPr id="25" name="矩形 24">
            <a:extLst>
              <a:ext uri="{FF2B5EF4-FFF2-40B4-BE49-F238E27FC236}">
                <a16:creationId xmlns:a16="http://schemas.microsoft.com/office/drawing/2014/main" id="{060A139D-418B-4624-B3A3-88AC468CA616}"/>
              </a:ext>
            </a:extLst>
          </p:cNvPr>
          <p:cNvSpPr/>
          <p:nvPr/>
        </p:nvSpPr>
        <p:spPr>
          <a:xfrm>
            <a:off x="5518820" y="4766042"/>
            <a:ext cx="814647" cy="369332"/>
          </a:xfrm>
          <a:prstGeom prst="rect">
            <a:avLst/>
          </a:prstGeom>
        </p:spPr>
        <p:txBody>
          <a:bodyPr wrap="none">
            <a:spAutoFit/>
          </a:bodyPr>
          <a:lstStyle/>
          <a:p>
            <a:r>
              <a:rPr lang="en-US" altLang="zh-CN" dirty="0"/>
              <a:t>User 1</a:t>
            </a:r>
            <a:endParaRPr lang="zh-CN" altLang="en-US" dirty="0"/>
          </a:p>
        </p:txBody>
      </p:sp>
      <p:sp>
        <p:nvSpPr>
          <p:cNvPr id="26" name="矩形 25">
            <a:extLst>
              <a:ext uri="{FF2B5EF4-FFF2-40B4-BE49-F238E27FC236}">
                <a16:creationId xmlns:a16="http://schemas.microsoft.com/office/drawing/2014/main" id="{1734B1AA-5854-478F-AC54-ED67420A96DC}"/>
              </a:ext>
            </a:extLst>
          </p:cNvPr>
          <p:cNvSpPr/>
          <p:nvPr/>
        </p:nvSpPr>
        <p:spPr>
          <a:xfrm>
            <a:off x="5518821" y="5421468"/>
            <a:ext cx="814647" cy="369332"/>
          </a:xfrm>
          <a:prstGeom prst="rect">
            <a:avLst/>
          </a:prstGeom>
        </p:spPr>
        <p:txBody>
          <a:bodyPr wrap="none">
            <a:spAutoFit/>
          </a:bodyPr>
          <a:lstStyle/>
          <a:p>
            <a:r>
              <a:rPr lang="en-US" altLang="zh-CN" dirty="0"/>
              <a:t>User 2</a:t>
            </a:r>
            <a:endParaRPr lang="zh-CN" altLang="en-US" dirty="0"/>
          </a:p>
        </p:txBody>
      </p:sp>
      <p:pic>
        <p:nvPicPr>
          <p:cNvPr id="28" name="图片 27">
            <a:extLst>
              <a:ext uri="{FF2B5EF4-FFF2-40B4-BE49-F238E27FC236}">
                <a16:creationId xmlns:a16="http://schemas.microsoft.com/office/drawing/2014/main" id="{8EE71004-6BA9-4790-B11E-142A160AAB67}"/>
              </a:ext>
            </a:extLst>
          </p:cNvPr>
          <p:cNvPicPr>
            <a:picLocks noChangeAspect="1"/>
          </p:cNvPicPr>
          <p:nvPr/>
        </p:nvPicPr>
        <p:blipFill rotWithShape="1">
          <a:blip r:embed="rId2"/>
          <a:srcRect b="4374"/>
          <a:stretch/>
        </p:blipFill>
        <p:spPr>
          <a:xfrm>
            <a:off x="8304698" y="5219214"/>
            <a:ext cx="1723206" cy="1143173"/>
          </a:xfrm>
          <a:prstGeom prst="rect">
            <a:avLst/>
          </a:prstGeom>
        </p:spPr>
      </p:pic>
      <p:sp>
        <p:nvSpPr>
          <p:cNvPr id="2" name="左大括号 1">
            <a:extLst>
              <a:ext uri="{FF2B5EF4-FFF2-40B4-BE49-F238E27FC236}">
                <a16:creationId xmlns:a16="http://schemas.microsoft.com/office/drawing/2014/main" id="{D78D700E-9879-400B-AE36-FC8725984C65}"/>
              </a:ext>
            </a:extLst>
          </p:cNvPr>
          <p:cNvSpPr/>
          <p:nvPr/>
        </p:nvSpPr>
        <p:spPr>
          <a:xfrm>
            <a:off x="3082604" y="342985"/>
            <a:ext cx="173960" cy="141402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30C19A2A-066F-4BA9-8400-5953546F6F6B}"/>
              </a:ext>
            </a:extLst>
          </p:cNvPr>
          <p:cNvSpPr/>
          <p:nvPr/>
        </p:nvSpPr>
        <p:spPr>
          <a:xfrm>
            <a:off x="3355374" y="251404"/>
            <a:ext cx="4748416" cy="369332"/>
          </a:xfrm>
          <a:prstGeom prst="rect">
            <a:avLst/>
          </a:prstGeom>
        </p:spPr>
        <p:txBody>
          <a:bodyPr wrap="none">
            <a:spAutoFit/>
          </a:bodyPr>
          <a:lstStyle/>
          <a:p>
            <a:r>
              <a:rPr lang="en-US" altLang="zh-CN" b="1" dirty="0"/>
              <a:t>B</a:t>
            </a:r>
            <a:r>
              <a:rPr lang="zh-CN" altLang="en-US" b="1" dirty="0"/>
              <a:t>iological conditions and behavior patterns</a:t>
            </a:r>
          </a:p>
        </p:txBody>
      </p:sp>
      <p:sp>
        <p:nvSpPr>
          <p:cNvPr id="11" name="矩形 10">
            <a:extLst>
              <a:ext uri="{FF2B5EF4-FFF2-40B4-BE49-F238E27FC236}">
                <a16:creationId xmlns:a16="http://schemas.microsoft.com/office/drawing/2014/main" id="{1DFC71D5-631A-4524-862A-511E9576CE44}"/>
              </a:ext>
            </a:extLst>
          </p:cNvPr>
          <p:cNvSpPr/>
          <p:nvPr/>
        </p:nvSpPr>
        <p:spPr>
          <a:xfrm>
            <a:off x="3355374" y="628767"/>
            <a:ext cx="1771639" cy="646331"/>
          </a:xfrm>
          <a:prstGeom prst="rect">
            <a:avLst/>
          </a:prstGeom>
        </p:spPr>
        <p:txBody>
          <a:bodyPr wrap="none">
            <a:spAutoFit/>
          </a:bodyPr>
          <a:lstStyle/>
          <a:p>
            <a:r>
              <a:rPr lang="en-US" altLang="zh-CN" dirty="0"/>
              <a:t>Wearable errors</a:t>
            </a:r>
          </a:p>
          <a:p>
            <a:endParaRPr lang="zh-CN" altLang="en-US" dirty="0"/>
          </a:p>
        </p:txBody>
      </p:sp>
      <p:sp>
        <p:nvSpPr>
          <p:cNvPr id="15" name="矩形 14">
            <a:extLst>
              <a:ext uri="{FF2B5EF4-FFF2-40B4-BE49-F238E27FC236}">
                <a16:creationId xmlns:a16="http://schemas.microsoft.com/office/drawing/2014/main" id="{EB4F0AA7-EC54-451D-ABF3-2D3DEB66B4D1}"/>
              </a:ext>
            </a:extLst>
          </p:cNvPr>
          <p:cNvSpPr/>
          <p:nvPr/>
        </p:nvSpPr>
        <p:spPr>
          <a:xfrm>
            <a:off x="3355374" y="1039964"/>
            <a:ext cx="1499128" cy="369332"/>
          </a:xfrm>
          <a:prstGeom prst="rect">
            <a:avLst/>
          </a:prstGeom>
        </p:spPr>
        <p:txBody>
          <a:bodyPr wrap="none">
            <a:spAutoFit/>
          </a:bodyPr>
          <a:lstStyle/>
          <a:p>
            <a:r>
              <a:rPr lang="en-US" altLang="zh-CN" dirty="0"/>
              <a:t>Sensor errors</a:t>
            </a:r>
          </a:p>
        </p:txBody>
      </p:sp>
      <p:sp>
        <p:nvSpPr>
          <p:cNvPr id="18" name="矩形 17">
            <a:extLst>
              <a:ext uri="{FF2B5EF4-FFF2-40B4-BE49-F238E27FC236}">
                <a16:creationId xmlns:a16="http://schemas.microsoft.com/office/drawing/2014/main" id="{837781A0-B39C-4042-810E-6329349CA6D3}"/>
              </a:ext>
            </a:extLst>
          </p:cNvPr>
          <p:cNvSpPr/>
          <p:nvPr/>
        </p:nvSpPr>
        <p:spPr>
          <a:xfrm>
            <a:off x="3340558" y="1376716"/>
            <a:ext cx="1606530" cy="369332"/>
          </a:xfrm>
          <a:prstGeom prst="rect">
            <a:avLst/>
          </a:prstGeom>
        </p:spPr>
        <p:txBody>
          <a:bodyPr wrap="none">
            <a:spAutoFit/>
          </a:bodyPr>
          <a:lstStyle/>
          <a:p>
            <a:r>
              <a:rPr lang="en-US" altLang="zh-CN" dirty="0"/>
              <a:t>Random noise</a:t>
            </a:r>
            <a:endParaRPr lang="zh-CN" altLang="en-US" dirty="0"/>
          </a:p>
        </p:txBody>
      </p:sp>
      <p:sp>
        <p:nvSpPr>
          <p:cNvPr id="21" name="矩形 20">
            <a:extLst>
              <a:ext uri="{FF2B5EF4-FFF2-40B4-BE49-F238E27FC236}">
                <a16:creationId xmlns:a16="http://schemas.microsoft.com/office/drawing/2014/main" id="{D078264F-1F33-4188-9427-7E6E2AF0BD70}"/>
              </a:ext>
            </a:extLst>
          </p:cNvPr>
          <p:cNvSpPr/>
          <p:nvPr/>
        </p:nvSpPr>
        <p:spPr>
          <a:xfrm>
            <a:off x="9553136" y="1663943"/>
            <a:ext cx="2638864" cy="369332"/>
          </a:xfrm>
          <a:prstGeom prst="rect">
            <a:avLst/>
          </a:prstGeom>
        </p:spPr>
        <p:txBody>
          <a:bodyPr wrap="none">
            <a:spAutoFit/>
          </a:bodyPr>
          <a:lstStyle/>
          <a:p>
            <a:r>
              <a:rPr lang="en-US" altLang="zh-CN" dirty="0"/>
              <a:t>Remove Wearable errors</a:t>
            </a:r>
          </a:p>
        </p:txBody>
      </p:sp>
      <p:sp>
        <p:nvSpPr>
          <p:cNvPr id="35" name="左大括号 34">
            <a:extLst>
              <a:ext uri="{FF2B5EF4-FFF2-40B4-BE49-F238E27FC236}">
                <a16:creationId xmlns:a16="http://schemas.microsoft.com/office/drawing/2014/main" id="{69139677-34E5-45C7-B91D-2B68129BF310}"/>
              </a:ext>
            </a:extLst>
          </p:cNvPr>
          <p:cNvSpPr/>
          <p:nvPr/>
        </p:nvSpPr>
        <p:spPr>
          <a:xfrm rot="10800000">
            <a:off x="4961904" y="1132389"/>
            <a:ext cx="182774" cy="6463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mc:Choice xmlns:p14="http://schemas.microsoft.com/office/powerpoint/2010/main" Requires="p14">
          <p:contentPart p14:bwMode="auto" r:id="rId5">
            <p14:nvContentPartPr>
              <p14:cNvPr id="23" name="墨迹 22">
                <a:extLst>
                  <a:ext uri="{FF2B5EF4-FFF2-40B4-BE49-F238E27FC236}">
                    <a16:creationId xmlns:a16="http://schemas.microsoft.com/office/drawing/2014/main" id="{AF43FBD8-3F42-4059-BDC1-E37E263AE841}"/>
                  </a:ext>
                </a:extLst>
              </p14:cNvPr>
              <p14:cNvContentPartPr/>
              <p14:nvPr/>
            </p14:nvContentPartPr>
            <p14:xfrm>
              <a:off x="6336920" y="3478800"/>
              <a:ext cx="468720" cy="1461960"/>
            </p14:xfrm>
          </p:contentPart>
        </mc:Choice>
        <mc:Fallback>
          <p:pic>
            <p:nvPicPr>
              <p:cNvPr id="23" name="墨迹 22">
                <a:extLst>
                  <a:ext uri="{FF2B5EF4-FFF2-40B4-BE49-F238E27FC236}">
                    <a16:creationId xmlns:a16="http://schemas.microsoft.com/office/drawing/2014/main" id="{AF43FBD8-3F42-4059-BDC1-E37E263AE841}"/>
                  </a:ext>
                </a:extLst>
              </p:cNvPr>
              <p:cNvPicPr/>
              <p:nvPr/>
            </p:nvPicPr>
            <p:blipFill>
              <a:blip r:embed="rId6"/>
              <a:stretch>
                <a:fillRect/>
              </a:stretch>
            </p:blipFill>
            <p:spPr>
              <a:xfrm>
                <a:off x="6328280" y="3469800"/>
                <a:ext cx="486360" cy="1479600"/>
              </a:xfrm>
              <a:prstGeom prst="rect">
                <a:avLst/>
              </a:prstGeom>
            </p:spPr>
          </p:pic>
        </mc:Fallback>
      </mc:AlternateContent>
      <p:grpSp>
        <p:nvGrpSpPr>
          <p:cNvPr id="33" name="组合 32">
            <a:extLst>
              <a:ext uri="{FF2B5EF4-FFF2-40B4-BE49-F238E27FC236}">
                <a16:creationId xmlns:a16="http://schemas.microsoft.com/office/drawing/2014/main" id="{58048454-4E04-4CD1-80B3-21F54AF4E700}"/>
              </a:ext>
            </a:extLst>
          </p:cNvPr>
          <p:cNvGrpSpPr/>
          <p:nvPr/>
        </p:nvGrpSpPr>
        <p:grpSpPr>
          <a:xfrm>
            <a:off x="7774361" y="3389914"/>
            <a:ext cx="2783880" cy="2519640"/>
            <a:chOff x="7758920" y="3326520"/>
            <a:chExt cx="2783880" cy="2519640"/>
          </a:xfrm>
        </p:grpSpPr>
        <mc:AlternateContent xmlns:mc="http://schemas.openxmlformats.org/markup-compatibility/2006">
          <mc:Choice xmlns:p14="http://schemas.microsoft.com/office/powerpoint/2010/main" Requires="p14">
            <p:contentPart p14:bwMode="auto" r:id="rId7">
              <p14:nvContentPartPr>
                <p14:cNvPr id="31" name="墨迹 30">
                  <a:extLst>
                    <a:ext uri="{FF2B5EF4-FFF2-40B4-BE49-F238E27FC236}">
                      <a16:creationId xmlns:a16="http://schemas.microsoft.com/office/drawing/2014/main" id="{3CC3C91B-6811-423D-92DC-5F1205051914}"/>
                    </a:ext>
                  </a:extLst>
                </p14:cNvPr>
                <p14:cNvContentPartPr/>
                <p14:nvPr/>
              </p14:nvContentPartPr>
              <p14:xfrm>
                <a:off x="7758920" y="3326520"/>
                <a:ext cx="2783880" cy="2439000"/>
              </p14:xfrm>
            </p:contentPart>
          </mc:Choice>
          <mc:Fallback>
            <p:pic>
              <p:nvPicPr>
                <p:cNvPr id="31" name="墨迹 30">
                  <a:extLst>
                    <a:ext uri="{FF2B5EF4-FFF2-40B4-BE49-F238E27FC236}">
                      <a16:creationId xmlns:a16="http://schemas.microsoft.com/office/drawing/2014/main" id="{3CC3C91B-6811-423D-92DC-5F1205051914}"/>
                    </a:ext>
                  </a:extLst>
                </p:cNvPr>
                <p:cNvPicPr/>
                <p:nvPr/>
              </p:nvPicPr>
              <p:blipFill>
                <a:blip r:embed="rId8"/>
                <a:stretch>
                  <a:fillRect/>
                </a:stretch>
              </p:blipFill>
              <p:spPr>
                <a:xfrm>
                  <a:off x="7750280" y="3317880"/>
                  <a:ext cx="2801520" cy="24566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2" name="墨迹 31">
                  <a:extLst>
                    <a:ext uri="{FF2B5EF4-FFF2-40B4-BE49-F238E27FC236}">
                      <a16:creationId xmlns:a16="http://schemas.microsoft.com/office/drawing/2014/main" id="{A46A2EB6-CAA2-4DDB-B4CB-3CD198FB95BA}"/>
                    </a:ext>
                  </a:extLst>
                </p14:cNvPr>
                <p14:cNvContentPartPr/>
                <p14:nvPr/>
              </p14:nvContentPartPr>
              <p14:xfrm>
                <a:off x="10140320" y="5612520"/>
                <a:ext cx="166320" cy="233640"/>
              </p14:xfrm>
            </p:contentPart>
          </mc:Choice>
          <mc:Fallback>
            <p:pic>
              <p:nvPicPr>
                <p:cNvPr id="32" name="墨迹 31">
                  <a:extLst>
                    <a:ext uri="{FF2B5EF4-FFF2-40B4-BE49-F238E27FC236}">
                      <a16:creationId xmlns:a16="http://schemas.microsoft.com/office/drawing/2014/main" id="{A46A2EB6-CAA2-4DDB-B4CB-3CD198FB95BA}"/>
                    </a:ext>
                  </a:extLst>
                </p:cNvPr>
                <p:cNvPicPr/>
                <p:nvPr/>
              </p:nvPicPr>
              <p:blipFill>
                <a:blip r:embed="rId10"/>
                <a:stretch>
                  <a:fillRect/>
                </a:stretch>
              </p:blipFill>
              <p:spPr>
                <a:xfrm>
                  <a:off x="10131320" y="5603880"/>
                  <a:ext cx="183960" cy="251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
            <p14:nvContentPartPr>
              <p14:cNvPr id="40" name="墨迹 39">
                <a:extLst>
                  <a:ext uri="{FF2B5EF4-FFF2-40B4-BE49-F238E27FC236}">
                    <a16:creationId xmlns:a16="http://schemas.microsoft.com/office/drawing/2014/main" id="{AA947A22-B008-48EC-97CA-725C10FFF814}"/>
                  </a:ext>
                </a:extLst>
              </p14:cNvPr>
              <p14:cNvContentPartPr/>
              <p14:nvPr/>
            </p14:nvContentPartPr>
            <p14:xfrm>
              <a:off x="6311720" y="3673560"/>
              <a:ext cx="479880" cy="1914120"/>
            </p14:xfrm>
          </p:contentPart>
        </mc:Choice>
        <mc:Fallback>
          <p:pic>
            <p:nvPicPr>
              <p:cNvPr id="40" name="墨迹 39">
                <a:extLst>
                  <a:ext uri="{FF2B5EF4-FFF2-40B4-BE49-F238E27FC236}">
                    <a16:creationId xmlns:a16="http://schemas.microsoft.com/office/drawing/2014/main" id="{AA947A22-B008-48EC-97CA-725C10FFF814}"/>
                  </a:ext>
                </a:extLst>
              </p:cNvPr>
              <p:cNvPicPr/>
              <p:nvPr/>
            </p:nvPicPr>
            <p:blipFill>
              <a:blip r:embed="rId12"/>
              <a:stretch>
                <a:fillRect/>
              </a:stretch>
            </p:blipFill>
            <p:spPr>
              <a:xfrm>
                <a:off x="6303080" y="3664920"/>
                <a:ext cx="497520" cy="1931760"/>
              </a:xfrm>
              <a:prstGeom prst="rect">
                <a:avLst/>
              </a:prstGeom>
            </p:spPr>
          </p:pic>
        </mc:Fallback>
      </mc:AlternateContent>
      <p:grpSp>
        <p:nvGrpSpPr>
          <p:cNvPr id="48" name="组合 47">
            <a:extLst>
              <a:ext uri="{FF2B5EF4-FFF2-40B4-BE49-F238E27FC236}">
                <a16:creationId xmlns:a16="http://schemas.microsoft.com/office/drawing/2014/main" id="{E0768D68-BB45-4749-98E2-1F2CAF4823C7}"/>
              </a:ext>
            </a:extLst>
          </p:cNvPr>
          <p:cNvGrpSpPr/>
          <p:nvPr/>
        </p:nvGrpSpPr>
        <p:grpSpPr>
          <a:xfrm>
            <a:off x="7580360" y="3415800"/>
            <a:ext cx="604080" cy="2502360"/>
            <a:chOff x="7580360" y="3415800"/>
            <a:chExt cx="604080" cy="2502360"/>
          </a:xfrm>
        </p:grpSpPr>
        <mc:AlternateContent xmlns:mc="http://schemas.openxmlformats.org/markup-compatibility/2006">
          <mc:Choice xmlns:p14="http://schemas.microsoft.com/office/powerpoint/2010/main" Requires="p14">
            <p:contentPart p14:bwMode="auto" r:id="rId13">
              <p14:nvContentPartPr>
                <p14:cNvPr id="41" name="墨迹 40">
                  <a:extLst>
                    <a:ext uri="{FF2B5EF4-FFF2-40B4-BE49-F238E27FC236}">
                      <a16:creationId xmlns:a16="http://schemas.microsoft.com/office/drawing/2014/main" id="{405DB880-0280-46A1-BFAD-E6DB5ED6DD6D}"/>
                    </a:ext>
                  </a:extLst>
                </p14:cNvPr>
                <p14:cNvContentPartPr/>
                <p14:nvPr/>
              </p14:nvContentPartPr>
              <p14:xfrm>
                <a:off x="7580360" y="3415800"/>
                <a:ext cx="468720" cy="2236680"/>
              </p14:xfrm>
            </p:contentPart>
          </mc:Choice>
          <mc:Fallback>
            <p:pic>
              <p:nvPicPr>
                <p:cNvPr id="41" name="墨迹 40">
                  <a:extLst>
                    <a:ext uri="{FF2B5EF4-FFF2-40B4-BE49-F238E27FC236}">
                      <a16:creationId xmlns:a16="http://schemas.microsoft.com/office/drawing/2014/main" id="{405DB880-0280-46A1-BFAD-E6DB5ED6DD6D}"/>
                    </a:ext>
                  </a:extLst>
                </p:cNvPr>
                <p:cNvPicPr/>
                <p:nvPr/>
              </p:nvPicPr>
              <p:blipFill>
                <a:blip r:embed="rId14"/>
                <a:stretch>
                  <a:fillRect/>
                </a:stretch>
              </p:blipFill>
              <p:spPr>
                <a:xfrm>
                  <a:off x="7571720" y="3407160"/>
                  <a:ext cx="486360" cy="22543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43" name="墨迹 42">
                  <a:extLst>
                    <a:ext uri="{FF2B5EF4-FFF2-40B4-BE49-F238E27FC236}">
                      <a16:creationId xmlns:a16="http://schemas.microsoft.com/office/drawing/2014/main" id="{53FEC834-AC43-4F56-B295-4166E902BCFA}"/>
                    </a:ext>
                  </a:extLst>
                </p14:cNvPr>
                <p14:cNvContentPartPr/>
                <p14:nvPr/>
              </p14:nvContentPartPr>
              <p14:xfrm>
                <a:off x="8012720" y="5470680"/>
                <a:ext cx="171720" cy="336600"/>
              </p14:xfrm>
            </p:contentPart>
          </mc:Choice>
          <mc:Fallback>
            <p:pic>
              <p:nvPicPr>
                <p:cNvPr id="43" name="墨迹 42">
                  <a:extLst>
                    <a:ext uri="{FF2B5EF4-FFF2-40B4-BE49-F238E27FC236}">
                      <a16:creationId xmlns:a16="http://schemas.microsoft.com/office/drawing/2014/main" id="{53FEC834-AC43-4F56-B295-4166E902BCFA}"/>
                    </a:ext>
                  </a:extLst>
                </p:cNvPr>
                <p:cNvPicPr/>
                <p:nvPr/>
              </p:nvPicPr>
              <p:blipFill>
                <a:blip r:embed="rId16"/>
                <a:stretch>
                  <a:fillRect/>
                </a:stretch>
              </p:blipFill>
              <p:spPr>
                <a:xfrm>
                  <a:off x="8004080" y="5462040"/>
                  <a:ext cx="189360" cy="3542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46" name="墨迹 45">
                  <a:extLst>
                    <a:ext uri="{FF2B5EF4-FFF2-40B4-BE49-F238E27FC236}">
                      <a16:creationId xmlns:a16="http://schemas.microsoft.com/office/drawing/2014/main" id="{72B4BEBB-214A-4CD6-A45F-67E75646D504}"/>
                    </a:ext>
                  </a:extLst>
                </p14:cNvPr>
                <p14:cNvContentPartPr/>
                <p14:nvPr/>
              </p14:nvContentPartPr>
              <p14:xfrm>
                <a:off x="7695560" y="5917800"/>
                <a:ext cx="360" cy="360"/>
              </p14:xfrm>
            </p:contentPart>
          </mc:Choice>
          <mc:Fallback>
            <p:pic>
              <p:nvPicPr>
                <p:cNvPr id="46" name="墨迹 45">
                  <a:extLst>
                    <a:ext uri="{FF2B5EF4-FFF2-40B4-BE49-F238E27FC236}">
                      <a16:creationId xmlns:a16="http://schemas.microsoft.com/office/drawing/2014/main" id="{72B4BEBB-214A-4CD6-A45F-67E75646D504}"/>
                    </a:ext>
                  </a:extLst>
                </p:cNvPr>
                <p:cNvPicPr/>
                <p:nvPr/>
              </p:nvPicPr>
              <p:blipFill>
                <a:blip r:embed="rId18"/>
                <a:stretch>
                  <a:fillRect/>
                </a:stretch>
              </p:blipFill>
              <p:spPr>
                <a:xfrm>
                  <a:off x="7686920" y="5909160"/>
                  <a:ext cx="18000" cy="18000"/>
                </a:xfrm>
                <a:prstGeom prst="rect">
                  <a:avLst/>
                </a:prstGeom>
              </p:spPr>
            </p:pic>
          </mc:Fallback>
        </mc:AlternateContent>
      </p:grpSp>
    </p:spTree>
    <p:extLst>
      <p:ext uri="{BB962C8B-B14F-4D97-AF65-F5344CB8AC3E}">
        <p14:creationId xmlns:p14="http://schemas.microsoft.com/office/powerpoint/2010/main" val="1457438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85DB72A-0134-4218-90E3-7CAA52EFAF1C}"/>
              </a:ext>
            </a:extLst>
          </p:cNvPr>
          <p:cNvPicPr>
            <a:picLocks noChangeAspect="1"/>
          </p:cNvPicPr>
          <p:nvPr/>
        </p:nvPicPr>
        <p:blipFill>
          <a:blip r:embed="rId2"/>
          <a:stretch>
            <a:fillRect/>
          </a:stretch>
        </p:blipFill>
        <p:spPr>
          <a:xfrm rot="5782673" flipV="1">
            <a:off x="587954" y="476950"/>
            <a:ext cx="3172702" cy="2736730"/>
          </a:xfrm>
          <a:prstGeom prst="rect">
            <a:avLst/>
          </a:prstGeom>
        </p:spPr>
      </p:pic>
      <p:cxnSp>
        <p:nvCxnSpPr>
          <p:cNvPr id="5" name="直接箭头连接符 4">
            <a:extLst>
              <a:ext uri="{FF2B5EF4-FFF2-40B4-BE49-F238E27FC236}">
                <a16:creationId xmlns:a16="http://schemas.microsoft.com/office/drawing/2014/main" id="{43F2C5F8-B9EA-4C65-9C98-015DD37D5FF8}"/>
              </a:ext>
            </a:extLst>
          </p:cNvPr>
          <p:cNvCxnSpPr>
            <a:cxnSpLocks/>
          </p:cNvCxnSpPr>
          <p:nvPr/>
        </p:nvCxnSpPr>
        <p:spPr>
          <a:xfrm flipH="1">
            <a:off x="1128493" y="1478283"/>
            <a:ext cx="1124125" cy="184348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47ECDE1B-0B82-44B8-8053-890DEBD2CF7D}"/>
              </a:ext>
            </a:extLst>
          </p:cNvPr>
          <p:cNvSpPr/>
          <p:nvPr/>
        </p:nvSpPr>
        <p:spPr>
          <a:xfrm>
            <a:off x="942365" y="3321764"/>
            <a:ext cx="540533" cy="369332"/>
          </a:xfrm>
          <a:prstGeom prst="rect">
            <a:avLst/>
          </a:prstGeom>
        </p:spPr>
        <p:txBody>
          <a:bodyPr wrap="square">
            <a:spAutoFit/>
          </a:bodyPr>
          <a:lstStyle/>
          <a:p>
            <a:r>
              <a:rPr lang="en-US" altLang="zh-CN" dirty="0"/>
              <a:t>Acc</a:t>
            </a:r>
            <a:endParaRPr lang="zh-CN" altLang="en-US" dirty="0"/>
          </a:p>
        </p:txBody>
      </p:sp>
      <p:pic>
        <p:nvPicPr>
          <p:cNvPr id="7" name="图片 6">
            <a:extLst>
              <a:ext uri="{FF2B5EF4-FFF2-40B4-BE49-F238E27FC236}">
                <a16:creationId xmlns:a16="http://schemas.microsoft.com/office/drawing/2014/main" id="{D738999F-714E-4781-BAE9-F4F41391FDBB}"/>
              </a:ext>
            </a:extLst>
          </p:cNvPr>
          <p:cNvPicPr>
            <a:picLocks noChangeAspect="1"/>
          </p:cNvPicPr>
          <p:nvPr/>
        </p:nvPicPr>
        <p:blipFill>
          <a:blip r:embed="rId3"/>
          <a:stretch>
            <a:fillRect/>
          </a:stretch>
        </p:blipFill>
        <p:spPr>
          <a:xfrm>
            <a:off x="5813718" y="116778"/>
            <a:ext cx="3476875" cy="2320047"/>
          </a:xfrm>
          <a:prstGeom prst="rect">
            <a:avLst/>
          </a:prstGeom>
        </p:spPr>
      </p:pic>
      <p:sp>
        <p:nvSpPr>
          <p:cNvPr id="8" name="矩形 7">
            <a:extLst>
              <a:ext uri="{FF2B5EF4-FFF2-40B4-BE49-F238E27FC236}">
                <a16:creationId xmlns:a16="http://schemas.microsoft.com/office/drawing/2014/main" id="{CEFA408A-9F4D-409B-AF30-293579678F5D}"/>
              </a:ext>
            </a:extLst>
          </p:cNvPr>
          <p:cNvSpPr/>
          <p:nvPr/>
        </p:nvSpPr>
        <p:spPr>
          <a:xfrm>
            <a:off x="253023" y="3829665"/>
            <a:ext cx="4801314" cy="369332"/>
          </a:xfrm>
          <a:prstGeom prst="rect">
            <a:avLst/>
          </a:prstGeom>
        </p:spPr>
        <p:txBody>
          <a:bodyPr wrap="square">
            <a:spAutoFit/>
          </a:bodyPr>
          <a:lstStyle/>
          <a:p>
            <a:r>
              <a:rPr lang="zh-CN" altLang="en-US" dirty="0"/>
              <a:t>身体受到的</a:t>
            </a:r>
            <a:r>
              <a:rPr lang="zh-CN" altLang="en-US" dirty="0">
                <a:highlight>
                  <a:srgbClr val="FFFF00"/>
                </a:highlight>
              </a:rPr>
              <a:t>合加速度</a:t>
            </a:r>
            <a:r>
              <a:rPr lang="zh-CN" altLang="en-US" dirty="0"/>
              <a:t>在</a:t>
            </a:r>
            <a:r>
              <a:rPr lang="zh-CN" altLang="en-US" dirty="0">
                <a:highlight>
                  <a:srgbClr val="FFFF00"/>
                </a:highlight>
              </a:rPr>
              <a:t>传感器坐标系下的投影</a:t>
            </a:r>
          </a:p>
        </p:txBody>
      </p:sp>
      <p:sp>
        <p:nvSpPr>
          <p:cNvPr id="9" name="矩形 8">
            <a:extLst>
              <a:ext uri="{FF2B5EF4-FFF2-40B4-BE49-F238E27FC236}">
                <a16:creationId xmlns:a16="http://schemas.microsoft.com/office/drawing/2014/main" id="{D26D8E19-5036-4119-91A7-DFB8989B6860}"/>
              </a:ext>
            </a:extLst>
          </p:cNvPr>
          <p:cNvSpPr/>
          <p:nvPr/>
        </p:nvSpPr>
        <p:spPr>
          <a:xfrm>
            <a:off x="5490359" y="2502111"/>
            <a:ext cx="5705951" cy="646331"/>
          </a:xfrm>
          <a:prstGeom prst="rect">
            <a:avLst/>
          </a:prstGeom>
        </p:spPr>
        <p:txBody>
          <a:bodyPr wrap="square">
            <a:spAutoFit/>
          </a:bodyPr>
          <a:lstStyle/>
          <a:p>
            <a:r>
              <a:rPr lang="zh-CN" altLang="en-US" dirty="0"/>
              <a:t>合加速度的所有情况构成了空间的椭球，运动的产生的</a:t>
            </a:r>
            <a:r>
              <a:rPr lang="zh-CN" altLang="en-US" dirty="0">
                <a:highlight>
                  <a:srgbClr val="FFFF00"/>
                </a:highlight>
              </a:rPr>
              <a:t>加速度序列</a:t>
            </a:r>
            <a:r>
              <a:rPr lang="zh-CN" altLang="en-US" dirty="0"/>
              <a:t>就是在</a:t>
            </a:r>
            <a:r>
              <a:rPr lang="zh-CN" altLang="en-US" dirty="0">
                <a:highlight>
                  <a:srgbClr val="FFFF00"/>
                </a:highlight>
              </a:rPr>
              <a:t>椭球表面</a:t>
            </a:r>
            <a:r>
              <a:rPr lang="zh-CN" altLang="en-US" dirty="0"/>
              <a:t>取</a:t>
            </a:r>
            <a:r>
              <a:rPr lang="zh-CN" altLang="en-US" dirty="0">
                <a:highlight>
                  <a:srgbClr val="FFFF00"/>
                </a:highlight>
              </a:rPr>
              <a:t>轨迹</a:t>
            </a:r>
          </a:p>
        </p:txBody>
      </p:sp>
      <p:pic>
        <p:nvPicPr>
          <p:cNvPr id="10" name="图片 9">
            <a:extLst>
              <a:ext uri="{FF2B5EF4-FFF2-40B4-BE49-F238E27FC236}">
                <a16:creationId xmlns:a16="http://schemas.microsoft.com/office/drawing/2014/main" id="{9F35908B-BE74-439D-A1CA-56E77BC5198A}"/>
              </a:ext>
            </a:extLst>
          </p:cNvPr>
          <p:cNvPicPr>
            <a:picLocks noChangeAspect="1"/>
          </p:cNvPicPr>
          <p:nvPr/>
        </p:nvPicPr>
        <p:blipFill>
          <a:blip r:embed="rId4"/>
          <a:stretch>
            <a:fillRect/>
          </a:stretch>
        </p:blipFill>
        <p:spPr>
          <a:xfrm>
            <a:off x="5738217" y="3385763"/>
            <a:ext cx="4030975" cy="2440155"/>
          </a:xfrm>
          <a:prstGeom prst="rect">
            <a:avLst/>
          </a:prstGeom>
        </p:spPr>
      </p:pic>
      <p:sp>
        <p:nvSpPr>
          <p:cNvPr id="11" name="矩形 10">
            <a:extLst>
              <a:ext uri="{FF2B5EF4-FFF2-40B4-BE49-F238E27FC236}">
                <a16:creationId xmlns:a16="http://schemas.microsoft.com/office/drawing/2014/main" id="{4C671D07-9A99-4AC2-B125-B1DDFF25E310}"/>
              </a:ext>
            </a:extLst>
          </p:cNvPr>
          <p:cNvSpPr/>
          <p:nvPr/>
        </p:nvSpPr>
        <p:spPr>
          <a:xfrm>
            <a:off x="5607804" y="6063239"/>
            <a:ext cx="5705951" cy="369332"/>
          </a:xfrm>
          <a:prstGeom prst="rect">
            <a:avLst/>
          </a:prstGeom>
        </p:spPr>
        <p:txBody>
          <a:bodyPr wrap="square">
            <a:spAutoFit/>
          </a:bodyPr>
          <a:lstStyle/>
          <a:p>
            <a:r>
              <a:rPr lang="zh-CN" altLang="en-US" dirty="0"/>
              <a:t>不同人，不同运动速度，佩戴误差，传感器误差</a:t>
            </a:r>
            <a:endParaRPr lang="zh-CN" altLang="en-US" dirty="0">
              <a:highlight>
                <a:srgbClr val="FFFF00"/>
              </a:highlight>
            </a:endParaRPr>
          </a:p>
        </p:txBody>
      </p:sp>
      <p:sp>
        <p:nvSpPr>
          <p:cNvPr id="13" name="矩形 12">
            <a:extLst>
              <a:ext uri="{FF2B5EF4-FFF2-40B4-BE49-F238E27FC236}">
                <a16:creationId xmlns:a16="http://schemas.microsoft.com/office/drawing/2014/main" id="{2CEDF877-462F-4E5B-92C9-7C84660E3EDE}"/>
              </a:ext>
            </a:extLst>
          </p:cNvPr>
          <p:cNvSpPr/>
          <p:nvPr/>
        </p:nvSpPr>
        <p:spPr>
          <a:xfrm>
            <a:off x="728413" y="4683271"/>
            <a:ext cx="3347391" cy="1477328"/>
          </a:xfrm>
          <a:prstGeom prst="rect">
            <a:avLst/>
          </a:prstGeom>
        </p:spPr>
        <p:txBody>
          <a:bodyPr wrap="none">
            <a:spAutoFit/>
          </a:bodyPr>
          <a:lstStyle/>
          <a:p>
            <a:r>
              <a:rPr lang="en-US" altLang="zh-CN" dirty="0"/>
              <a:t>Errors type:</a:t>
            </a:r>
          </a:p>
          <a:p>
            <a:pPr marL="342900" indent="-342900">
              <a:buAutoNum type="arabicPeriod"/>
            </a:pPr>
            <a:r>
              <a:rPr lang="zh-CN" altLang="en-US" dirty="0"/>
              <a:t>佩戴</a:t>
            </a:r>
            <a:endParaRPr lang="en-US" altLang="zh-CN" dirty="0"/>
          </a:p>
          <a:p>
            <a:pPr marL="342900" indent="-342900">
              <a:buAutoNum type="arabicPeriod"/>
            </a:pPr>
            <a:r>
              <a:rPr lang="en-US" altLang="zh-CN" dirty="0"/>
              <a:t>User </a:t>
            </a:r>
            <a:r>
              <a:rPr lang="zh-CN" altLang="en-US" dirty="0"/>
              <a:t>（速度，习惯，时长）</a:t>
            </a:r>
            <a:endParaRPr lang="en-US" altLang="zh-CN" dirty="0"/>
          </a:p>
          <a:p>
            <a:pPr marL="342900" indent="-342900">
              <a:buAutoNum type="arabicPeriod"/>
            </a:pPr>
            <a:r>
              <a:rPr lang="zh-CN" altLang="en-US" dirty="0"/>
              <a:t>传感器固有误差</a:t>
            </a:r>
            <a:endParaRPr lang="en-US" altLang="zh-CN" dirty="0"/>
          </a:p>
          <a:p>
            <a:pPr marL="342900" indent="-342900">
              <a:buAutoNum type="arabicPeriod"/>
            </a:pPr>
            <a:r>
              <a:rPr lang="en-US" altLang="zh-CN" dirty="0"/>
              <a:t> random noise</a:t>
            </a:r>
            <a:endParaRPr lang="zh-CN" altLang="en-US" dirty="0"/>
          </a:p>
        </p:txBody>
      </p:sp>
    </p:spTree>
    <p:extLst>
      <p:ext uri="{BB962C8B-B14F-4D97-AF65-F5344CB8AC3E}">
        <p14:creationId xmlns:p14="http://schemas.microsoft.com/office/powerpoint/2010/main" val="2550233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CDF46C3-1CB3-4412-AEAA-C24A65A04079}"/>
              </a:ext>
            </a:extLst>
          </p:cNvPr>
          <p:cNvPicPr>
            <a:picLocks noChangeAspect="1"/>
          </p:cNvPicPr>
          <p:nvPr/>
        </p:nvPicPr>
        <p:blipFill>
          <a:blip r:embed="rId2"/>
          <a:stretch>
            <a:fillRect/>
          </a:stretch>
        </p:blipFill>
        <p:spPr>
          <a:xfrm>
            <a:off x="2252662" y="514350"/>
            <a:ext cx="7077075" cy="581025"/>
          </a:xfrm>
          <a:prstGeom prst="rect">
            <a:avLst/>
          </a:prstGeom>
        </p:spPr>
      </p:pic>
      <p:sp>
        <p:nvSpPr>
          <p:cNvPr id="3" name="矩形 2">
            <a:extLst>
              <a:ext uri="{FF2B5EF4-FFF2-40B4-BE49-F238E27FC236}">
                <a16:creationId xmlns:a16="http://schemas.microsoft.com/office/drawing/2014/main" id="{980A5FAD-7CB0-4618-B0B5-9F18F6C01099}"/>
              </a:ext>
            </a:extLst>
          </p:cNvPr>
          <p:cNvSpPr/>
          <p:nvPr/>
        </p:nvSpPr>
        <p:spPr>
          <a:xfrm>
            <a:off x="486459" y="329684"/>
            <a:ext cx="877163" cy="369332"/>
          </a:xfrm>
          <a:prstGeom prst="rect">
            <a:avLst/>
          </a:prstGeom>
        </p:spPr>
        <p:txBody>
          <a:bodyPr wrap="none">
            <a:spAutoFit/>
          </a:bodyPr>
          <a:lstStyle/>
          <a:p>
            <a:r>
              <a:rPr lang="zh-CN" altLang="en-US" dirty="0"/>
              <a:t>椭球面</a:t>
            </a:r>
          </a:p>
        </p:txBody>
      </p:sp>
      <p:pic>
        <p:nvPicPr>
          <p:cNvPr id="11" name="图片 10">
            <a:extLst>
              <a:ext uri="{FF2B5EF4-FFF2-40B4-BE49-F238E27FC236}">
                <a16:creationId xmlns:a16="http://schemas.microsoft.com/office/drawing/2014/main" id="{D24DE0DE-EF36-400F-B187-EC67ED090D59}"/>
              </a:ext>
            </a:extLst>
          </p:cNvPr>
          <p:cNvPicPr>
            <a:picLocks noChangeAspect="1"/>
          </p:cNvPicPr>
          <p:nvPr/>
        </p:nvPicPr>
        <p:blipFill>
          <a:blip r:embed="rId3"/>
          <a:stretch>
            <a:fillRect/>
          </a:stretch>
        </p:blipFill>
        <p:spPr>
          <a:xfrm>
            <a:off x="2430404" y="1162742"/>
            <a:ext cx="4881563" cy="647124"/>
          </a:xfrm>
          <a:prstGeom prst="rect">
            <a:avLst/>
          </a:prstGeom>
        </p:spPr>
      </p:pic>
      <p:sp>
        <p:nvSpPr>
          <p:cNvPr id="15" name="矩形 14">
            <a:extLst>
              <a:ext uri="{FF2B5EF4-FFF2-40B4-BE49-F238E27FC236}">
                <a16:creationId xmlns:a16="http://schemas.microsoft.com/office/drawing/2014/main" id="{E2617BFA-967C-4E42-80D4-E4DDD71A2E11}"/>
              </a:ext>
            </a:extLst>
          </p:cNvPr>
          <p:cNvSpPr/>
          <p:nvPr/>
        </p:nvSpPr>
        <p:spPr>
          <a:xfrm>
            <a:off x="505696" y="1283616"/>
            <a:ext cx="646331" cy="369332"/>
          </a:xfrm>
          <a:prstGeom prst="rect">
            <a:avLst/>
          </a:prstGeom>
        </p:spPr>
        <p:txBody>
          <a:bodyPr wrap="none">
            <a:spAutoFit/>
          </a:bodyPr>
          <a:lstStyle/>
          <a:p>
            <a:r>
              <a:rPr lang="zh-CN" altLang="en-US" dirty="0"/>
              <a:t>球面</a:t>
            </a:r>
          </a:p>
        </p:txBody>
      </p:sp>
      <p:pic>
        <p:nvPicPr>
          <p:cNvPr id="32" name="图片 31">
            <a:extLst>
              <a:ext uri="{FF2B5EF4-FFF2-40B4-BE49-F238E27FC236}">
                <a16:creationId xmlns:a16="http://schemas.microsoft.com/office/drawing/2014/main" id="{45BE80AD-9C85-461F-B245-4E8E22D0073A}"/>
              </a:ext>
            </a:extLst>
          </p:cNvPr>
          <p:cNvPicPr>
            <a:picLocks noChangeAspect="1"/>
          </p:cNvPicPr>
          <p:nvPr/>
        </p:nvPicPr>
        <p:blipFill rotWithShape="1">
          <a:blip r:embed="rId4"/>
          <a:srcRect r="53393" b="4374"/>
          <a:stretch/>
        </p:blipFill>
        <p:spPr>
          <a:xfrm>
            <a:off x="3268734" y="3148254"/>
            <a:ext cx="1027339" cy="2538162"/>
          </a:xfrm>
          <a:prstGeom prst="rect">
            <a:avLst/>
          </a:prstGeom>
        </p:spPr>
      </p:pic>
      <p:sp>
        <p:nvSpPr>
          <p:cNvPr id="33" name="矩形 32">
            <a:extLst>
              <a:ext uri="{FF2B5EF4-FFF2-40B4-BE49-F238E27FC236}">
                <a16:creationId xmlns:a16="http://schemas.microsoft.com/office/drawing/2014/main" id="{FD6F087D-C949-4414-8D88-BAC08AEA60DD}"/>
              </a:ext>
            </a:extLst>
          </p:cNvPr>
          <p:cNvSpPr/>
          <p:nvPr/>
        </p:nvSpPr>
        <p:spPr>
          <a:xfrm>
            <a:off x="1033989" y="3731615"/>
            <a:ext cx="1949573" cy="369332"/>
          </a:xfrm>
          <a:prstGeom prst="rect">
            <a:avLst/>
          </a:prstGeom>
        </p:spPr>
        <p:txBody>
          <a:bodyPr wrap="none">
            <a:spAutoFit/>
          </a:bodyPr>
          <a:lstStyle/>
          <a:p>
            <a:r>
              <a:rPr lang="en-US" altLang="zh-CN" dirty="0"/>
              <a:t>User 1             M1</a:t>
            </a:r>
            <a:endParaRPr lang="zh-CN" altLang="en-US" dirty="0"/>
          </a:p>
        </p:txBody>
      </p:sp>
      <p:pic>
        <p:nvPicPr>
          <p:cNvPr id="18" name="图片 17">
            <a:extLst>
              <a:ext uri="{FF2B5EF4-FFF2-40B4-BE49-F238E27FC236}">
                <a16:creationId xmlns:a16="http://schemas.microsoft.com/office/drawing/2014/main" id="{BA8576A1-3167-41BF-AC8F-72AF8D366FE8}"/>
              </a:ext>
            </a:extLst>
          </p:cNvPr>
          <p:cNvPicPr>
            <a:picLocks noChangeAspect="1"/>
          </p:cNvPicPr>
          <p:nvPr/>
        </p:nvPicPr>
        <p:blipFill rotWithShape="1">
          <a:blip r:embed="rId5"/>
          <a:srcRect l="22917" r="29861"/>
          <a:stretch/>
        </p:blipFill>
        <p:spPr>
          <a:xfrm>
            <a:off x="5000625" y="2263453"/>
            <a:ext cx="161925" cy="1143000"/>
          </a:xfrm>
          <a:prstGeom prst="rect">
            <a:avLst/>
          </a:prstGeom>
        </p:spPr>
      </p:pic>
      <p:pic>
        <p:nvPicPr>
          <p:cNvPr id="21" name="图片 20">
            <a:extLst>
              <a:ext uri="{FF2B5EF4-FFF2-40B4-BE49-F238E27FC236}">
                <a16:creationId xmlns:a16="http://schemas.microsoft.com/office/drawing/2014/main" id="{75B991B1-1E9A-4CD2-B56D-C113413F18BF}"/>
              </a:ext>
            </a:extLst>
          </p:cNvPr>
          <p:cNvPicPr>
            <a:picLocks noChangeAspect="1"/>
          </p:cNvPicPr>
          <p:nvPr/>
        </p:nvPicPr>
        <p:blipFill>
          <a:blip r:embed="rId6"/>
          <a:stretch>
            <a:fillRect/>
          </a:stretch>
        </p:blipFill>
        <p:spPr>
          <a:xfrm>
            <a:off x="5000625" y="3577125"/>
            <a:ext cx="166444" cy="796595"/>
          </a:xfrm>
          <a:prstGeom prst="rect">
            <a:avLst/>
          </a:prstGeom>
        </p:spPr>
      </p:pic>
      <p:pic>
        <p:nvPicPr>
          <p:cNvPr id="38" name="图片 37">
            <a:extLst>
              <a:ext uri="{FF2B5EF4-FFF2-40B4-BE49-F238E27FC236}">
                <a16:creationId xmlns:a16="http://schemas.microsoft.com/office/drawing/2014/main" id="{1202FD6D-5F62-48D7-9828-FBF87BF22C7F}"/>
              </a:ext>
            </a:extLst>
          </p:cNvPr>
          <p:cNvPicPr>
            <a:picLocks noChangeAspect="1"/>
          </p:cNvPicPr>
          <p:nvPr/>
        </p:nvPicPr>
        <p:blipFill rotWithShape="1">
          <a:blip r:embed="rId4"/>
          <a:srcRect l="46609" t="-229" r="6784" b="4602"/>
          <a:stretch/>
        </p:blipFill>
        <p:spPr>
          <a:xfrm>
            <a:off x="6170430" y="3187881"/>
            <a:ext cx="971813" cy="2458908"/>
          </a:xfrm>
          <a:prstGeom prst="rect">
            <a:avLst/>
          </a:prstGeom>
        </p:spPr>
      </p:pic>
      <p:sp>
        <p:nvSpPr>
          <p:cNvPr id="23" name="矩形 22">
            <a:extLst>
              <a:ext uri="{FF2B5EF4-FFF2-40B4-BE49-F238E27FC236}">
                <a16:creationId xmlns:a16="http://schemas.microsoft.com/office/drawing/2014/main" id="{9CACCE42-3A7E-480B-B210-25A2E7846CF5}"/>
              </a:ext>
            </a:extLst>
          </p:cNvPr>
          <p:cNvSpPr/>
          <p:nvPr/>
        </p:nvSpPr>
        <p:spPr>
          <a:xfrm>
            <a:off x="7622859" y="3748143"/>
            <a:ext cx="558166" cy="369332"/>
          </a:xfrm>
          <a:prstGeom prst="rect">
            <a:avLst/>
          </a:prstGeom>
        </p:spPr>
        <p:txBody>
          <a:bodyPr wrap="none">
            <a:spAutoFit/>
          </a:bodyPr>
          <a:lstStyle/>
          <a:p>
            <a:r>
              <a:rPr lang="en-US" altLang="zh-CN" dirty="0"/>
              <a:t>M1</a:t>
            </a:r>
            <a:r>
              <a:rPr lang="zh-CN" altLang="en-US" dirty="0"/>
              <a:t>’</a:t>
            </a:r>
          </a:p>
        </p:txBody>
      </p:sp>
      <p:sp>
        <p:nvSpPr>
          <p:cNvPr id="41" name="矩形 40">
            <a:extLst>
              <a:ext uri="{FF2B5EF4-FFF2-40B4-BE49-F238E27FC236}">
                <a16:creationId xmlns:a16="http://schemas.microsoft.com/office/drawing/2014/main" id="{E3729335-4DAD-456B-A139-CBCFBD750585}"/>
              </a:ext>
            </a:extLst>
          </p:cNvPr>
          <p:cNvSpPr/>
          <p:nvPr/>
        </p:nvSpPr>
        <p:spPr>
          <a:xfrm>
            <a:off x="1009837" y="4892986"/>
            <a:ext cx="1949573" cy="369332"/>
          </a:xfrm>
          <a:prstGeom prst="rect">
            <a:avLst/>
          </a:prstGeom>
        </p:spPr>
        <p:txBody>
          <a:bodyPr wrap="none">
            <a:spAutoFit/>
          </a:bodyPr>
          <a:lstStyle/>
          <a:p>
            <a:r>
              <a:rPr lang="en-US" altLang="zh-CN" dirty="0"/>
              <a:t>User 2             M2</a:t>
            </a:r>
            <a:endParaRPr lang="zh-CN" altLang="en-US" dirty="0"/>
          </a:p>
        </p:txBody>
      </p:sp>
      <p:pic>
        <p:nvPicPr>
          <p:cNvPr id="43" name="图片 42">
            <a:extLst>
              <a:ext uri="{FF2B5EF4-FFF2-40B4-BE49-F238E27FC236}">
                <a16:creationId xmlns:a16="http://schemas.microsoft.com/office/drawing/2014/main" id="{402FD396-5139-4924-9FC6-27F6DE6D303C}"/>
              </a:ext>
            </a:extLst>
          </p:cNvPr>
          <p:cNvPicPr>
            <a:picLocks noChangeAspect="1"/>
          </p:cNvPicPr>
          <p:nvPr/>
        </p:nvPicPr>
        <p:blipFill rotWithShape="1">
          <a:blip r:embed="rId5"/>
          <a:srcRect l="22917" r="29861"/>
          <a:stretch/>
        </p:blipFill>
        <p:spPr>
          <a:xfrm>
            <a:off x="5000625" y="4645436"/>
            <a:ext cx="161925" cy="1143000"/>
          </a:xfrm>
          <a:prstGeom prst="rect">
            <a:avLst/>
          </a:prstGeom>
        </p:spPr>
      </p:pic>
      <p:pic>
        <p:nvPicPr>
          <p:cNvPr id="44" name="图片 43">
            <a:extLst>
              <a:ext uri="{FF2B5EF4-FFF2-40B4-BE49-F238E27FC236}">
                <a16:creationId xmlns:a16="http://schemas.microsoft.com/office/drawing/2014/main" id="{E5D6A185-77A3-452E-9DB8-EFA89B16202B}"/>
              </a:ext>
            </a:extLst>
          </p:cNvPr>
          <p:cNvPicPr>
            <a:picLocks noChangeAspect="1"/>
          </p:cNvPicPr>
          <p:nvPr/>
        </p:nvPicPr>
        <p:blipFill>
          <a:blip r:embed="rId6"/>
          <a:stretch>
            <a:fillRect/>
          </a:stretch>
        </p:blipFill>
        <p:spPr>
          <a:xfrm>
            <a:off x="5000625" y="5959108"/>
            <a:ext cx="166444" cy="796595"/>
          </a:xfrm>
          <a:prstGeom prst="rect">
            <a:avLst/>
          </a:prstGeom>
        </p:spPr>
      </p:pic>
      <p:sp>
        <p:nvSpPr>
          <p:cNvPr id="48" name="矩形 47">
            <a:extLst>
              <a:ext uri="{FF2B5EF4-FFF2-40B4-BE49-F238E27FC236}">
                <a16:creationId xmlns:a16="http://schemas.microsoft.com/office/drawing/2014/main" id="{CD027E54-F768-48C6-8B72-E4DF437E0C85}"/>
              </a:ext>
            </a:extLst>
          </p:cNvPr>
          <p:cNvSpPr/>
          <p:nvPr/>
        </p:nvSpPr>
        <p:spPr>
          <a:xfrm>
            <a:off x="7622859" y="4892986"/>
            <a:ext cx="558166" cy="369332"/>
          </a:xfrm>
          <a:prstGeom prst="rect">
            <a:avLst/>
          </a:prstGeom>
        </p:spPr>
        <p:txBody>
          <a:bodyPr wrap="none">
            <a:spAutoFit/>
          </a:bodyPr>
          <a:lstStyle/>
          <a:p>
            <a:r>
              <a:rPr lang="en-US" altLang="zh-CN" dirty="0"/>
              <a:t>M2</a:t>
            </a:r>
            <a:r>
              <a:rPr lang="zh-CN" altLang="en-US" dirty="0"/>
              <a:t>’</a:t>
            </a:r>
          </a:p>
        </p:txBody>
      </p:sp>
      <p:sp>
        <p:nvSpPr>
          <p:cNvPr id="24" name="矩形 23">
            <a:extLst>
              <a:ext uri="{FF2B5EF4-FFF2-40B4-BE49-F238E27FC236}">
                <a16:creationId xmlns:a16="http://schemas.microsoft.com/office/drawing/2014/main" id="{B95C0FB0-55C3-4CCA-B683-8C318EC919C1}"/>
              </a:ext>
            </a:extLst>
          </p:cNvPr>
          <p:cNvSpPr/>
          <p:nvPr/>
        </p:nvSpPr>
        <p:spPr>
          <a:xfrm>
            <a:off x="5393491" y="2378456"/>
            <a:ext cx="566181" cy="369332"/>
          </a:xfrm>
          <a:prstGeom prst="rect">
            <a:avLst/>
          </a:prstGeom>
        </p:spPr>
        <p:txBody>
          <a:bodyPr wrap="none">
            <a:spAutoFit/>
          </a:bodyPr>
          <a:lstStyle/>
          <a:p>
            <a:r>
              <a:rPr lang="en-US" altLang="zh-CN" dirty="0"/>
              <a:t>Ve1</a:t>
            </a:r>
            <a:endParaRPr lang="zh-CN" altLang="en-US" dirty="0"/>
          </a:p>
        </p:txBody>
      </p:sp>
      <p:sp>
        <p:nvSpPr>
          <p:cNvPr id="49" name="矩形 48">
            <a:extLst>
              <a:ext uri="{FF2B5EF4-FFF2-40B4-BE49-F238E27FC236}">
                <a16:creationId xmlns:a16="http://schemas.microsoft.com/office/drawing/2014/main" id="{29127494-852A-4298-AB66-FD0963424C97}"/>
              </a:ext>
            </a:extLst>
          </p:cNvPr>
          <p:cNvSpPr/>
          <p:nvPr/>
        </p:nvSpPr>
        <p:spPr>
          <a:xfrm>
            <a:off x="5431895" y="3766459"/>
            <a:ext cx="447558" cy="369332"/>
          </a:xfrm>
          <a:prstGeom prst="rect">
            <a:avLst/>
          </a:prstGeom>
        </p:spPr>
        <p:txBody>
          <a:bodyPr wrap="none">
            <a:spAutoFit/>
          </a:bodyPr>
          <a:lstStyle/>
          <a:p>
            <a:r>
              <a:rPr lang="en-US" altLang="zh-CN" dirty="0"/>
              <a:t>V1</a:t>
            </a:r>
            <a:endParaRPr lang="zh-CN" altLang="en-US" dirty="0"/>
          </a:p>
        </p:txBody>
      </p:sp>
      <p:sp>
        <p:nvSpPr>
          <p:cNvPr id="50" name="矩形 49">
            <a:extLst>
              <a:ext uri="{FF2B5EF4-FFF2-40B4-BE49-F238E27FC236}">
                <a16:creationId xmlns:a16="http://schemas.microsoft.com/office/drawing/2014/main" id="{325D6659-65A6-45BD-BE63-488196BB7A3C}"/>
              </a:ext>
            </a:extLst>
          </p:cNvPr>
          <p:cNvSpPr/>
          <p:nvPr/>
        </p:nvSpPr>
        <p:spPr>
          <a:xfrm>
            <a:off x="5393491" y="6404738"/>
            <a:ext cx="447558" cy="369332"/>
          </a:xfrm>
          <a:prstGeom prst="rect">
            <a:avLst/>
          </a:prstGeom>
        </p:spPr>
        <p:txBody>
          <a:bodyPr wrap="none">
            <a:spAutoFit/>
          </a:bodyPr>
          <a:lstStyle/>
          <a:p>
            <a:r>
              <a:rPr lang="en-US" altLang="zh-CN" dirty="0"/>
              <a:t>V2</a:t>
            </a:r>
            <a:endParaRPr lang="zh-CN" altLang="en-US" dirty="0"/>
          </a:p>
        </p:txBody>
      </p:sp>
      <p:sp>
        <p:nvSpPr>
          <p:cNvPr id="51" name="矩形 50">
            <a:extLst>
              <a:ext uri="{FF2B5EF4-FFF2-40B4-BE49-F238E27FC236}">
                <a16:creationId xmlns:a16="http://schemas.microsoft.com/office/drawing/2014/main" id="{B10AC4B0-0F66-4C6B-927E-5BE7DC08F7F5}"/>
              </a:ext>
            </a:extLst>
          </p:cNvPr>
          <p:cNvSpPr/>
          <p:nvPr/>
        </p:nvSpPr>
        <p:spPr>
          <a:xfrm>
            <a:off x="5393491" y="5036486"/>
            <a:ext cx="566181" cy="369332"/>
          </a:xfrm>
          <a:prstGeom prst="rect">
            <a:avLst/>
          </a:prstGeom>
        </p:spPr>
        <p:txBody>
          <a:bodyPr wrap="none">
            <a:spAutoFit/>
          </a:bodyPr>
          <a:lstStyle/>
          <a:p>
            <a:r>
              <a:rPr lang="en-US" altLang="zh-CN" dirty="0"/>
              <a:t>Ve2</a:t>
            </a:r>
            <a:endParaRPr lang="zh-CN" altLang="en-US" dirty="0"/>
          </a:p>
        </p:txBody>
      </p:sp>
      <p:sp>
        <p:nvSpPr>
          <p:cNvPr id="27" name="矩形 26">
            <a:extLst>
              <a:ext uri="{FF2B5EF4-FFF2-40B4-BE49-F238E27FC236}">
                <a16:creationId xmlns:a16="http://schemas.microsoft.com/office/drawing/2014/main" id="{1FA43149-B375-446B-9B64-943C2271416E}"/>
              </a:ext>
            </a:extLst>
          </p:cNvPr>
          <p:cNvSpPr/>
          <p:nvPr/>
        </p:nvSpPr>
        <p:spPr>
          <a:xfrm>
            <a:off x="4683913" y="3451548"/>
            <a:ext cx="745338" cy="245890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直接连接符 51">
            <a:extLst>
              <a:ext uri="{FF2B5EF4-FFF2-40B4-BE49-F238E27FC236}">
                <a16:creationId xmlns:a16="http://schemas.microsoft.com/office/drawing/2014/main" id="{ED0BBD30-67C0-4341-9D96-0345AB721459}"/>
              </a:ext>
            </a:extLst>
          </p:cNvPr>
          <p:cNvCxnSpPr>
            <a:cxnSpLocks/>
          </p:cNvCxnSpPr>
          <p:nvPr/>
        </p:nvCxnSpPr>
        <p:spPr>
          <a:xfrm flipV="1">
            <a:off x="2714623" y="2198332"/>
            <a:ext cx="1" cy="1378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42437743-8C30-4B7F-8F3B-00F462C8B116}"/>
              </a:ext>
            </a:extLst>
          </p:cNvPr>
          <p:cNvCxnSpPr>
            <a:cxnSpLocks/>
          </p:cNvCxnSpPr>
          <p:nvPr/>
        </p:nvCxnSpPr>
        <p:spPr>
          <a:xfrm flipH="1">
            <a:off x="2714626" y="2199105"/>
            <a:ext cx="51873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FF93E525-335D-4D6B-A087-E33B83E727A5}"/>
              </a:ext>
            </a:extLst>
          </p:cNvPr>
          <p:cNvCxnSpPr>
            <a:cxnSpLocks/>
          </p:cNvCxnSpPr>
          <p:nvPr/>
        </p:nvCxnSpPr>
        <p:spPr>
          <a:xfrm>
            <a:off x="7892718" y="2198332"/>
            <a:ext cx="0" cy="1132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矩形 59">
            <a:extLst>
              <a:ext uri="{FF2B5EF4-FFF2-40B4-BE49-F238E27FC236}">
                <a16:creationId xmlns:a16="http://schemas.microsoft.com/office/drawing/2014/main" id="{1FDDE15D-B525-4728-BB3E-C15601167175}"/>
              </a:ext>
            </a:extLst>
          </p:cNvPr>
          <p:cNvSpPr/>
          <p:nvPr/>
        </p:nvSpPr>
        <p:spPr>
          <a:xfrm>
            <a:off x="4863070" y="2264029"/>
            <a:ext cx="420801" cy="2259382"/>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BFE4F27B-770B-486A-86C5-098F7186930B}"/>
              </a:ext>
            </a:extLst>
          </p:cNvPr>
          <p:cNvSpPr/>
          <p:nvPr/>
        </p:nvSpPr>
        <p:spPr>
          <a:xfrm>
            <a:off x="4871186" y="4588334"/>
            <a:ext cx="420801" cy="2259382"/>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p14="http://schemas.microsoft.com/office/powerpoint/2010/main" Requires="p14">
          <p:contentPart p14:bwMode="auto" r:id="rId7">
            <p14:nvContentPartPr>
              <p14:cNvPr id="78" name="墨迹 77">
                <a:extLst>
                  <a:ext uri="{FF2B5EF4-FFF2-40B4-BE49-F238E27FC236}">
                    <a16:creationId xmlns:a16="http://schemas.microsoft.com/office/drawing/2014/main" id="{31AB9B0E-A2AA-4193-8623-DFC704F23D13}"/>
                  </a:ext>
                </a:extLst>
              </p14:cNvPr>
              <p14:cNvContentPartPr/>
              <p14:nvPr/>
            </p14:nvContentPartPr>
            <p14:xfrm>
              <a:off x="5305155" y="3171150"/>
              <a:ext cx="856440" cy="1002240"/>
            </p14:xfrm>
          </p:contentPart>
        </mc:Choice>
        <mc:Fallback>
          <p:pic>
            <p:nvPicPr>
              <p:cNvPr id="78" name="墨迹 77">
                <a:extLst>
                  <a:ext uri="{FF2B5EF4-FFF2-40B4-BE49-F238E27FC236}">
                    <a16:creationId xmlns:a16="http://schemas.microsoft.com/office/drawing/2014/main" id="{31AB9B0E-A2AA-4193-8623-DFC704F23D13}"/>
                  </a:ext>
                </a:extLst>
              </p:cNvPr>
              <p:cNvPicPr/>
              <p:nvPr/>
            </p:nvPicPr>
            <p:blipFill>
              <a:blip r:embed="rId8"/>
              <a:stretch>
                <a:fillRect/>
              </a:stretch>
            </p:blipFill>
            <p:spPr>
              <a:xfrm>
                <a:off x="5296155" y="3162510"/>
                <a:ext cx="874080" cy="1019880"/>
              </a:xfrm>
              <a:prstGeom prst="rect">
                <a:avLst/>
              </a:prstGeom>
            </p:spPr>
          </p:pic>
        </mc:Fallback>
      </mc:AlternateContent>
      <p:grpSp>
        <p:nvGrpSpPr>
          <p:cNvPr id="81" name="组合 80">
            <a:extLst>
              <a:ext uri="{FF2B5EF4-FFF2-40B4-BE49-F238E27FC236}">
                <a16:creationId xmlns:a16="http://schemas.microsoft.com/office/drawing/2014/main" id="{4BA70996-1E7E-475B-B52B-3C32B78221B9}"/>
              </a:ext>
            </a:extLst>
          </p:cNvPr>
          <p:cNvGrpSpPr/>
          <p:nvPr/>
        </p:nvGrpSpPr>
        <p:grpSpPr>
          <a:xfrm>
            <a:off x="7162755" y="3856590"/>
            <a:ext cx="476280" cy="239760"/>
            <a:chOff x="7162755" y="3856590"/>
            <a:chExt cx="476280" cy="239760"/>
          </a:xfrm>
        </p:grpSpPr>
        <mc:AlternateContent xmlns:mc="http://schemas.openxmlformats.org/markup-compatibility/2006">
          <mc:Choice xmlns:p14="http://schemas.microsoft.com/office/powerpoint/2010/main" Requires="p14">
            <p:contentPart p14:bwMode="auto" r:id="rId9">
              <p14:nvContentPartPr>
                <p14:cNvPr id="79" name="墨迹 78">
                  <a:extLst>
                    <a:ext uri="{FF2B5EF4-FFF2-40B4-BE49-F238E27FC236}">
                      <a16:creationId xmlns:a16="http://schemas.microsoft.com/office/drawing/2014/main" id="{56BC34AD-A486-497E-ABD7-5FD73BCCB6B4}"/>
                    </a:ext>
                  </a:extLst>
                </p14:cNvPr>
                <p14:cNvContentPartPr/>
                <p14:nvPr/>
              </p14:nvContentPartPr>
              <p14:xfrm>
                <a:off x="7162755" y="3944790"/>
                <a:ext cx="446760" cy="151560"/>
              </p14:xfrm>
            </p:contentPart>
          </mc:Choice>
          <mc:Fallback>
            <p:pic>
              <p:nvPicPr>
                <p:cNvPr id="79" name="墨迹 78">
                  <a:extLst>
                    <a:ext uri="{FF2B5EF4-FFF2-40B4-BE49-F238E27FC236}">
                      <a16:creationId xmlns:a16="http://schemas.microsoft.com/office/drawing/2014/main" id="{56BC34AD-A486-497E-ABD7-5FD73BCCB6B4}"/>
                    </a:ext>
                  </a:extLst>
                </p:cNvPr>
                <p:cNvPicPr/>
                <p:nvPr/>
              </p:nvPicPr>
              <p:blipFill>
                <a:blip r:embed="rId10"/>
                <a:stretch>
                  <a:fillRect/>
                </a:stretch>
              </p:blipFill>
              <p:spPr>
                <a:xfrm>
                  <a:off x="7153755" y="3935790"/>
                  <a:ext cx="46440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80" name="墨迹 79">
                  <a:extLst>
                    <a:ext uri="{FF2B5EF4-FFF2-40B4-BE49-F238E27FC236}">
                      <a16:creationId xmlns:a16="http://schemas.microsoft.com/office/drawing/2014/main" id="{EC984820-D58F-4D3B-A9D9-86814D83FC62}"/>
                    </a:ext>
                  </a:extLst>
                </p14:cNvPr>
                <p14:cNvContentPartPr/>
                <p14:nvPr/>
              </p14:nvContentPartPr>
              <p14:xfrm>
                <a:off x="7505475" y="3856590"/>
                <a:ext cx="133560" cy="147960"/>
              </p14:xfrm>
            </p:contentPart>
          </mc:Choice>
          <mc:Fallback>
            <p:pic>
              <p:nvPicPr>
                <p:cNvPr id="80" name="墨迹 79">
                  <a:extLst>
                    <a:ext uri="{FF2B5EF4-FFF2-40B4-BE49-F238E27FC236}">
                      <a16:creationId xmlns:a16="http://schemas.microsoft.com/office/drawing/2014/main" id="{EC984820-D58F-4D3B-A9D9-86814D83FC62}"/>
                    </a:ext>
                  </a:extLst>
                </p:cNvPr>
                <p:cNvPicPr/>
                <p:nvPr/>
              </p:nvPicPr>
              <p:blipFill>
                <a:blip r:embed="rId12"/>
                <a:stretch>
                  <a:fillRect/>
                </a:stretch>
              </p:blipFill>
              <p:spPr>
                <a:xfrm>
                  <a:off x="7496835" y="3847590"/>
                  <a:ext cx="151200" cy="165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
            <p14:nvContentPartPr>
              <p14:cNvPr id="87" name="墨迹 86">
                <a:extLst>
                  <a:ext uri="{FF2B5EF4-FFF2-40B4-BE49-F238E27FC236}">
                    <a16:creationId xmlns:a16="http://schemas.microsoft.com/office/drawing/2014/main" id="{40651A9E-7A72-4D15-A543-0E0959DA334D}"/>
                  </a:ext>
                </a:extLst>
              </p14:cNvPr>
              <p14:cNvContentPartPr/>
              <p14:nvPr/>
            </p14:nvContentPartPr>
            <p14:xfrm>
              <a:off x="5295435" y="4769550"/>
              <a:ext cx="837720" cy="1290240"/>
            </p14:xfrm>
          </p:contentPart>
        </mc:Choice>
        <mc:Fallback>
          <p:pic>
            <p:nvPicPr>
              <p:cNvPr id="87" name="墨迹 86">
                <a:extLst>
                  <a:ext uri="{FF2B5EF4-FFF2-40B4-BE49-F238E27FC236}">
                    <a16:creationId xmlns:a16="http://schemas.microsoft.com/office/drawing/2014/main" id="{40651A9E-7A72-4D15-A543-0E0959DA334D}"/>
                  </a:ext>
                </a:extLst>
              </p:cNvPr>
              <p:cNvPicPr/>
              <p:nvPr/>
            </p:nvPicPr>
            <p:blipFill>
              <a:blip r:embed="rId14"/>
              <a:stretch>
                <a:fillRect/>
              </a:stretch>
            </p:blipFill>
            <p:spPr>
              <a:xfrm>
                <a:off x="5286435" y="4760550"/>
                <a:ext cx="855360" cy="1307880"/>
              </a:xfrm>
              <a:prstGeom prst="rect">
                <a:avLst/>
              </a:prstGeom>
            </p:spPr>
          </p:pic>
        </mc:Fallback>
      </mc:AlternateContent>
      <p:grpSp>
        <p:nvGrpSpPr>
          <p:cNvPr id="90" name="组合 89">
            <a:extLst>
              <a:ext uri="{FF2B5EF4-FFF2-40B4-BE49-F238E27FC236}">
                <a16:creationId xmlns:a16="http://schemas.microsoft.com/office/drawing/2014/main" id="{3AD8DCB8-AB1F-4F08-98E2-72EF3F68A6C6}"/>
              </a:ext>
            </a:extLst>
          </p:cNvPr>
          <p:cNvGrpSpPr/>
          <p:nvPr/>
        </p:nvGrpSpPr>
        <p:grpSpPr>
          <a:xfrm>
            <a:off x="7124235" y="4857030"/>
            <a:ext cx="526320" cy="182160"/>
            <a:chOff x="7124235" y="4857030"/>
            <a:chExt cx="526320" cy="182160"/>
          </a:xfrm>
        </p:grpSpPr>
        <mc:AlternateContent xmlns:mc="http://schemas.openxmlformats.org/markup-compatibility/2006">
          <mc:Choice xmlns:p14="http://schemas.microsoft.com/office/powerpoint/2010/main" Requires="p14">
            <p:contentPart p14:bwMode="auto" r:id="rId15">
              <p14:nvContentPartPr>
                <p14:cNvPr id="88" name="墨迹 87">
                  <a:extLst>
                    <a:ext uri="{FF2B5EF4-FFF2-40B4-BE49-F238E27FC236}">
                      <a16:creationId xmlns:a16="http://schemas.microsoft.com/office/drawing/2014/main" id="{EAAD7A0A-C956-458C-89AC-99F60E7EF0CB}"/>
                    </a:ext>
                  </a:extLst>
                </p14:cNvPr>
                <p14:cNvContentPartPr/>
                <p14:nvPr/>
              </p14:nvContentPartPr>
              <p14:xfrm>
                <a:off x="7124235" y="4857030"/>
                <a:ext cx="513360" cy="101880"/>
              </p14:xfrm>
            </p:contentPart>
          </mc:Choice>
          <mc:Fallback>
            <p:pic>
              <p:nvPicPr>
                <p:cNvPr id="88" name="墨迹 87">
                  <a:extLst>
                    <a:ext uri="{FF2B5EF4-FFF2-40B4-BE49-F238E27FC236}">
                      <a16:creationId xmlns:a16="http://schemas.microsoft.com/office/drawing/2014/main" id="{EAAD7A0A-C956-458C-89AC-99F60E7EF0CB}"/>
                    </a:ext>
                  </a:extLst>
                </p:cNvPr>
                <p:cNvPicPr/>
                <p:nvPr/>
              </p:nvPicPr>
              <p:blipFill>
                <a:blip r:embed="rId16"/>
                <a:stretch>
                  <a:fillRect/>
                </a:stretch>
              </p:blipFill>
              <p:spPr>
                <a:xfrm>
                  <a:off x="7115595" y="4848390"/>
                  <a:ext cx="53100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89" name="墨迹 88">
                  <a:extLst>
                    <a:ext uri="{FF2B5EF4-FFF2-40B4-BE49-F238E27FC236}">
                      <a16:creationId xmlns:a16="http://schemas.microsoft.com/office/drawing/2014/main" id="{CDEACA95-E441-42DC-AC76-2261E3E24127}"/>
                    </a:ext>
                  </a:extLst>
                </p14:cNvPr>
                <p14:cNvContentPartPr/>
                <p14:nvPr/>
              </p14:nvContentPartPr>
              <p14:xfrm>
                <a:off x="7581795" y="4857030"/>
                <a:ext cx="68760" cy="182160"/>
              </p14:xfrm>
            </p:contentPart>
          </mc:Choice>
          <mc:Fallback>
            <p:pic>
              <p:nvPicPr>
                <p:cNvPr id="89" name="墨迹 88">
                  <a:extLst>
                    <a:ext uri="{FF2B5EF4-FFF2-40B4-BE49-F238E27FC236}">
                      <a16:creationId xmlns:a16="http://schemas.microsoft.com/office/drawing/2014/main" id="{CDEACA95-E441-42DC-AC76-2261E3E24127}"/>
                    </a:ext>
                  </a:extLst>
                </p:cNvPr>
                <p:cNvPicPr/>
                <p:nvPr/>
              </p:nvPicPr>
              <p:blipFill>
                <a:blip r:embed="rId18"/>
                <a:stretch>
                  <a:fillRect/>
                </a:stretch>
              </p:blipFill>
              <p:spPr>
                <a:xfrm>
                  <a:off x="7572795" y="4848390"/>
                  <a:ext cx="86400" cy="199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9">
            <p14:nvContentPartPr>
              <p14:cNvPr id="91" name="墨迹 90">
                <a:extLst>
                  <a:ext uri="{FF2B5EF4-FFF2-40B4-BE49-F238E27FC236}">
                    <a16:creationId xmlns:a16="http://schemas.microsoft.com/office/drawing/2014/main" id="{FD185203-1D88-4F13-BE23-105A4CDE55CF}"/>
                  </a:ext>
                </a:extLst>
              </p14:cNvPr>
              <p14:cNvContentPartPr/>
              <p14:nvPr/>
            </p14:nvContentPartPr>
            <p14:xfrm>
              <a:off x="5467155" y="4462110"/>
              <a:ext cx="675720" cy="33480"/>
            </p14:xfrm>
          </p:contentPart>
        </mc:Choice>
        <mc:Fallback>
          <p:pic>
            <p:nvPicPr>
              <p:cNvPr id="91" name="墨迹 90">
                <a:extLst>
                  <a:ext uri="{FF2B5EF4-FFF2-40B4-BE49-F238E27FC236}">
                    <a16:creationId xmlns:a16="http://schemas.microsoft.com/office/drawing/2014/main" id="{FD185203-1D88-4F13-BE23-105A4CDE55CF}"/>
                  </a:ext>
                </a:extLst>
              </p:cNvPr>
              <p:cNvPicPr/>
              <p:nvPr/>
            </p:nvPicPr>
            <p:blipFill>
              <a:blip r:embed="rId20"/>
              <a:stretch>
                <a:fillRect/>
              </a:stretch>
            </p:blipFill>
            <p:spPr>
              <a:xfrm>
                <a:off x="5458155" y="4453470"/>
                <a:ext cx="69336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92" name="墨迹 91">
                <a:extLst>
                  <a:ext uri="{FF2B5EF4-FFF2-40B4-BE49-F238E27FC236}">
                    <a16:creationId xmlns:a16="http://schemas.microsoft.com/office/drawing/2014/main" id="{494C5E43-204F-445F-BDDC-2E05AF8D10C9}"/>
                  </a:ext>
                </a:extLst>
              </p14:cNvPr>
              <p14:cNvContentPartPr/>
              <p14:nvPr/>
            </p14:nvContentPartPr>
            <p14:xfrm>
              <a:off x="7143315" y="4437990"/>
              <a:ext cx="4320" cy="360"/>
            </p14:xfrm>
          </p:contentPart>
        </mc:Choice>
        <mc:Fallback>
          <p:pic>
            <p:nvPicPr>
              <p:cNvPr id="92" name="墨迹 91">
                <a:extLst>
                  <a:ext uri="{FF2B5EF4-FFF2-40B4-BE49-F238E27FC236}">
                    <a16:creationId xmlns:a16="http://schemas.microsoft.com/office/drawing/2014/main" id="{494C5E43-204F-445F-BDDC-2E05AF8D10C9}"/>
                  </a:ext>
                </a:extLst>
              </p:cNvPr>
              <p:cNvPicPr/>
              <p:nvPr/>
            </p:nvPicPr>
            <p:blipFill>
              <a:blip r:embed="rId22"/>
              <a:stretch>
                <a:fillRect/>
              </a:stretch>
            </p:blipFill>
            <p:spPr>
              <a:xfrm>
                <a:off x="7134315" y="4429350"/>
                <a:ext cx="21960" cy="18000"/>
              </a:xfrm>
              <a:prstGeom prst="rect">
                <a:avLst/>
              </a:prstGeom>
            </p:spPr>
          </p:pic>
        </mc:Fallback>
      </mc:AlternateContent>
      <p:grpSp>
        <p:nvGrpSpPr>
          <p:cNvPr id="95" name="组合 94">
            <a:extLst>
              <a:ext uri="{FF2B5EF4-FFF2-40B4-BE49-F238E27FC236}">
                <a16:creationId xmlns:a16="http://schemas.microsoft.com/office/drawing/2014/main" id="{118C9FB3-D57F-4613-BD86-268597BA58EE}"/>
              </a:ext>
            </a:extLst>
          </p:cNvPr>
          <p:cNvGrpSpPr/>
          <p:nvPr/>
        </p:nvGrpSpPr>
        <p:grpSpPr>
          <a:xfrm>
            <a:off x="7153035" y="4333230"/>
            <a:ext cx="1392120" cy="172080"/>
            <a:chOff x="7153035" y="4333230"/>
            <a:chExt cx="1392120" cy="172080"/>
          </a:xfrm>
        </p:grpSpPr>
        <mc:AlternateContent xmlns:mc="http://schemas.openxmlformats.org/markup-compatibility/2006">
          <mc:Choice xmlns:p14="http://schemas.microsoft.com/office/powerpoint/2010/main" Requires="p14">
            <p:contentPart p14:bwMode="auto" r:id="rId23">
              <p14:nvContentPartPr>
                <p14:cNvPr id="93" name="墨迹 92">
                  <a:extLst>
                    <a:ext uri="{FF2B5EF4-FFF2-40B4-BE49-F238E27FC236}">
                      <a16:creationId xmlns:a16="http://schemas.microsoft.com/office/drawing/2014/main" id="{38C03ECF-BFF6-4648-B5C4-69E953477E1A}"/>
                    </a:ext>
                  </a:extLst>
                </p14:cNvPr>
                <p14:cNvContentPartPr/>
                <p14:nvPr/>
              </p14:nvContentPartPr>
              <p14:xfrm>
                <a:off x="7153035" y="4426830"/>
                <a:ext cx="1275480" cy="78480"/>
              </p14:xfrm>
            </p:contentPart>
          </mc:Choice>
          <mc:Fallback>
            <p:pic>
              <p:nvPicPr>
                <p:cNvPr id="93" name="墨迹 92">
                  <a:extLst>
                    <a:ext uri="{FF2B5EF4-FFF2-40B4-BE49-F238E27FC236}">
                      <a16:creationId xmlns:a16="http://schemas.microsoft.com/office/drawing/2014/main" id="{38C03ECF-BFF6-4648-B5C4-69E953477E1A}"/>
                    </a:ext>
                  </a:extLst>
                </p:cNvPr>
                <p:cNvPicPr/>
                <p:nvPr/>
              </p:nvPicPr>
              <p:blipFill>
                <a:blip r:embed="rId24"/>
                <a:stretch>
                  <a:fillRect/>
                </a:stretch>
              </p:blipFill>
              <p:spPr>
                <a:xfrm>
                  <a:off x="7144035" y="4418190"/>
                  <a:ext cx="1293120" cy="9612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94" name="墨迹 93">
                  <a:extLst>
                    <a:ext uri="{FF2B5EF4-FFF2-40B4-BE49-F238E27FC236}">
                      <a16:creationId xmlns:a16="http://schemas.microsoft.com/office/drawing/2014/main" id="{2E37D985-F6CC-4AA0-BB12-6CB68A52350F}"/>
                    </a:ext>
                  </a:extLst>
                </p14:cNvPr>
                <p14:cNvContentPartPr/>
                <p14:nvPr/>
              </p14:nvContentPartPr>
              <p14:xfrm>
                <a:off x="8395035" y="4333230"/>
                <a:ext cx="150120" cy="170280"/>
              </p14:xfrm>
            </p:contentPart>
          </mc:Choice>
          <mc:Fallback>
            <p:pic>
              <p:nvPicPr>
                <p:cNvPr id="94" name="墨迹 93">
                  <a:extLst>
                    <a:ext uri="{FF2B5EF4-FFF2-40B4-BE49-F238E27FC236}">
                      <a16:creationId xmlns:a16="http://schemas.microsoft.com/office/drawing/2014/main" id="{2E37D985-F6CC-4AA0-BB12-6CB68A52350F}"/>
                    </a:ext>
                  </a:extLst>
                </p:cNvPr>
                <p:cNvPicPr/>
                <p:nvPr/>
              </p:nvPicPr>
              <p:blipFill>
                <a:blip r:embed="rId26"/>
                <a:stretch>
                  <a:fillRect/>
                </a:stretch>
              </p:blipFill>
              <p:spPr>
                <a:xfrm>
                  <a:off x="8386035" y="4324590"/>
                  <a:ext cx="167760" cy="187920"/>
                </a:xfrm>
                <a:prstGeom prst="rect">
                  <a:avLst/>
                </a:prstGeom>
              </p:spPr>
            </p:pic>
          </mc:Fallback>
        </mc:AlternateContent>
      </p:grpSp>
      <p:sp>
        <p:nvSpPr>
          <p:cNvPr id="96" name="矩形 95">
            <a:extLst>
              <a:ext uri="{FF2B5EF4-FFF2-40B4-BE49-F238E27FC236}">
                <a16:creationId xmlns:a16="http://schemas.microsoft.com/office/drawing/2014/main" id="{94443A66-2406-4439-B137-9B064C989FD0}"/>
              </a:ext>
            </a:extLst>
          </p:cNvPr>
          <p:cNvSpPr/>
          <p:nvPr/>
        </p:nvSpPr>
        <p:spPr>
          <a:xfrm>
            <a:off x="8670609" y="4232669"/>
            <a:ext cx="609462" cy="369332"/>
          </a:xfrm>
          <a:prstGeom prst="rect">
            <a:avLst/>
          </a:prstGeom>
        </p:spPr>
        <p:txBody>
          <a:bodyPr wrap="none">
            <a:spAutoFit/>
          </a:bodyPr>
          <a:lstStyle/>
          <a:p>
            <a:r>
              <a:rPr lang="en-US" altLang="zh-CN" dirty="0"/>
              <a:t>M2</a:t>
            </a:r>
            <a:r>
              <a:rPr lang="zh-CN" altLang="en-US" dirty="0"/>
              <a:t>’’</a:t>
            </a:r>
          </a:p>
        </p:txBody>
      </p:sp>
      <p:sp>
        <p:nvSpPr>
          <p:cNvPr id="97" name="矩形 96">
            <a:extLst>
              <a:ext uri="{FF2B5EF4-FFF2-40B4-BE49-F238E27FC236}">
                <a16:creationId xmlns:a16="http://schemas.microsoft.com/office/drawing/2014/main" id="{3F15A595-1FC1-4FF1-8672-571153DFB651}"/>
              </a:ext>
            </a:extLst>
          </p:cNvPr>
          <p:cNvSpPr/>
          <p:nvPr/>
        </p:nvSpPr>
        <p:spPr>
          <a:xfrm>
            <a:off x="8975340" y="1623568"/>
            <a:ext cx="2727029" cy="369332"/>
          </a:xfrm>
          <a:prstGeom prst="rect">
            <a:avLst/>
          </a:prstGeom>
        </p:spPr>
        <p:txBody>
          <a:bodyPr wrap="none">
            <a:spAutoFit/>
          </a:bodyPr>
          <a:lstStyle/>
          <a:p>
            <a:r>
              <a:rPr lang="en-US" altLang="zh-CN" dirty="0"/>
              <a:t>M1 -&gt; (V1 + Ve1) -&gt; M1’</a:t>
            </a:r>
            <a:endParaRPr lang="zh-CN" altLang="en-US" dirty="0"/>
          </a:p>
        </p:txBody>
      </p:sp>
      <p:sp>
        <p:nvSpPr>
          <p:cNvPr id="98" name="矩形 97">
            <a:extLst>
              <a:ext uri="{FF2B5EF4-FFF2-40B4-BE49-F238E27FC236}">
                <a16:creationId xmlns:a16="http://schemas.microsoft.com/office/drawing/2014/main" id="{F1501982-0503-40F7-8534-DB84BE7F43C4}"/>
              </a:ext>
            </a:extLst>
          </p:cNvPr>
          <p:cNvSpPr/>
          <p:nvPr/>
        </p:nvSpPr>
        <p:spPr>
          <a:xfrm>
            <a:off x="8975340" y="2135703"/>
            <a:ext cx="2727029" cy="369332"/>
          </a:xfrm>
          <a:prstGeom prst="rect">
            <a:avLst/>
          </a:prstGeom>
        </p:spPr>
        <p:txBody>
          <a:bodyPr wrap="none">
            <a:spAutoFit/>
          </a:bodyPr>
          <a:lstStyle/>
          <a:p>
            <a:r>
              <a:rPr lang="en-US" altLang="zh-CN" dirty="0"/>
              <a:t>M2 -&gt; (V2 + Ve2) -&gt; M2’</a:t>
            </a:r>
            <a:endParaRPr lang="zh-CN" altLang="en-US" dirty="0"/>
          </a:p>
        </p:txBody>
      </p:sp>
      <p:sp>
        <p:nvSpPr>
          <p:cNvPr id="101" name="矩形 100">
            <a:extLst>
              <a:ext uri="{FF2B5EF4-FFF2-40B4-BE49-F238E27FC236}">
                <a16:creationId xmlns:a16="http://schemas.microsoft.com/office/drawing/2014/main" id="{691CA1FD-32D2-4401-9D35-151E830EBECB}"/>
              </a:ext>
            </a:extLst>
          </p:cNvPr>
          <p:cNvSpPr/>
          <p:nvPr/>
        </p:nvSpPr>
        <p:spPr>
          <a:xfrm>
            <a:off x="9718006" y="2834953"/>
            <a:ext cx="1486304" cy="369332"/>
          </a:xfrm>
          <a:prstGeom prst="rect">
            <a:avLst/>
          </a:prstGeom>
        </p:spPr>
        <p:txBody>
          <a:bodyPr wrap="none">
            <a:spAutoFit/>
          </a:bodyPr>
          <a:lstStyle/>
          <a:p>
            <a:r>
              <a:rPr lang="en-US" altLang="zh-CN" dirty="0"/>
              <a:t>V1 </a:t>
            </a:r>
            <a:r>
              <a:rPr lang="zh-CN" altLang="en-US" dirty="0"/>
              <a:t>≈ </a:t>
            </a:r>
            <a:r>
              <a:rPr lang="en-US" altLang="zh-CN" dirty="0"/>
              <a:t>V2 = V</a:t>
            </a:r>
            <a:endParaRPr lang="zh-CN" altLang="en-US" dirty="0"/>
          </a:p>
        </p:txBody>
      </p:sp>
      <p:sp>
        <p:nvSpPr>
          <p:cNvPr id="102" name="矩形 101">
            <a:extLst>
              <a:ext uri="{FF2B5EF4-FFF2-40B4-BE49-F238E27FC236}">
                <a16:creationId xmlns:a16="http://schemas.microsoft.com/office/drawing/2014/main" id="{268BA88A-40D8-413A-A57C-EB398A6FFE46}"/>
              </a:ext>
            </a:extLst>
          </p:cNvPr>
          <p:cNvSpPr/>
          <p:nvPr/>
        </p:nvSpPr>
        <p:spPr>
          <a:xfrm>
            <a:off x="9749093" y="3309714"/>
            <a:ext cx="1938351" cy="369332"/>
          </a:xfrm>
          <a:prstGeom prst="rect">
            <a:avLst/>
          </a:prstGeom>
        </p:spPr>
        <p:txBody>
          <a:bodyPr wrap="none">
            <a:spAutoFit/>
          </a:bodyPr>
          <a:lstStyle/>
          <a:p>
            <a:r>
              <a:rPr lang="en-US" altLang="zh-CN" dirty="0"/>
              <a:t>V1 +  Ve2 -&gt; M2’</a:t>
            </a:r>
            <a:endParaRPr lang="zh-CN" altLang="en-US" dirty="0"/>
          </a:p>
        </p:txBody>
      </p:sp>
      <p:sp>
        <p:nvSpPr>
          <p:cNvPr id="103" name="矩形 102">
            <a:extLst>
              <a:ext uri="{FF2B5EF4-FFF2-40B4-BE49-F238E27FC236}">
                <a16:creationId xmlns:a16="http://schemas.microsoft.com/office/drawing/2014/main" id="{48BDCA92-1088-4A3C-9219-AAFC7FC97129}"/>
              </a:ext>
            </a:extLst>
          </p:cNvPr>
          <p:cNvSpPr/>
          <p:nvPr/>
        </p:nvSpPr>
        <p:spPr>
          <a:xfrm>
            <a:off x="9764018" y="3740934"/>
            <a:ext cx="1938351" cy="369332"/>
          </a:xfrm>
          <a:prstGeom prst="rect">
            <a:avLst/>
          </a:prstGeom>
        </p:spPr>
        <p:txBody>
          <a:bodyPr wrap="none">
            <a:spAutoFit/>
          </a:bodyPr>
          <a:lstStyle/>
          <a:p>
            <a:r>
              <a:rPr lang="en-US" altLang="zh-CN" dirty="0"/>
              <a:t>V2 +  Ve1 -&gt; M1’</a:t>
            </a:r>
            <a:endParaRPr lang="zh-CN" altLang="en-US" dirty="0"/>
          </a:p>
        </p:txBody>
      </p:sp>
    </p:spTree>
    <p:extLst>
      <p:ext uri="{BB962C8B-B14F-4D97-AF65-F5344CB8AC3E}">
        <p14:creationId xmlns:p14="http://schemas.microsoft.com/office/powerpoint/2010/main" val="2540683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a:extLst>
              <a:ext uri="{FF2B5EF4-FFF2-40B4-BE49-F238E27FC236}">
                <a16:creationId xmlns:a16="http://schemas.microsoft.com/office/drawing/2014/main" id="{E7DB15A3-9FDF-433D-B7B7-EA13CACDDCB4}"/>
              </a:ext>
            </a:extLst>
          </p:cNvPr>
          <p:cNvGraphicFramePr>
            <a:graphicFrameLocks noGrp="1"/>
          </p:cNvGraphicFramePr>
          <p:nvPr>
            <p:extLst>
              <p:ext uri="{D42A27DB-BD31-4B8C-83A1-F6EECF244321}">
                <p14:modId xmlns:p14="http://schemas.microsoft.com/office/powerpoint/2010/main" val="1491153269"/>
              </p:ext>
            </p:extLst>
          </p:nvPr>
        </p:nvGraphicFramePr>
        <p:xfrm>
          <a:off x="0" y="0"/>
          <a:ext cx="12192000" cy="6858000"/>
        </p:xfrm>
        <a:graphic>
          <a:graphicData uri="http://schemas.openxmlformats.org/drawingml/2006/table">
            <a:tbl>
              <a:tblPr>
                <a:tableStyleId>{5C22544A-7EE6-4342-B048-85BDC9FD1C3A}</a:tableStyleId>
              </a:tblPr>
              <a:tblGrid>
                <a:gridCol w="206645">
                  <a:extLst>
                    <a:ext uri="{9D8B030D-6E8A-4147-A177-3AD203B41FA5}">
                      <a16:colId xmlns:a16="http://schemas.microsoft.com/office/drawing/2014/main" val="3919605001"/>
                    </a:ext>
                  </a:extLst>
                </a:gridCol>
                <a:gridCol w="542441">
                  <a:extLst>
                    <a:ext uri="{9D8B030D-6E8A-4147-A177-3AD203B41FA5}">
                      <a16:colId xmlns:a16="http://schemas.microsoft.com/office/drawing/2014/main" val="1317102896"/>
                    </a:ext>
                  </a:extLst>
                </a:gridCol>
                <a:gridCol w="3142712">
                  <a:extLst>
                    <a:ext uri="{9D8B030D-6E8A-4147-A177-3AD203B41FA5}">
                      <a16:colId xmlns:a16="http://schemas.microsoft.com/office/drawing/2014/main" val="3848401614"/>
                    </a:ext>
                  </a:extLst>
                </a:gridCol>
                <a:gridCol w="327186">
                  <a:extLst>
                    <a:ext uri="{9D8B030D-6E8A-4147-A177-3AD203B41FA5}">
                      <a16:colId xmlns:a16="http://schemas.microsoft.com/office/drawing/2014/main" val="307238926"/>
                    </a:ext>
                  </a:extLst>
                </a:gridCol>
                <a:gridCol w="3039390">
                  <a:extLst>
                    <a:ext uri="{9D8B030D-6E8A-4147-A177-3AD203B41FA5}">
                      <a16:colId xmlns:a16="http://schemas.microsoft.com/office/drawing/2014/main" val="183803630"/>
                    </a:ext>
                  </a:extLst>
                </a:gridCol>
                <a:gridCol w="2953287">
                  <a:extLst>
                    <a:ext uri="{9D8B030D-6E8A-4147-A177-3AD203B41FA5}">
                      <a16:colId xmlns:a16="http://schemas.microsoft.com/office/drawing/2014/main" val="2127373396"/>
                    </a:ext>
                  </a:extLst>
                </a:gridCol>
                <a:gridCol w="1980339">
                  <a:extLst>
                    <a:ext uri="{9D8B030D-6E8A-4147-A177-3AD203B41FA5}">
                      <a16:colId xmlns:a16="http://schemas.microsoft.com/office/drawing/2014/main" val="3877314640"/>
                    </a:ext>
                  </a:extLst>
                </a:gridCol>
              </a:tblGrid>
              <a:tr h="445213">
                <a:tc>
                  <a:txBody>
                    <a:bodyPr/>
                    <a:lstStyle/>
                    <a:p>
                      <a:pPr algn="ctr" fontAlgn="ctr"/>
                      <a:endParaRPr lang="zh-CN" altLang="en-US" sz="600" b="0" i="0" u="none" strike="noStrike">
                        <a:solidFill>
                          <a:srgbClr val="000000"/>
                        </a:solidFill>
                        <a:effectLst/>
                        <a:latin typeface="等线" panose="02010600030101010101" pitchFamily="2" charset="-122"/>
                        <a:ea typeface="等线" panose="02010600030101010101" pitchFamily="2" charset="-122"/>
                      </a:endParaRPr>
                    </a:p>
                  </a:txBody>
                  <a:tcPr marL="3713" marR="3713" marT="3713" marB="0" anchor="ctr"/>
                </a:tc>
                <a:tc>
                  <a:txBody>
                    <a:bodyPr/>
                    <a:lstStyle/>
                    <a:p>
                      <a:pPr algn="ctr" fontAlgn="ctr"/>
                      <a:r>
                        <a:rPr lang="en-US" sz="700" u="none" strike="noStrike">
                          <a:effectLst/>
                        </a:rPr>
                        <a:t>Key words</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3713" marR="3713" marT="3713" marB="0" anchor="ctr"/>
                </a:tc>
                <a:tc>
                  <a:txBody>
                    <a:bodyPr/>
                    <a:lstStyle/>
                    <a:p>
                      <a:pPr algn="ctr" fontAlgn="ctr"/>
                      <a:r>
                        <a:rPr lang="en-US" sz="900" u="none" strike="noStrike">
                          <a:effectLst/>
                        </a:rPr>
                        <a:t>Title</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3713" marR="3713" marT="3713" marB="0" anchor="ctr"/>
                </a:tc>
                <a:tc>
                  <a:txBody>
                    <a:bodyPr/>
                    <a:lstStyle/>
                    <a:p>
                      <a:pPr algn="ctr" fontAlgn="ctr"/>
                      <a:r>
                        <a:rPr lang="en-US" sz="900" u="none" strike="noStrike">
                          <a:effectLst/>
                        </a:rPr>
                        <a:t>Year</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3713" marR="3713" marT="3713" marB="0" anchor="ctr"/>
                </a:tc>
                <a:tc>
                  <a:txBody>
                    <a:bodyPr/>
                    <a:lstStyle/>
                    <a:p>
                      <a:pPr algn="ctr" fontAlgn="ctr"/>
                      <a:r>
                        <a:rPr lang="en-US" sz="900" u="none" strike="noStrike">
                          <a:effectLst/>
                        </a:rPr>
                        <a:t>Common</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3713" marR="3713" marT="3713" marB="0" anchor="ctr"/>
                </a:tc>
                <a:tc>
                  <a:txBody>
                    <a:bodyPr/>
                    <a:lstStyle/>
                    <a:p>
                      <a:pPr algn="ctr" fontAlgn="ctr"/>
                      <a:r>
                        <a:rPr lang="en-US" sz="900" u="none" strike="noStrike">
                          <a:effectLst/>
                        </a:rPr>
                        <a:t>Pros</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3713" marR="3713" marT="3713" marB="0" anchor="ctr"/>
                </a:tc>
                <a:tc>
                  <a:txBody>
                    <a:bodyPr/>
                    <a:lstStyle/>
                    <a:p>
                      <a:pPr algn="ctr" fontAlgn="ctr"/>
                      <a:r>
                        <a:rPr lang="en-US" sz="900" u="none" strike="noStrike">
                          <a:effectLst/>
                        </a:rPr>
                        <a:t>Cons</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3713" marR="3713" marT="3713" marB="0" anchor="ctr"/>
                </a:tc>
                <a:extLst>
                  <a:ext uri="{0D108BD9-81ED-4DB2-BD59-A6C34878D82A}">
                    <a16:rowId xmlns:a16="http://schemas.microsoft.com/office/drawing/2014/main" val="3210671622"/>
                  </a:ext>
                </a:extLst>
              </a:tr>
              <a:tr h="650697">
                <a:tc>
                  <a:txBody>
                    <a:bodyPr/>
                    <a:lstStyle/>
                    <a:p>
                      <a:pPr algn="ctr" fontAlgn="ctr"/>
                      <a:r>
                        <a:rPr lang="en-US" altLang="zh-CN" sz="900" u="none" strike="noStrike">
                          <a:effectLst/>
                        </a:rPr>
                        <a:t>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3713" marR="3713" marT="3713" marB="0" anchor="ctr"/>
                </a:tc>
                <a:tc rowSpan="2">
                  <a:txBody>
                    <a:bodyPr/>
                    <a:lstStyle/>
                    <a:p>
                      <a:pPr algn="ctr" fontAlgn="ctr"/>
                      <a:r>
                        <a:rPr lang="en-US" sz="800" u="none" strike="noStrike">
                          <a:effectLst/>
                        </a:rPr>
                        <a:t>Higher-Order</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3713" marR="3713" marT="3713" marB="0" anchor="ctr"/>
                </a:tc>
                <a:tc>
                  <a:txBody>
                    <a:bodyPr/>
                    <a:lstStyle/>
                    <a:p>
                      <a:pPr algn="ctr" fontAlgn="ctr"/>
                      <a:r>
                        <a:rPr lang="en-US" sz="800" u="none" strike="noStrike">
                          <a:effectLst/>
                        </a:rPr>
                        <a:t>Sensor-based activity recognition via learning from distributions</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3713" marR="3713" marT="3713" marB="0" anchor="ctr"/>
                </a:tc>
                <a:tc>
                  <a:txBody>
                    <a:bodyPr/>
                    <a:lstStyle/>
                    <a:p>
                      <a:pPr algn="ctr" fontAlgn="ctr"/>
                      <a:r>
                        <a:rPr lang="en-US" sz="600" u="none" strike="noStrike" dirty="0">
                          <a:effectLst/>
                        </a:rPr>
                        <a:t>AAAI 18</a:t>
                      </a:r>
                      <a:endParaRPr lang="en-US" sz="600" b="0" i="0" u="none" strike="noStrike" dirty="0">
                        <a:solidFill>
                          <a:srgbClr val="000000"/>
                        </a:solidFill>
                        <a:effectLst/>
                        <a:latin typeface="等线" panose="02010600030101010101" pitchFamily="2" charset="-122"/>
                        <a:ea typeface="等线" panose="02010600030101010101" pitchFamily="2" charset="-122"/>
                      </a:endParaRPr>
                    </a:p>
                  </a:txBody>
                  <a:tcPr marL="3713" marR="3713" marT="3713" marB="0" anchor="ctr"/>
                </a:tc>
                <a:tc rowSpan="2">
                  <a:txBody>
                    <a:bodyPr/>
                    <a:lstStyle/>
                    <a:p>
                      <a:pPr algn="l" fontAlgn="ctr"/>
                      <a:r>
                        <a:rPr lang="en-US" sz="800" u="none" strike="noStrike" dirty="0">
                          <a:effectLst/>
                        </a:rPr>
                        <a:t>1. Stati</a:t>
                      </a:r>
                      <a:r>
                        <a:rPr lang="en-US" altLang="zh-CN" sz="800" u="none" strike="noStrike" dirty="0">
                          <a:effectLst/>
                        </a:rPr>
                        <a:t>sti</a:t>
                      </a:r>
                      <a:r>
                        <a:rPr lang="en-US" sz="800" u="none" strike="noStrike" dirty="0">
                          <a:effectLst/>
                        </a:rPr>
                        <a:t>cal feature, e.g. mean, </a:t>
                      </a:r>
                      <a:r>
                        <a:rPr lang="en-US" sz="800" u="none" strike="noStrike">
                          <a:effectLst/>
                        </a:rPr>
                        <a:t>variance, etc</a:t>
                      </a:r>
                      <a:r>
                        <a:rPr lang="en-US" sz="800" u="none" strike="noStrike" dirty="0">
                          <a:effectLst/>
                        </a:rPr>
                        <a:t> is very important.                                              2.Low order moment can not distinguish different activities.                                                   3. Higher order is better but how to decide suitable orders ?                                                 4. Mapping to Reproducing Kernel Hilbert Space by kernel embedding</a:t>
                      </a:r>
                      <a:endParaRPr lang="en-US" sz="800" b="0" i="0" u="none" strike="noStrike" dirty="0">
                        <a:solidFill>
                          <a:srgbClr val="000000"/>
                        </a:solidFill>
                        <a:effectLst/>
                        <a:latin typeface="等线" panose="02010600030101010101" pitchFamily="2" charset="-122"/>
                        <a:ea typeface="等线" panose="02010600030101010101" pitchFamily="2" charset="-122"/>
                      </a:endParaRPr>
                    </a:p>
                  </a:txBody>
                  <a:tcPr marL="3713" marR="3713" marT="3713" marB="0" anchor="ctr"/>
                </a:tc>
                <a:tc>
                  <a:txBody>
                    <a:bodyPr/>
                    <a:lstStyle/>
                    <a:p>
                      <a:pPr algn="l" fontAlgn="ctr"/>
                      <a:r>
                        <a:rPr lang="en-US" sz="800" u="none" strike="noStrike" dirty="0">
                          <a:effectLst/>
                        </a:rPr>
                        <a:t>RKHS is a high-dimensional or even infinite-dimensional feature space, which is able to capture any order of moments of the probability distribution. The mean map operations in such higher order can distinguish the feature </a:t>
                      </a:r>
                      <a:r>
                        <a:rPr lang="en-US" sz="800" u="none" strike="noStrike" dirty="0" err="1">
                          <a:effectLst/>
                        </a:rPr>
                        <a:t>effecitvely</a:t>
                      </a:r>
                      <a:endParaRPr lang="en-US" sz="800" b="0" i="0" u="none" strike="noStrike" dirty="0">
                        <a:solidFill>
                          <a:srgbClr val="000000"/>
                        </a:solidFill>
                        <a:effectLst/>
                        <a:latin typeface="等线" panose="02010600030101010101" pitchFamily="2" charset="-122"/>
                        <a:ea typeface="等线" panose="02010600030101010101" pitchFamily="2" charset="-122"/>
                      </a:endParaRPr>
                    </a:p>
                  </a:txBody>
                  <a:tcPr marL="3713" marR="3713" marT="3713" marB="0" anchor="ctr"/>
                </a:tc>
                <a:tc>
                  <a:txBody>
                    <a:bodyPr/>
                    <a:lstStyle/>
                    <a:p>
                      <a:pPr algn="l" fontAlgn="ctr"/>
                      <a:r>
                        <a:rPr lang="en-US" sz="800" u="none" strike="noStrike" dirty="0">
                          <a:effectLst/>
                        </a:rPr>
                        <a:t>Use Fixed Gaussian Kernel, hence parameter tuning of proper bandwidth for kernel is required in advance</a:t>
                      </a:r>
                      <a:endParaRPr lang="en-US" sz="800" b="0" i="0" u="none" strike="noStrike" dirty="0">
                        <a:solidFill>
                          <a:srgbClr val="000000"/>
                        </a:solidFill>
                        <a:effectLst/>
                        <a:latin typeface="等线" panose="02010600030101010101" pitchFamily="2" charset="-122"/>
                        <a:ea typeface="等线" panose="02010600030101010101" pitchFamily="2" charset="-122"/>
                      </a:endParaRPr>
                    </a:p>
                  </a:txBody>
                  <a:tcPr marL="3713" marR="3713" marT="3713" marB="0" anchor="ctr"/>
                </a:tc>
                <a:extLst>
                  <a:ext uri="{0D108BD9-81ED-4DB2-BD59-A6C34878D82A}">
                    <a16:rowId xmlns:a16="http://schemas.microsoft.com/office/drawing/2014/main" val="1117392093"/>
                  </a:ext>
                </a:extLst>
              </a:tr>
              <a:tr h="813371">
                <a:tc>
                  <a:txBody>
                    <a:bodyPr/>
                    <a:lstStyle/>
                    <a:p>
                      <a:pPr algn="ctr" fontAlgn="ctr"/>
                      <a:r>
                        <a:rPr lang="en-US" altLang="zh-CN" sz="900" u="none" strike="noStrike">
                          <a:effectLst/>
                        </a:rPr>
                        <a:t>2</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3713" marR="3713" marT="3713" marB="0" anchor="ctr"/>
                </a:tc>
                <a:tc vMerge="1">
                  <a:txBody>
                    <a:bodyPr/>
                    <a:lstStyle/>
                    <a:p>
                      <a:endParaRPr lang="zh-CN" altLang="en-US"/>
                    </a:p>
                  </a:txBody>
                  <a:tcPr/>
                </a:tc>
                <a:tc>
                  <a:txBody>
                    <a:bodyPr/>
                    <a:lstStyle/>
                    <a:p>
                      <a:pPr algn="ctr" fontAlgn="ctr"/>
                      <a:r>
                        <a:rPr lang="en-US" sz="800" u="none" strike="noStrike">
                          <a:effectLst/>
                        </a:rPr>
                        <a:t>A Novel Distribution-Embedded Neural Network for Sensor-Based Activity Recognition</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3713" marR="3713" marT="3713" marB="0" anchor="ctr"/>
                </a:tc>
                <a:tc>
                  <a:txBody>
                    <a:bodyPr/>
                    <a:lstStyle/>
                    <a:p>
                      <a:pPr algn="ctr" fontAlgn="ctr"/>
                      <a:r>
                        <a:rPr lang="en-US" sz="600" u="none" strike="noStrike" dirty="0">
                          <a:effectLst/>
                        </a:rPr>
                        <a:t>IJCAI 19</a:t>
                      </a:r>
                      <a:endParaRPr lang="en-US" sz="600" b="0" i="0" u="none" strike="noStrike" dirty="0">
                        <a:solidFill>
                          <a:srgbClr val="000000"/>
                        </a:solidFill>
                        <a:effectLst/>
                        <a:latin typeface="等线" panose="02010600030101010101" pitchFamily="2" charset="-122"/>
                        <a:ea typeface="等线" panose="02010600030101010101" pitchFamily="2" charset="-122"/>
                      </a:endParaRPr>
                    </a:p>
                  </a:txBody>
                  <a:tcPr marL="3713" marR="3713" marT="3713" marB="0" anchor="ctr"/>
                </a:tc>
                <a:tc vMerge="1">
                  <a:txBody>
                    <a:bodyPr/>
                    <a:lstStyle/>
                    <a:p>
                      <a:endParaRPr lang="zh-CN" altLang="en-US"/>
                    </a:p>
                  </a:txBody>
                  <a:tcPr/>
                </a:tc>
                <a:tc>
                  <a:txBody>
                    <a:bodyPr/>
                    <a:lstStyle/>
                    <a:p>
                      <a:pPr algn="l" fontAlgn="ctr"/>
                      <a:r>
                        <a:rPr lang="en-US" sz="800" u="none" strike="noStrike" dirty="0">
                          <a:effectLst/>
                        </a:rPr>
                        <a:t>Inspired by </a:t>
                      </a:r>
                      <a:r>
                        <a:rPr lang="en-US" altLang="zh-CN" sz="800" u="none" strike="noStrike" dirty="0">
                          <a:effectLst/>
                        </a:rPr>
                        <a:t>above</a:t>
                      </a:r>
                      <a:r>
                        <a:rPr lang="en-US" sz="800" u="none" strike="noStrike" dirty="0">
                          <a:effectLst/>
                        </a:rPr>
                        <a:t>, The </a:t>
                      </a:r>
                      <a:r>
                        <a:rPr lang="en-US" sz="800" u="none" strike="noStrike" dirty="0" err="1">
                          <a:effectLst/>
                        </a:rPr>
                        <a:t>Kernal</a:t>
                      </a:r>
                      <a:r>
                        <a:rPr lang="en-US" sz="800" u="none" strike="noStrike" dirty="0">
                          <a:effectLst/>
                        </a:rPr>
                        <a:t> embedding process is replaced by a Neural Network f(.). Meanwhile, a decoder is implemented to make the NN more injective.  Instead of the Single Fixed Kernel, multiple kernels are combined together. Temporal and spatial information are also involved,.</a:t>
                      </a:r>
                      <a:endParaRPr lang="en-US" sz="800" b="0" i="0" u="none" strike="noStrike" dirty="0">
                        <a:solidFill>
                          <a:srgbClr val="000000"/>
                        </a:solidFill>
                        <a:effectLst/>
                        <a:latin typeface="等线" panose="02010600030101010101" pitchFamily="2" charset="-122"/>
                        <a:ea typeface="等线" panose="02010600030101010101" pitchFamily="2" charset="-122"/>
                      </a:endParaRPr>
                    </a:p>
                  </a:txBody>
                  <a:tcPr marL="3713" marR="3713" marT="3713" marB="0" anchor="ctr"/>
                </a:tc>
                <a:tc>
                  <a:txBody>
                    <a:bodyPr/>
                    <a:lstStyle/>
                    <a:p>
                      <a:pPr algn="l" fontAlgn="ctr"/>
                      <a:r>
                        <a:rPr lang="en-US" sz="800" u="none" strike="noStrike" dirty="0">
                          <a:effectLst/>
                        </a:rPr>
                        <a:t>More computational, Only the mean operation is involved</a:t>
                      </a:r>
                      <a:endParaRPr lang="en-US" sz="800" b="0" i="0" u="none" strike="noStrike" dirty="0">
                        <a:solidFill>
                          <a:srgbClr val="000000"/>
                        </a:solidFill>
                        <a:effectLst/>
                        <a:latin typeface="等线" panose="02010600030101010101" pitchFamily="2" charset="-122"/>
                        <a:ea typeface="等线" panose="02010600030101010101" pitchFamily="2" charset="-122"/>
                      </a:endParaRPr>
                    </a:p>
                  </a:txBody>
                  <a:tcPr marL="3713" marR="3713" marT="3713" marB="0" anchor="ctr"/>
                </a:tc>
                <a:extLst>
                  <a:ext uri="{0D108BD9-81ED-4DB2-BD59-A6C34878D82A}">
                    <a16:rowId xmlns:a16="http://schemas.microsoft.com/office/drawing/2014/main" val="1225606799"/>
                  </a:ext>
                </a:extLst>
              </a:tr>
              <a:tr h="821933">
                <a:tc>
                  <a:txBody>
                    <a:bodyPr/>
                    <a:lstStyle/>
                    <a:p>
                      <a:pPr algn="ctr" fontAlgn="ctr"/>
                      <a:r>
                        <a:rPr lang="en-US" altLang="zh-CN" sz="900" u="none" strike="noStrike">
                          <a:effectLst/>
                        </a:rPr>
                        <a:t>3</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3713" marR="3713" marT="3713" marB="0" anchor="ctr"/>
                </a:tc>
                <a:tc rowSpan="2">
                  <a:txBody>
                    <a:bodyPr/>
                    <a:lstStyle/>
                    <a:p>
                      <a:pPr algn="ctr" fontAlgn="ctr"/>
                      <a:r>
                        <a:rPr lang="en-US" sz="800" u="none" strike="noStrike">
                          <a:effectLst/>
                        </a:rPr>
                        <a:t>Hierarchical </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3713" marR="3713" marT="3713" marB="0" anchor="ctr"/>
                </a:tc>
                <a:tc>
                  <a:txBody>
                    <a:bodyPr/>
                    <a:lstStyle/>
                    <a:p>
                      <a:pPr algn="ctr" fontAlgn="ctr"/>
                      <a:r>
                        <a:rPr lang="en-US" sz="800" u="none" strike="noStrike">
                          <a:effectLst/>
                        </a:rPr>
                        <a:t>Deep activity recognition models with triaxial accelerometers.</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3713" marR="3713" marT="3713" marB="0" anchor="ctr"/>
                </a:tc>
                <a:tc>
                  <a:txBody>
                    <a:bodyPr/>
                    <a:lstStyle/>
                    <a:p>
                      <a:pPr algn="ctr" fontAlgn="ctr"/>
                      <a:r>
                        <a:rPr lang="en-US" sz="600" u="none" strike="noStrike" dirty="0">
                          <a:effectLst/>
                        </a:rPr>
                        <a:t>AAAI 16</a:t>
                      </a:r>
                      <a:endParaRPr lang="en-US" sz="600" b="0" i="0" u="none" strike="noStrike" dirty="0">
                        <a:solidFill>
                          <a:srgbClr val="000000"/>
                        </a:solidFill>
                        <a:effectLst/>
                        <a:latin typeface="等线" panose="02010600030101010101" pitchFamily="2" charset="-122"/>
                        <a:ea typeface="等线" panose="02010600030101010101" pitchFamily="2" charset="-122"/>
                      </a:endParaRPr>
                    </a:p>
                  </a:txBody>
                  <a:tcPr marL="3713" marR="3713" marT="3713" marB="0" anchor="ctr"/>
                </a:tc>
                <a:tc rowSpan="2">
                  <a:txBody>
                    <a:bodyPr/>
                    <a:lstStyle/>
                    <a:p>
                      <a:pPr algn="l" fontAlgn="ctr"/>
                      <a:r>
                        <a:rPr lang="en-US" sz="800" u="none" strike="noStrike" dirty="0">
                          <a:effectLst/>
                        </a:rPr>
                        <a:t>The Deep Generative model is implemented to extracting hierarchical features, which can analyze the inner relationship between visible (input) and hidden state. </a:t>
                      </a:r>
                      <a:endParaRPr lang="en-US" sz="800" b="0" i="0" u="none" strike="noStrike" dirty="0">
                        <a:solidFill>
                          <a:srgbClr val="000000"/>
                        </a:solidFill>
                        <a:effectLst/>
                        <a:latin typeface="等线" panose="02010600030101010101" pitchFamily="2" charset="-122"/>
                        <a:ea typeface="等线" panose="02010600030101010101" pitchFamily="2" charset="-122"/>
                      </a:endParaRPr>
                    </a:p>
                  </a:txBody>
                  <a:tcPr marL="3713" marR="3713" marT="3713" marB="0" anchor="ctr"/>
                </a:tc>
                <a:tc>
                  <a:txBody>
                    <a:bodyPr/>
                    <a:lstStyle/>
                    <a:p>
                      <a:pPr algn="l" fontAlgn="ctr"/>
                      <a:r>
                        <a:rPr lang="en-US" sz="800" u="none" strike="noStrike" dirty="0">
                          <a:effectLst/>
                        </a:rPr>
                        <a:t>This is a prior work that implement the generative model in sensor feature extraction. The model is DBNs and the hidden units are formed from RBMs. After training, the hidden states can represent the visible layer accurately and reconstruct the visible in the meanwhile.</a:t>
                      </a:r>
                      <a:endParaRPr lang="en-US" sz="800" b="0" i="0" u="none" strike="noStrike" dirty="0">
                        <a:solidFill>
                          <a:srgbClr val="000000"/>
                        </a:solidFill>
                        <a:effectLst/>
                        <a:latin typeface="等线" panose="02010600030101010101" pitchFamily="2" charset="-122"/>
                        <a:ea typeface="等线" panose="02010600030101010101" pitchFamily="2" charset="-122"/>
                      </a:endParaRPr>
                    </a:p>
                  </a:txBody>
                  <a:tcPr marL="3713" marR="3713" marT="3713" marB="0" anchor="ctr"/>
                </a:tc>
                <a:tc>
                  <a:txBody>
                    <a:bodyPr/>
                    <a:lstStyle/>
                    <a:p>
                      <a:pPr algn="l" fontAlgn="ctr"/>
                      <a:r>
                        <a:rPr lang="en-US" sz="800" u="none" strike="noStrike" dirty="0">
                          <a:effectLst/>
                        </a:rPr>
                        <a:t>The input of this work are 2d spectrum </a:t>
                      </a:r>
                      <a:r>
                        <a:rPr lang="en-US" sz="800" u="none" strike="noStrike" dirty="0" err="1">
                          <a:effectLst/>
                        </a:rPr>
                        <a:t>img</a:t>
                      </a:r>
                      <a:r>
                        <a:rPr lang="en-US" sz="800" u="none" strike="noStrike" dirty="0">
                          <a:effectLst/>
                        </a:rPr>
                        <a:t>. However, the DBNs cannot form the 2D structure because of the input is  vectoral form. Also, the DBNs does not deal with temporal information clearly.</a:t>
                      </a:r>
                      <a:endParaRPr lang="en-US" sz="800" b="0" i="0" u="none" strike="noStrike" dirty="0">
                        <a:solidFill>
                          <a:srgbClr val="000000"/>
                        </a:solidFill>
                        <a:effectLst/>
                        <a:latin typeface="等线" panose="02010600030101010101" pitchFamily="2" charset="-122"/>
                        <a:ea typeface="等线" panose="02010600030101010101" pitchFamily="2" charset="-122"/>
                      </a:endParaRPr>
                    </a:p>
                  </a:txBody>
                  <a:tcPr marL="3713" marR="3713" marT="3713" marB="0" anchor="ctr"/>
                </a:tc>
                <a:extLst>
                  <a:ext uri="{0D108BD9-81ED-4DB2-BD59-A6C34878D82A}">
                    <a16:rowId xmlns:a16="http://schemas.microsoft.com/office/drawing/2014/main" val="2118975824"/>
                  </a:ext>
                </a:extLst>
              </a:tr>
              <a:tr h="1018854">
                <a:tc>
                  <a:txBody>
                    <a:bodyPr/>
                    <a:lstStyle/>
                    <a:p>
                      <a:pPr algn="ctr" fontAlgn="ctr"/>
                      <a:r>
                        <a:rPr lang="en-US" altLang="zh-CN" sz="900" u="none" strike="noStrike">
                          <a:effectLst/>
                        </a:rPr>
                        <a:t>4</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3713" marR="3713" marT="3713" marB="0" anchor="ctr"/>
                </a:tc>
                <a:tc vMerge="1">
                  <a:txBody>
                    <a:bodyPr/>
                    <a:lstStyle/>
                    <a:p>
                      <a:endParaRPr lang="zh-CN" altLang="en-US"/>
                    </a:p>
                  </a:txBody>
                  <a:tcPr/>
                </a:tc>
                <a:tc>
                  <a:txBody>
                    <a:bodyPr/>
                    <a:lstStyle/>
                    <a:p>
                      <a:pPr algn="ctr" fontAlgn="ctr"/>
                      <a:r>
                        <a:rPr lang="en-US" sz="800" u="none" strike="noStrike" dirty="0">
                          <a:effectLst/>
                        </a:rPr>
                        <a:t>Locomotion activity recognition using stacked denoising autoencoders</a:t>
                      </a:r>
                      <a:endParaRPr lang="en-US" sz="800" b="0" i="0" u="none" strike="noStrike" dirty="0">
                        <a:solidFill>
                          <a:srgbClr val="000000"/>
                        </a:solidFill>
                        <a:effectLst/>
                        <a:latin typeface="等线" panose="02010600030101010101" pitchFamily="2" charset="-122"/>
                        <a:ea typeface="等线" panose="02010600030101010101" pitchFamily="2" charset="-122"/>
                      </a:endParaRPr>
                    </a:p>
                  </a:txBody>
                  <a:tcPr marL="3713" marR="3713" marT="3713" marB="0" anchor="ctr"/>
                </a:tc>
                <a:tc>
                  <a:txBody>
                    <a:bodyPr/>
                    <a:lstStyle/>
                    <a:p>
                      <a:pPr algn="ctr" fontAlgn="ctr"/>
                      <a:r>
                        <a:rPr lang="en-US" sz="600" u="none" strike="noStrike" dirty="0">
                          <a:effectLst/>
                        </a:rPr>
                        <a:t>IoT  18</a:t>
                      </a:r>
                      <a:endParaRPr lang="en-US" sz="600" b="0" i="0" u="none" strike="noStrike" dirty="0">
                        <a:solidFill>
                          <a:srgbClr val="000000"/>
                        </a:solidFill>
                        <a:effectLst/>
                        <a:latin typeface="等线" panose="02010600030101010101" pitchFamily="2" charset="-122"/>
                        <a:ea typeface="等线" panose="02010600030101010101" pitchFamily="2" charset="-122"/>
                      </a:endParaRPr>
                    </a:p>
                  </a:txBody>
                  <a:tcPr marL="3713" marR="3713" marT="3713" marB="0" anchor="ctr"/>
                </a:tc>
                <a:tc vMerge="1">
                  <a:txBody>
                    <a:bodyPr/>
                    <a:lstStyle/>
                    <a:p>
                      <a:endParaRPr lang="zh-CN" altLang="en-US"/>
                    </a:p>
                  </a:txBody>
                  <a:tcPr/>
                </a:tc>
                <a:tc>
                  <a:txBody>
                    <a:bodyPr/>
                    <a:lstStyle/>
                    <a:p>
                      <a:pPr algn="l" fontAlgn="ctr"/>
                      <a:r>
                        <a:rPr lang="en-US" sz="800" u="none" strike="noStrike" dirty="0">
                          <a:effectLst/>
                        </a:rPr>
                        <a:t>This work is similar as </a:t>
                      </a:r>
                      <a:r>
                        <a:rPr lang="en-US" altLang="zh-CN" sz="800" u="none" strike="noStrike" dirty="0">
                          <a:effectLst/>
                        </a:rPr>
                        <a:t>above</a:t>
                      </a:r>
                      <a:r>
                        <a:rPr lang="en-US" sz="800" u="none" strike="noStrike" dirty="0">
                          <a:effectLst/>
                        </a:rPr>
                        <a:t>. They use Stacked Denoising Autoencoders as the hidden units to replace the RBMs in DBNs. This method can make the neural network deeper and maintain the same training criteria. SD-Auto-EC is also good at noise reduction which make the extracted feature more robustness. </a:t>
                      </a:r>
                      <a:endParaRPr lang="en-US" sz="800" b="0" i="0" u="none" strike="noStrike" dirty="0">
                        <a:solidFill>
                          <a:srgbClr val="000000"/>
                        </a:solidFill>
                        <a:effectLst/>
                        <a:latin typeface="等线" panose="02010600030101010101" pitchFamily="2" charset="-122"/>
                        <a:ea typeface="等线" panose="02010600030101010101" pitchFamily="2" charset="-122"/>
                      </a:endParaRPr>
                    </a:p>
                  </a:txBody>
                  <a:tcPr marL="3713" marR="3713" marT="3713" marB="0" anchor="ctr"/>
                </a:tc>
                <a:tc>
                  <a:txBody>
                    <a:bodyPr/>
                    <a:lstStyle/>
                    <a:p>
                      <a:pPr algn="l" fontAlgn="ctr"/>
                      <a:r>
                        <a:rPr lang="en-US" sz="800" u="none" strike="noStrike" dirty="0">
                          <a:effectLst/>
                        </a:rPr>
                        <a:t>Compared with DBNs, stacked denoising autoencoders are discrimination model, which means it is difficult to sample the input space . The feature may not be intrinsic as generative model.  The temporal information are poorly involved</a:t>
                      </a:r>
                      <a:endParaRPr lang="en-US" sz="800" b="0" i="0" u="none" strike="noStrike" dirty="0">
                        <a:solidFill>
                          <a:srgbClr val="000000"/>
                        </a:solidFill>
                        <a:effectLst/>
                        <a:latin typeface="等线" panose="02010600030101010101" pitchFamily="2" charset="-122"/>
                        <a:ea typeface="等线" panose="02010600030101010101" pitchFamily="2" charset="-122"/>
                      </a:endParaRPr>
                    </a:p>
                  </a:txBody>
                  <a:tcPr marL="3713" marR="3713" marT="3713" marB="0" anchor="ctr"/>
                </a:tc>
                <a:extLst>
                  <a:ext uri="{0D108BD9-81ED-4DB2-BD59-A6C34878D82A}">
                    <a16:rowId xmlns:a16="http://schemas.microsoft.com/office/drawing/2014/main" val="2328543282"/>
                  </a:ext>
                </a:extLst>
              </a:tr>
              <a:tr h="847618">
                <a:tc>
                  <a:txBody>
                    <a:bodyPr/>
                    <a:lstStyle/>
                    <a:p>
                      <a:pPr algn="ctr" fontAlgn="ctr"/>
                      <a:r>
                        <a:rPr lang="en-US" altLang="zh-CN" sz="900" u="none" strike="noStrike">
                          <a:effectLst/>
                        </a:rPr>
                        <a:t>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3713" marR="3713" marT="3713" marB="0" anchor="ctr"/>
                </a:tc>
                <a:tc rowSpan="2">
                  <a:txBody>
                    <a:bodyPr/>
                    <a:lstStyle/>
                    <a:p>
                      <a:pPr algn="ctr" fontAlgn="ctr"/>
                      <a:r>
                        <a:rPr lang="en-US" sz="800" u="none" strike="noStrike" dirty="0">
                          <a:effectLst/>
                        </a:rPr>
                        <a:t>Latent representation</a:t>
                      </a:r>
                      <a:endParaRPr lang="en-US" sz="800" b="0" i="0" u="none" strike="noStrike" dirty="0">
                        <a:solidFill>
                          <a:srgbClr val="000000"/>
                        </a:solidFill>
                        <a:effectLst/>
                        <a:latin typeface="等线" panose="02010600030101010101" pitchFamily="2" charset="-122"/>
                        <a:ea typeface="等线" panose="02010600030101010101" pitchFamily="2" charset="-122"/>
                      </a:endParaRPr>
                    </a:p>
                  </a:txBody>
                  <a:tcPr marL="3713" marR="3713" marT="3713" marB="0" anchor="ctr"/>
                </a:tc>
                <a:tc>
                  <a:txBody>
                    <a:bodyPr/>
                    <a:lstStyle/>
                    <a:p>
                      <a:pPr algn="ctr" fontAlgn="ctr"/>
                      <a:r>
                        <a:rPr lang="en-US" sz="800" u="none" strike="noStrike" dirty="0">
                          <a:effectLst/>
                        </a:rPr>
                        <a:t>Motion2Vector: unsupervised learning in human activity recognition using wrist-sensing data</a:t>
                      </a:r>
                      <a:endParaRPr lang="en-US" sz="800" b="0" i="0" u="none" strike="noStrike" dirty="0">
                        <a:solidFill>
                          <a:srgbClr val="000000"/>
                        </a:solidFill>
                        <a:effectLst/>
                        <a:latin typeface="等线" panose="02010600030101010101" pitchFamily="2" charset="-122"/>
                        <a:ea typeface="等线" panose="02010600030101010101" pitchFamily="2" charset="-122"/>
                      </a:endParaRPr>
                    </a:p>
                  </a:txBody>
                  <a:tcPr marL="3713" marR="3713" marT="3713" marB="0" anchor="ctr"/>
                </a:tc>
                <a:tc>
                  <a:txBody>
                    <a:bodyPr/>
                    <a:lstStyle/>
                    <a:p>
                      <a:pPr algn="ctr" fontAlgn="ctr"/>
                      <a:r>
                        <a:rPr lang="en-US" sz="600" u="none" strike="noStrike" dirty="0" err="1">
                          <a:effectLst/>
                        </a:rPr>
                        <a:t>Ubicom</a:t>
                      </a:r>
                      <a:r>
                        <a:rPr lang="en-US" sz="600" u="none" strike="noStrike" dirty="0">
                          <a:effectLst/>
                        </a:rPr>
                        <a:t> 19</a:t>
                      </a:r>
                      <a:endParaRPr lang="en-US" sz="600" b="0" i="0" u="none" strike="noStrike" dirty="0">
                        <a:solidFill>
                          <a:srgbClr val="000000"/>
                        </a:solidFill>
                        <a:effectLst/>
                        <a:latin typeface="等线" panose="02010600030101010101" pitchFamily="2" charset="-122"/>
                        <a:ea typeface="等线" panose="02010600030101010101" pitchFamily="2" charset="-122"/>
                      </a:endParaRPr>
                    </a:p>
                  </a:txBody>
                  <a:tcPr marL="3713" marR="3713" marT="3713" marB="0" anchor="ctr"/>
                </a:tc>
                <a:tc rowSpan="2">
                  <a:txBody>
                    <a:bodyPr/>
                    <a:lstStyle/>
                    <a:p>
                      <a:pPr algn="l" fontAlgn="ctr"/>
                      <a:r>
                        <a:rPr lang="en-US" sz="800" u="none" strike="noStrike" dirty="0">
                          <a:effectLst/>
                        </a:rPr>
                        <a:t>Unsupervised learning method with auto-encoder to embed the input  to a multidimensional space, as a feature representation of a certain activity type.</a:t>
                      </a:r>
                      <a:endParaRPr lang="en-US" sz="800" b="0" i="0" u="none" strike="noStrike" dirty="0">
                        <a:solidFill>
                          <a:srgbClr val="000000"/>
                        </a:solidFill>
                        <a:effectLst/>
                        <a:latin typeface="等线" panose="02010600030101010101" pitchFamily="2" charset="-122"/>
                        <a:ea typeface="等线" panose="02010600030101010101" pitchFamily="2" charset="-122"/>
                      </a:endParaRPr>
                    </a:p>
                  </a:txBody>
                  <a:tcPr marL="3713" marR="3713" marT="3713" marB="0" anchor="ctr"/>
                </a:tc>
                <a:tc>
                  <a:txBody>
                    <a:bodyPr/>
                    <a:lstStyle/>
                    <a:p>
                      <a:pPr algn="l" fontAlgn="ctr"/>
                      <a:r>
                        <a:rPr lang="en-US" sz="800" u="none" strike="noStrike" dirty="0">
                          <a:effectLst/>
                        </a:rPr>
                        <a:t>The  variational </a:t>
                      </a:r>
                      <a:r>
                        <a:rPr lang="en-US" sz="800" u="none" strike="noStrike" dirty="0" err="1">
                          <a:effectLst/>
                        </a:rPr>
                        <a:t>autoeccoder</a:t>
                      </a:r>
                      <a:r>
                        <a:rPr lang="en-US" sz="800" u="none" strike="noStrike" dirty="0">
                          <a:effectLst/>
                        </a:rPr>
                        <a:t> composed of Bidirectional LSTM layer can effectively embed the temporal information of the input. </a:t>
                      </a:r>
                      <a:endParaRPr lang="en-US" sz="800" b="0" i="0" u="none" strike="noStrike" dirty="0">
                        <a:solidFill>
                          <a:srgbClr val="000000"/>
                        </a:solidFill>
                        <a:effectLst/>
                        <a:latin typeface="等线" panose="02010600030101010101" pitchFamily="2" charset="-122"/>
                        <a:ea typeface="等线" panose="02010600030101010101" pitchFamily="2" charset="-122"/>
                      </a:endParaRPr>
                    </a:p>
                  </a:txBody>
                  <a:tcPr marL="3713" marR="3713" marT="3713" marB="0" anchor="ctr"/>
                </a:tc>
                <a:tc>
                  <a:txBody>
                    <a:bodyPr/>
                    <a:lstStyle/>
                    <a:p>
                      <a:pPr algn="l" fontAlgn="ctr"/>
                      <a:r>
                        <a:rPr lang="en-US" sz="800" u="none" strike="noStrike" dirty="0">
                          <a:effectLst/>
                        </a:rPr>
                        <a:t>They directly implement the VAE to the data embedding. The size of hidden vector is 128 which highly constrain the  time period of the  movement. The segmentation is very important</a:t>
                      </a:r>
                      <a:endParaRPr lang="en-US" sz="800" b="0" i="0" u="none" strike="noStrike" dirty="0">
                        <a:solidFill>
                          <a:srgbClr val="000000"/>
                        </a:solidFill>
                        <a:effectLst/>
                        <a:latin typeface="等线" panose="02010600030101010101" pitchFamily="2" charset="-122"/>
                        <a:ea typeface="等线" panose="02010600030101010101" pitchFamily="2" charset="-122"/>
                      </a:endParaRPr>
                    </a:p>
                  </a:txBody>
                  <a:tcPr marL="3713" marR="3713" marT="3713" marB="0" anchor="ctr"/>
                </a:tc>
                <a:extLst>
                  <a:ext uri="{0D108BD9-81ED-4DB2-BD59-A6C34878D82A}">
                    <a16:rowId xmlns:a16="http://schemas.microsoft.com/office/drawing/2014/main" val="1964387447"/>
                  </a:ext>
                </a:extLst>
              </a:tr>
              <a:tr h="590763">
                <a:tc>
                  <a:txBody>
                    <a:bodyPr/>
                    <a:lstStyle/>
                    <a:p>
                      <a:pPr algn="ctr" fontAlgn="ctr"/>
                      <a:r>
                        <a:rPr lang="en-US" altLang="zh-CN" sz="900" u="none" strike="noStrike">
                          <a:effectLst/>
                        </a:rPr>
                        <a:t>6</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3713" marR="3713" marT="3713" marB="0" anchor="ctr"/>
                </a:tc>
                <a:tc vMerge="1">
                  <a:txBody>
                    <a:bodyPr/>
                    <a:lstStyle/>
                    <a:p>
                      <a:endParaRPr lang="zh-CN" altLang="en-US"/>
                    </a:p>
                  </a:txBody>
                  <a:tcPr/>
                </a:tc>
                <a:tc>
                  <a:txBody>
                    <a:bodyPr/>
                    <a:lstStyle/>
                    <a:p>
                      <a:pPr algn="ctr" fontAlgn="ctr"/>
                      <a:r>
                        <a:rPr lang="en-US" sz="800" u="none" strike="noStrike">
                          <a:effectLst/>
                        </a:rPr>
                        <a:t>Deep Auto-Set: A Deep Auto-Encoder-Set Network for Activity Recognition Using Wearables</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3713" marR="3713" marT="3713" marB="0" anchor="ctr"/>
                </a:tc>
                <a:tc>
                  <a:txBody>
                    <a:bodyPr/>
                    <a:lstStyle/>
                    <a:p>
                      <a:pPr algn="ctr" fontAlgn="ctr"/>
                      <a:r>
                        <a:rPr lang="en-US" sz="600" u="none" strike="noStrike" dirty="0" err="1">
                          <a:effectLst/>
                        </a:rPr>
                        <a:t>MobiQ</a:t>
                      </a:r>
                      <a:r>
                        <a:rPr lang="en-US" sz="600" u="none" strike="noStrike" dirty="0">
                          <a:effectLst/>
                        </a:rPr>
                        <a:t>  18</a:t>
                      </a:r>
                      <a:endParaRPr lang="en-US" sz="600" b="0" i="0" u="none" strike="noStrike" dirty="0">
                        <a:solidFill>
                          <a:srgbClr val="000000"/>
                        </a:solidFill>
                        <a:effectLst/>
                        <a:latin typeface="等线" panose="02010600030101010101" pitchFamily="2" charset="-122"/>
                        <a:ea typeface="等线" panose="02010600030101010101" pitchFamily="2" charset="-122"/>
                      </a:endParaRPr>
                    </a:p>
                  </a:txBody>
                  <a:tcPr marL="3713" marR="3713" marT="3713" marB="0" anchor="ctr"/>
                </a:tc>
                <a:tc vMerge="1">
                  <a:txBody>
                    <a:bodyPr/>
                    <a:lstStyle/>
                    <a:p>
                      <a:endParaRPr lang="zh-CN" altLang="en-US"/>
                    </a:p>
                  </a:txBody>
                  <a:tcPr/>
                </a:tc>
                <a:tc>
                  <a:txBody>
                    <a:bodyPr/>
                    <a:lstStyle/>
                    <a:p>
                      <a:pPr algn="l" fontAlgn="ctr"/>
                      <a:r>
                        <a:rPr lang="en-US" sz="800" u="none" strike="noStrike" dirty="0">
                          <a:effectLst/>
                        </a:rPr>
                        <a:t>The work implement a normal </a:t>
                      </a:r>
                      <a:r>
                        <a:rPr lang="en-US" sz="800" u="none" strike="noStrike" dirty="0" err="1">
                          <a:effectLst/>
                        </a:rPr>
                        <a:t>AutoEC</a:t>
                      </a:r>
                      <a:r>
                        <a:rPr lang="en-US" sz="800" u="none" strike="noStrike" dirty="0">
                          <a:effectLst/>
                        </a:rPr>
                        <a:t> to extract the hidden feature. The extracted hidden feature is used to distinguish the multi-activities in a same Window.</a:t>
                      </a:r>
                      <a:endParaRPr lang="en-US" sz="800" b="0" i="0" u="none" strike="noStrike" dirty="0">
                        <a:solidFill>
                          <a:srgbClr val="000000"/>
                        </a:solidFill>
                        <a:effectLst/>
                        <a:latin typeface="等线" panose="02010600030101010101" pitchFamily="2" charset="-122"/>
                        <a:ea typeface="等线" panose="02010600030101010101" pitchFamily="2" charset="-122"/>
                      </a:endParaRPr>
                    </a:p>
                  </a:txBody>
                  <a:tcPr marL="3713" marR="3713" marT="3713" marB="0" anchor="ctr"/>
                </a:tc>
                <a:tc>
                  <a:txBody>
                    <a:bodyPr/>
                    <a:lstStyle/>
                    <a:p>
                      <a:pPr algn="l" fontAlgn="ctr"/>
                      <a:r>
                        <a:rPr lang="en-US" sz="800" u="none" strike="noStrike" dirty="0">
                          <a:effectLst/>
                        </a:rPr>
                        <a:t>The temporal information is poorly involved. The ratio of </a:t>
                      </a:r>
                      <a:r>
                        <a:rPr lang="en-US" sz="800" u="none" strike="noStrike" dirty="0" err="1">
                          <a:effectLst/>
                        </a:rPr>
                        <a:t>muti</a:t>
                      </a:r>
                      <a:r>
                        <a:rPr lang="en-US" sz="800" u="none" strike="noStrike" dirty="0">
                          <a:effectLst/>
                        </a:rPr>
                        <a:t>-activities in a same window is highly influence the results</a:t>
                      </a:r>
                      <a:endParaRPr lang="en-US" sz="800" b="0" i="0" u="none" strike="noStrike" dirty="0">
                        <a:solidFill>
                          <a:srgbClr val="000000"/>
                        </a:solidFill>
                        <a:effectLst/>
                        <a:latin typeface="等线" panose="02010600030101010101" pitchFamily="2" charset="-122"/>
                        <a:ea typeface="等线" panose="02010600030101010101" pitchFamily="2" charset="-122"/>
                      </a:endParaRPr>
                    </a:p>
                  </a:txBody>
                  <a:tcPr marL="3713" marR="3713" marT="3713" marB="0" anchor="ctr"/>
                </a:tc>
                <a:extLst>
                  <a:ext uri="{0D108BD9-81ED-4DB2-BD59-A6C34878D82A}">
                    <a16:rowId xmlns:a16="http://schemas.microsoft.com/office/drawing/2014/main" val="1559506814"/>
                  </a:ext>
                </a:extLst>
              </a:tr>
              <a:tr h="907550">
                <a:tc>
                  <a:txBody>
                    <a:bodyPr/>
                    <a:lstStyle/>
                    <a:p>
                      <a:pPr algn="ctr" fontAlgn="ctr"/>
                      <a:r>
                        <a:rPr lang="en-US" altLang="zh-CN" sz="900" u="none" strike="noStrike">
                          <a:effectLst/>
                        </a:rPr>
                        <a:t>7</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3713" marR="3713" marT="3713" marB="0" anchor="ctr"/>
                </a:tc>
                <a:tc rowSpan="2">
                  <a:txBody>
                    <a:bodyPr/>
                    <a:lstStyle/>
                    <a:p>
                      <a:pPr algn="ctr" fontAlgn="ctr"/>
                      <a:r>
                        <a:rPr lang="en-US" sz="800" u="none" strike="noStrike">
                          <a:effectLst/>
                        </a:rPr>
                        <a:t>Intrinsic</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3713" marR="3713" marT="3713" marB="0" anchor="ctr"/>
                </a:tc>
                <a:tc>
                  <a:txBody>
                    <a:bodyPr/>
                    <a:lstStyle/>
                    <a:p>
                      <a:pPr algn="ctr" fontAlgn="ctr"/>
                      <a:r>
                        <a:rPr lang="en-US" sz="800" u="none" strike="noStrike">
                          <a:effectLst/>
                        </a:rPr>
                        <a:t>Distributionally Robust Semi-Supervised Learning for People-Centric Sensing</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3713" marR="3713" marT="3713" marB="0" anchor="ctr"/>
                </a:tc>
                <a:tc>
                  <a:txBody>
                    <a:bodyPr/>
                    <a:lstStyle/>
                    <a:p>
                      <a:pPr algn="ctr" fontAlgn="ctr"/>
                      <a:r>
                        <a:rPr lang="en-US" sz="600" u="none" strike="noStrike">
                          <a:effectLst/>
                        </a:rPr>
                        <a:t>AAAI 19</a:t>
                      </a:r>
                      <a:endParaRPr lang="en-US" sz="600" b="0" i="0" u="none" strike="noStrike">
                        <a:solidFill>
                          <a:srgbClr val="000000"/>
                        </a:solidFill>
                        <a:effectLst/>
                        <a:latin typeface="等线" panose="02010600030101010101" pitchFamily="2" charset="-122"/>
                        <a:ea typeface="等线" panose="02010600030101010101" pitchFamily="2" charset="-122"/>
                      </a:endParaRPr>
                    </a:p>
                  </a:txBody>
                  <a:tcPr marL="3713" marR="3713" marT="3713" marB="0" anchor="ctr"/>
                </a:tc>
                <a:tc rowSpan="2">
                  <a:txBody>
                    <a:bodyPr/>
                    <a:lstStyle/>
                    <a:p>
                      <a:pPr algn="l" fontAlgn="ctr"/>
                      <a:r>
                        <a:rPr lang="en-US" sz="800" u="none" strike="noStrike" dirty="0">
                          <a:effectLst/>
                        </a:rPr>
                        <a:t>These two work both aim at removing the person-centric information and maintain the task-content information. Hierarchical structure are implemented to solve the problems.</a:t>
                      </a:r>
                      <a:endParaRPr lang="en-US" sz="800" b="0" i="0" u="none" strike="noStrike" dirty="0">
                        <a:solidFill>
                          <a:srgbClr val="000000"/>
                        </a:solidFill>
                        <a:effectLst/>
                        <a:latin typeface="等线" panose="02010600030101010101" pitchFamily="2" charset="-122"/>
                        <a:ea typeface="等线" panose="02010600030101010101" pitchFamily="2" charset="-122"/>
                      </a:endParaRPr>
                    </a:p>
                  </a:txBody>
                  <a:tcPr marL="3713" marR="3713" marT="3713" marB="0" anchor="ctr"/>
                </a:tc>
                <a:tc>
                  <a:txBody>
                    <a:bodyPr/>
                    <a:lstStyle/>
                    <a:p>
                      <a:pPr algn="l" fontAlgn="ctr"/>
                      <a:r>
                        <a:rPr lang="en-US" sz="800" u="none" strike="noStrike" dirty="0">
                          <a:effectLst/>
                        </a:rPr>
                        <a:t>They use different auto-</a:t>
                      </a:r>
                      <a:r>
                        <a:rPr lang="en-US" sz="800" u="none" strike="noStrike" dirty="0" err="1">
                          <a:effectLst/>
                        </a:rPr>
                        <a:t>ec</a:t>
                      </a:r>
                      <a:r>
                        <a:rPr lang="en-US" sz="800" u="none" strike="noStrike" dirty="0">
                          <a:effectLst/>
                        </a:rPr>
                        <a:t> extract the task-specific consistency and remove the person-specific discrepancy. The adversarial loss is </a:t>
                      </a:r>
                      <a:r>
                        <a:rPr lang="en-US" sz="800" u="none" strike="noStrike" dirty="0" err="1">
                          <a:effectLst/>
                        </a:rPr>
                        <a:t>implemeted</a:t>
                      </a:r>
                      <a:r>
                        <a:rPr lang="en-US" sz="800" u="none" strike="noStrike" dirty="0">
                          <a:effectLst/>
                        </a:rPr>
                        <a:t>.</a:t>
                      </a:r>
                      <a:endParaRPr lang="en-US" sz="800" b="0" i="0" u="none" strike="noStrike" dirty="0">
                        <a:solidFill>
                          <a:srgbClr val="000000"/>
                        </a:solidFill>
                        <a:effectLst/>
                        <a:latin typeface="等线" panose="02010600030101010101" pitchFamily="2" charset="-122"/>
                        <a:ea typeface="等线" panose="02010600030101010101" pitchFamily="2" charset="-122"/>
                      </a:endParaRPr>
                    </a:p>
                  </a:txBody>
                  <a:tcPr marL="3713" marR="3713" marT="3713" marB="0" anchor="ctr"/>
                </a:tc>
                <a:tc>
                  <a:txBody>
                    <a:bodyPr/>
                    <a:lstStyle/>
                    <a:p>
                      <a:pPr algn="l" fontAlgn="ctr"/>
                      <a:r>
                        <a:rPr lang="en-US" sz="800" u="none" strike="noStrike" dirty="0">
                          <a:effectLst/>
                        </a:rPr>
                        <a:t>Assume the labeled data and unlabeled are in a different distribution. The shift problem are not well defined in Sensor errors. They do not distinguish the wearable error and user-centric error</a:t>
                      </a:r>
                      <a:endParaRPr lang="en-US" sz="800" b="0" i="0" u="none" strike="noStrike" dirty="0">
                        <a:solidFill>
                          <a:srgbClr val="000000"/>
                        </a:solidFill>
                        <a:effectLst/>
                        <a:latin typeface="等线" panose="02010600030101010101" pitchFamily="2" charset="-122"/>
                        <a:ea typeface="等线" panose="02010600030101010101" pitchFamily="2" charset="-122"/>
                      </a:endParaRPr>
                    </a:p>
                  </a:txBody>
                  <a:tcPr marL="3713" marR="3713" marT="3713" marB="0" anchor="ctr"/>
                </a:tc>
                <a:extLst>
                  <a:ext uri="{0D108BD9-81ED-4DB2-BD59-A6C34878D82A}">
                    <a16:rowId xmlns:a16="http://schemas.microsoft.com/office/drawing/2014/main" val="48866445"/>
                  </a:ext>
                </a:extLst>
              </a:tr>
              <a:tr h="762001">
                <a:tc>
                  <a:txBody>
                    <a:bodyPr/>
                    <a:lstStyle/>
                    <a:p>
                      <a:pPr algn="ctr" fontAlgn="ctr"/>
                      <a:r>
                        <a:rPr lang="en-US" altLang="zh-CN" sz="900" u="none" strike="noStrike">
                          <a:effectLst/>
                        </a:rPr>
                        <a:t>8</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3713" marR="3713" marT="3713" marB="0" anchor="ctr"/>
                </a:tc>
                <a:tc vMerge="1">
                  <a:txBody>
                    <a:bodyPr/>
                    <a:lstStyle/>
                    <a:p>
                      <a:endParaRPr lang="zh-CN" altLang="en-US"/>
                    </a:p>
                  </a:txBody>
                  <a:tcPr/>
                </a:tc>
                <a:tc>
                  <a:txBody>
                    <a:bodyPr/>
                    <a:lstStyle/>
                    <a:p>
                      <a:pPr algn="ctr" fontAlgn="ctr"/>
                      <a:r>
                        <a:rPr lang="en-US" sz="800" u="none" strike="noStrike">
                          <a:effectLst/>
                        </a:rPr>
                        <a:t>Collective Protection: Preventing Sensitive Inferences via Integrative Transformation</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3713" marR="3713" marT="3713" marB="0" anchor="ctr"/>
                </a:tc>
                <a:tc>
                  <a:txBody>
                    <a:bodyPr/>
                    <a:lstStyle/>
                    <a:p>
                      <a:pPr algn="ctr" fontAlgn="ctr"/>
                      <a:r>
                        <a:rPr lang="en-US" sz="600" u="none" strike="noStrike" dirty="0">
                          <a:effectLst/>
                        </a:rPr>
                        <a:t>ICDM 19</a:t>
                      </a:r>
                      <a:endParaRPr lang="en-US" sz="600" b="0" i="0" u="none" strike="noStrike" dirty="0">
                        <a:solidFill>
                          <a:srgbClr val="000000"/>
                        </a:solidFill>
                        <a:effectLst/>
                        <a:latin typeface="等线" panose="02010600030101010101" pitchFamily="2" charset="-122"/>
                        <a:ea typeface="等线" panose="02010600030101010101" pitchFamily="2" charset="-122"/>
                      </a:endParaRPr>
                    </a:p>
                  </a:txBody>
                  <a:tcPr marL="3713" marR="3713" marT="3713" marB="0" anchor="ctr"/>
                </a:tc>
                <a:tc vMerge="1">
                  <a:txBody>
                    <a:bodyPr/>
                    <a:lstStyle/>
                    <a:p>
                      <a:endParaRPr lang="zh-CN" altLang="en-US"/>
                    </a:p>
                  </a:txBody>
                  <a:tcPr/>
                </a:tc>
                <a:tc>
                  <a:txBody>
                    <a:bodyPr/>
                    <a:lstStyle/>
                    <a:p>
                      <a:pPr algn="l" fontAlgn="ctr"/>
                      <a:r>
                        <a:rPr lang="en-US" sz="800" u="none" strike="noStrike" dirty="0">
                          <a:effectLst/>
                        </a:rPr>
                        <a:t>Transform the data into a "random noise" style which can protect the sensitive information.</a:t>
                      </a:r>
                      <a:endParaRPr lang="en-US" sz="800" b="0" i="0" u="none" strike="noStrike" dirty="0">
                        <a:solidFill>
                          <a:srgbClr val="000000"/>
                        </a:solidFill>
                        <a:effectLst/>
                        <a:latin typeface="等线" panose="02010600030101010101" pitchFamily="2" charset="-122"/>
                        <a:ea typeface="等线" panose="02010600030101010101" pitchFamily="2" charset="-122"/>
                      </a:endParaRPr>
                    </a:p>
                  </a:txBody>
                  <a:tcPr marL="3713" marR="3713" marT="3713" marB="0" anchor="ctr"/>
                </a:tc>
                <a:tc>
                  <a:txBody>
                    <a:bodyPr/>
                    <a:lstStyle/>
                    <a:p>
                      <a:pPr algn="l" fontAlgn="ctr"/>
                      <a:r>
                        <a:rPr lang="en-US" sz="800" u="none" strike="noStrike" dirty="0">
                          <a:effectLst/>
                        </a:rPr>
                        <a:t>The wearable error will influence the performance. High computation. It is difficult to balance the content loss and user-privacy loss. </a:t>
                      </a:r>
                      <a:endParaRPr lang="en-US" sz="800" b="0" i="0" u="none" strike="noStrike" dirty="0">
                        <a:solidFill>
                          <a:srgbClr val="000000"/>
                        </a:solidFill>
                        <a:effectLst/>
                        <a:latin typeface="等线" panose="02010600030101010101" pitchFamily="2" charset="-122"/>
                        <a:ea typeface="等线" panose="02010600030101010101" pitchFamily="2" charset="-122"/>
                      </a:endParaRPr>
                    </a:p>
                  </a:txBody>
                  <a:tcPr marL="3713" marR="3713" marT="3713" marB="0" anchor="ctr"/>
                </a:tc>
                <a:extLst>
                  <a:ext uri="{0D108BD9-81ED-4DB2-BD59-A6C34878D82A}">
                    <a16:rowId xmlns:a16="http://schemas.microsoft.com/office/drawing/2014/main" val="1675511103"/>
                  </a:ext>
                </a:extLst>
              </a:tr>
            </a:tbl>
          </a:graphicData>
        </a:graphic>
      </p:graphicFrame>
    </p:spTree>
    <p:extLst>
      <p:ext uri="{BB962C8B-B14F-4D97-AF65-F5344CB8AC3E}">
        <p14:creationId xmlns:p14="http://schemas.microsoft.com/office/powerpoint/2010/main" val="416401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B3DF3B4-B518-417A-9AE8-D9D30E7E083C}"/>
              </a:ext>
            </a:extLst>
          </p:cNvPr>
          <p:cNvSpPr/>
          <p:nvPr/>
        </p:nvSpPr>
        <p:spPr>
          <a:xfrm>
            <a:off x="195791" y="224341"/>
            <a:ext cx="11787102" cy="646331"/>
          </a:xfrm>
          <a:prstGeom prst="rect">
            <a:avLst/>
          </a:prstGeom>
        </p:spPr>
        <p:txBody>
          <a:bodyPr wrap="square">
            <a:spAutoFit/>
          </a:bodyPr>
          <a:lstStyle/>
          <a:p>
            <a:r>
              <a:rPr lang="zh-CN" altLang="en-US" dirty="0"/>
              <a:t>Hangwei Qian, Sinno Jialin Pan, and Chunyan Miao. Sensor-based activity recognition via learning from distributions. In AAAI, 2018.</a:t>
            </a:r>
          </a:p>
        </p:txBody>
      </p:sp>
      <p:sp>
        <p:nvSpPr>
          <p:cNvPr id="5" name="矩形 4">
            <a:extLst>
              <a:ext uri="{FF2B5EF4-FFF2-40B4-BE49-F238E27FC236}">
                <a16:creationId xmlns:a16="http://schemas.microsoft.com/office/drawing/2014/main" id="{733BDC86-B781-4B82-875E-5FFD20BC62E9}"/>
              </a:ext>
            </a:extLst>
          </p:cNvPr>
          <p:cNvSpPr/>
          <p:nvPr/>
        </p:nvSpPr>
        <p:spPr>
          <a:xfrm>
            <a:off x="593983" y="1550723"/>
            <a:ext cx="11004034" cy="954107"/>
          </a:xfrm>
          <a:prstGeom prst="rect">
            <a:avLst/>
          </a:prstGeom>
        </p:spPr>
        <p:txBody>
          <a:bodyPr wrap="square">
            <a:spAutoFit/>
          </a:bodyPr>
          <a:lstStyle/>
          <a:p>
            <a:pPr marL="285750" indent="-285750">
              <a:buFont typeface="Arial" panose="020B0604020202020204" pitchFamily="34" charset="0"/>
              <a:buChar char="•"/>
            </a:pPr>
            <a:r>
              <a:rPr lang="en-US" altLang="zh-CN" sz="1400" dirty="0"/>
              <a:t>Using p</a:t>
            </a:r>
            <a:r>
              <a:rPr lang="zh-CN" altLang="en-US" sz="1400" dirty="0"/>
              <a:t>redefined orders of moments </a:t>
            </a:r>
            <a:r>
              <a:rPr lang="en-US" altLang="zh-CN" sz="1400" dirty="0"/>
              <a:t>,e.g., statistical information captured by higher-order moments, may be discarded when constructing features. </a:t>
            </a:r>
          </a:p>
          <a:p>
            <a:pPr marL="285750" indent="-285750">
              <a:buFont typeface="Arial" panose="020B0604020202020204" pitchFamily="34" charset="0"/>
              <a:buChar char="•"/>
            </a:pPr>
            <a:r>
              <a:rPr lang="en-US" altLang="zh-CN" sz="1400" dirty="0"/>
              <a:t>We consider sensor readings received within a period as a sample, which can be represented by a feature vector of infinite dimensions in a </a:t>
            </a:r>
            <a:r>
              <a:rPr lang="en-US" altLang="zh-CN" sz="1400" b="1" dirty="0"/>
              <a:t>Reproducing Kernel Hilbert Space (RKHS) </a:t>
            </a:r>
            <a:r>
              <a:rPr lang="en-US" altLang="zh-CN" sz="1400" dirty="0"/>
              <a:t>using </a:t>
            </a:r>
            <a:r>
              <a:rPr lang="en-US" altLang="zh-CN" sz="1400" b="1" dirty="0"/>
              <a:t>kernel embedding</a:t>
            </a:r>
            <a:r>
              <a:rPr lang="en-US" altLang="zh-CN" sz="1400" dirty="0"/>
              <a:t> techniques. </a:t>
            </a:r>
          </a:p>
        </p:txBody>
      </p:sp>
      <p:sp>
        <p:nvSpPr>
          <p:cNvPr id="6" name="矩形 5">
            <a:extLst>
              <a:ext uri="{FF2B5EF4-FFF2-40B4-BE49-F238E27FC236}">
                <a16:creationId xmlns:a16="http://schemas.microsoft.com/office/drawing/2014/main" id="{055C945C-EC0A-4EDB-9FB2-4055986D1E42}"/>
              </a:ext>
            </a:extLst>
          </p:cNvPr>
          <p:cNvSpPr/>
          <p:nvPr/>
        </p:nvSpPr>
        <p:spPr>
          <a:xfrm>
            <a:off x="593983" y="1076839"/>
            <a:ext cx="10758500" cy="523220"/>
          </a:xfrm>
          <a:prstGeom prst="rect">
            <a:avLst/>
          </a:prstGeom>
        </p:spPr>
        <p:txBody>
          <a:bodyPr wrap="square">
            <a:spAutoFit/>
          </a:bodyPr>
          <a:lstStyle/>
          <a:p>
            <a:pPr marL="285750" indent="-285750">
              <a:buFont typeface="Arial" panose="020B0604020202020204" pitchFamily="34" charset="0"/>
              <a:buChar char="•"/>
            </a:pPr>
            <a:r>
              <a:rPr lang="zh-CN" altLang="en-US" sz="1400" dirty="0"/>
              <a:t>In the past, feature extraction approaches is to calculate statistical metrics, e.g., </a:t>
            </a:r>
            <a:r>
              <a:rPr lang="zh-CN" altLang="en-US" sz="1400" b="1" dirty="0"/>
              <a:t>mean, variance</a:t>
            </a:r>
            <a:r>
              <a:rPr lang="zh-CN" altLang="en-US" sz="1400" dirty="0"/>
              <a:t>, etc.</a:t>
            </a:r>
            <a:r>
              <a:rPr lang="en-US" altLang="zh-CN" sz="1400" dirty="0"/>
              <a:t>  one needs to </a:t>
            </a:r>
            <a:r>
              <a:rPr lang="en-US" altLang="zh-CN" sz="1400" b="1" dirty="0"/>
              <a:t>predefine</a:t>
            </a:r>
            <a:r>
              <a:rPr lang="en-US" altLang="zh-CN" sz="1400" dirty="0"/>
              <a:t> what statistical metrics</a:t>
            </a:r>
            <a:endParaRPr lang="zh-CN" altLang="en-US" sz="1400" dirty="0"/>
          </a:p>
        </p:txBody>
      </p:sp>
      <p:sp>
        <p:nvSpPr>
          <p:cNvPr id="7" name="矩形 6">
            <a:extLst>
              <a:ext uri="{FF2B5EF4-FFF2-40B4-BE49-F238E27FC236}">
                <a16:creationId xmlns:a16="http://schemas.microsoft.com/office/drawing/2014/main" id="{CEB01EB4-36E1-40F4-AB07-F7971411D02C}"/>
              </a:ext>
            </a:extLst>
          </p:cNvPr>
          <p:cNvSpPr/>
          <p:nvPr/>
        </p:nvSpPr>
        <p:spPr>
          <a:xfrm>
            <a:off x="473025" y="2599721"/>
            <a:ext cx="11395568" cy="523220"/>
          </a:xfrm>
          <a:prstGeom prst="rect">
            <a:avLst/>
          </a:prstGeom>
        </p:spPr>
        <p:txBody>
          <a:bodyPr wrap="square">
            <a:spAutoFit/>
          </a:bodyPr>
          <a:lstStyle/>
          <a:p>
            <a:r>
              <a:rPr lang="zh-CN" altLang="en-US" sz="1400" dirty="0"/>
              <a:t>A RKHS is a </a:t>
            </a:r>
            <a:r>
              <a:rPr lang="zh-CN" altLang="en-US" sz="1400" b="1" dirty="0"/>
              <a:t>high-dimensional </a:t>
            </a:r>
            <a:r>
              <a:rPr lang="zh-CN" altLang="en-US" sz="1400" dirty="0"/>
              <a:t>or</a:t>
            </a:r>
            <a:r>
              <a:rPr lang="zh-CN" altLang="en-US" sz="1400" b="1" dirty="0"/>
              <a:t> </a:t>
            </a:r>
            <a:r>
              <a:rPr lang="zh-CN" altLang="en-US" sz="1400" dirty="0"/>
              <a:t>even</a:t>
            </a:r>
            <a:r>
              <a:rPr lang="zh-CN" altLang="en-US" sz="1400" b="1" dirty="0"/>
              <a:t> infinite-dimensional feature space</a:t>
            </a:r>
            <a:r>
              <a:rPr lang="zh-CN" altLang="en-US" sz="1400" dirty="0"/>
              <a:t>, which is able to capture </a:t>
            </a:r>
            <a:r>
              <a:rPr lang="zh-CN" altLang="en-US" sz="1400" b="1" dirty="0"/>
              <a:t>any order of moments of the probability distribution </a:t>
            </a:r>
            <a:r>
              <a:rPr lang="zh-CN" altLang="en-US" sz="1400" dirty="0"/>
              <a:t>from which the sample is drawn.</a:t>
            </a:r>
          </a:p>
        </p:txBody>
      </p:sp>
      <p:pic>
        <p:nvPicPr>
          <p:cNvPr id="8" name="图片 7">
            <a:extLst>
              <a:ext uri="{FF2B5EF4-FFF2-40B4-BE49-F238E27FC236}">
                <a16:creationId xmlns:a16="http://schemas.microsoft.com/office/drawing/2014/main" id="{D0E96157-C0BB-4617-A543-F0991CA1E40B}"/>
              </a:ext>
            </a:extLst>
          </p:cNvPr>
          <p:cNvPicPr>
            <a:picLocks noChangeAspect="1"/>
          </p:cNvPicPr>
          <p:nvPr/>
        </p:nvPicPr>
        <p:blipFill>
          <a:blip r:embed="rId2"/>
          <a:stretch>
            <a:fillRect/>
          </a:stretch>
        </p:blipFill>
        <p:spPr>
          <a:xfrm>
            <a:off x="234309" y="3735061"/>
            <a:ext cx="3817694" cy="2280406"/>
          </a:xfrm>
          <a:prstGeom prst="rect">
            <a:avLst/>
          </a:prstGeom>
        </p:spPr>
      </p:pic>
      <p:pic>
        <p:nvPicPr>
          <p:cNvPr id="9" name="图片 8">
            <a:extLst>
              <a:ext uri="{FF2B5EF4-FFF2-40B4-BE49-F238E27FC236}">
                <a16:creationId xmlns:a16="http://schemas.microsoft.com/office/drawing/2014/main" id="{975AD8E7-FBAD-4DBA-A263-5450FB67CA61}"/>
              </a:ext>
            </a:extLst>
          </p:cNvPr>
          <p:cNvPicPr>
            <a:picLocks noChangeAspect="1"/>
          </p:cNvPicPr>
          <p:nvPr/>
        </p:nvPicPr>
        <p:blipFill rotWithShape="1">
          <a:blip r:embed="rId3"/>
          <a:srcRect b="12633"/>
          <a:stretch/>
        </p:blipFill>
        <p:spPr>
          <a:xfrm>
            <a:off x="4157993" y="3788113"/>
            <a:ext cx="3512807" cy="1074159"/>
          </a:xfrm>
          <a:prstGeom prst="rect">
            <a:avLst/>
          </a:prstGeom>
        </p:spPr>
      </p:pic>
      <p:sp>
        <p:nvSpPr>
          <p:cNvPr id="10" name="矩形 9">
            <a:extLst>
              <a:ext uri="{FF2B5EF4-FFF2-40B4-BE49-F238E27FC236}">
                <a16:creationId xmlns:a16="http://schemas.microsoft.com/office/drawing/2014/main" id="{F8D181B6-D89F-4549-8FF1-BCD40875DB10}"/>
              </a:ext>
            </a:extLst>
          </p:cNvPr>
          <p:cNvSpPr/>
          <p:nvPr/>
        </p:nvSpPr>
        <p:spPr>
          <a:xfrm>
            <a:off x="9551353" y="4186697"/>
            <a:ext cx="2169184" cy="369332"/>
          </a:xfrm>
          <a:prstGeom prst="rect">
            <a:avLst/>
          </a:prstGeom>
        </p:spPr>
        <p:txBody>
          <a:bodyPr wrap="none">
            <a:spAutoFit/>
          </a:bodyPr>
          <a:lstStyle/>
          <a:p>
            <a:r>
              <a:rPr lang="zh-CN" altLang="en-US" dirty="0"/>
              <a:t>{(µ1, y1), ..., (µn, yn)}</a:t>
            </a:r>
          </a:p>
        </p:txBody>
      </p:sp>
      <p:sp>
        <p:nvSpPr>
          <p:cNvPr id="11" name="矩形 10">
            <a:extLst>
              <a:ext uri="{FF2B5EF4-FFF2-40B4-BE49-F238E27FC236}">
                <a16:creationId xmlns:a16="http://schemas.microsoft.com/office/drawing/2014/main" id="{FA80020C-21F8-4EA1-81D4-F11D2786D191}"/>
              </a:ext>
            </a:extLst>
          </p:cNvPr>
          <p:cNvSpPr/>
          <p:nvPr/>
        </p:nvSpPr>
        <p:spPr>
          <a:xfrm>
            <a:off x="4454725" y="4824511"/>
            <a:ext cx="7336895" cy="369332"/>
          </a:xfrm>
          <a:prstGeom prst="rect">
            <a:avLst/>
          </a:prstGeom>
        </p:spPr>
        <p:txBody>
          <a:bodyPr wrap="square">
            <a:spAutoFit/>
          </a:bodyPr>
          <a:lstStyle/>
          <a:p>
            <a:r>
              <a:rPr lang="zh-CN" altLang="en-US" dirty="0"/>
              <a:t>Then our goal is to learn a classifier </a:t>
            </a:r>
            <a:r>
              <a:rPr lang="en-US" altLang="zh-CN" b="1" i="1" dirty="0"/>
              <a:t>f</a:t>
            </a:r>
            <a:r>
              <a:rPr lang="zh-CN" altLang="en-US" b="1" i="1" dirty="0"/>
              <a:t> </a:t>
            </a:r>
            <a:r>
              <a:rPr lang="en-US" altLang="zh-CN" b="1" i="1" dirty="0"/>
              <a:t>:</a:t>
            </a:r>
            <a:r>
              <a:rPr lang="zh-CN" altLang="en-US" b="1" i="1" dirty="0"/>
              <a:t> </a:t>
            </a:r>
            <a:r>
              <a:rPr lang="zh-CN" altLang="en-US" i="1" dirty="0"/>
              <a:t>H  </a:t>
            </a:r>
            <a:r>
              <a:rPr lang="en-US" altLang="zh-CN" i="1" dirty="0"/>
              <a:t>-&gt; </a:t>
            </a:r>
            <a:r>
              <a:rPr lang="zh-CN" altLang="en-US" i="1" dirty="0"/>
              <a:t>H˜  </a:t>
            </a:r>
            <a:r>
              <a:rPr lang="en-US" altLang="zh-CN" dirty="0"/>
              <a:t>such that  </a:t>
            </a:r>
            <a:r>
              <a:rPr lang="zh-CN" altLang="en-US" dirty="0"/>
              <a:t>f(µi) = yi</a:t>
            </a:r>
          </a:p>
        </p:txBody>
      </p:sp>
      <p:pic>
        <p:nvPicPr>
          <p:cNvPr id="12" name="图片 11">
            <a:extLst>
              <a:ext uri="{FF2B5EF4-FFF2-40B4-BE49-F238E27FC236}">
                <a16:creationId xmlns:a16="http://schemas.microsoft.com/office/drawing/2014/main" id="{23257D60-8E4B-492D-8212-5B5804C6F506}"/>
              </a:ext>
            </a:extLst>
          </p:cNvPr>
          <p:cNvPicPr>
            <a:picLocks noChangeAspect="1"/>
          </p:cNvPicPr>
          <p:nvPr/>
        </p:nvPicPr>
        <p:blipFill>
          <a:blip r:embed="rId4"/>
          <a:stretch>
            <a:fillRect/>
          </a:stretch>
        </p:blipFill>
        <p:spPr>
          <a:xfrm>
            <a:off x="4197529" y="5281846"/>
            <a:ext cx="2143124" cy="724974"/>
          </a:xfrm>
          <a:prstGeom prst="rect">
            <a:avLst/>
          </a:prstGeom>
        </p:spPr>
      </p:pic>
      <p:pic>
        <p:nvPicPr>
          <p:cNvPr id="13" name="图片 12">
            <a:extLst>
              <a:ext uri="{FF2B5EF4-FFF2-40B4-BE49-F238E27FC236}">
                <a16:creationId xmlns:a16="http://schemas.microsoft.com/office/drawing/2014/main" id="{E569E1F2-583C-42D7-BA56-C5AA1BCC1D9C}"/>
              </a:ext>
            </a:extLst>
          </p:cNvPr>
          <p:cNvPicPr>
            <a:picLocks noChangeAspect="1"/>
          </p:cNvPicPr>
          <p:nvPr/>
        </p:nvPicPr>
        <p:blipFill>
          <a:blip r:embed="rId5"/>
          <a:stretch>
            <a:fillRect/>
          </a:stretch>
        </p:blipFill>
        <p:spPr>
          <a:xfrm>
            <a:off x="4360407" y="6015466"/>
            <a:ext cx="2933387" cy="825441"/>
          </a:xfrm>
          <a:prstGeom prst="rect">
            <a:avLst/>
          </a:prstGeom>
        </p:spPr>
      </p:pic>
      <p:pic>
        <p:nvPicPr>
          <p:cNvPr id="14" name="图片 13">
            <a:extLst>
              <a:ext uri="{FF2B5EF4-FFF2-40B4-BE49-F238E27FC236}">
                <a16:creationId xmlns:a16="http://schemas.microsoft.com/office/drawing/2014/main" id="{B59AAA18-B397-4735-8DA6-48C9FCFFEA15}"/>
              </a:ext>
            </a:extLst>
          </p:cNvPr>
          <p:cNvPicPr>
            <a:picLocks noChangeAspect="1"/>
          </p:cNvPicPr>
          <p:nvPr/>
        </p:nvPicPr>
        <p:blipFill rotWithShape="1">
          <a:blip r:embed="rId6"/>
          <a:srcRect t="6494"/>
          <a:stretch/>
        </p:blipFill>
        <p:spPr>
          <a:xfrm>
            <a:off x="8067874" y="5193843"/>
            <a:ext cx="2833577" cy="1626584"/>
          </a:xfrm>
          <a:prstGeom prst="rect">
            <a:avLst/>
          </a:prstGeom>
        </p:spPr>
      </p:pic>
      <p:sp>
        <p:nvSpPr>
          <p:cNvPr id="16" name="矩形 15">
            <a:extLst>
              <a:ext uri="{FF2B5EF4-FFF2-40B4-BE49-F238E27FC236}">
                <a16:creationId xmlns:a16="http://schemas.microsoft.com/office/drawing/2014/main" id="{61CA3CB3-93C3-4D0D-99D2-BFAD537749ED}"/>
              </a:ext>
            </a:extLst>
          </p:cNvPr>
          <p:cNvSpPr/>
          <p:nvPr/>
        </p:nvSpPr>
        <p:spPr>
          <a:xfrm>
            <a:off x="7119913" y="4188299"/>
            <a:ext cx="2364750" cy="369332"/>
          </a:xfrm>
          <a:prstGeom prst="rect">
            <a:avLst/>
          </a:prstGeom>
        </p:spPr>
        <p:txBody>
          <a:bodyPr wrap="none">
            <a:spAutoFit/>
          </a:bodyPr>
          <a:lstStyle/>
          <a:p>
            <a:r>
              <a:rPr lang="zh-CN" altLang="en-US" dirty="0"/>
              <a:t>mean map operation</a:t>
            </a:r>
            <a:r>
              <a:rPr lang="en-US" altLang="zh-CN" dirty="0"/>
              <a:t>s</a:t>
            </a:r>
            <a:endParaRPr lang="zh-CN" altLang="en-US" dirty="0"/>
          </a:p>
        </p:txBody>
      </p:sp>
      <p:pic>
        <p:nvPicPr>
          <p:cNvPr id="15" name="图片 14">
            <a:extLst>
              <a:ext uri="{FF2B5EF4-FFF2-40B4-BE49-F238E27FC236}">
                <a16:creationId xmlns:a16="http://schemas.microsoft.com/office/drawing/2014/main" id="{DC6240B6-D3C8-4B69-83F9-BBC2A168ECC7}"/>
              </a:ext>
            </a:extLst>
          </p:cNvPr>
          <p:cNvPicPr>
            <a:picLocks noChangeAspect="1"/>
          </p:cNvPicPr>
          <p:nvPr/>
        </p:nvPicPr>
        <p:blipFill rotWithShape="1">
          <a:blip r:embed="rId7"/>
          <a:srcRect b="15957"/>
          <a:stretch/>
        </p:blipFill>
        <p:spPr>
          <a:xfrm>
            <a:off x="4718517" y="3047249"/>
            <a:ext cx="3824281" cy="384375"/>
          </a:xfrm>
          <a:prstGeom prst="rect">
            <a:avLst/>
          </a:prstGeom>
        </p:spPr>
      </p:pic>
      <p:sp>
        <p:nvSpPr>
          <p:cNvPr id="18" name="矩形 17">
            <a:extLst>
              <a:ext uri="{FF2B5EF4-FFF2-40B4-BE49-F238E27FC236}">
                <a16:creationId xmlns:a16="http://schemas.microsoft.com/office/drawing/2014/main" id="{FFD1C222-1F3D-4163-AD57-ECD55484B526}"/>
              </a:ext>
            </a:extLst>
          </p:cNvPr>
          <p:cNvSpPr/>
          <p:nvPr/>
        </p:nvSpPr>
        <p:spPr>
          <a:xfrm>
            <a:off x="4554421" y="3512060"/>
            <a:ext cx="7495734" cy="307777"/>
          </a:xfrm>
          <a:prstGeom prst="rect">
            <a:avLst/>
          </a:prstGeom>
        </p:spPr>
        <p:txBody>
          <a:bodyPr wrap="square">
            <a:spAutoFit/>
          </a:bodyPr>
          <a:lstStyle/>
          <a:p>
            <a:r>
              <a:rPr lang="zh-CN" altLang="en-US" sz="1400" dirty="0"/>
              <a:t>with fixed </a:t>
            </a:r>
            <a:r>
              <a:rPr lang="zh-CN" altLang="en-US" sz="1400" b="1" i="1" dirty="0"/>
              <a:t>γ</a:t>
            </a:r>
            <a:r>
              <a:rPr lang="zh-CN" altLang="en-US" sz="1400" dirty="0"/>
              <a:t>, parameter tuning of proper bandwidth for kernel is required in advance.</a:t>
            </a:r>
          </a:p>
        </p:txBody>
      </p:sp>
    </p:spTree>
    <p:extLst>
      <p:ext uri="{BB962C8B-B14F-4D97-AF65-F5344CB8AC3E}">
        <p14:creationId xmlns:p14="http://schemas.microsoft.com/office/powerpoint/2010/main" val="1256345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127BD07-68B0-47AB-8F5F-168C0A759421}"/>
              </a:ext>
            </a:extLst>
          </p:cNvPr>
          <p:cNvPicPr>
            <a:picLocks noChangeAspect="1"/>
          </p:cNvPicPr>
          <p:nvPr/>
        </p:nvPicPr>
        <p:blipFill rotWithShape="1">
          <a:blip r:embed="rId2"/>
          <a:srcRect b="15957"/>
          <a:stretch/>
        </p:blipFill>
        <p:spPr>
          <a:xfrm>
            <a:off x="394236" y="1776067"/>
            <a:ext cx="3824281" cy="384375"/>
          </a:xfrm>
          <a:prstGeom prst="rect">
            <a:avLst/>
          </a:prstGeom>
        </p:spPr>
      </p:pic>
      <p:sp>
        <p:nvSpPr>
          <p:cNvPr id="6" name="矩形 5">
            <a:extLst>
              <a:ext uri="{FF2B5EF4-FFF2-40B4-BE49-F238E27FC236}">
                <a16:creationId xmlns:a16="http://schemas.microsoft.com/office/drawing/2014/main" id="{049402D4-54B1-4B1A-994D-AEAA8B22CC4B}"/>
              </a:ext>
            </a:extLst>
          </p:cNvPr>
          <p:cNvSpPr/>
          <p:nvPr/>
        </p:nvSpPr>
        <p:spPr>
          <a:xfrm>
            <a:off x="392119" y="1344380"/>
            <a:ext cx="1842171" cy="307777"/>
          </a:xfrm>
          <a:prstGeom prst="rect">
            <a:avLst/>
          </a:prstGeom>
        </p:spPr>
        <p:txBody>
          <a:bodyPr wrap="none">
            <a:spAutoFit/>
          </a:bodyPr>
          <a:lstStyle/>
          <a:p>
            <a:r>
              <a:rPr lang="en-US" altLang="zh-CN" sz="1400" dirty="0"/>
              <a:t>F</a:t>
            </a:r>
            <a:r>
              <a:rPr lang="zh-CN" altLang="en-US" sz="1400" dirty="0"/>
              <a:t>ixed Gaussian kernel</a:t>
            </a:r>
          </a:p>
        </p:txBody>
      </p:sp>
      <p:sp>
        <p:nvSpPr>
          <p:cNvPr id="7" name="矩形 6">
            <a:extLst>
              <a:ext uri="{FF2B5EF4-FFF2-40B4-BE49-F238E27FC236}">
                <a16:creationId xmlns:a16="http://schemas.microsoft.com/office/drawing/2014/main" id="{85613306-1E3A-4494-9CF3-E63C6AE44366}"/>
              </a:ext>
            </a:extLst>
          </p:cNvPr>
          <p:cNvSpPr/>
          <p:nvPr/>
        </p:nvSpPr>
        <p:spPr>
          <a:xfrm>
            <a:off x="392119" y="2344690"/>
            <a:ext cx="4645548" cy="523220"/>
          </a:xfrm>
          <a:prstGeom prst="rect">
            <a:avLst/>
          </a:prstGeom>
        </p:spPr>
        <p:txBody>
          <a:bodyPr wrap="square">
            <a:spAutoFit/>
          </a:bodyPr>
          <a:lstStyle/>
          <a:p>
            <a:r>
              <a:rPr lang="zh-CN" altLang="en-US" sz="1400" dirty="0"/>
              <a:t>with fixed </a:t>
            </a:r>
            <a:r>
              <a:rPr lang="zh-CN" altLang="en-US" sz="1400" b="1" i="1" dirty="0"/>
              <a:t>γ</a:t>
            </a:r>
            <a:r>
              <a:rPr lang="zh-CN" altLang="en-US" sz="1400" dirty="0"/>
              <a:t>, parameter tuning of proper bandwidth for kernel is required in advance.</a:t>
            </a:r>
          </a:p>
        </p:txBody>
      </p:sp>
      <p:pic>
        <p:nvPicPr>
          <p:cNvPr id="8" name="图片 7">
            <a:extLst>
              <a:ext uri="{FF2B5EF4-FFF2-40B4-BE49-F238E27FC236}">
                <a16:creationId xmlns:a16="http://schemas.microsoft.com/office/drawing/2014/main" id="{7690AF6E-A846-47C5-9CFD-B380C4C5231F}"/>
              </a:ext>
            </a:extLst>
          </p:cNvPr>
          <p:cNvPicPr>
            <a:picLocks noChangeAspect="1"/>
          </p:cNvPicPr>
          <p:nvPr/>
        </p:nvPicPr>
        <p:blipFill>
          <a:blip r:embed="rId3"/>
          <a:stretch>
            <a:fillRect/>
          </a:stretch>
        </p:blipFill>
        <p:spPr>
          <a:xfrm>
            <a:off x="7300387" y="1719386"/>
            <a:ext cx="2548465" cy="594642"/>
          </a:xfrm>
          <a:prstGeom prst="rect">
            <a:avLst/>
          </a:prstGeom>
        </p:spPr>
      </p:pic>
      <p:sp>
        <p:nvSpPr>
          <p:cNvPr id="9" name="矩形 8">
            <a:extLst>
              <a:ext uri="{FF2B5EF4-FFF2-40B4-BE49-F238E27FC236}">
                <a16:creationId xmlns:a16="http://schemas.microsoft.com/office/drawing/2014/main" id="{9B49BAC1-09C5-4039-B75F-2BEE9B9802BD}"/>
              </a:ext>
            </a:extLst>
          </p:cNvPr>
          <p:cNvSpPr/>
          <p:nvPr/>
        </p:nvSpPr>
        <p:spPr>
          <a:xfrm>
            <a:off x="5094818" y="1381838"/>
            <a:ext cx="6959600" cy="307777"/>
          </a:xfrm>
          <a:prstGeom prst="rect">
            <a:avLst/>
          </a:prstGeom>
        </p:spPr>
        <p:txBody>
          <a:bodyPr wrap="square">
            <a:spAutoFit/>
          </a:bodyPr>
          <a:lstStyle/>
          <a:p>
            <a:r>
              <a:rPr lang="en-US" altLang="zh-CN" sz="1400" dirty="0"/>
              <a:t>D</a:t>
            </a:r>
            <a:r>
              <a:rPr lang="zh-CN" altLang="en-US" sz="1400" dirty="0"/>
              <a:t>esign a neural network f1 to learn the statistical feature mapping φf1(·) automatically</a:t>
            </a:r>
          </a:p>
        </p:txBody>
      </p:sp>
      <p:pic>
        <p:nvPicPr>
          <p:cNvPr id="10" name="图片 9">
            <a:extLst>
              <a:ext uri="{FF2B5EF4-FFF2-40B4-BE49-F238E27FC236}">
                <a16:creationId xmlns:a16="http://schemas.microsoft.com/office/drawing/2014/main" id="{3B61DCEB-ABA6-4D8A-B190-53DC44F9C923}"/>
              </a:ext>
            </a:extLst>
          </p:cNvPr>
          <p:cNvPicPr>
            <a:picLocks noChangeAspect="1"/>
          </p:cNvPicPr>
          <p:nvPr/>
        </p:nvPicPr>
        <p:blipFill>
          <a:blip r:embed="rId4"/>
          <a:stretch>
            <a:fillRect/>
          </a:stretch>
        </p:blipFill>
        <p:spPr>
          <a:xfrm>
            <a:off x="7227360" y="2294805"/>
            <a:ext cx="2694517" cy="770854"/>
          </a:xfrm>
          <a:prstGeom prst="rect">
            <a:avLst/>
          </a:prstGeom>
        </p:spPr>
      </p:pic>
      <p:sp>
        <p:nvSpPr>
          <p:cNvPr id="11" name="矩形 10">
            <a:extLst>
              <a:ext uri="{FF2B5EF4-FFF2-40B4-BE49-F238E27FC236}">
                <a16:creationId xmlns:a16="http://schemas.microsoft.com/office/drawing/2014/main" id="{70D0C509-1DF6-4974-AFF1-437C7C58A6A6}"/>
              </a:ext>
            </a:extLst>
          </p:cNvPr>
          <p:cNvSpPr/>
          <p:nvPr/>
        </p:nvSpPr>
        <p:spPr>
          <a:xfrm>
            <a:off x="5147732" y="3065659"/>
            <a:ext cx="8847667" cy="307777"/>
          </a:xfrm>
          <a:prstGeom prst="rect">
            <a:avLst/>
          </a:prstGeom>
        </p:spPr>
        <p:txBody>
          <a:bodyPr wrap="square">
            <a:spAutoFit/>
          </a:bodyPr>
          <a:lstStyle/>
          <a:p>
            <a:r>
              <a:rPr lang="en-US" altLang="zh-CN" sz="1400" dirty="0"/>
              <a:t>T</a:t>
            </a:r>
            <a:r>
              <a:rPr lang="zh-CN" altLang="en-US" sz="1400" dirty="0"/>
              <a:t>o learn the best kernel automatically from different possible characteristic kernels </a:t>
            </a:r>
            <a:r>
              <a:rPr lang="zh-CN" altLang="en-US" sz="1400" b="1" dirty="0"/>
              <a:t>k ∈ </a:t>
            </a:r>
            <a:r>
              <a:rPr lang="zh-CN" altLang="en-US" sz="1400" b="1" i="1" dirty="0"/>
              <a:t>K</a:t>
            </a:r>
            <a:r>
              <a:rPr lang="zh-CN" altLang="en-US" sz="1400" dirty="0"/>
              <a:t>.</a:t>
            </a:r>
          </a:p>
        </p:txBody>
      </p:sp>
      <p:pic>
        <p:nvPicPr>
          <p:cNvPr id="12" name="图片 11">
            <a:extLst>
              <a:ext uri="{FF2B5EF4-FFF2-40B4-BE49-F238E27FC236}">
                <a16:creationId xmlns:a16="http://schemas.microsoft.com/office/drawing/2014/main" id="{09C94BC3-509F-4943-A293-E804CF3E039E}"/>
              </a:ext>
            </a:extLst>
          </p:cNvPr>
          <p:cNvPicPr>
            <a:picLocks noChangeAspect="1"/>
          </p:cNvPicPr>
          <p:nvPr/>
        </p:nvPicPr>
        <p:blipFill>
          <a:blip r:embed="rId5"/>
          <a:stretch>
            <a:fillRect/>
          </a:stretch>
        </p:blipFill>
        <p:spPr>
          <a:xfrm>
            <a:off x="6278564" y="3438803"/>
            <a:ext cx="4592108" cy="838242"/>
          </a:xfrm>
          <a:prstGeom prst="rect">
            <a:avLst/>
          </a:prstGeom>
        </p:spPr>
      </p:pic>
      <p:pic>
        <p:nvPicPr>
          <p:cNvPr id="13" name="图片 12">
            <a:extLst>
              <a:ext uri="{FF2B5EF4-FFF2-40B4-BE49-F238E27FC236}">
                <a16:creationId xmlns:a16="http://schemas.microsoft.com/office/drawing/2014/main" id="{313195A0-4E04-42DF-8075-3661D3BED7C6}"/>
              </a:ext>
            </a:extLst>
          </p:cNvPr>
          <p:cNvPicPr>
            <a:picLocks noChangeAspect="1"/>
          </p:cNvPicPr>
          <p:nvPr/>
        </p:nvPicPr>
        <p:blipFill>
          <a:blip r:embed="rId6"/>
          <a:stretch>
            <a:fillRect/>
          </a:stretch>
        </p:blipFill>
        <p:spPr>
          <a:xfrm>
            <a:off x="287761" y="3052158"/>
            <a:ext cx="4369972" cy="3476839"/>
          </a:xfrm>
          <a:prstGeom prst="rect">
            <a:avLst/>
          </a:prstGeom>
        </p:spPr>
      </p:pic>
      <p:sp>
        <p:nvSpPr>
          <p:cNvPr id="14" name="矩形 13">
            <a:extLst>
              <a:ext uri="{FF2B5EF4-FFF2-40B4-BE49-F238E27FC236}">
                <a16:creationId xmlns:a16="http://schemas.microsoft.com/office/drawing/2014/main" id="{57550948-FC7D-4CF0-9233-F56F670A76C9}"/>
              </a:ext>
            </a:extLst>
          </p:cNvPr>
          <p:cNvSpPr/>
          <p:nvPr/>
        </p:nvSpPr>
        <p:spPr>
          <a:xfrm>
            <a:off x="5359400" y="4352248"/>
            <a:ext cx="6096000" cy="307777"/>
          </a:xfrm>
          <a:prstGeom prst="rect">
            <a:avLst/>
          </a:prstGeom>
        </p:spPr>
        <p:txBody>
          <a:bodyPr>
            <a:spAutoFit/>
          </a:bodyPr>
          <a:lstStyle/>
          <a:p>
            <a:r>
              <a:rPr lang="en-US" altLang="zh-CN" sz="1400" dirty="0"/>
              <a:t>Autoencoder to guarantee the injectivity of the feature mapping</a:t>
            </a:r>
            <a:endParaRPr lang="zh-CN" altLang="en-US" sz="1400" dirty="0"/>
          </a:p>
        </p:txBody>
      </p:sp>
      <p:sp>
        <p:nvSpPr>
          <p:cNvPr id="15" name="矩形 14">
            <a:extLst>
              <a:ext uri="{FF2B5EF4-FFF2-40B4-BE49-F238E27FC236}">
                <a16:creationId xmlns:a16="http://schemas.microsoft.com/office/drawing/2014/main" id="{571DDEED-92C2-4870-93D2-D27DAAFA9315}"/>
              </a:ext>
            </a:extLst>
          </p:cNvPr>
          <p:cNvSpPr/>
          <p:nvPr/>
        </p:nvSpPr>
        <p:spPr>
          <a:xfrm>
            <a:off x="5359400" y="4713732"/>
            <a:ext cx="4153701" cy="307777"/>
          </a:xfrm>
          <a:prstGeom prst="rect">
            <a:avLst/>
          </a:prstGeom>
        </p:spPr>
        <p:txBody>
          <a:bodyPr wrap="none">
            <a:spAutoFit/>
          </a:bodyPr>
          <a:lstStyle/>
          <a:p>
            <a:r>
              <a:rPr lang="en-US" altLang="zh-CN" sz="1400" dirty="0"/>
              <a:t>The encoder is the desired </a:t>
            </a:r>
            <a:r>
              <a:rPr lang="en-US" altLang="zh-CN" sz="1400" dirty="0">
                <a:highlight>
                  <a:srgbClr val="FFFF00"/>
                </a:highlight>
              </a:rPr>
              <a:t>f1 module</a:t>
            </a:r>
            <a:r>
              <a:rPr lang="en-US" altLang="zh-CN" sz="1400" dirty="0"/>
              <a:t>, and </a:t>
            </a:r>
            <a:r>
              <a:rPr lang="en-US" altLang="zh-CN" sz="1400" dirty="0" err="1"/>
              <a:t>fd</a:t>
            </a:r>
            <a:r>
              <a:rPr lang="en-US" altLang="zh-CN" sz="1400" dirty="0"/>
              <a:t> = f</a:t>
            </a:r>
            <a:r>
              <a:rPr lang="en-US" altLang="zh-CN" sz="1050" dirty="0"/>
              <a:t>−1</a:t>
            </a:r>
            <a:endParaRPr lang="zh-CN" altLang="en-US" sz="1400" dirty="0"/>
          </a:p>
        </p:txBody>
      </p:sp>
      <p:pic>
        <p:nvPicPr>
          <p:cNvPr id="17" name="图片 16">
            <a:extLst>
              <a:ext uri="{FF2B5EF4-FFF2-40B4-BE49-F238E27FC236}">
                <a16:creationId xmlns:a16="http://schemas.microsoft.com/office/drawing/2014/main" id="{F8277D03-8465-4424-A49B-CEF1497D73BF}"/>
              </a:ext>
            </a:extLst>
          </p:cNvPr>
          <p:cNvPicPr>
            <a:picLocks noChangeAspect="1"/>
          </p:cNvPicPr>
          <p:nvPr/>
        </p:nvPicPr>
        <p:blipFill>
          <a:blip r:embed="rId7"/>
          <a:stretch>
            <a:fillRect/>
          </a:stretch>
        </p:blipFill>
        <p:spPr>
          <a:xfrm>
            <a:off x="5433432" y="5746934"/>
            <a:ext cx="4285821" cy="740278"/>
          </a:xfrm>
          <a:prstGeom prst="rect">
            <a:avLst/>
          </a:prstGeom>
        </p:spPr>
      </p:pic>
      <p:pic>
        <p:nvPicPr>
          <p:cNvPr id="18" name="图片 17">
            <a:extLst>
              <a:ext uri="{FF2B5EF4-FFF2-40B4-BE49-F238E27FC236}">
                <a16:creationId xmlns:a16="http://schemas.microsoft.com/office/drawing/2014/main" id="{FAD2E2B9-4378-4057-AC92-B5956C641777}"/>
              </a:ext>
            </a:extLst>
          </p:cNvPr>
          <p:cNvPicPr>
            <a:picLocks noChangeAspect="1"/>
          </p:cNvPicPr>
          <p:nvPr/>
        </p:nvPicPr>
        <p:blipFill>
          <a:blip r:embed="rId8"/>
          <a:stretch>
            <a:fillRect/>
          </a:stretch>
        </p:blipFill>
        <p:spPr>
          <a:xfrm>
            <a:off x="5359400" y="5255857"/>
            <a:ext cx="5162550" cy="352425"/>
          </a:xfrm>
          <a:prstGeom prst="rect">
            <a:avLst/>
          </a:prstGeom>
        </p:spPr>
      </p:pic>
      <p:sp>
        <p:nvSpPr>
          <p:cNvPr id="19" name="矩形 18">
            <a:extLst>
              <a:ext uri="{FF2B5EF4-FFF2-40B4-BE49-F238E27FC236}">
                <a16:creationId xmlns:a16="http://schemas.microsoft.com/office/drawing/2014/main" id="{EB2CB4DD-12F0-4400-9141-3CE08388FE4B}"/>
              </a:ext>
            </a:extLst>
          </p:cNvPr>
          <p:cNvSpPr/>
          <p:nvPr/>
        </p:nvSpPr>
        <p:spPr>
          <a:xfrm>
            <a:off x="544496" y="261398"/>
            <a:ext cx="10969841" cy="923330"/>
          </a:xfrm>
          <a:prstGeom prst="rect">
            <a:avLst/>
          </a:prstGeom>
        </p:spPr>
        <p:txBody>
          <a:bodyPr wrap="square">
            <a:spAutoFit/>
          </a:bodyPr>
          <a:lstStyle/>
          <a:p>
            <a:r>
              <a:rPr lang="en-US" altLang="zh-CN" dirty="0"/>
              <a:t>21. </a:t>
            </a:r>
            <a:r>
              <a:rPr lang="zh-CN" altLang="en-US" dirty="0"/>
              <a:t>Hangwei Qian, Sinno Jialin Pan, Bingshui Da, and Chunyan Miao. 2019. A Novel Distribution-Embedded Neural Network for Sensor-Based Activity Recognition. In Proceedings ofthe Twenty-Eighth International Joint Conference on Artificial Intelligence, IJCAI 2019, Macao, China, August 10-16, 2019. 5614–5620</a:t>
            </a:r>
          </a:p>
        </p:txBody>
      </p:sp>
    </p:spTree>
    <p:extLst>
      <p:ext uri="{BB962C8B-B14F-4D97-AF65-F5344CB8AC3E}">
        <p14:creationId xmlns:p14="http://schemas.microsoft.com/office/powerpoint/2010/main" val="3974688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0A9D5E1D-31BC-43D2-8ADE-6B259CBFA553}"/>
              </a:ext>
            </a:extLst>
          </p:cNvPr>
          <p:cNvSpPr/>
          <p:nvPr/>
        </p:nvSpPr>
        <p:spPr>
          <a:xfrm>
            <a:off x="544496" y="261398"/>
            <a:ext cx="10969841" cy="923330"/>
          </a:xfrm>
          <a:prstGeom prst="rect">
            <a:avLst/>
          </a:prstGeom>
        </p:spPr>
        <p:txBody>
          <a:bodyPr wrap="square">
            <a:spAutoFit/>
          </a:bodyPr>
          <a:lstStyle/>
          <a:p>
            <a:r>
              <a:rPr lang="en-US" altLang="zh-CN" dirty="0"/>
              <a:t>21. </a:t>
            </a:r>
            <a:r>
              <a:rPr lang="zh-CN" altLang="en-US" dirty="0"/>
              <a:t>Hangwei Qian, Sinno Jialin Pan, Bingshui Da, and Chunyan Miao. 2019. A Novel Distribution-Embedded Neural Network for Sensor-Based Activity Recognition. In Proceedings ofthe Twenty-Eighth International Joint Conference on Artificial Intelligence, IJCAI 2019, Macao, China, August 10-16, 2019. 5614–5620</a:t>
            </a:r>
          </a:p>
        </p:txBody>
      </p:sp>
      <p:pic>
        <p:nvPicPr>
          <p:cNvPr id="6" name="图片 5">
            <a:extLst>
              <a:ext uri="{FF2B5EF4-FFF2-40B4-BE49-F238E27FC236}">
                <a16:creationId xmlns:a16="http://schemas.microsoft.com/office/drawing/2014/main" id="{567A97D4-CAD4-4537-8F60-6D56E3C429D7}"/>
              </a:ext>
            </a:extLst>
          </p:cNvPr>
          <p:cNvPicPr>
            <a:picLocks noChangeAspect="1"/>
          </p:cNvPicPr>
          <p:nvPr/>
        </p:nvPicPr>
        <p:blipFill>
          <a:blip r:embed="rId2"/>
          <a:stretch>
            <a:fillRect/>
          </a:stretch>
        </p:blipFill>
        <p:spPr>
          <a:xfrm>
            <a:off x="485775" y="1495425"/>
            <a:ext cx="11220450" cy="4648200"/>
          </a:xfrm>
          <a:prstGeom prst="rect">
            <a:avLst/>
          </a:prstGeom>
        </p:spPr>
      </p:pic>
    </p:spTree>
    <p:extLst>
      <p:ext uri="{BB962C8B-B14F-4D97-AF65-F5344CB8AC3E}">
        <p14:creationId xmlns:p14="http://schemas.microsoft.com/office/powerpoint/2010/main" val="1839120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2F033D91-218A-4F5D-B899-E6CDA1553B12}"/>
              </a:ext>
            </a:extLst>
          </p:cNvPr>
          <p:cNvSpPr/>
          <p:nvPr/>
        </p:nvSpPr>
        <p:spPr>
          <a:xfrm>
            <a:off x="321892" y="205030"/>
            <a:ext cx="11376548" cy="923330"/>
          </a:xfrm>
          <a:prstGeom prst="rect">
            <a:avLst/>
          </a:prstGeom>
        </p:spPr>
        <p:txBody>
          <a:bodyPr wrap="square">
            <a:spAutoFit/>
          </a:bodyPr>
          <a:lstStyle/>
          <a:p>
            <a:r>
              <a:rPr lang="en-US" altLang="zh-CN" dirty="0"/>
              <a:t>1. </a:t>
            </a:r>
            <a:r>
              <a:rPr lang="zh-CN" altLang="en-US" dirty="0"/>
              <a:t>Mohammad Abu Alsheikh, Ahmed Selim, Dusit Niyato, Linda Doyle, Shaowei Lin, and Hwee-Pink Tan. 2016. Deep activity recognition models with triaxial accelerometers. In Workshops at the Thirtieth AAAI Conference on Artificial Intelligence</a:t>
            </a:r>
            <a:endParaRPr lang="en-US" altLang="zh-CN" dirty="0"/>
          </a:p>
        </p:txBody>
      </p:sp>
      <p:pic>
        <p:nvPicPr>
          <p:cNvPr id="7" name="图片 6">
            <a:extLst>
              <a:ext uri="{FF2B5EF4-FFF2-40B4-BE49-F238E27FC236}">
                <a16:creationId xmlns:a16="http://schemas.microsoft.com/office/drawing/2014/main" id="{5FBB2506-198E-45FA-8FDD-2DADECFA3E1D}"/>
              </a:ext>
            </a:extLst>
          </p:cNvPr>
          <p:cNvPicPr>
            <a:picLocks noChangeAspect="1"/>
          </p:cNvPicPr>
          <p:nvPr/>
        </p:nvPicPr>
        <p:blipFill>
          <a:blip r:embed="rId2"/>
          <a:stretch>
            <a:fillRect/>
          </a:stretch>
        </p:blipFill>
        <p:spPr>
          <a:xfrm>
            <a:off x="5097635" y="5654778"/>
            <a:ext cx="2500651" cy="791345"/>
          </a:xfrm>
          <a:prstGeom prst="rect">
            <a:avLst/>
          </a:prstGeom>
        </p:spPr>
      </p:pic>
      <p:pic>
        <p:nvPicPr>
          <p:cNvPr id="8" name="图片 7">
            <a:extLst>
              <a:ext uri="{FF2B5EF4-FFF2-40B4-BE49-F238E27FC236}">
                <a16:creationId xmlns:a16="http://schemas.microsoft.com/office/drawing/2014/main" id="{EBA80820-DB51-466F-B1B9-ACB3EE1E3203}"/>
              </a:ext>
            </a:extLst>
          </p:cNvPr>
          <p:cNvPicPr>
            <a:picLocks noChangeAspect="1"/>
          </p:cNvPicPr>
          <p:nvPr/>
        </p:nvPicPr>
        <p:blipFill rotWithShape="1">
          <a:blip r:embed="rId3"/>
          <a:srcRect l="9814" t="18306"/>
          <a:stretch/>
        </p:blipFill>
        <p:spPr>
          <a:xfrm>
            <a:off x="0" y="1522864"/>
            <a:ext cx="5077812" cy="5234070"/>
          </a:xfrm>
          <a:prstGeom prst="rect">
            <a:avLst/>
          </a:prstGeom>
        </p:spPr>
      </p:pic>
      <p:pic>
        <p:nvPicPr>
          <p:cNvPr id="9" name="图片 8">
            <a:extLst>
              <a:ext uri="{FF2B5EF4-FFF2-40B4-BE49-F238E27FC236}">
                <a16:creationId xmlns:a16="http://schemas.microsoft.com/office/drawing/2014/main" id="{0BEC7F15-C665-4591-A003-02A3E2A06DEC}"/>
              </a:ext>
            </a:extLst>
          </p:cNvPr>
          <p:cNvPicPr>
            <a:picLocks noChangeAspect="1"/>
          </p:cNvPicPr>
          <p:nvPr/>
        </p:nvPicPr>
        <p:blipFill>
          <a:blip r:embed="rId4"/>
          <a:stretch>
            <a:fillRect/>
          </a:stretch>
        </p:blipFill>
        <p:spPr>
          <a:xfrm>
            <a:off x="4980268" y="3264333"/>
            <a:ext cx="3449460" cy="1733620"/>
          </a:xfrm>
          <a:prstGeom prst="rect">
            <a:avLst/>
          </a:prstGeom>
        </p:spPr>
      </p:pic>
      <p:pic>
        <p:nvPicPr>
          <p:cNvPr id="10" name="图片 9">
            <a:extLst>
              <a:ext uri="{FF2B5EF4-FFF2-40B4-BE49-F238E27FC236}">
                <a16:creationId xmlns:a16="http://schemas.microsoft.com/office/drawing/2014/main" id="{F4197F29-E04E-4873-83D9-B180F3D9B99A}"/>
              </a:ext>
            </a:extLst>
          </p:cNvPr>
          <p:cNvPicPr>
            <a:picLocks noChangeAspect="1"/>
          </p:cNvPicPr>
          <p:nvPr/>
        </p:nvPicPr>
        <p:blipFill rotWithShape="1">
          <a:blip r:embed="rId5"/>
          <a:srcRect l="15256" r="12454" b="20865"/>
          <a:stretch/>
        </p:blipFill>
        <p:spPr>
          <a:xfrm>
            <a:off x="4732061" y="2309043"/>
            <a:ext cx="2843781" cy="512675"/>
          </a:xfrm>
          <a:prstGeom prst="rect">
            <a:avLst/>
          </a:prstGeom>
        </p:spPr>
      </p:pic>
      <p:pic>
        <p:nvPicPr>
          <p:cNvPr id="11" name="图片 10">
            <a:extLst>
              <a:ext uri="{FF2B5EF4-FFF2-40B4-BE49-F238E27FC236}">
                <a16:creationId xmlns:a16="http://schemas.microsoft.com/office/drawing/2014/main" id="{DF8EB712-82A7-4C6E-9F76-346ED5602246}"/>
              </a:ext>
            </a:extLst>
          </p:cNvPr>
          <p:cNvPicPr>
            <a:picLocks noChangeAspect="1"/>
          </p:cNvPicPr>
          <p:nvPr/>
        </p:nvPicPr>
        <p:blipFill rotWithShape="1">
          <a:blip r:embed="rId6"/>
          <a:srcRect t="11935" b="16456"/>
          <a:stretch/>
        </p:blipFill>
        <p:spPr>
          <a:xfrm>
            <a:off x="7537124" y="2480444"/>
            <a:ext cx="2851307" cy="171551"/>
          </a:xfrm>
          <a:prstGeom prst="rect">
            <a:avLst/>
          </a:prstGeom>
        </p:spPr>
      </p:pic>
      <p:sp>
        <p:nvSpPr>
          <p:cNvPr id="12" name="矩形 11">
            <a:extLst>
              <a:ext uri="{FF2B5EF4-FFF2-40B4-BE49-F238E27FC236}">
                <a16:creationId xmlns:a16="http://schemas.microsoft.com/office/drawing/2014/main" id="{CF0604B3-EF17-439D-B0F3-D19319056D35}"/>
              </a:ext>
            </a:extLst>
          </p:cNvPr>
          <p:cNvSpPr/>
          <p:nvPr/>
        </p:nvSpPr>
        <p:spPr>
          <a:xfrm>
            <a:off x="5591520" y="1043944"/>
            <a:ext cx="6096000" cy="338554"/>
          </a:xfrm>
          <a:prstGeom prst="rect">
            <a:avLst/>
          </a:prstGeom>
        </p:spPr>
        <p:txBody>
          <a:bodyPr>
            <a:spAutoFit/>
          </a:bodyPr>
          <a:lstStyle/>
          <a:p>
            <a:r>
              <a:rPr lang="en-US" altLang="zh-CN" sz="1600" b="1" dirty="0"/>
              <a:t>E</a:t>
            </a:r>
            <a:r>
              <a:rPr lang="zh-CN" altLang="en-US" sz="1600" b="1" dirty="0"/>
              <a:t>xtracting hierarchical features from triaxial acceleration data</a:t>
            </a:r>
          </a:p>
        </p:txBody>
      </p:sp>
      <p:pic>
        <p:nvPicPr>
          <p:cNvPr id="2" name="图片 1">
            <a:extLst>
              <a:ext uri="{FF2B5EF4-FFF2-40B4-BE49-F238E27FC236}">
                <a16:creationId xmlns:a16="http://schemas.microsoft.com/office/drawing/2014/main" id="{9A5A37A0-381D-4C04-8575-87A991846E1B}"/>
              </a:ext>
            </a:extLst>
          </p:cNvPr>
          <p:cNvPicPr>
            <a:picLocks noChangeAspect="1"/>
          </p:cNvPicPr>
          <p:nvPr/>
        </p:nvPicPr>
        <p:blipFill>
          <a:blip r:embed="rId7"/>
          <a:stretch>
            <a:fillRect/>
          </a:stretch>
        </p:blipFill>
        <p:spPr>
          <a:xfrm>
            <a:off x="8512403" y="3346276"/>
            <a:ext cx="3331693" cy="2222318"/>
          </a:xfrm>
          <a:prstGeom prst="rect">
            <a:avLst/>
          </a:prstGeom>
        </p:spPr>
      </p:pic>
    </p:spTree>
    <p:extLst>
      <p:ext uri="{BB962C8B-B14F-4D97-AF65-F5344CB8AC3E}">
        <p14:creationId xmlns:p14="http://schemas.microsoft.com/office/powerpoint/2010/main" val="473792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68A9D54-4E72-4E6D-BBE4-607BF7B3CB13}"/>
              </a:ext>
            </a:extLst>
          </p:cNvPr>
          <p:cNvSpPr/>
          <p:nvPr/>
        </p:nvSpPr>
        <p:spPr>
          <a:xfrm>
            <a:off x="580007" y="431865"/>
            <a:ext cx="11165149" cy="646331"/>
          </a:xfrm>
          <a:prstGeom prst="rect">
            <a:avLst/>
          </a:prstGeom>
        </p:spPr>
        <p:txBody>
          <a:bodyPr wrap="square">
            <a:spAutoFit/>
          </a:bodyPr>
          <a:lstStyle/>
          <a:p>
            <a:r>
              <a:rPr lang="en-US" altLang="zh-CN" dirty="0"/>
              <a:t>7. </a:t>
            </a:r>
            <a:r>
              <a:rPr lang="zh-CN" altLang="en-US" dirty="0"/>
              <a:t>Fuqiang Gu, Kourosh Khoshelham, Shahrokh Valaee, Jianga Shang, and Rui Zhang. 2018. Locomotion activity recognition using stacked denoising autoencoders. IEEE Internet of Things Journal 5, 3 (2018), 2085–2093.</a:t>
            </a:r>
            <a:endParaRPr lang="en-US" altLang="zh-CN" dirty="0"/>
          </a:p>
        </p:txBody>
      </p:sp>
      <p:sp>
        <p:nvSpPr>
          <p:cNvPr id="5" name="矩形 4">
            <a:extLst>
              <a:ext uri="{FF2B5EF4-FFF2-40B4-BE49-F238E27FC236}">
                <a16:creationId xmlns:a16="http://schemas.microsoft.com/office/drawing/2014/main" id="{8AB63F53-FCCF-412E-B03C-12A8509B0B6C}"/>
              </a:ext>
            </a:extLst>
          </p:cNvPr>
          <p:cNvSpPr/>
          <p:nvPr/>
        </p:nvSpPr>
        <p:spPr>
          <a:xfrm>
            <a:off x="615658" y="1311790"/>
            <a:ext cx="10960684" cy="584775"/>
          </a:xfrm>
          <a:prstGeom prst="rect">
            <a:avLst/>
          </a:prstGeom>
        </p:spPr>
        <p:txBody>
          <a:bodyPr wrap="square">
            <a:spAutoFit/>
          </a:bodyPr>
          <a:lstStyle/>
          <a:p>
            <a:pPr marL="285750" indent="-285750">
              <a:buFont typeface="Arial" panose="020B0604020202020204" pitchFamily="34" charset="0"/>
              <a:buChar char="•"/>
            </a:pPr>
            <a:r>
              <a:rPr lang="zh-CN" altLang="en-US" sz="1600" dirty="0"/>
              <a:t>Stacked autoencoders is a commonly used </a:t>
            </a:r>
            <a:r>
              <a:rPr lang="zh-CN" altLang="en-US" sz="1600" dirty="0">
                <a:highlight>
                  <a:srgbClr val="FFFF00"/>
                </a:highlight>
              </a:rPr>
              <a:t>feature learning method</a:t>
            </a:r>
            <a:r>
              <a:rPr lang="zh-CN" altLang="en-US" sz="1600" dirty="0"/>
              <a:t>, which is capable of learning useful features in an unsupervised manner</a:t>
            </a:r>
          </a:p>
        </p:txBody>
      </p:sp>
      <p:pic>
        <p:nvPicPr>
          <p:cNvPr id="6" name="图片 5">
            <a:extLst>
              <a:ext uri="{FF2B5EF4-FFF2-40B4-BE49-F238E27FC236}">
                <a16:creationId xmlns:a16="http://schemas.microsoft.com/office/drawing/2014/main" id="{03AB23D8-DDFA-476C-BADA-B7618A75F988}"/>
              </a:ext>
            </a:extLst>
          </p:cNvPr>
          <p:cNvPicPr>
            <a:picLocks noChangeAspect="1"/>
          </p:cNvPicPr>
          <p:nvPr/>
        </p:nvPicPr>
        <p:blipFill>
          <a:blip r:embed="rId3"/>
          <a:stretch>
            <a:fillRect/>
          </a:stretch>
        </p:blipFill>
        <p:spPr>
          <a:xfrm>
            <a:off x="90236" y="2365842"/>
            <a:ext cx="4728991" cy="4436853"/>
          </a:xfrm>
          <a:prstGeom prst="rect">
            <a:avLst/>
          </a:prstGeom>
        </p:spPr>
      </p:pic>
      <p:pic>
        <p:nvPicPr>
          <p:cNvPr id="7" name="图片 6">
            <a:extLst>
              <a:ext uri="{FF2B5EF4-FFF2-40B4-BE49-F238E27FC236}">
                <a16:creationId xmlns:a16="http://schemas.microsoft.com/office/drawing/2014/main" id="{406F5F67-C542-478F-BEC2-1E3BAAB88370}"/>
              </a:ext>
            </a:extLst>
          </p:cNvPr>
          <p:cNvPicPr>
            <a:picLocks noChangeAspect="1"/>
          </p:cNvPicPr>
          <p:nvPr/>
        </p:nvPicPr>
        <p:blipFill>
          <a:blip r:embed="rId4"/>
          <a:stretch>
            <a:fillRect/>
          </a:stretch>
        </p:blipFill>
        <p:spPr>
          <a:xfrm>
            <a:off x="4718615" y="4961436"/>
            <a:ext cx="1092333" cy="428711"/>
          </a:xfrm>
          <a:prstGeom prst="rect">
            <a:avLst/>
          </a:prstGeom>
        </p:spPr>
      </p:pic>
      <p:sp>
        <p:nvSpPr>
          <p:cNvPr id="8" name="矩形 7">
            <a:extLst>
              <a:ext uri="{FF2B5EF4-FFF2-40B4-BE49-F238E27FC236}">
                <a16:creationId xmlns:a16="http://schemas.microsoft.com/office/drawing/2014/main" id="{8CD3E49B-44F1-42E5-AF62-A44A99E03856}"/>
              </a:ext>
            </a:extLst>
          </p:cNvPr>
          <p:cNvSpPr/>
          <p:nvPr/>
        </p:nvSpPr>
        <p:spPr>
          <a:xfrm>
            <a:off x="4718615" y="5390147"/>
            <a:ext cx="2105063" cy="307777"/>
          </a:xfrm>
          <a:prstGeom prst="rect">
            <a:avLst/>
          </a:prstGeom>
        </p:spPr>
        <p:txBody>
          <a:bodyPr wrap="square">
            <a:spAutoFit/>
          </a:bodyPr>
          <a:lstStyle/>
          <a:p>
            <a:r>
              <a:rPr lang="zh-CN" altLang="en-US" sz="1400" dirty="0"/>
              <a:t>stochastic mapping</a:t>
            </a:r>
          </a:p>
        </p:txBody>
      </p:sp>
      <p:sp>
        <p:nvSpPr>
          <p:cNvPr id="9" name="矩形 8">
            <a:extLst>
              <a:ext uri="{FF2B5EF4-FFF2-40B4-BE49-F238E27FC236}">
                <a16:creationId xmlns:a16="http://schemas.microsoft.com/office/drawing/2014/main" id="{8A42A1C1-7177-40F7-BD4A-0929BC1861E7}"/>
              </a:ext>
            </a:extLst>
          </p:cNvPr>
          <p:cNvSpPr/>
          <p:nvPr/>
        </p:nvSpPr>
        <p:spPr>
          <a:xfrm>
            <a:off x="4718615" y="5667824"/>
            <a:ext cx="2257349" cy="276999"/>
          </a:xfrm>
          <a:prstGeom prst="rect">
            <a:avLst/>
          </a:prstGeom>
        </p:spPr>
        <p:txBody>
          <a:bodyPr wrap="none">
            <a:spAutoFit/>
          </a:bodyPr>
          <a:lstStyle/>
          <a:p>
            <a:r>
              <a:rPr lang="zh-CN" altLang="en-US" sz="1200" dirty="0"/>
              <a:t>forcing a fraction ν of xi to be 0</a:t>
            </a:r>
          </a:p>
        </p:txBody>
      </p:sp>
      <p:pic>
        <p:nvPicPr>
          <p:cNvPr id="10" name="图片 9">
            <a:extLst>
              <a:ext uri="{FF2B5EF4-FFF2-40B4-BE49-F238E27FC236}">
                <a16:creationId xmlns:a16="http://schemas.microsoft.com/office/drawing/2014/main" id="{E6231C7C-C3E8-4D49-8C79-84966464F9AE}"/>
              </a:ext>
            </a:extLst>
          </p:cNvPr>
          <p:cNvPicPr>
            <a:picLocks noChangeAspect="1"/>
          </p:cNvPicPr>
          <p:nvPr/>
        </p:nvPicPr>
        <p:blipFill>
          <a:blip r:embed="rId5"/>
          <a:stretch>
            <a:fillRect/>
          </a:stretch>
        </p:blipFill>
        <p:spPr>
          <a:xfrm>
            <a:off x="8283797" y="2523133"/>
            <a:ext cx="2257349" cy="801565"/>
          </a:xfrm>
          <a:prstGeom prst="rect">
            <a:avLst/>
          </a:prstGeom>
        </p:spPr>
      </p:pic>
      <p:pic>
        <p:nvPicPr>
          <p:cNvPr id="11" name="图片 10">
            <a:extLst>
              <a:ext uri="{FF2B5EF4-FFF2-40B4-BE49-F238E27FC236}">
                <a16:creationId xmlns:a16="http://schemas.microsoft.com/office/drawing/2014/main" id="{4C834645-0E84-4232-923B-17716A2B138F}"/>
              </a:ext>
            </a:extLst>
          </p:cNvPr>
          <p:cNvPicPr>
            <a:picLocks noChangeAspect="1"/>
          </p:cNvPicPr>
          <p:nvPr/>
        </p:nvPicPr>
        <p:blipFill>
          <a:blip r:embed="rId6"/>
          <a:stretch>
            <a:fillRect/>
          </a:stretch>
        </p:blipFill>
        <p:spPr>
          <a:xfrm>
            <a:off x="4718615" y="2390574"/>
            <a:ext cx="3266076" cy="934124"/>
          </a:xfrm>
          <a:prstGeom prst="rect">
            <a:avLst/>
          </a:prstGeom>
        </p:spPr>
      </p:pic>
      <p:sp>
        <p:nvSpPr>
          <p:cNvPr id="12" name="矩形 11">
            <a:extLst>
              <a:ext uri="{FF2B5EF4-FFF2-40B4-BE49-F238E27FC236}">
                <a16:creationId xmlns:a16="http://schemas.microsoft.com/office/drawing/2014/main" id="{A8CDC238-15F8-4E41-A154-A5BF53A4C9CE}"/>
              </a:ext>
            </a:extLst>
          </p:cNvPr>
          <p:cNvSpPr/>
          <p:nvPr/>
        </p:nvSpPr>
        <p:spPr>
          <a:xfrm>
            <a:off x="5771146" y="2088843"/>
            <a:ext cx="1787669" cy="276999"/>
          </a:xfrm>
          <a:prstGeom prst="rect">
            <a:avLst/>
          </a:prstGeom>
        </p:spPr>
        <p:txBody>
          <a:bodyPr wrap="none">
            <a:spAutoFit/>
          </a:bodyPr>
          <a:lstStyle/>
          <a:p>
            <a:r>
              <a:rPr lang="en-US" altLang="zh-CN" sz="1200" dirty="0"/>
              <a:t>Sparsity </a:t>
            </a:r>
            <a:r>
              <a:rPr lang="zh-CN" altLang="en-US" sz="1200" dirty="0"/>
              <a:t>parameter </a:t>
            </a:r>
            <a:r>
              <a:rPr lang="en-US" altLang="zh-CN" sz="1200" dirty="0"/>
              <a:t>0.05 </a:t>
            </a:r>
            <a:endParaRPr lang="zh-CN" altLang="en-US" sz="1200" dirty="0"/>
          </a:p>
        </p:txBody>
      </p:sp>
      <p:sp>
        <p:nvSpPr>
          <p:cNvPr id="14" name="矩形 13">
            <a:extLst>
              <a:ext uri="{FF2B5EF4-FFF2-40B4-BE49-F238E27FC236}">
                <a16:creationId xmlns:a16="http://schemas.microsoft.com/office/drawing/2014/main" id="{3A58B9B7-2B44-47AB-9FFC-6E3DA38FF5A3}"/>
              </a:ext>
            </a:extLst>
          </p:cNvPr>
          <p:cNvSpPr/>
          <p:nvPr/>
        </p:nvSpPr>
        <p:spPr>
          <a:xfrm>
            <a:off x="7601606" y="2091584"/>
            <a:ext cx="2451312" cy="276999"/>
          </a:xfrm>
          <a:prstGeom prst="rect">
            <a:avLst/>
          </a:prstGeom>
        </p:spPr>
        <p:txBody>
          <a:bodyPr wrap="none">
            <a:spAutoFit/>
          </a:bodyPr>
          <a:lstStyle/>
          <a:p>
            <a:r>
              <a:rPr lang="en-US" altLang="zh-CN" sz="1200" dirty="0"/>
              <a:t>Average activation of hidden unit j</a:t>
            </a:r>
            <a:endParaRPr lang="zh-CN" altLang="en-US" sz="1200" dirty="0"/>
          </a:p>
        </p:txBody>
      </p:sp>
      <p:cxnSp>
        <p:nvCxnSpPr>
          <p:cNvPr id="16" name="直接箭头连接符 15">
            <a:extLst>
              <a:ext uri="{FF2B5EF4-FFF2-40B4-BE49-F238E27FC236}">
                <a16:creationId xmlns:a16="http://schemas.microsoft.com/office/drawing/2014/main" id="{7300BE13-1F74-4E15-8692-BC60A47B45BB}"/>
              </a:ext>
            </a:extLst>
          </p:cNvPr>
          <p:cNvCxnSpPr/>
          <p:nvPr/>
        </p:nvCxnSpPr>
        <p:spPr>
          <a:xfrm>
            <a:off x="6975964" y="2325276"/>
            <a:ext cx="326536" cy="318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F4C4A153-0893-4372-9E06-72AFE9659AD7}"/>
              </a:ext>
            </a:extLst>
          </p:cNvPr>
          <p:cNvCxnSpPr>
            <a:cxnSpLocks/>
          </p:cNvCxnSpPr>
          <p:nvPr/>
        </p:nvCxnSpPr>
        <p:spPr>
          <a:xfrm flipH="1">
            <a:off x="7601606" y="2390574"/>
            <a:ext cx="362674" cy="252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CF75C8A6-F053-4AA5-8E9F-9DF892B386EB}"/>
              </a:ext>
            </a:extLst>
          </p:cNvPr>
          <p:cNvSpPr/>
          <p:nvPr/>
        </p:nvSpPr>
        <p:spPr>
          <a:xfrm>
            <a:off x="6748502" y="3199636"/>
            <a:ext cx="902811" cy="307777"/>
          </a:xfrm>
          <a:prstGeom prst="rect">
            <a:avLst/>
          </a:prstGeom>
        </p:spPr>
        <p:txBody>
          <a:bodyPr wrap="none">
            <a:spAutoFit/>
          </a:bodyPr>
          <a:lstStyle/>
          <a:p>
            <a:r>
              <a:rPr lang="zh-CN" altLang="en-US" sz="1400" b="0" i="0" dirty="0">
                <a:solidFill>
                  <a:srgbClr val="2E3033"/>
                </a:solidFill>
                <a:effectLst/>
                <a:latin typeface="Arial" panose="020B0604020202020204" pitchFamily="34" charset="0"/>
              </a:rPr>
              <a:t>稀疏约束</a:t>
            </a:r>
            <a:endParaRPr lang="zh-CN" altLang="en-US" sz="1400" dirty="0"/>
          </a:p>
        </p:txBody>
      </p:sp>
      <p:sp>
        <p:nvSpPr>
          <p:cNvPr id="20" name="矩形 19">
            <a:extLst>
              <a:ext uri="{FF2B5EF4-FFF2-40B4-BE49-F238E27FC236}">
                <a16:creationId xmlns:a16="http://schemas.microsoft.com/office/drawing/2014/main" id="{B9B13EAA-BA9D-42AB-9B15-C4660BF70CA5}"/>
              </a:ext>
            </a:extLst>
          </p:cNvPr>
          <p:cNvSpPr/>
          <p:nvPr/>
        </p:nvSpPr>
        <p:spPr>
          <a:xfrm>
            <a:off x="5166653" y="3147462"/>
            <a:ext cx="1208985" cy="276999"/>
          </a:xfrm>
          <a:prstGeom prst="rect">
            <a:avLst/>
          </a:prstGeom>
        </p:spPr>
        <p:txBody>
          <a:bodyPr wrap="none">
            <a:spAutoFit/>
          </a:bodyPr>
          <a:lstStyle/>
          <a:p>
            <a:r>
              <a:rPr lang="zh-CN" altLang="en-US" sz="1200" dirty="0"/>
              <a:t>sparsity penalty</a:t>
            </a:r>
          </a:p>
        </p:txBody>
      </p:sp>
      <p:cxnSp>
        <p:nvCxnSpPr>
          <p:cNvPr id="21" name="直接箭头连接符 20">
            <a:extLst>
              <a:ext uri="{FF2B5EF4-FFF2-40B4-BE49-F238E27FC236}">
                <a16:creationId xmlns:a16="http://schemas.microsoft.com/office/drawing/2014/main" id="{15FE4AE2-469C-4206-A058-2F4D6D819CA1}"/>
              </a:ext>
            </a:extLst>
          </p:cNvPr>
          <p:cNvCxnSpPr>
            <a:cxnSpLocks/>
          </p:cNvCxnSpPr>
          <p:nvPr/>
        </p:nvCxnSpPr>
        <p:spPr>
          <a:xfrm flipV="1">
            <a:off x="6251856" y="2960930"/>
            <a:ext cx="146946" cy="363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图片 23">
            <a:extLst>
              <a:ext uri="{FF2B5EF4-FFF2-40B4-BE49-F238E27FC236}">
                <a16:creationId xmlns:a16="http://schemas.microsoft.com/office/drawing/2014/main" id="{CF0A5BDC-0641-4474-9D62-C4FB02105482}"/>
              </a:ext>
            </a:extLst>
          </p:cNvPr>
          <p:cNvPicPr>
            <a:picLocks noChangeAspect="1"/>
          </p:cNvPicPr>
          <p:nvPr/>
        </p:nvPicPr>
        <p:blipFill rotWithShape="1">
          <a:blip r:embed="rId7"/>
          <a:srcRect t="10837"/>
          <a:stretch/>
        </p:blipFill>
        <p:spPr>
          <a:xfrm>
            <a:off x="7302500" y="5477761"/>
            <a:ext cx="4227650" cy="934124"/>
          </a:xfrm>
          <a:prstGeom prst="rect">
            <a:avLst/>
          </a:prstGeom>
        </p:spPr>
      </p:pic>
      <p:sp>
        <p:nvSpPr>
          <p:cNvPr id="2" name="矩形 1">
            <a:extLst>
              <a:ext uri="{FF2B5EF4-FFF2-40B4-BE49-F238E27FC236}">
                <a16:creationId xmlns:a16="http://schemas.microsoft.com/office/drawing/2014/main" id="{631EB3FA-2099-4DC8-9DAD-C03341CE52ED}"/>
              </a:ext>
            </a:extLst>
          </p:cNvPr>
          <p:cNvSpPr/>
          <p:nvPr/>
        </p:nvSpPr>
        <p:spPr>
          <a:xfrm>
            <a:off x="308225" y="3184211"/>
            <a:ext cx="4357742" cy="16857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a:extLst>
              <a:ext uri="{FF2B5EF4-FFF2-40B4-BE49-F238E27FC236}">
                <a16:creationId xmlns:a16="http://schemas.microsoft.com/office/drawing/2014/main" id="{B6357723-868E-4E0A-B7EF-5F96B51BDB0E}"/>
              </a:ext>
            </a:extLst>
          </p:cNvPr>
          <p:cNvCxnSpPr/>
          <p:nvPr/>
        </p:nvCxnSpPr>
        <p:spPr>
          <a:xfrm>
            <a:off x="4718615" y="4048018"/>
            <a:ext cx="2105063" cy="113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图片 14">
            <a:extLst>
              <a:ext uri="{FF2B5EF4-FFF2-40B4-BE49-F238E27FC236}">
                <a16:creationId xmlns:a16="http://schemas.microsoft.com/office/drawing/2014/main" id="{6114DA21-0AC3-4BAD-B5BA-A1C89679C0DB}"/>
              </a:ext>
            </a:extLst>
          </p:cNvPr>
          <p:cNvPicPr>
            <a:picLocks noChangeAspect="1"/>
          </p:cNvPicPr>
          <p:nvPr/>
        </p:nvPicPr>
        <p:blipFill>
          <a:blip r:embed="rId8"/>
          <a:stretch>
            <a:fillRect/>
          </a:stretch>
        </p:blipFill>
        <p:spPr>
          <a:xfrm>
            <a:off x="7172112" y="3746440"/>
            <a:ext cx="3865286" cy="1178234"/>
          </a:xfrm>
          <a:prstGeom prst="rect">
            <a:avLst/>
          </a:prstGeom>
        </p:spPr>
      </p:pic>
    </p:spTree>
    <p:extLst>
      <p:ext uri="{BB962C8B-B14F-4D97-AF65-F5344CB8AC3E}">
        <p14:creationId xmlns:p14="http://schemas.microsoft.com/office/powerpoint/2010/main" val="1243122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CBDBA26-96F0-4F42-849B-30A91E3B1A50}"/>
              </a:ext>
            </a:extLst>
          </p:cNvPr>
          <p:cNvSpPr/>
          <p:nvPr/>
        </p:nvSpPr>
        <p:spPr>
          <a:xfrm>
            <a:off x="393576" y="193921"/>
            <a:ext cx="11395969" cy="1200329"/>
          </a:xfrm>
          <a:prstGeom prst="rect">
            <a:avLst/>
          </a:prstGeom>
        </p:spPr>
        <p:txBody>
          <a:bodyPr wrap="square">
            <a:spAutoFit/>
          </a:bodyPr>
          <a:lstStyle/>
          <a:p>
            <a:r>
              <a:rPr lang="en-US" altLang="zh-CN" dirty="0"/>
              <a:t>2. </a:t>
            </a:r>
            <a:r>
              <a:rPr lang="zh-CN" altLang="en-US" dirty="0"/>
              <a:t>Lu Bai, Chris Yeung, Christos Efstratiou, and Moyra Chikomo. 2019. Motion2Vector: unsupervised learning in human activity recognition using wrist-sensing data. In Proceedings ofthe 2019 ACM International Joint Conference on Pervasive and Ubiquitous Computing and Proceedings ofthe 2019ACM International Symposium on Wearable Computers. ACM, 537–542.</a:t>
            </a:r>
          </a:p>
        </p:txBody>
      </p:sp>
      <p:sp>
        <p:nvSpPr>
          <p:cNvPr id="5" name="矩形 4">
            <a:extLst>
              <a:ext uri="{FF2B5EF4-FFF2-40B4-BE49-F238E27FC236}">
                <a16:creationId xmlns:a16="http://schemas.microsoft.com/office/drawing/2014/main" id="{D2FC9A4C-8283-42C8-9077-6B93F06476C3}"/>
              </a:ext>
            </a:extLst>
          </p:cNvPr>
          <p:cNvSpPr/>
          <p:nvPr/>
        </p:nvSpPr>
        <p:spPr>
          <a:xfrm>
            <a:off x="393576" y="1488701"/>
            <a:ext cx="11798424" cy="523220"/>
          </a:xfrm>
          <a:prstGeom prst="rect">
            <a:avLst/>
          </a:prstGeom>
        </p:spPr>
        <p:txBody>
          <a:bodyPr wrap="square">
            <a:spAutoFit/>
          </a:bodyPr>
          <a:lstStyle/>
          <a:p>
            <a:pPr marL="285750" indent="-285750">
              <a:buFont typeface="Arial" panose="020B0604020202020204" pitchFamily="34" charset="0"/>
              <a:buChar char="•"/>
            </a:pPr>
            <a:r>
              <a:rPr lang="en-US" altLang="zh-CN" sz="1400" dirty="0"/>
              <a:t>Motion2Vector -- The model is trained using large amounts of </a:t>
            </a:r>
            <a:r>
              <a:rPr lang="en-US" altLang="zh-CN" sz="1400" dirty="0" err="1"/>
              <a:t>unlabelled</a:t>
            </a:r>
            <a:r>
              <a:rPr lang="en-US" altLang="zh-CN" sz="1400" dirty="0"/>
              <a:t> human activity data to learn a representation of a time period of activity data.</a:t>
            </a:r>
            <a:endParaRPr lang="zh-CN" altLang="en-US" sz="1400" dirty="0"/>
          </a:p>
        </p:txBody>
      </p:sp>
      <p:pic>
        <p:nvPicPr>
          <p:cNvPr id="6" name="图片 5">
            <a:extLst>
              <a:ext uri="{FF2B5EF4-FFF2-40B4-BE49-F238E27FC236}">
                <a16:creationId xmlns:a16="http://schemas.microsoft.com/office/drawing/2014/main" id="{1D19AA3B-39CD-4FEC-9001-6887B54A9A84}"/>
              </a:ext>
            </a:extLst>
          </p:cNvPr>
          <p:cNvPicPr>
            <a:picLocks noChangeAspect="1"/>
          </p:cNvPicPr>
          <p:nvPr/>
        </p:nvPicPr>
        <p:blipFill>
          <a:blip r:embed="rId2"/>
          <a:stretch>
            <a:fillRect/>
          </a:stretch>
        </p:blipFill>
        <p:spPr>
          <a:xfrm>
            <a:off x="196850" y="2289789"/>
            <a:ext cx="4552950" cy="3380394"/>
          </a:xfrm>
          <a:prstGeom prst="rect">
            <a:avLst/>
          </a:prstGeom>
        </p:spPr>
      </p:pic>
      <p:sp>
        <p:nvSpPr>
          <p:cNvPr id="7" name="矩形 6">
            <a:extLst>
              <a:ext uri="{FF2B5EF4-FFF2-40B4-BE49-F238E27FC236}">
                <a16:creationId xmlns:a16="http://schemas.microsoft.com/office/drawing/2014/main" id="{D7444B6E-78CD-4DC8-AA57-4FF1DAD412E9}"/>
              </a:ext>
            </a:extLst>
          </p:cNvPr>
          <p:cNvSpPr/>
          <p:nvPr/>
        </p:nvSpPr>
        <p:spPr>
          <a:xfrm>
            <a:off x="4885267" y="2255201"/>
            <a:ext cx="7109883" cy="523220"/>
          </a:xfrm>
          <a:prstGeom prst="rect">
            <a:avLst/>
          </a:prstGeom>
        </p:spPr>
        <p:txBody>
          <a:bodyPr wrap="square">
            <a:spAutoFit/>
          </a:bodyPr>
          <a:lstStyle/>
          <a:p>
            <a:r>
              <a:rPr lang="zh-CN" altLang="en-US" sz="1400" dirty="0"/>
              <a:t>The embedded vector </a:t>
            </a:r>
            <a:r>
              <a:rPr lang="zh-CN" altLang="en-US" sz="1400" b="1" dirty="0"/>
              <a:t>µ</a:t>
            </a:r>
            <a:r>
              <a:rPr lang="zh-CN" altLang="en-US" sz="1400" dirty="0"/>
              <a:t> is target in this study, it is a 128 dim vector </a:t>
            </a:r>
            <a:endParaRPr lang="en-US" altLang="zh-CN" sz="1400" dirty="0"/>
          </a:p>
          <a:p>
            <a:r>
              <a:rPr lang="zh-CN" altLang="en-US" sz="1400" dirty="0"/>
              <a:t>（an appropriate representation of the input movement within a particular time period）.</a:t>
            </a:r>
          </a:p>
        </p:txBody>
      </p:sp>
      <p:pic>
        <p:nvPicPr>
          <p:cNvPr id="8" name="图片 7">
            <a:extLst>
              <a:ext uri="{FF2B5EF4-FFF2-40B4-BE49-F238E27FC236}">
                <a16:creationId xmlns:a16="http://schemas.microsoft.com/office/drawing/2014/main" id="{9CE03BFE-46A2-4595-A5A2-143E36ED26DB}"/>
              </a:ext>
            </a:extLst>
          </p:cNvPr>
          <p:cNvPicPr>
            <a:picLocks noChangeAspect="1"/>
          </p:cNvPicPr>
          <p:nvPr/>
        </p:nvPicPr>
        <p:blipFill>
          <a:blip r:embed="rId3"/>
          <a:stretch>
            <a:fillRect/>
          </a:stretch>
        </p:blipFill>
        <p:spPr>
          <a:xfrm>
            <a:off x="5078413" y="3021701"/>
            <a:ext cx="3074988" cy="737782"/>
          </a:xfrm>
          <a:prstGeom prst="rect">
            <a:avLst/>
          </a:prstGeom>
        </p:spPr>
      </p:pic>
      <p:pic>
        <p:nvPicPr>
          <p:cNvPr id="9" name="图片 8">
            <a:extLst>
              <a:ext uri="{FF2B5EF4-FFF2-40B4-BE49-F238E27FC236}">
                <a16:creationId xmlns:a16="http://schemas.microsoft.com/office/drawing/2014/main" id="{6A541DEF-DEB5-4989-91F1-757419531F36}"/>
              </a:ext>
            </a:extLst>
          </p:cNvPr>
          <p:cNvPicPr>
            <a:picLocks noChangeAspect="1"/>
          </p:cNvPicPr>
          <p:nvPr/>
        </p:nvPicPr>
        <p:blipFill>
          <a:blip r:embed="rId4"/>
          <a:stretch>
            <a:fillRect/>
          </a:stretch>
        </p:blipFill>
        <p:spPr>
          <a:xfrm>
            <a:off x="5078413" y="3974525"/>
            <a:ext cx="2943225" cy="538163"/>
          </a:xfrm>
          <a:prstGeom prst="rect">
            <a:avLst/>
          </a:prstGeom>
        </p:spPr>
      </p:pic>
      <p:pic>
        <p:nvPicPr>
          <p:cNvPr id="10" name="图片 9">
            <a:extLst>
              <a:ext uri="{FF2B5EF4-FFF2-40B4-BE49-F238E27FC236}">
                <a16:creationId xmlns:a16="http://schemas.microsoft.com/office/drawing/2014/main" id="{D0F7EB0D-DDA6-4850-9486-C2718761BEED}"/>
              </a:ext>
            </a:extLst>
          </p:cNvPr>
          <p:cNvPicPr>
            <a:picLocks noChangeAspect="1"/>
          </p:cNvPicPr>
          <p:nvPr/>
        </p:nvPicPr>
        <p:blipFill>
          <a:blip r:embed="rId5"/>
          <a:stretch>
            <a:fillRect/>
          </a:stretch>
        </p:blipFill>
        <p:spPr>
          <a:xfrm>
            <a:off x="5078413" y="4727730"/>
            <a:ext cx="2943225" cy="521438"/>
          </a:xfrm>
          <a:prstGeom prst="rect">
            <a:avLst/>
          </a:prstGeom>
        </p:spPr>
      </p:pic>
    </p:spTree>
    <p:extLst>
      <p:ext uri="{BB962C8B-B14F-4D97-AF65-F5344CB8AC3E}">
        <p14:creationId xmlns:p14="http://schemas.microsoft.com/office/powerpoint/2010/main" val="4073417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86B7927-8EE7-46BE-92EB-05AD35FA057C}"/>
              </a:ext>
            </a:extLst>
          </p:cNvPr>
          <p:cNvSpPr/>
          <p:nvPr/>
        </p:nvSpPr>
        <p:spPr>
          <a:xfrm>
            <a:off x="455719" y="385686"/>
            <a:ext cx="11404847" cy="1200329"/>
          </a:xfrm>
          <a:prstGeom prst="rect">
            <a:avLst/>
          </a:prstGeom>
        </p:spPr>
        <p:txBody>
          <a:bodyPr wrap="square">
            <a:spAutoFit/>
          </a:bodyPr>
          <a:lstStyle/>
          <a:p>
            <a:r>
              <a:rPr lang="en-US" altLang="zh-CN" dirty="0"/>
              <a:t>26. </a:t>
            </a:r>
            <a:r>
              <a:rPr lang="zh-CN" altLang="en-US" dirty="0"/>
              <a:t>Alireza Abedin Varamin, Ehsan Abbasnejad, Qinfeng Shi, Damith C Ranasinghe, and Hamid Rezatofighi. 2018. Deep Auto-Set: A Deep Auto-Encoder-Set Network for Activity Recognition Using Wearables. In Proceedings ofthe 15th EAI International Conference on Mobile and Ubiquitous Systems: Computing, Networking and Services. ACM, 246–253</a:t>
            </a:r>
            <a:endParaRPr lang="en-US" altLang="zh-CN" dirty="0"/>
          </a:p>
        </p:txBody>
      </p:sp>
      <p:pic>
        <p:nvPicPr>
          <p:cNvPr id="5" name="图片 4">
            <a:extLst>
              <a:ext uri="{FF2B5EF4-FFF2-40B4-BE49-F238E27FC236}">
                <a16:creationId xmlns:a16="http://schemas.microsoft.com/office/drawing/2014/main" id="{5B361E1E-1BEC-48F0-AE99-9E822994DBB4}"/>
              </a:ext>
            </a:extLst>
          </p:cNvPr>
          <p:cNvPicPr>
            <a:picLocks noChangeAspect="1"/>
          </p:cNvPicPr>
          <p:nvPr/>
        </p:nvPicPr>
        <p:blipFill>
          <a:blip r:embed="rId2"/>
          <a:stretch>
            <a:fillRect/>
          </a:stretch>
        </p:blipFill>
        <p:spPr>
          <a:xfrm>
            <a:off x="315228" y="1720115"/>
            <a:ext cx="4091771" cy="4141671"/>
          </a:xfrm>
          <a:prstGeom prst="rect">
            <a:avLst/>
          </a:prstGeom>
        </p:spPr>
      </p:pic>
      <p:pic>
        <p:nvPicPr>
          <p:cNvPr id="6" name="图片 5">
            <a:extLst>
              <a:ext uri="{FF2B5EF4-FFF2-40B4-BE49-F238E27FC236}">
                <a16:creationId xmlns:a16="http://schemas.microsoft.com/office/drawing/2014/main" id="{8BAEE654-9179-45B9-BDFC-116ED14B5131}"/>
              </a:ext>
            </a:extLst>
          </p:cNvPr>
          <p:cNvPicPr>
            <a:picLocks noChangeAspect="1"/>
          </p:cNvPicPr>
          <p:nvPr/>
        </p:nvPicPr>
        <p:blipFill>
          <a:blip r:embed="rId3"/>
          <a:stretch>
            <a:fillRect/>
          </a:stretch>
        </p:blipFill>
        <p:spPr>
          <a:xfrm>
            <a:off x="4487333" y="1831954"/>
            <a:ext cx="6794500" cy="2800826"/>
          </a:xfrm>
          <a:prstGeom prst="rect">
            <a:avLst/>
          </a:prstGeom>
        </p:spPr>
      </p:pic>
      <p:pic>
        <p:nvPicPr>
          <p:cNvPr id="7" name="图片 6">
            <a:extLst>
              <a:ext uri="{FF2B5EF4-FFF2-40B4-BE49-F238E27FC236}">
                <a16:creationId xmlns:a16="http://schemas.microsoft.com/office/drawing/2014/main" id="{0FB627A3-2A59-4445-AA5A-AE92CF9D9B8F}"/>
              </a:ext>
            </a:extLst>
          </p:cNvPr>
          <p:cNvPicPr>
            <a:picLocks noChangeAspect="1"/>
          </p:cNvPicPr>
          <p:nvPr/>
        </p:nvPicPr>
        <p:blipFill rotWithShape="1">
          <a:blip r:embed="rId4"/>
          <a:srcRect t="16534"/>
          <a:stretch/>
        </p:blipFill>
        <p:spPr>
          <a:xfrm>
            <a:off x="7031672" y="1952584"/>
            <a:ext cx="5057775" cy="500861"/>
          </a:xfrm>
          <a:prstGeom prst="rect">
            <a:avLst/>
          </a:prstGeom>
        </p:spPr>
      </p:pic>
      <p:sp>
        <p:nvSpPr>
          <p:cNvPr id="9" name="矩形 8">
            <a:extLst>
              <a:ext uri="{FF2B5EF4-FFF2-40B4-BE49-F238E27FC236}">
                <a16:creationId xmlns:a16="http://schemas.microsoft.com/office/drawing/2014/main" id="{ADAFB9EC-4D8C-446E-AD0F-34D92F68FE21}"/>
              </a:ext>
            </a:extLst>
          </p:cNvPr>
          <p:cNvSpPr/>
          <p:nvPr/>
        </p:nvSpPr>
        <p:spPr>
          <a:xfrm>
            <a:off x="4836583" y="4753410"/>
            <a:ext cx="7109884" cy="461665"/>
          </a:xfrm>
          <a:prstGeom prst="rect">
            <a:avLst/>
          </a:prstGeom>
        </p:spPr>
        <p:txBody>
          <a:bodyPr wrap="square">
            <a:spAutoFit/>
          </a:bodyPr>
          <a:lstStyle/>
          <a:p>
            <a:pPr marL="285750" indent="-285750">
              <a:buAutoNum type="romanLcParenR"/>
            </a:pPr>
            <a:r>
              <a:rPr lang="zh-CN" altLang="en-US" sz="1200" dirty="0"/>
              <a:t>a set cardinality term fm′(x) with log softmax activation which produces cardinality scores; </a:t>
            </a:r>
            <a:endParaRPr lang="en-US" altLang="zh-CN" sz="1200" dirty="0"/>
          </a:p>
          <a:p>
            <a:r>
              <a:rPr lang="zh-CN" altLang="en-US" sz="1200" dirty="0"/>
              <a:t>ii)    a set element term fa′(x) with sigmoid activation which produces scores for the (activity types). </a:t>
            </a:r>
          </a:p>
        </p:txBody>
      </p:sp>
      <p:pic>
        <p:nvPicPr>
          <p:cNvPr id="10" name="图片 9">
            <a:extLst>
              <a:ext uri="{FF2B5EF4-FFF2-40B4-BE49-F238E27FC236}">
                <a16:creationId xmlns:a16="http://schemas.microsoft.com/office/drawing/2014/main" id="{8813EE84-C794-4AB8-8E00-1F39492F8C4B}"/>
              </a:ext>
            </a:extLst>
          </p:cNvPr>
          <p:cNvPicPr>
            <a:picLocks noChangeAspect="1"/>
          </p:cNvPicPr>
          <p:nvPr/>
        </p:nvPicPr>
        <p:blipFill>
          <a:blip r:embed="rId5"/>
          <a:stretch>
            <a:fillRect/>
          </a:stretch>
        </p:blipFill>
        <p:spPr>
          <a:xfrm>
            <a:off x="6550025" y="5488911"/>
            <a:ext cx="3889375" cy="745750"/>
          </a:xfrm>
          <a:prstGeom prst="rect">
            <a:avLst/>
          </a:prstGeom>
        </p:spPr>
      </p:pic>
    </p:spTree>
    <p:extLst>
      <p:ext uri="{BB962C8B-B14F-4D97-AF65-F5344CB8AC3E}">
        <p14:creationId xmlns:p14="http://schemas.microsoft.com/office/powerpoint/2010/main" val="223945465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7308</TotalTime>
  <Words>2113</Words>
  <Application>Microsoft Office PowerPoint</Application>
  <PresentationFormat>宽屏</PresentationFormat>
  <Paragraphs>143</Paragraphs>
  <Slides>15</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15</vt:i4>
      </vt:variant>
    </vt:vector>
  </HeadingPairs>
  <TitlesOfParts>
    <vt:vector size="19"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Minhao</dc:creator>
  <cp:lastModifiedBy>LIU, Minhao</cp:lastModifiedBy>
  <cp:revision>352</cp:revision>
  <dcterms:created xsi:type="dcterms:W3CDTF">2020-03-07T10:00:17Z</dcterms:created>
  <dcterms:modified xsi:type="dcterms:W3CDTF">2020-03-12T11:52:16Z</dcterms:modified>
</cp:coreProperties>
</file>