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1" r:id="rId4"/>
    <p:sldId id="267" r:id="rId5"/>
    <p:sldId id="265" r:id="rId6"/>
    <p:sldId id="262" r:id="rId7"/>
    <p:sldId id="264" r:id="rId8"/>
    <p:sldId id="269" r:id="rId9"/>
    <p:sldId id="268" r:id="rId10"/>
    <p:sldId id="270" r:id="rId11"/>
    <p:sldId id="271" r:id="rId12"/>
    <p:sldId id="272" r:id="rId13"/>
    <p:sldId id="273" r:id="rId14"/>
    <p:sldId id="277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9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9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6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9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6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2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4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4929-F109-4EB3-BA19-C8E5F8C05DD6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6DEA8-9C2E-4BE3-ABCE-11DCAAAAB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2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C1A7E-134B-469B-82B0-E16206B7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34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highlight>
                  <a:srgbClr val="808000"/>
                </a:highlight>
              </a:rPr>
              <a:t>基于跑步的运动特性，将跑步先验知识 </a:t>
            </a:r>
            <a:r>
              <a:rPr lang="en-US" altLang="zh-CN" sz="1600" dirty="0">
                <a:highlight>
                  <a:srgbClr val="808000"/>
                </a:highlight>
              </a:rPr>
              <a:t>+ attention </a:t>
            </a:r>
            <a:r>
              <a:rPr lang="zh-CN" altLang="en-US" sz="1600" dirty="0">
                <a:highlight>
                  <a:srgbClr val="808000"/>
                </a:highlight>
              </a:rPr>
              <a:t>相结合的方法提出了一种小样本训练方式</a:t>
            </a:r>
            <a:endParaRPr lang="en-US" altLang="zh-CN" sz="1600" dirty="0">
              <a:highlight>
                <a:srgbClr val="808000"/>
              </a:highlight>
            </a:endParaRPr>
          </a:p>
          <a:p>
            <a:r>
              <a:rPr lang="zh-CN" altLang="en-US" sz="1600" dirty="0"/>
              <a:t>跑步是周期运动，并且跑步不同阶段是确定的，因此可以通过先验知识</a:t>
            </a:r>
            <a:r>
              <a:rPr lang="en-US" altLang="zh-CN" sz="1600" dirty="0"/>
              <a:t>+</a:t>
            </a:r>
            <a:r>
              <a:rPr lang="zh-CN" altLang="en-US" sz="1600" dirty="0"/>
              <a:t>少量数据来训练</a:t>
            </a:r>
            <a:endParaRPr lang="en-US" altLang="zh-CN" sz="1600" dirty="0"/>
          </a:p>
          <a:p>
            <a:pPr lvl="1"/>
            <a:r>
              <a:rPr lang="zh-CN" altLang="en-US" sz="1400" dirty="0"/>
              <a:t>周期性可以预处理分割出来，这样分割比滑窗好，能完整保留整个周期的信息</a:t>
            </a:r>
            <a:endParaRPr lang="en-US" altLang="zh-CN" sz="1400" dirty="0"/>
          </a:p>
          <a:p>
            <a:pPr lvl="1"/>
            <a:r>
              <a:rPr lang="zh-CN" altLang="en-US" sz="1400" dirty="0"/>
              <a:t>一个跑步周期中的两个事件是确定的，且是</a:t>
            </a:r>
            <a:r>
              <a:rPr lang="en-US" altLang="zh-CN" sz="1400" dirty="0"/>
              <a:t>local feature decided</a:t>
            </a:r>
            <a:r>
              <a:rPr lang="zh-CN" altLang="en-US" sz="1400" dirty="0"/>
              <a:t>，其余部分对判断没有意义。所以</a:t>
            </a:r>
            <a:r>
              <a:rPr lang="en-US" altLang="zh-CN" sz="1400" dirty="0"/>
              <a:t> attention </a:t>
            </a:r>
            <a:r>
              <a:rPr lang="zh-CN" altLang="en-US" sz="1400" dirty="0"/>
              <a:t>可用来确定重点识别的位置，忽略无关部分</a:t>
            </a:r>
            <a:endParaRPr lang="en-US" altLang="zh-CN" sz="1400" dirty="0"/>
          </a:p>
          <a:p>
            <a:r>
              <a:rPr lang="en-US" altLang="zh-CN" sz="1800" dirty="0"/>
              <a:t>Contribution</a:t>
            </a:r>
          </a:p>
          <a:p>
            <a:pPr lvl="1"/>
            <a:r>
              <a:rPr lang="zh-CN" altLang="en-US" sz="1400" dirty="0"/>
              <a:t>跑步先验的</a:t>
            </a:r>
            <a:r>
              <a:rPr lang="en-US" altLang="zh-CN" sz="1400" dirty="0"/>
              <a:t>Deep attention model </a:t>
            </a:r>
            <a:r>
              <a:rPr lang="zh-CN" altLang="en-US" sz="1400" dirty="0"/>
              <a:t>，可从少量样本中学习到跑步特征</a:t>
            </a:r>
            <a:endParaRPr lang="en-US" altLang="zh-CN" sz="1400" dirty="0"/>
          </a:p>
          <a:p>
            <a:pPr lvl="1"/>
            <a:r>
              <a:rPr lang="zh-CN" altLang="en-US" sz="1400" dirty="0"/>
              <a:t>一个包含图片和传感器的 多人 跑步 数据集， 户外、室内</a:t>
            </a:r>
            <a:endParaRPr lang="en-US" altLang="zh-CN" sz="1400" dirty="0"/>
          </a:p>
          <a:p>
            <a:pPr lvl="1"/>
            <a:r>
              <a:rPr lang="zh-CN" altLang="en-US" sz="1400" dirty="0"/>
              <a:t>先验知识与深度</a:t>
            </a:r>
            <a:r>
              <a:rPr lang="en-US" altLang="zh-CN" sz="1400" dirty="0"/>
              <a:t>model</a:t>
            </a:r>
            <a:r>
              <a:rPr lang="zh-CN" altLang="en-US" sz="1400" dirty="0"/>
              <a:t>相结合，使模型的可解释性更强</a:t>
            </a:r>
            <a:endParaRPr lang="en-US" altLang="zh-CN" sz="1400" dirty="0"/>
          </a:p>
          <a:p>
            <a:r>
              <a:rPr lang="zh-CN" altLang="en-US" sz="1600" dirty="0"/>
              <a:t>问题：</a:t>
            </a:r>
            <a:endParaRPr lang="en-US" altLang="zh-CN" sz="1600" dirty="0"/>
          </a:p>
          <a:p>
            <a:pPr lvl="1"/>
            <a:r>
              <a:rPr lang="zh-CN" altLang="en-US" sz="1400" dirty="0"/>
              <a:t>数据分布差异比较大，不同人不同跑姿，离地点检测的效果差太多</a:t>
            </a:r>
            <a:endParaRPr lang="en-US" altLang="zh-CN" sz="1400" dirty="0"/>
          </a:p>
          <a:p>
            <a:pPr lvl="1"/>
            <a:r>
              <a:rPr lang="zh-CN" altLang="en-US" sz="1400" dirty="0"/>
              <a:t>离地点准确度不高，尤其是走路的数据，模型</a:t>
            </a:r>
            <a:r>
              <a:rPr lang="en-US" altLang="zh-CN" sz="1400" dirty="0"/>
              <a:t>overfitting</a:t>
            </a:r>
            <a:r>
              <a:rPr lang="zh-CN" altLang="en-US" sz="1400" dirty="0"/>
              <a:t>现象严重，验证集效果不好</a:t>
            </a:r>
            <a:endParaRPr lang="en-US" altLang="zh-CN" sz="1400" dirty="0"/>
          </a:p>
          <a:p>
            <a:pPr lvl="1"/>
            <a:r>
              <a:rPr lang="en-US" altLang="zh-CN" sz="1400" dirty="0"/>
              <a:t>Atten </a:t>
            </a:r>
            <a:r>
              <a:rPr lang="zh-CN" altLang="en-US" sz="1400" dirty="0"/>
              <a:t>（</a:t>
            </a:r>
            <a:r>
              <a:rPr lang="en-US" altLang="zh-CN" sz="1400" dirty="0"/>
              <a:t>heatmap</a:t>
            </a:r>
            <a:r>
              <a:rPr lang="zh-CN" altLang="en-US" sz="1400" dirty="0"/>
              <a:t>）有效果，但是没有预期的效果明显 </a:t>
            </a:r>
            <a:r>
              <a:rPr lang="en-US" altLang="zh-CN" sz="1400" dirty="0"/>
              <a:t>(hard code </a:t>
            </a:r>
            <a:r>
              <a:rPr lang="zh-CN" altLang="en-US" sz="1400" dirty="0"/>
              <a:t>的生成 对应序列的</a:t>
            </a:r>
            <a:r>
              <a:rPr lang="en-US" altLang="zh-CN" sz="1400" dirty="0"/>
              <a:t>heatmap</a:t>
            </a:r>
            <a:r>
              <a:rPr lang="zh-CN" altLang="en-US" sz="1400" dirty="0"/>
              <a:t>，然后</a:t>
            </a:r>
            <a:r>
              <a:rPr lang="en-US" altLang="zh-CN" sz="1400" dirty="0" err="1">
                <a:latin typeface="Arial" panose="020B0604020202020204" pitchFamily="34" charset="0"/>
              </a:rPr>
              <a:t>concat</a:t>
            </a:r>
            <a:r>
              <a:rPr lang="zh-CN" altLang="en-US" sz="1400" dirty="0"/>
              <a:t>到</a:t>
            </a:r>
            <a:r>
              <a:rPr lang="en-US" altLang="zh-CN" sz="1400" dirty="0"/>
              <a:t>input</a:t>
            </a:r>
            <a:r>
              <a:rPr lang="zh-CN" altLang="en-US" sz="1400" dirty="0"/>
              <a:t>上</a:t>
            </a:r>
            <a:r>
              <a:rPr lang="en-US" altLang="zh-CN" sz="1400" dirty="0"/>
              <a:t>)</a:t>
            </a:r>
          </a:p>
          <a:p>
            <a:pPr lvl="1"/>
            <a:r>
              <a:rPr lang="en-US" altLang="zh-CN" sz="1400" dirty="0"/>
              <a:t>Atten</a:t>
            </a:r>
            <a:r>
              <a:rPr lang="zh-CN" altLang="en-US" sz="1400" dirty="0"/>
              <a:t>（</a:t>
            </a:r>
            <a:r>
              <a:rPr lang="en-US" altLang="zh-CN" sz="1400" dirty="0"/>
              <a:t>heatmap</a:t>
            </a:r>
            <a:r>
              <a:rPr lang="zh-CN" altLang="en-US" sz="1400" dirty="0"/>
              <a:t>）</a:t>
            </a:r>
            <a:r>
              <a:rPr lang="en-US" altLang="zh-CN" sz="1400" dirty="0"/>
              <a:t> </a:t>
            </a:r>
            <a:r>
              <a:rPr lang="zh-CN" altLang="en-US" sz="1400" dirty="0"/>
              <a:t>训练不好（网络自己学出来）</a:t>
            </a:r>
            <a:endParaRPr lang="en-US" altLang="zh-CN" sz="1400" dirty="0"/>
          </a:p>
          <a:p>
            <a:pPr lvl="1"/>
            <a:r>
              <a:rPr lang="zh-CN" altLang="en-US" sz="1400" dirty="0"/>
              <a:t>改用</a:t>
            </a:r>
            <a:r>
              <a:rPr lang="en-US" altLang="zh-CN" sz="1400" dirty="0"/>
              <a:t>seq2seq</a:t>
            </a:r>
            <a:r>
              <a:rPr lang="zh-CN" altLang="en-US" sz="1400" dirty="0"/>
              <a:t>（</a:t>
            </a:r>
            <a:r>
              <a:rPr lang="en-US" altLang="zh-CN" sz="1400" dirty="0" err="1"/>
              <a:t>rnn</a:t>
            </a:r>
            <a:r>
              <a:rPr lang="zh-CN" altLang="en-US" sz="1400" dirty="0"/>
              <a:t>）模型作对比，</a:t>
            </a:r>
            <a:r>
              <a:rPr lang="en-US" altLang="zh-CN" sz="1400" dirty="0"/>
              <a:t>seq2seq</a:t>
            </a:r>
            <a:r>
              <a:rPr lang="zh-CN" altLang="en-US" sz="1400" dirty="0"/>
              <a:t>的效果还是好些，但是</a:t>
            </a:r>
            <a:r>
              <a:rPr lang="en-US" altLang="zh-CN" sz="1400" dirty="0"/>
              <a:t>overfitting</a:t>
            </a:r>
            <a:r>
              <a:rPr lang="zh-CN" altLang="en-US" sz="1400" dirty="0"/>
              <a:t>还是比较严重</a:t>
            </a:r>
            <a:endParaRPr lang="en-US" altLang="zh-CN" sz="1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FE06262-E801-4C1B-A294-4DBC4477166D}"/>
              </a:ext>
            </a:extLst>
          </p:cNvPr>
          <p:cNvSpPr txBox="1">
            <a:spLocks/>
          </p:cNvSpPr>
          <p:nvPr/>
        </p:nvSpPr>
        <p:spPr>
          <a:xfrm>
            <a:off x="457200" y="166687"/>
            <a:ext cx="9845040" cy="253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Motivation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zh-CN" altLang="en-US" sz="1400" dirty="0"/>
              <a:t>跑步是一种周期性运动，虽然运动过程有较强确定性。但是不同人跑步习惯不同，跑姿不尽相同，反映在传感器数据上都存在不同程度差异。传感器受佩戴位置，佩戴误差和噪声的影响。用传统方法很难来提取一类</a:t>
            </a:r>
            <a:r>
              <a:rPr lang="en-US" altLang="zh-CN" sz="1400" dirty="0"/>
              <a:t>general</a:t>
            </a:r>
            <a:r>
              <a:rPr lang="zh-CN" altLang="en-US" sz="1400" dirty="0"/>
              <a:t>且</a:t>
            </a:r>
            <a:r>
              <a:rPr lang="en-US" altLang="zh-CN" sz="1400" dirty="0"/>
              <a:t>robust</a:t>
            </a:r>
            <a:r>
              <a:rPr lang="zh-CN" altLang="en-US" sz="1400" dirty="0"/>
              <a:t>的特征用于区分跑步周期中的不同阶段。（前中后脚掌的落地</a:t>
            </a:r>
            <a:r>
              <a:rPr lang="en-US" altLang="zh-CN" sz="1400" dirty="0"/>
              <a:t>feature</a:t>
            </a:r>
            <a:r>
              <a:rPr lang="zh-CN" altLang="en-US" sz="1400" dirty="0"/>
              <a:t>，不一样）</a:t>
            </a:r>
            <a:endParaRPr lang="en-US" altLang="zh-CN" sz="1400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维 信号 可读性差，无法直观的分析出运动细节，所以很难确定跑步周期中的特定事件发生的特定时刻。正因为</a:t>
            </a:r>
            <a:r>
              <a:rPr lang="en-US" altLang="zh-CN" sz="1400" dirty="0"/>
              <a:t>1</a:t>
            </a:r>
            <a:r>
              <a:rPr lang="zh-CN" altLang="en-US" sz="1400" dirty="0"/>
              <a:t>维信可读性差，又受到噪声的影响。因而人工标注相较于图像比较困难，能用于训练的数据量小，无法用传统的</a:t>
            </a:r>
            <a:r>
              <a:rPr lang="en-US" altLang="zh-CN" sz="1400" dirty="0"/>
              <a:t>large-scale</a:t>
            </a:r>
            <a:r>
              <a:rPr lang="zh-CN" altLang="en-US" sz="1400" dirty="0"/>
              <a:t>数据训练的方法来提升准确度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66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71D8F0-535B-4AEF-9E2F-B6938640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67308" cy="2960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5F349B-A175-44B5-8042-5BCD5FCF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0590"/>
            <a:ext cx="5734555" cy="28102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AD2714-CEA4-4AE7-9964-C8370F443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004" y="1665627"/>
            <a:ext cx="6533181" cy="34724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E504E7-0741-4C95-B84A-F99CC7AB74B8}"/>
              </a:ext>
            </a:extLst>
          </p:cNvPr>
          <p:cNvSpPr/>
          <p:nvPr/>
        </p:nvSpPr>
        <p:spPr>
          <a:xfrm>
            <a:off x="6016316" y="1342461"/>
            <a:ext cx="17155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Train:         Blue</a:t>
            </a:r>
          </a:p>
          <a:p>
            <a:r>
              <a:rPr lang="en-US" altLang="zh-CN" dirty="0"/>
              <a:t>Validate:    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1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5C6BF3-366C-4563-92DE-8825D8B1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10" y="135447"/>
            <a:ext cx="6448425" cy="3743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73AF19-479F-474B-BCB8-2DB9AD3E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5"/>
            <a:ext cx="6533181" cy="34724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BF0DB7-47F1-4A5F-9046-E9F9EF23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3325"/>
            <a:ext cx="5543738" cy="2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4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E245917-6F57-435A-AA10-5F674A08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16" y="208559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Baseline 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Conv+LSTM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endParaRPr lang="en-US" altLang="zh-CN" sz="1800" dirty="0"/>
          </a:p>
          <a:p>
            <a:pPr lvl="1"/>
            <a:r>
              <a:rPr lang="en-US" altLang="zh-CN" sz="1600" dirty="0"/>
              <a:t>New representation</a:t>
            </a:r>
          </a:p>
          <a:p>
            <a:pPr lvl="2"/>
            <a:r>
              <a:rPr lang="en-US" altLang="zh-CN" sz="1400" dirty="0"/>
              <a:t>How to fuse different arises or modalities ?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1600" dirty="0"/>
              <a:t>Data augmentation (spatial)     problem 1,2 (</a:t>
            </a:r>
            <a:r>
              <a:rPr lang="zh-CN" altLang="en-US" sz="1200" dirty="0"/>
              <a:t>按照数据分布，扩大数据集</a:t>
            </a:r>
            <a:r>
              <a:rPr lang="en-US" altLang="zh-CN" sz="1600" dirty="0"/>
              <a:t>)</a:t>
            </a:r>
            <a:endParaRPr lang="en-US" altLang="zh-CN" sz="2000" dirty="0"/>
          </a:p>
          <a:p>
            <a:pPr lvl="1"/>
            <a:endParaRPr lang="en-US" altLang="zh-CN" sz="1600" dirty="0"/>
          </a:p>
          <a:p>
            <a:pPr lvl="2"/>
            <a:r>
              <a:rPr lang="en-US" altLang="zh-CN" sz="1400" dirty="0"/>
              <a:t>Rotating the vectors with different quaternion. ( </a:t>
            </a:r>
            <a:r>
              <a:rPr lang="en-US" altLang="zh-CN" sz="1400" b="1" dirty="0">
                <a:solidFill>
                  <a:srgbClr val="FF0000"/>
                </a:solidFill>
              </a:rPr>
              <a:t>Valid </a:t>
            </a:r>
            <a:r>
              <a:rPr lang="en-US" altLang="zh-CN" sz="1400" dirty="0"/>
              <a:t>)</a:t>
            </a:r>
          </a:p>
          <a:p>
            <a:pPr lvl="2"/>
            <a:endParaRPr lang="en-US" altLang="zh-CN" sz="1400" dirty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err="1"/>
              <a:t>Attentation</a:t>
            </a:r>
            <a:r>
              <a:rPr lang="en-US" altLang="zh-CN" sz="1600" dirty="0"/>
              <a:t> (temporal)      problem 1,3  (</a:t>
            </a:r>
            <a:r>
              <a:rPr lang="zh-CN" altLang="en-US" sz="1200" dirty="0"/>
              <a:t>跑步周期性</a:t>
            </a:r>
            <a:r>
              <a:rPr lang="en-US" altLang="zh-CN" sz="1200" dirty="0"/>
              <a:t>domain knowledge</a:t>
            </a:r>
            <a:r>
              <a:rPr lang="zh-CN" altLang="en-US" sz="1200" dirty="0"/>
              <a:t>，让网络尽量避免个人特征差异，更多的关注</a:t>
            </a:r>
            <a:r>
              <a:rPr lang="en-US" altLang="zh-CN" sz="1200" dirty="0"/>
              <a:t>ROI</a:t>
            </a:r>
            <a:r>
              <a:rPr lang="zh-CN" altLang="en-US" sz="1200" dirty="0"/>
              <a:t>区域</a:t>
            </a:r>
            <a:r>
              <a:rPr lang="en-US" altLang="zh-CN" sz="1600" dirty="0"/>
              <a:t>)</a:t>
            </a:r>
          </a:p>
          <a:p>
            <a:pPr lvl="2"/>
            <a:r>
              <a:rPr lang="en-US" altLang="zh-CN" sz="1400" dirty="0"/>
              <a:t>Combine high light vector with the feature sequence ( </a:t>
            </a:r>
            <a:r>
              <a:rPr lang="en-US" altLang="zh-CN" sz="1400" b="1" dirty="0">
                <a:solidFill>
                  <a:srgbClr val="FF0000"/>
                </a:solidFill>
              </a:rPr>
              <a:t>Partially Valid </a:t>
            </a:r>
            <a:r>
              <a:rPr lang="en-US" altLang="zh-CN" sz="1400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FF2752-AB74-4694-AAAC-2EE810BAC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7614"/>
          <a:stretch/>
        </p:blipFill>
        <p:spPr>
          <a:xfrm>
            <a:off x="2828813" y="5731885"/>
            <a:ext cx="769914" cy="8682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BCE6A-9640-46B8-A655-5479DCAAC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/>
          <a:stretch/>
        </p:blipFill>
        <p:spPr>
          <a:xfrm>
            <a:off x="3598727" y="5731885"/>
            <a:ext cx="1009945" cy="8682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6BE8F6-2D23-458C-A43B-622662842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87614"/>
          <a:stretch/>
        </p:blipFill>
        <p:spPr>
          <a:xfrm>
            <a:off x="4413078" y="5731885"/>
            <a:ext cx="1599033" cy="8682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28F595-BCD9-4E6A-A629-8FEAEB9B6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13351"/>
          <a:stretch/>
        </p:blipFill>
        <p:spPr>
          <a:xfrm>
            <a:off x="1966170" y="5731887"/>
            <a:ext cx="915632" cy="868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D1B0F1-F329-4FD8-AC7C-B920242DA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7614"/>
          <a:stretch/>
        </p:blipFill>
        <p:spPr>
          <a:xfrm>
            <a:off x="1516430" y="5731886"/>
            <a:ext cx="498032" cy="8682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F64A8B2-1F26-4202-8BDA-878F05079F52}"/>
              </a:ext>
            </a:extLst>
          </p:cNvPr>
          <p:cNvSpPr/>
          <p:nvPr/>
        </p:nvSpPr>
        <p:spPr>
          <a:xfrm>
            <a:off x="393116" y="257854"/>
            <a:ext cx="101008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Problem: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1D sensor data </a:t>
            </a:r>
            <a:r>
              <a:rPr lang="zh-CN" altLang="en-US" dirty="0"/>
              <a:t>可读性差，数据标注困难， 标注工作费时费力，导致可训练</a:t>
            </a:r>
            <a:r>
              <a:rPr lang="zh-CN" altLang="en-US" dirty="0">
                <a:highlight>
                  <a:srgbClr val="FFFF00"/>
                </a:highlight>
              </a:rPr>
              <a:t>数据量不足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zh-CN" altLang="en-US" dirty="0"/>
              <a:t>受佩戴影响，</a:t>
            </a:r>
            <a:r>
              <a:rPr lang="zh-CN" altLang="en-US" dirty="0">
                <a:solidFill>
                  <a:srgbClr val="FF0000"/>
                </a:solidFill>
              </a:rPr>
              <a:t>不同佩戴位置</a:t>
            </a:r>
            <a:r>
              <a:rPr lang="zh-CN" altLang="en-US" dirty="0"/>
              <a:t>、同一佩戴位置</a:t>
            </a:r>
            <a:r>
              <a:rPr lang="zh-CN" altLang="en-US" dirty="0">
                <a:solidFill>
                  <a:srgbClr val="FF0000"/>
                </a:solidFill>
              </a:rPr>
              <a:t>不同的佩戴误差</a:t>
            </a:r>
            <a:r>
              <a:rPr lang="zh-CN" altLang="en-US" dirty="0"/>
              <a:t>产生的特征差异大，</a:t>
            </a:r>
            <a:r>
              <a:rPr lang="en-US" altLang="zh-CN" dirty="0"/>
              <a:t>NN</a:t>
            </a:r>
            <a:r>
              <a:rPr lang="zh-CN" altLang="en-US" dirty="0"/>
              <a:t>的迁移性差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习惯性差异，不同的人做同一类运动会有自我偏好，特征不尽相同。</a:t>
            </a:r>
          </a:p>
        </p:txBody>
      </p:sp>
    </p:spTree>
    <p:extLst>
      <p:ext uri="{BB962C8B-B14F-4D97-AF65-F5344CB8AC3E}">
        <p14:creationId xmlns:p14="http://schemas.microsoft.com/office/powerpoint/2010/main" val="172895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7460EE3-BCD8-4D1D-8B0A-FCC72F89E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6" b="8116"/>
          <a:stretch/>
        </p:blipFill>
        <p:spPr>
          <a:xfrm>
            <a:off x="903813" y="3370050"/>
            <a:ext cx="7298841" cy="17056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CF7D46-57DD-4F99-81A9-836B3D3EF9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79"/>
          <a:stretch/>
        </p:blipFill>
        <p:spPr>
          <a:xfrm>
            <a:off x="941913" y="-167148"/>
            <a:ext cx="6950169" cy="16830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4EDF08-3F71-4550-B0BE-EA9CD57F8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913" y="5143987"/>
            <a:ext cx="6950169" cy="18335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812F27-AD88-4F53-B9F9-12D70AC79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13" y="1503510"/>
            <a:ext cx="6950169" cy="18665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12EA97F-FA68-4348-A3E8-5A2ADD6A3E2F}"/>
              </a:ext>
            </a:extLst>
          </p:cNvPr>
          <p:cNvSpPr/>
          <p:nvPr/>
        </p:nvSpPr>
        <p:spPr>
          <a:xfrm>
            <a:off x="7867402" y="556079"/>
            <a:ext cx="42999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Testing</a:t>
            </a:r>
            <a:r>
              <a:rPr lang="zh-CN" altLang="en-US" dirty="0"/>
              <a:t>集 和 训练集会有部分未覆盖到的情况。但是增加</a:t>
            </a:r>
            <a:r>
              <a:rPr lang="en-US" altLang="zh-CN" dirty="0"/>
              <a:t>augment</a:t>
            </a:r>
            <a:r>
              <a:rPr lang="zh-CN" altLang="en-US" dirty="0"/>
              <a:t>的数据后，会部分增加与</a:t>
            </a:r>
            <a:r>
              <a:rPr lang="en-US" altLang="zh-CN" dirty="0"/>
              <a:t>testing</a:t>
            </a:r>
            <a:r>
              <a:rPr lang="zh-CN" altLang="en-US" dirty="0"/>
              <a:t>重合度，但是由于真实数据没有这么多样的佩戴方式，这么旋转其实是</a:t>
            </a:r>
            <a:r>
              <a:rPr lang="zh-CN" altLang="en-US" dirty="0">
                <a:highlight>
                  <a:srgbClr val="FFFF00"/>
                </a:highlight>
              </a:rPr>
              <a:t>拉偏了整个数据分布</a:t>
            </a:r>
            <a:r>
              <a:rPr lang="zh-CN" altLang="en-US" dirty="0"/>
              <a:t>，导致真实数据集边缘化，缩小了真实数据的比例。过多的增加会导致会增加</a:t>
            </a:r>
            <a:r>
              <a:rPr lang="en-US" altLang="zh-CN" dirty="0"/>
              <a:t>overfitting</a:t>
            </a:r>
            <a:r>
              <a:rPr lang="zh-CN" altLang="en-US" dirty="0"/>
              <a:t>的情况。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不同</a:t>
            </a:r>
            <a:r>
              <a:rPr lang="en-US" altLang="zh-CN" dirty="0"/>
              <a:t>sample</a:t>
            </a:r>
            <a:r>
              <a:rPr lang="zh-CN" altLang="en-US" dirty="0"/>
              <a:t>的数据分布有差异体现在</a:t>
            </a:r>
            <a:r>
              <a:rPr lang="en-US" altLang="zh-CN" dirty="0"/>
              <a:t> </a:t>
            </a:r>
            <a:r>
              <a:rPr lang="zh-CN" altLang="en-US" dirty="0"/>
              <a:t>两个方面：</a:t>
            </a:r>
            <a:endParaRPr lang="en-US" altLang="zh-CN" dirty="0"/>
          </a:p>
          <a:p>
            <a:r>
              <a:rPr lang="zh-CN" altLang="en-US" dirty="0"/>
              <a:t>       </a:t>
            </a:r>
            <a:r>
              <a:rPr lang="en-US" altLang="zh-CN" dirty="0"/>
              <a:t>1</a:t>
            </a:r>
            <a:r>
              <a:rPr lang="zh-CN" altLang="en-US" dirty="0"/>
              <a:t>、佩戴位置、偏差 </a:t>
            </a:r>
            <a:endParaRPr lang="en-US" altLang="zh-CN" dirty="0"/>
          </a:p>
          <a:p>
            <a:r>
              <a:rPr lang="en-US" altLang="zh-CN" dirty="0"/>
              <a:t>       2</a:t>
            </a:r>
            <a:r>
              <a:rPr lang="zh-CN" altLang="en-US" dirty="0"/>
              <a:t>、数据值的分布（跑姿，跑步习惯，</a:t>
            </a:r>
            <a:r>
              <a:rPr lang="en-US" altLang="zh-CN" dirty="0"/>
              <a:t>			</a:t>
            </a:r>
            <a:r>
              <a:rPr lang="zh-CN" altLang="en-US" dirty="0"/>
              <a:t>步频，配速）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E2CF10-5638-41AE-BDA5-AE2515A416D7}"/>
              </a:ext>
            </a:extLst>
          </p:cNvPr>
          <p:cNvSpPr/>
          <p:nvPr/>
        </p:nvSpPr>
        <p:spPr>
          <a:xfrm>
            <a:off x="-335659" y="58760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原始训练集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F29634-9D88-463A-970F-04DD8D95DB85}"/>
              </a:ext>
            </a:extLst>
          </p:cNvPr>
          <p:cNvSpPr/>
          <p:nvPr/>
        </p:nvSpPr>
        <p:spPr>
          <a:xfrm>
            <a:off x="-335659" y="4069065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倍训练集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A7372-C7A7-411E-96CF-E472619C435B}"/>
              </a:ext>
            </a:extLst>
          </p:cNvPr>
          <p:cNvSpPr/>
          <p:nvPr/>
        </p:nvSpPr>
        <p:spPr>
          <a:xfrm>
            <a:off x="-364112" y="2415350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倍训练集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2BE97-5EC3-4326-826D-90D16AA36535}"/>
              </a:ext>
            </a:extLst>
          </p:cNvPr>
          <p:cNvSpPr/>
          <p:nvPr/>
        </p:nvSpPr>
        <p:spPr>
          <a:xfrm>
            <a:off x="-335659" y="513513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倍训练集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6E7321-701F-4F04-B47D-FD0BC655C78B}"/>
              </a:ext>
            </a:extLst>
          </p:cNvPr>
          <p:cNvSpPr/>
          <p:nvPr/>
        </p:nvSpPr>
        <p:spPr>
          <a:xfrm>
            <a:off x="8202654" y="5526623"/>
            <a:ext cx="3342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Test</a:t>
            </a:r>
            <a:r>
              <a:rPr lang="en-US" altLang="zh-CN" sz="2800"/>
              <a:t>:            </a:t>
            </a:r>
            <a:r>
              <a:rPr lang="en-US" altLang="zh-CN" sz="2800">
                <a:solidFill>
                  <a:srgbClr val="0070C0"/>
                </a:solidFill>
              </a:rPr>
              <a:t>Blue</a:t>
            </a:r>
            <a:endParaRPr lang="en-US" altLang="zh-CN" sz="2800" dirty="0">
              <a:solidFill>
                <a:srgbClr val="0070C0"/>
              </a:solidFill>
            </a:endParaRPr>
          </a:p>
          <a:p>
            <a:r>
              <a:rPr lang="en-US" altLang="zh-CN" sz="2800" dirty="0"/>
              <a:t>Train:           </a:t>
            </a:r>
            <a:r>
              <a:rPr lang="en-US" altLang="zh-CN" sz="2800" dirty="0">
                <a:solidFill>
                  <a:srgbClr val="FF0000"/>
                </a:solidFill>
              </a:rPr>
              <a:t>Red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0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EA4B29-79FB-4D43-A940-8D471940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782673" flipV="1">
            <a:off x="340304" y="1068460"/>
            <a:ext cx="3172702" cy="273673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3F9F5DF-FE7B-4020-9C8E-BD3FDE0FF63C}"/>
              </a:ext>
            </a:extLst>
          </p:cNvPr>
          <p:cNvCxnSpPr>
            <a:cxnSpLocks/>
          </p:cNvCxnSpPr>
          <p:nvPr/>
        </p:nvCxnSpPr>
        <p:spPr>
          <a:xfrm flipH="1">
            <a:off x="880843" y="2069793"/>
            <a:ext cx="1124125" cy="18434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22E9CC6-3649-4767-B099-14F1EA3A432C}"/>
              </a:ext>
            </a:extLst>
          </p:cNvPr>
          <p:cNvSpPr/>
          <p:nvPr/>
        </p:nvSpPr>
        <p:spPr>
          <a:xfrm>
            <a:off x="694715" y="3913274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Acc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0BA8D4-B28A-45D5-BEFB-A1D3AA8B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18" y="116778"/>
            <a:ext cx="3476875" cy="232004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EC46C6C-49EB-423C-A8C0-07B507718915}"/>
              </a:ext>
            </a:extLst>
          </p:cNvPr>
          <p:cNvSpPr/>
          <p:nvPr/>
        </p:nvSpPr>
        <p:spPr>
          <a:xfrm>
            <a:off x="5373" y="442117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小腿受到的</a:t>
            </a:r>
            <a:r>
              <a:rPr lang="zh-CN" altLang="en-US" dirty="0">
                <a:highlight>
                  <a:srgbClr val="FFFF00"/>
                </a:highlight>
              </a:rPr>
              <a:t>合加速度</a:t>
            </a:r>
            <a:r>
              <a:rPr lang="zh-CN" altLang="en-US" dirty="0"/>
              <a:t>在</a:t>
            </a:r>
            <a:r>
              <a:rPr lang="zh-CN" altLang="en-US" dirty="0">
                <a:highlight>
                  <a:srgbClr val="FFFF00"/>
                </a:highlight>
              </a:rPr>
              <a:t>传感器坐标系下的投影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AA1C1C-1816-4658-AF20-5B6B1164FD0F}"/>
              </a:ext>
            </a:extLst>
          </p:cNvPr>
          <p:cNvSpPr/>
          <p:nvPr/>
        </p:nvSpPr>
        <p:spPr>
          <a:xfrm>
            <a:off x="5490359" y="2502111"/>
            <a:ext cx="5705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类似椭圆拟合，合加速度的所有情况构成了空间的椭球，跑步等运动的产生的</a:t>
            </a:r>
            <a:r>
              <a:rPr lang="zh-CN" altLang="en-US" dirty="0">
                <a:highlight>
                  <a:srgbClr val="FFFF00"/>
                </a:highlight>
              </a:rPr>
              <a:t>加速度序列</a:t>
            </a:r>
            <a:r>
              <a:rPr lang="zh-CN" altLang="en-US" dirty="0"/>
              <a:t>就是在</a:t>
            </a:r>
            <a:r>
              <a:rPr lang="zh-CN" altLang="en-US" dirty="0">
                <a:highlight>
                  <a:srgbClr val="FFFF00"/>
                </a:highlight>
              </a:rPr>
              <a:t>椭球表面</a:t>
            </a:r>
            <a:r>
              <a:rPr lang="zh-CN" altLang="en-US" dirty="0"/>
              <a:t>取</a:t>
            </a:r>
            <a:r>
              <a:rPr lang="zh-CN" altLang="en-US" dirty="0">
                <a:highlight>
                  <a:srgbClr val="FFFF00"/>
                </a:highlight>
              </a:rPr>
              <a:t>轨迹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ACB9C7-0F9D-4BED-BBA2-D616C5163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217" y="3385763"/>
            <a:ext cx="4030975" cy="244015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D91C8A3-A824-416A-AF3E-FDCFC4A9A829}"/>
              </a:ext>
            </a:extLst>
          </p:cNvPr>
          <p:cNvSpPr/>
          <p:nvPr/>
        </p:nvSpPr>
        <p:spPr>
          <a:xfrm>
            <a:off x="5607804" y="6063239"/>
            <a:ext cx="570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不同人，跑姿，习惯不同，产生的椭球就不相同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935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9511FD-DF69-4574-9AF0-27263C3801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5"/>
          <a:stretch/>
        </p:blipFill>
        <p:spPr>
          <a:xfrm>
            <a:off x="1071612" y="-192503"/>
            <a:ext cx="10048775" cy="23831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15071F-13AC-4160-933E-7AE056A9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12" y="2190642"/>
            <a:ext cx="10333807" cy="2844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9AEF2C-41D5-44BA-B5CA-7DA292DA4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19"/>
          <a:stretch/>
        </p:blipFill>
        <p:spPr>
          <a:xfrm>
            <a:off x="964038" y="4781998"/>
            <a:ext cx="10548953" cy="26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DD328A-15DA-4067-A5E7-D22F1484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59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D4C8AF-CA67-406B-9D43-47D12C71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0108"/>
            <a:ext cx="12192000" cy="30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8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E2E27E-3250-445E-94E4-8F37B87D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4724"/>
            <a:ext cx="9124749" cy="2266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87A25C-0578-49FF-A3E1-D39344AF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93334"/>
            <a:ext cx="9186234" cy="2453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400FE9-129D-4F0C-B696-22F3A8E8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658" y="4259991"/>
            <a:ext cx="9026013" cy="24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31E343-74AA-4ADB-BDE4-8650BC8EC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335"/>
            <a:ext cx="12192000" cy="2777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C76A5-4B50-4586-BD75-333A4AE6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" y="729574"/>
            <a:ext cx="12192000" cy="242218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A1020E-0C6C-49E5-BA02-5BD7B297E405}"/>
              </a:ext>
            </a:extLst>
          </p:cNvPr>
          <p:cNvSpPr/>
          <p:nvPr/>
        </p:nvSpPr>
        <p:spPr>
          <a:xfrm>
            <a:off x="398516" y="199163"/>
            <a:ext cx="11269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训练集</a:t>
            </a:r>
            <a:r>
              <a:rPr lang="en-US" altLang="zh-CN" dirty="0">
                <a:sym typeface="Wingdings" panose="05000000000000000000" pitchFamily="2" charset="2"/>
              </a:rPr>
              <a:t>: 7</a:t>
            </a:r>
            <a:r>
              <a:rPr lang="zh-CN" altLang="en-US" dirty="0">
                <a:sym typeface="Wingdings" panose="05000000000000000000" pitchFamily="2" charset="2"/>
              </a:rPr>
              <a:t>个样本</a:t>
            </a:r>
            <a:r>
              <a:rPr lang="en-US" altLang="zh-CN" dirty="0">
                <a:sym typeface="Wingdings" panose="05000000000000000000" pitchFamily="2" charset="2"/>
              </a:rPr>
              <a:t>(Rui, Qu, LHX, </a:t>
            </a:r>
            <a:r>
              <a:rPr lang="en-US" altLang="zh-CN" dirty="0" err="1">
                <a:sym typeface="Wingdings" panose="05000000000000000000" pitchFamily="2" charset="2"/>
              </a:rPr>
              <a:t>Luning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Lixi</a:t>
            </a:r>
            <a:r>
              <a:rPr lang="en-US" altLang="zh-CN" dirty="0">
                <a:sym typeface="Wingdings" panose="05000000000000000000" pitchFamily="2" charset="2"/>
              </a:rPr>
              <a:t>, Yunlin, id1029 )</a:t>
            </a:r>
            <a:r>
              <a:rPr lang="zh-CN" altLang="en-US" dirty="0"/>
              <a:t>，每个样本</a:t>
            </a:r>
            <a:r>
              <a:rPr lang="en-US" altLang="zh-CN" dirty="0"/>
              <a:t>1000</a:t>
            </a:r>
            <a:r>
              <a:rPr lang="zh-CN" altLang="en-US" dirty="0"/>
              <a:t>个点，</a:t>
            </a:r>
            <a:r>
              <a:rPr lang="en-US" altLang="zh-CN" dirty="0"/>
              <a:t>20-30</a:t>
            </a:r>
            <a:r>
              <a:rPr lang="zh-CN" altLang="en-US" dirty="0"/>
              <a:t>步， 快跑，慢跑，走路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932ED7-7D37-4B34-906B-55D5CF3CDB68}"/>
              </a:ext>
            </a:extLst>
          </p:cNvPr>
          <p:cNvSpPr/>
          <p:nvPr/>
        </p:nvSpPr>
        <p:spPr>
          <a:xfrm>
            <a:off x="297997" y="3336907"/>
            <a:ext cx="10530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验证集：</a:t>
            </a:r>
            <a:r>
              <a:rPr lang="en-US" altLang="zh-CN" dirty="0"/>
              <a:t>5</a:t>
            </a:r>
            <a:r>
              <a:rPr lang="zh-CN" altLang="en-US" dirty="0"/>
              <a:t>个样本</a:t>
            </a:r>
            <a:r>
              <a:rPr lang="en-US" altLang="zh-CN" dirty="0"/>
              <a:t>(</a:t>
            </a:r>
            <a:r>
              <a:rPr lang="en-US" altLang="zh-CN" dirty="0" err="1"/>
              <a:t>Xiong</a:t>
            </a:r>
            <a:r>
              <a:rPr lang="en-US" altLang="zh-CN" dirty="0"/>
              <a:t>, id1027, 1023, 1056, 1029)</a:t>
            </a:r>
            <a:r>
              <a:rPr lang="zh-CN" altLang="en-US" dirty="0"/>
              <a:t>，每个样本</a:t>
            </a:r>
            <a:r>
              <a:rPr lang="en-US" altLang="zh-CN" dirty="0"/>
              <a:t>1000</a:t>
            </a:r>
            <a:r>
              <a:rPr lang="zh-CN" altLang="en-US" dirty="0"/>
              <a:t>个点，</a:t>
            </a:r>
            <a:r>
              <a:rPr lang="en-US" altLang="zh-CN" dirty="0"/>
              <a:t>20-30</a:t>
            </a:r>
            <a:r>
              <a:rPr lang="zh-CN" altLang="en-US" dirty="0"/>
              <a:t>步， 快跑，慢跑，走路</a:t>
            </a:r>
          </a:p>
        </p:txBody>
      </p:sp>
    </p:spTree>
    <p:extLst>
      <p:ext uri="{BB962C8B-B14F-4D97-AF65-F5344CB8AC3E}">
        <p14:creationId xmlns:p14="http://schemas.microsoft.com/office/powerpoint/2010/main" val="233786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C6BC28-1AD4-469D-9578-0CF4EE639B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77"/>
          <a:stretch/>
        </p:blipFill>
        <p:spPr>
          <a:xfrm>
            <a:off x="873891" y="276872"/>
            <a:ext cx="4557277" cy="22085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3B9540-C62E-4E15-8E2B-27F1A477F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/>
          <a:stretch/>
        </p:blipFill>
        <p:spPr>
          <a:xfrm>
            <a:off x="5421479" y="276872"/>
            <a:ext cx="4714671" cy="2208506"/>
          </a:xfrm>
          <a:prstGeom prst="rect">
            <a:avLst/>
          </a:prstGeom>
        </p:spPr>
      </p:pic>
      <p:pic>
        <p:nvPicPr>
          <p:cNvPr id="6" name="Picture 40">
            <a:extLst>
              <a:ext uri="{FF2B5EF4-FFF2-40B4-BE49-F238E27FC236}">
                <a16:creationId xmlns:a16="http://schemas.microsoft.com/office/drawing/2014/main" id="{61A3C991-1CD9-4FB1-BFE3-45C2520107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r="30102"/>
          <a:stretch/>
        </p:blipFill>
        <p:spPr>
          <a:xfrm>
            <a:off x="1563897" y="2339965"/>
            <a:ext cx="8024545" cy="857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52D4B8-33B7-4EE4-9BA8-1CB4D8C6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87614"/>
          <a:stretch/>
        </p:blipFill>
        <p:spPr>
          <a:xfrm>
            <a:off x="4000704" y="3196970"/>
            <a:ext cx="126505" cy="800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42728C-7A03-49B7-99F4-4A79D26D1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7614"/>
          <a:stretch/>
        </p:blipFill>
        <p:spPr>
          <a:xfrm>
            <a:off x="4000703" y="3196970"/>
            <a:ext cx="1341629" cy="19579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7D26C3-959D-4E1E-90C9-4EC44ACE9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/>
          <a:stretch/>
        </p:blipFill>
        <p:spPr>
          <a:xfrm>
            <a:off x="5342332" y="3196970"/>
            <a:ext cx="1759899" cy="1957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3813E5-81DC-4002-A446-EF5E19E4F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87614"/>
          <a:stretch/>
        </p:blipFill>
        <p:spPr>
          <a:xfrm>
            <a:off x="6802017" y="3196970"/>
            <a:ext cx="2786425" cy="19579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8984718-81E2-4962-BE50-D8C332F25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0" r="13351"/>
          <a:stretch/>
        </p:blipFill>
        <p:spPr>
          <a:xfrm>
            <a:off x="2414474" y="3196970"/>
            <a:ext cx="1595552" cy="19579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46EAD8-4A87-45A5-9BB5-FBF1FA477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07" r="87614"/>
          <a:stretch/>
        </p:blipFill>
        <p:spPr>
          <a:xfrm>
            <a:off x="1563897" y="3204590"/>
            <a:ext cx="867857" cy="195796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5F7CEE2-6EC5-4D5E-ADFF-1F719CC3DF30}"/>
              </a:ext>
            </a:extLst>
          </p:cNvPr>
          <p:cNvSpPr/>
          <p:nvPr/>
        </p:nvSpPr>
        <p:spPr>
          <a:xfrm>
            <a:off x="2676525" y="2339963"/>
            <a:ext cx="1079616" cy="2717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654734-389E-48ED-BF46-6F7BDB3951AF}"/>
              </a:ext>
            </a:extLst>
          </p:cNvPr>
          <p:cNvSpPr/>
          <p:nvPr/>
        </p:nvSpPr>
        <p:spPr>
          <a:xfrm>
            <a:off x="5558775" y="2339965"/>
            <a:ext cx="1079616" cy="2717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BEDB5FB-DFB6-4C63-9547-CAB5EB9C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61" y="1104126"/>
            <a:ext cx="70725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初始化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3C9743-AE2E-4A5D-8BEC-3542541C4704}"/>
              </a:ext>
            </a:extLst>
          </p:cNvPr>
          <p:cNvSpPr/>
          <p:nvPr/>
        </p:nvSpPr>
        <p:spPr>
          <a:xfrm>
            <a:off x="2676525" y="509303"/>
            <a:ext cx="1079616" cy="139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B68E25-48E2-4E6A-A735-686942B1C23D}"/>
              </a:ext>
            </a:extLst>
          </p:cNvPr>
          <p:cNvSpPr/>
          <p:nvPr/>
        </p:nvSpPr>
        <p:spPr>
          <a:xfrm>
            <a:off x="7010400" y="544776"/>
            <a:ext cx="1079616" cy="1395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3F1AED5F-D6B5-4FA9-9A35-42A089EF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34" y="5295678"/>
            <a:ext cx="81454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Arial" panose="020B0604020202020204" pitchFamily="34" charset="0"/>
              </a:rPr>
              <a:t>类似</a:t>
            </a:r>
            <a:r>
              <a:rPr lang="en-US" altLang="zh-CN" dirty="0">
                <a:latin typeface="Arial" panose="020B0604020202020204" pitchFamily="34" charset="0"/>
              </a:rPr>
              <a:t>pose</a:t>
            </a:r>
            <a:r>
              <a:rPr lang="zh-CN" altLang="en-US" dirty="0">
                <a:latin typeface="Arial" panose="020B0604020202020204" pitchFamily="34" charset="0"/>
              </a:rPr>
              <a:t>里的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，我们这个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维的序列，包含了一个完整的跑步周期。其中一定包含了一个落地点和离地点。我在</a:t>
            </a:r>
            <a:r>
              <a:rPr lang="en-US" altLang="zh-CN" dirty="0">
                <a:latin typeface="Arial" panose="020B0604020202020204" pitchFamily="34" charset="0"/>
              </a:rPr>
              <a:t>end to end </a:t>
            </a:r>
            <a:r>
              <a:rPr lang="zh-CN" altLang="en-US" dirty="0">
                <a:latin typeface="Arial" panose="020B0604020202020204" pitchFamily="34" charset="0"/>
              </a:rPr>
              <a:t>训练的过程中，在网络里会训练一个类似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维序列的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，高亮出落地离地的位置，将这个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 接上原有的</a:t>
            </a:r>
            <a:r>
              <a:rPr lang="en-US" altLang="zh-CN" dirty="0">
                <a:latin typeface="Arial" panose="020B0604020202020204" pitchFamily="34" charset="0"/>
              </a:rPr>
              <a:t>feature</a:t>
            </a:r>
            <a:r>
              <a:rPr lang="zh-CN" altLang="en-US" dirty="0">
                <a:latin typeface="Arial" panose="020B0604020202020204" pitchFamily="34" charset="0"/>
              </a:rPr>
              <a:t>后出入给</a:t>
            </a:r>
            <a:r>
              <a:rPr lang="en-US" altLang="zh-CN" dirty="0" err="1">
                <a:latin typeface="Arial" panose="020B0604020202020204" pitchFamily="34" charset="0"/>
              </a:rPr>
              <a:t>classifer</a:t>
            </a:r>
            <a:r>
              <a:rPr lang="zh-CN" altLang="en-US" dirty="0">
                <a:latin typeface="Arial" panose="020B0604020202020204" pitchFamily="34" charset="0"/>
              </a:rPr>
              <a:t>。 几个原因：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、可以用</a:t>
            </a:r>
            <a:r>
              <a:rPr lang="en-US" altLang="zh-CN" dirty="0">
                <a:latin typeface="Arial" panose="020B0604020202020204" pitchFamily="34" charset="0"/>
              </a:rPr>
              <a:t>loss</a:t>
            </a:r>
            <a:r>
              <a:rPr lang="zh-CN" altLang="en-US" dirty="0">
                <a:latin typeface="Arial" panose="020B0604020202020204" pitchFamily="34" charset="0"/>
              </a:rPr>
              <a:t>干预这个</a:t>
            </a:r>
            <a:r>
              <a:rPr lang="en-US" altLang="zh-CN" dirty="0">
                <a:latin typeface="Arial" panose="020B0604020202020204" pitchFamily="34" charset="0"/>
              </a:rPr>
              <a:t>heatmap</a:t>
            </a:r>
            <a:r>
              <a:rPr lang="zh-CN" altLang="en-US" dirty="0">
                <a:latin typeface="Arial" panose="020B0604020202020204" pitchFamily="34" charset="0"/>
              </a:rPr>
              <a:t>的生成，让网络更关注高亮区域。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、方便可视化，用于调查</a:t>
            </a:r>
            <a:r>
              <a:rPr lang="en-US" altLang="zh-CN" dirty="0">
                <a:latin typeface="Arial" panose="020B0604020202020204" pitchFamily="34" charset="0"/>
              </a:rPr>
              <a:t>failure case</a:t>
            </a:r>
            <a:r>
              <a:rPr lang="zh-CN" altLang="en-US" dirty="0">
                <a:latin typeface="Arial" panose="020B0604020202020204" pitchFamily="34" charset="0"/>
              </a:rPr>
              <a:t>的原因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AE9103-2E01-472C-A32F-40BD6856039D}"/>
              </a:ext>
            </a:extLst>
          </p:cNvPr>
          <p:cNvSpPr/>
          <p:nvPr/>
        </p:nvSpPr>
        <p:spPr>
          <a:xfrm>
            <a:off x="523108" y="399128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训练后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C06999-ADB9-4538-9427-F7ED305F8DB9}"/>
              </a:ext>
            </a:extLst>
          </p:cNvPr>
          <p:cNvSpPr/>
          <p:nvPr/>
        </p:nvSpPr>
        <p:spPr>
          <a:xfrm>
            <a:off x="2676264" y="44588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落地区域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BCC5ED4-4504-476E-B0E2-1A3D41B39C4A}"/>
              </a:ext>
            </a:extLst>
          </p:cNvPr>
          <p:cNvSpPr/>
          <p:nvPr/>
        </p:nvSpPr>
        <p:spPr>
          <a:xfrm>
            <a:off x="5566642" y="44588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离地区域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18F41B-A848-43B3-BF07-3E8EC517F8FB}"/>
              </a:ext>
            </a:extLst>
          </p:cNvPr>
          <p:cNvSpPr/>
          <p:nvPr/>
        </p:nvSpPr>
        <p:spPr>
          <a:xfrm>
            <a:off x="225069" y="-7339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Attention </a:t>
            </a:r>
            <a:r>
              <a:rPr lang="zh-CN" altLang="en-US" dirty="0">
                <a:latin typeface="Arial" panose="020B0604020202020204" pitchFamily="34" charset="0"/>
              </a:rPr>
              <a:t>实现： </a:t>
            </a:r>
            <a:endParaRPr lang="zh-CN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724DE8EF-087A-4EFD-B98F-7B725BBC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91" y="2698635"/>
            <a:ext cx="1557836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>
                <a:latin typeface="Arial" panose="020B0604020202020204" pitchFamily="34" charset="0"/>
              </a:rPr>
              <a:t>AccY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Arial" panose="020B0604020202020204" pitchFamily="34" charset="0"/>
              </a:rPr>
              <a:t>（</a:t>
            </a:r>
            <a:r>
              <a:rPr lang="en-US" altLang="zh-CN" sz="1400" dirty="0"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latin typeface="Arial" panose="020B0604020202020204" pitchFamily="34" charset="0"/>
              </a:rPr>
              <a:t>个周期）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9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E2D99F-81E1-48A9-9FCE-29E5D52EE1A2}"/>
              </a:ext>
            </a:extLst>
          </p:cNvPr>
          <p:cNvSpPr/>
          <p:nvPr/>
        </p:nvSpPr>
        <p:spPr>
          <a:xfrm>
            <a:off x="353109" y="291584"/>
            <a:ext cx="7017306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highlight>
                  <a:srgbClr val="FF0000"/>
                </a:highlight>
                <a:latin typeface="Arial" panose="020B0604020202020204" pitchFamily="34" charset="0"/>
              </a:rPr>
              <a:t>模型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：（</a:t>
            </a:r>
            <a:r>
              <a:rPr lang="en-US" altLang="zh-CN" dirty="0">
                <a:latin typeface="Arial" panose="020B0604020202020204" pitchFamily="34" charset="0"/>
              </a:rPr>
              <a:t>input </a:t>
            </a:r>
            <a:r>
              <a:rPr lang="zh-CN" altLang="en-US" dirty="0">
                <a:latin typeface="Arial" panose="020B0604020202020204" pitchFamily="34" charset="0"/>
              </a:rPr>
              <a:t>可以是 </a:t>
            </a:r>
            <a:r>
              <a:rPr lang="en-US" altLang="zh-CN" dirty="0">
                <a:latin typeface="Arial" panose="020B0604020202020204" pitchFamily="34" charset="0"/>
              </a:rPr>
              <a:t>raw </a:t>
            </a:r>
            <a:r>
              <a:rPr lang="en-US" altLang="zh-CN" dirty="0" err="1">
                <a:latin typeface="Arial" panose="020B0604020202020204" pitchFamily="34" charset="0"/>
              </a:rPr>
              <a:t>accY</a:t>
            </a:r>
            <a:r>
              <a:rPr lang="zh-CN" altLang="en-US" dirty="0">
                <a:latin typeface="Arial" panose="020B0604020202020204" pitchFamily="34" charset="0"/>
              </a:rPr>
              <a:t>， 也可以是 </a:t>
            </a:r>
            <a:r>
              <a:rPr lang="en-US" altLang="zh-CN" dirty="0">
                <a:latin typeface="Arial" panose="020B0604020202020204" pitchFamily="34" charset="0"/>
              </a:rPr>
              <a:t>diff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 err="1">
                <a:latin typeface="Arial" panose="020B0604020202020204" pitchFamily="34" charset="0"/>
              </a:rPr>
              <a:t>accY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sz="1100" dirty="0">
                <a:latin typeface="Arial" panose="020B0604020202020204" pitchFamily="34" charset="0"/>
              </a:rPr>
              <a:t>(i+1) – (</a:t>
            </a:r>
            <a:r>
              <a:rPr lang="en-US" altLang="zh-CN" sz="1100" dirty="0" err="1">
                <a:latin typeface="Arial" panose="020B0604020202020204" pitchFamily="34" charset="0"/>
              </a:rPr>
              <a:t>i</a:t>
            </a:r>
            <a:r>
              <a:rPr lang="en-US" altLang="zh-CN" sz="1100" dirty="0">
                <a:latin typeface="Arial" panose="020B0604020202020204" pitchFamily="34" charset="0"/>
              </a:rPr>
              <a:t>) 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1.  segmentation</a:t>
            </a:r>
            <a:endParaRPr lang="zh-CN" altLang="en-US" dirty="0"/>
          </a:p>
        </p:txBody>
      </p:sp>
      <p:pic>
        <p:nvPicPr>
          <p:cNvPr id="26" name="Picture 9">
            <a:extLst>
              <a:ext uri="{FF2B5EF4-FFF2-40B4-BE49-F238E27FC236}">
                <a16:creationId xmlns:a16="http://schemas.microsoft.com/office/drawing/2014/main" id="{B2D092D6-722B-49E0-A8B5-8FD5E711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36" y="1491368"/>
            <a:ext cx="4104956" cy="466725"/>
          </a:xfrm>
          <a:prstGeom prst="rect">
            <a:avLst/>
          </a:prstGeom>
        </p:spPr>
      </p:pic>
      <p:sp>
        <p:nvSpPr>
          <p:cNvPr id="27" name="Trapezoid 31">
            <a:extLst>
              <a:ext uri="{FF2B5EF4-FFF2-40B4-BE49-F238E27FC236}">
                <a16:creationId xmlns:a16="http://schemas.microsoft.com/office/drawing/2014/main" id="{9E49A8D3-5AEC-4510-8AD9-0AFE14B4FEBC}"/>
              </a:ext>
            </a:extLst>
          </p:cNvPr>
          <p:cNvSpPr/>
          <p:nvPr/>
        </p:nvSpPr>
        <p:spPr>
          <a:xfrm rot="5400000">
            <a:off x="5746128" y="1203793"/>
            <a:ext cx="670603" cy="104187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E75CB635-E435-4939-AD5C-95537B346983}"/>
              </a:ext>
            </a:extLst>
          </p:cNvPr>
          <p:cNvSpPr/>
          <p:nvPr/>
        </p:nvSpPr>
        <p:spPr>
          <a:xfrm>
            <a:off x="5353550" y="2032795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Segmentation</a:t>
            </a:r>
          </a:p>
        </p:txBody>
      </p:sp>
      <p:pic>
        <p:nvPicPr>
          <p:cNvPr id="29" name="Picture 39">
            <a:extLst>
              <a:ext uri="{FF2B5EF4-FFF2-40B4-BE49-F238E27FC236}">
                <a16:creationId xmlns:a16="http://schemas.microsoft.com/office/drawing/2014/main" id="{ECFF574A-6B88-482E-83DF-E0D057995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056" y="1743632"/>
            <a:ext cx="1485413" cy="461561"/>
          </a:xfrm>
          <a:prstGeom prst="rect">
            <a:avLst/>
          </a:prstGeom>
        </p:spPr>
      </p:pic>
      <p:pic>
        <p:nvPicPr>
          <p:cNvPr id="30" name="Picture 38">
            <a:extLst>
              <a:ext uri="{FF2B5EF4-FFF2-40B4-BE49-F238E27FC236}">
                <a16:creationId xmlns:a16="http://schemas.microsoft.com/office/drawing/2014/main" id="{472CF70C-3CB6-4DD5-B1B2-2B4368906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5" y="1571234"/>
            <a:ext cx="1485413" cy="461561"/>
          </a:xfrm>
          <a:prstGeom prst="rect">
            <a:avLst/>
          </a:prstGeom>
        </p:spPr>
      </p:pic>
      <p:pic>
        <p:nvPicPr>
          <p:cNvPr id="31" name="Picture 1">
            <a:extLst>
              <a:ext uri="{FF2B5EF4-FFF2-40B4-BE49-F238E27FC236}">
                <a16:creationId xmlns:a16="http://schemas.microsoft.com/office/drawing/2014/main" id="{EC4F291E-C086-4A40-B9DA-3533162B8B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46" y="1363513"/>
            <a:ext cx="1625060" cy="504953"/>
          </a:xfrm>
          <a:prstGeom prst="rect">
            <a:avLst/>
          </a:prstGeom>
        </p:spPr>
      </p:pic>
      <p:sp>
        <p:nvSpPr>
          <p:cNvPr id="32" name="Rectangle 2">
            <a:extLst>
              <a:ext uri="{FF2B5EF4-FFF2-40B4-BE49-F238E27FC236}">
                <a16:creationId xmlns:a16="http://schemas.microsoft.com/office/drawing/2014/main" id="{D46C20A4-6785-471F-9BE1-3E82B1839B42}"/>
              </a:ext>
            </a:extLst>
          </p:cNvPr>
          <p:cNvSpPr/>
          <p:nvPr/>
        </p:nvSpPr>
        <p:spPr>
          <a:xfrm>
            <a:off x="1010937" y="1239253"/>
            <a:ext cx="9922476" cy="1083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A89A4F9-71A5-4CE6-AE80-41AF5D9EEE85}"/>
              </a:ext>
            </a:extLst>
          </p:cNvPr>
          <p:cNvSpPr/>
          <p:nvPr/>
        </p:nvSpPr>
        <p:spPr>
          <a:xfrm>
            <a:off x="353109" y="2642959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2.  CNN </a:t>
            </a:r>
            <a:r>
              <a:rPr lang="zh-CN" altLang="en-US" dirty="0">
                <a:latin typeface="Arial" panose="020B0604020202020204" pitchFamily="34" charset="0"/>
              </a:rPr>
              <a:t>生成 </a:t>
            </a:r>
            <a:r>
              <a:rPr lang="en-US" altLang="zh-CN" dirty="0">
                <a:latin typeface="Arial" panose="020B0604020202020204" pitchFamily="34" charset="0"/>
              </a:rPr>
              <a:t>Atten heatmap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ACDAB07-D729-46B6-9E37-E14E006389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5018103" y="2754249"/>
            <a:ext cx="769914" cy="108331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115B600-9B31-4AAB-8FA3-5E3AB2DB63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/>
          <a:stretch/>
        </p:blipFill>
        <p:spPr>
          <a:xfrm>
            <a:off x="5788017" y="2754249"/>
            <a:ext cx="1009945" cy="108331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61E65FC-AEDE-4F8A-B745-E797CDA9B7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87614"/>
          <a:stretch/>
        </p:blipFill>
        <p:spPr>
          <a:xfrm>
            <a:off x="6602368" y="2754249"/>
            <a:ext cx="1599033" cy="108331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E3189972-218B-44B4-971B-DFD9DE5210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13351"/>
          <a:stretch/>
        </p:blipFill>
        <p:spPr>
          <a:xfrm>
            <a:off x="4155460" y="2754251"/>
            <a:ext cx="915632" cy="108331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C31E18C8-5355-4557-B671-E4F7CEEAE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3705720" y="2754250"/>
            <a:ext cx="498032" cy="1083319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AB43CE8D-AD64-45B4-9840-14600C85FE58}"/>
              </a:ext>
            </a:extLst>
          </p:cNvPr>
          <p:cNvSpPr/>
          <p:nvPr/>
        </p:nvSpPr>
        <p:spPr>
          <a:xfrm>
            <a:off x="373686" y="3663137"/>
            <a:ext cx="754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3.  </a:t>
            </a:r>
            <a:r>
              <a:rPr lang="zh-CN" altLang="en-US" dirty="0">
                <a:latin typeface="Arial" panose="020B0604020202020204" pitchFamily="34" charset="0"/>
              </a:rPr>
              <a:t>原信号 与 </a:t>
            </a:r>
            <a:r>
              <a:rPr lang="en-US" altLang="zh-CN" dirty="0">
                <a:latin typeface="Arial" panose="020B0604020202020204" pitchFamily="34" charset="0"/>
              </a:rPr>
              <a:t>Atten heatmap  </a:t>
            </a:r>
            <a:r>
              <a:rPr lang="en-US" altLang="zh-CN" dirty="0" err="1">
                <a:latin typeface="Arial" panose="020B0604020202020204" pitchFamily="34" charset="0"/>
              </a:rPr>
              <a:t>concat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后， 送入</a:t>
            </a:r>
            <a:r>
              <a:rPr lang="en-US" altLang="zh-CN" dirty="0" err="1">
                <a:latin typeface="Arial" panose="020B0604020202020204" pitchFamily="34" charset="0"/>
              </a:rPr>
              <a:t>classifer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进行识别和分类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42" name="Picture 40">
            <a:extLst>
              <a:ext uri="{FF2B5EF4-FFF2-40B4-BE49-F238E27FC236}">
                <a16:creationId xmlns:a16="http://schemas.microsoft.com/office/drawing/2014/main" id="{6B21907B-1A96-47CA-90B4-0A9AF7732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r="30102"/>
          <a:stretch/>
        </p:blipFill>
        <p:spPr>
          <a:xfrm>
            <a:off x="1219236" y="4235540"/>
            <a:ext cx="3552789" cy="48179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D52CBA2-B93B-4906-B97C-FF78E98191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6037283" y="4032469"/>
            <a:ext cx="769914" cy="1083319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ABD7B94-255F-4691-9B1C-39614C5581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/>
          <a:stretch/>
        </p:blipFill>
        <p:spPr>
          <a:xfrm>
            <a:off x="6807197" y="4032469"/>
            <a:ext cx="1009945" cy="1083319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571E8B1-BBA0-4927-A60B-16E28E7B8A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87614"/>
          <a:stretch/>
        </p:blipFill>
        <p:spPr>
          <a:xfrm>
            <a:off x="7621548" y="4032469"/>
            <a:ext cx="1599033" cy="108331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4660DEC-067B-4393-824E-C650ED00C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70" r="13351"/>
          <a:stretch/>
        </p:blipFill>
        <p:spPr>
          <a:xfrm>
            <a:off x="5174640" y="4032471"/>
            <a:ext cx="915632" cy="108331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54256E8B-7E7D-4318-AA5F-C822ACFEB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07" r="87614"/>
          <a:stretch/>
        </p:blipFill>
        <p:spPr>
          <a:xfrm>
            <a:off x="4724900" y="4032470"/>
            <a:ext cx="498032" cy="1083319"/>
          </a:xfrm>
          <a:prstGeom prst="rect">
            <a:avLst/>
          </a:prstGeom>
        </p:spPr>
      </p:pic>
      <p:sp>
        <p:nvSpPr>
          <p:cNvPr id="48" name="Rectangle 2">
            <a:extLst>
              <a:ext uri="{FF2B5EF4-FFF2-40B4-BE49-F238E27FC236}">
                <a16:creationId xmlns:a16="http://schemas.microsoft.com/office/drawing/2014/main" id="{A773EE7C-C00D-4FD8-8ED7-1BA3C774C167}"/>
              </a:ext>
            </a:extLst>
          </p:cNvPr>
          <p:cNvSpPr/>
          <p:nvPr/>
        </p:nvSpPr>
        <p:spPr>
          <a:xfrm>
            <a:off x="826779" y="4114881"/>
            <a:ext cx="8574396" cy="780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969897-D43E-480F-B830-CFD2816CAE19}"/>
              </a:ext>
            </a:extLst>
          </p:cNvPr>
          <p:cNvSpPr/>
          <p:nvPr/>
        </p:nvSpPr>
        <p:spPr>
          <a:xfrm>
            <a:off x="328645" y="5246176"/>
            <a:ext cx="3694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highlight>
                  <a:srgbClr val="FF0000"/>
                </a:highlight>
                <a:latin typeface="Arial" panose="020B0604020202020204" pitchFamily="34" charset="0"/>
              </a:rPr>
              <a:t>模型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： </a:t>
            </a:r>
            <a:r>
              <a:rPr lang="en-US" altLang="zh-CN" dirty="0">
                <a:latin typeface="Arial" panose="020B0604020202020204" pitchFamily="34" charset="0"/>
              </a:rPr>
              <a:t>NLP </a:t>
            </a:r>
            <a:r>
              <a:rPr lang="zh-CN" altLang="en-US" dirty="0">
                <a:latin typeface="Arial" panose="020B0604020202020204" pitchFamily="34" charset="0"/>
              </a:rPr>
              <a:t>里的 </a:t>
            </a:r>
            <a:r>
              <a:rPr lang="en-US" altLang="zh-CN" dirty="0">
                <a:latin typeface="Arial" panose="020B0604020202020204" pitchFamily="34" charset="0"/>
              </a:rPr>
              <a:t>Seq2Seq </a:t>
            </a:r>
            <a:r>
              <a:rPr lang="zh-CN" altLang="en-US" dirty="0">
                <a:latin typeface="Arial" panose="020B0604020202020204" pitchFamily="34" charset="0"/>
              </a:rPr>
              <a:t>模型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9FE3782-1EDC-45B3-AF2F-78F411CA93C1}"/>
              </a:ext>
            </a:extLst>
          </p:cNvPr>
          <p:cNvSpPr/>
          <p:nvPr/>
        </p:nvSpPr>
        <p:spPr>
          <a:xfrm>
            <a:off x="987001" y="6109557"/>
            <a:ext cx="3900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 RNN encoder + Atten + decoder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BD3DFD-E335-4393-B2E5-85119147F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640" y="5185375"/>
            <a:ext cx="4480162" cy="164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0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F8E800-D607-4AD9-B676-07FD8BB9E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7"/>
          <a:stretch/>
        </p:blipFill>
        <p:spPr>
          <a:xfrm>
            <a:off x="-125977" y="296257"/>
            <a:ext cx="5248275" cy="1048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2A4562-1BB0-4238-A707-5F1E6431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36" y="1450489"/>
            <a:ext cx="4387877" cy="1766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46DD8B-F0B3-4ED8-A64A-EE112D7D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20" y="1373484"/>
            <a:ext cx="4312292" cy="17249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CC6194-B377-4A09-8678-BBA927DD2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5" y="3217214"/>
            <a:ext cx="4530490" cy="1797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7D99DE-D3D1-41C5-BA06-6D1C847A4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221" y="2986464"/>
            <a:ext cx="4530490" cy="177504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1A1697-20ED-4B5C-9A20-07F8EE2E0892}"/>
              </a:ext>
            </a:extLst>
          </p:cNvPr>
          <p:cNvCxnSpPr>
            <a:cxnSpLocks/>
          </p:cNvCxnSpPr>
          <p:nvPr/>
        </p:nvCxnSpPr>
        <p:spPr>
          <a:xfrm>
            <a:off x="4658264" y="919044"/>
            <a:ext cx="2556268" cy="119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120695-5574-4DDA-AFCF-81BF8E36005A}"/>
              </a:ext>
            </a:extLst>
          </p:cNvPr>
          <p:cNvCxnSpPr>
            <a:cxnSpLocks/>
          </p:cNvCxnSpPr>
          <p:nvPr/>
        </p:nvCxnSpPr>
        <p:spPr>
          <a:xfrm>
            <a:off x="4658264" y="919044"/>
            <a:ext cx="2229097" cy="257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B9C6003-74CD-408C-A117-F4ADDCEF208F}"/>
              </a:ext>
            </a:extLst>
          </p:cNvPr>
          <p:cNvSpPr/>
          <p:nvPr/>
        </p:nvSpPr>
        <p:spPr>
          <a:xfrm>
            <a:off x="5095758" y="126967"/>
            <a:ext cx="7304628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</a:rPr>
              <a:t>训练集里    三种模型</a:t>
            </a:r>
            <a:r>
              <a:rPr lang="en-US" altLang="zh-CN" sz="1400" dirty="0">
                <a:latin typeface="Arial" panose="020B0604020202020204" pitchFamily="34" charset="0"/>
              </a:rPr>
              <a:t>loss</a:t>
            </a:r>
            <a:r>
              <a:rPr lang="zh-CN" altLang="en-US" sz="1400" dirty="0">
                <a:latin typeface="Arial" panose="020B0604020202020204" pitchFamily="34" charset="0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</a:rPr>
              <a:t>acc</a:t>
            </a:r>
            <a:r>
              <a:rPr lang="zh-CN" altLang="en-US" sz="1400" dirty="0">
                <a:latin typeface="Arial" panose="020B0604020202020204" pitchFamily="34" charset="0"/>
              </a:rPr>
              <a:t>差不多（</a:t>
            </a:r>
            <a:r>
              <a:rPr lang="en-US" altLang="zh-CN" sz="1400" dirty="0">
                <a:highlight>
                  <a:srgbClr val="FF0000"/>
                </a:highlight>
                <a:latin typeface="Arial" panose="020B0604020202020204" pitchFamily="34" charset="0"/>
              </a:rPr>
              <a:t>1</a:t>
            </a:r>
            <a:r>
              <a:rPr lang="zh-CN" altLang="en-US" sz="1400" dirty="0">
                <a:highlight>
                  <a:srgbClr val="FF0000"/>
                </a:highlight>
                <a:latin typeface="Arial" panose="020B0604020202020204" pitchFamily="34" charset="0"/>
              </a:rPr>
              <a:t>、</a:t>
            </a:r>
            <a:r>
              <a:rPr lang="en-US" altLang="zh-CN" sz="1400" dirty="0">
                <a:highlight>
                  <a:srgbClr val="FF0000"/>
                </a:highlight>
                <a:latin typeface="Arial" panose="020B0604020202020204" pitchFamily="34" charset="0"/>
              </a:rPr>
              <a:t>3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latin typeface="Arial" panose="020B0604020202020204" pitchFamily="34" charset="0"/>
              </a:rPr>
              <a:t>是</a:t>
            </a:r>
            <a:r>
              <a:rPr lang="en-US" altLang="zh-CN" sz="1400" dirty="0" err="1">
                <a:latin typeface="Arial" panose="020B0604020202020204" pitchFamily="34" charset="0"/>
              </a:rPr>
              <a:t>CNN+heatmap</a:t>
            </a:r>
            <a:r>
              <a:rPr lang="zh-CN" altLang="en-US" sz="1400" dirty="0">
                <a:latin typeface="Arial" panose="020B0604020202020204" pitchFamily="34" charset="0"/>
              </a:rPr>
              <a:t>，</a:t>
            </a:r>
            <a:r>
              <a:rPr lang="en-US" altLang="zh-CN" sz="1400" dirty="0">
                <a:latin typeface="Arial" panose="020B0604020202020204" pitchFamily="34" charset="0"/>
              </a:rPr>
              <a:t>1. raw </a:t>
            </a:r>
            <a:r>
              <a:rPr lang="en-US" altLang="zh-CN" sz="1400" dirty="0" err="1">
                <a:latin typeface="Arial" panose="020B0604020202020204" pitchFamily="34" charset="0"/>
              </a:rPr>
              <a:t>accy</a:t>
            </a:r>
            <a:r>
              <a:rPr lang="en-US" altLang="zh-CN" sz="1400" dirty="0">
                <a:latin typeface="Arial" panose="020B0604020202020204" pitchFamily="34" charset="0"/>
              </a:rPr>
              <a:t>.  3. diff(</a:t>
            </a:r>
            <a:r>
              <a:rPr lang="en-US" altLang="zh-CN" sz="1400" dirty="0" err="1">
                <a:latin typeface="Arial" panose="020B0604020202020204" pitchFamily="34" charset="0"/>
              </a:rPr>
              <a:t>accy</a:t>
            </a:r>
            <a:r>
              <a:rPr lang="en-US" altLang="zh-CN" sz="1400" dirty="0">
                <a:latin typeface="Arial" panose="020B0604020202020204" pitchFamily="34" charset="0"/>
              </a:rPr>
              <a:t>)</a:t>
            </a:r>
            <a:r>
              <a:rPr lang="zh-CN" altLang="en-US" sz="1400" dirty="0">
                <a:latin typeface="Arial" panose="020B0604020202020204" pitchFamily="34" charset="0"/>
              </a:rPr>
              <a:t>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en-US" altLang="zh-CN" sz="1400" dirty="0">
                <a:latin typeface="Arial" panose="020B0604020202020204" pitchFamily="34" charset="0"/>
              </a:rPr>
              <a:t>			        </a:t>
            </a:r>
            <a:r>
              <a:rPr lang="en-US" altLang="zh-CN" sz="1400" dirty="0">
                <a:highlight>
                  <a:srgbClr val="FF0000"/>
                </a:highlight>
                <a:latin typeface="Arial" panose="020B0604020202020204" pitchFamily="34" charset="0"/>
              </a:rPr>
              <a:t>2</a:t>
            </a:r>
            <a:r>
              <a:rPr lang="en-US" altLang="zh-CN" sz="1400" dirty="0">
                <a:latin typeface="Arial" panose="020B0604020202020204" pitchFamily="34" charset="0"/>
              </a:rPr>
              <a:t> </a:t>
            </a:r>
            <a:r>
              <a:rPr lang="zh-CN" altLang="en-US" sz="1400" dirty="0">
                <a:latin typeface="Arial" panose="020B0604020202020204" pitchFamily="34" charset="0"/>
              </a:rPr>
              <a:t>是</a:t>
            </a:r>
            <a:r>
              <a:rPr lang="en-US" altLang="zh-CN" sz="1400" dirty="0">
                <a:latin typeface="Arial" panose="020B0604020202020204" pitchFamily="34" charset="0"/>
              </a:rPr>
              <a:t>seq2seq   </a:t>
            </a:r>
            <a:r>
              <a:rPr lang="zh-CN" altLang="en-US" sz="1400" dirty="0">
                <a:latin typeface="Arial" panose="020B0604020202020204" pitchFamily="34" charset="0"/>
              </a:rPr>
              <a:t>）。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</a:rPr>
              <a:t> </a:t>
            </a:r>
            <a:endParaRPr lang="en-US" altLang="zh-CN" sz="1400" dirty="0">
              <a:latin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</a:rPr>
              <a:t>验证集里，</a:t>
            </a:r>
            <a:r>
              <a:rPr lang="en-US" altLang="zh-CN" sz="1400" dirty="0">
                <a:latin typeface="Arial" panose="020B0604020202020204" pitchFamily="34" charset="0"/>
              </a:rPr>
              <a:t>seq2seq</a:t>
            </a:r>
            <a:r>
              <a:rPr lang="zh-CN" altLang="en-US" sz="1400" dirty="0">
                <a:latin typeface="Arial" panose="020B0604020202020204" pitchFamily="34" charset="0"/>
              </a:rPr>
              <a:t>模型效果好很多，但是都存在不同程度</a:t>
            </a:r>
            <a:r>
              <a:rPr lang="en-US" altLang="zh-CN" sz="1400" dirty="0">
                <a:latin typeface="Arial" panose="020B0604020202020204" pitchFamily="34" charset="0"/>
              </a:rPr>
              <a:t>overfitting</a:t>
            </a:r>
          </a:p>
          <a:p>
            <a:r>
              <a:rPr lang="en-US" altLang="zh-CN" sz="1400" dirty="0">
                <a:latin typeface="Arial" panose="020B0604020202020204" pitchFamily="34" charset="0"/>
              </a:rPr>
              <a:t>			          </a:t>
            </a:r>
            <a:r>
              <a:rPr lang="zh-CN" altLang="en-US" sz="1400" dirty="0">
                <a:highlight>
                  <a:srgbClr val="FF0000"/>
                </a:highlight>
                <a:latin typeface="Arial" panose="020B0604020202020204" pitchFamily="34" charset="0"/>
              </a:rPr>
              <a:t>离地点识别的比触地点差很多，尤其是走路</a:t>
            </a:r>
            <a:endParaRPr lang="zh-CN" altLang="en-US" sz="1400" dirty="0">
              <a:highlight>
                <a:srgbClr val="FF0000"/>
              </a:highlight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91B5A17-AF93-4D2F-8A59-90114E145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098326"/>
            <a:ext cx="4384041" cy="17198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585F5D4-35AA-4B6C-B91A-C87977875EF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5" b="7653"/>
          <a:stretch/>
        </p:blipFill>
        <p:spPr>
          <a:xfrm>
            <a:off x="5550837" y="4825972"/>
            <a:ext cx="5149257" cy="1931041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B4CB85-06A2-443B-8FCD-236DA913B441}"/>
              </a:ext>
            </a:extLst>
          </p:cNvPr>
          <p:cNvCxnSpPr>
            <a:cxnSpLocks/>
          </p:cNvCxnSpPr>
          <p:nvPr/>
        </p:nvCxnSpPr>
        <p:spPr>
          <a:xfrm>
            <a:off x="4658264" y="919044"/>
            <a:ext cx="1994206" cy="471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53C69A7-3580-4E5F-8FBF-9B36B23CC8BE}"/>
              </a:ext>
            </a:extLst>
          </p:cNvPr>
          <p:cNvSpPr/>
          <p:nvPr/>
        </p:nvSpPr>
        <p:spPr>
          <a:xfrm>
            <a:off x="4786309" y="220862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Loss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A497F9-60EB-4C70-978F-45A337874139}"/>
              </a:ext>
            </a:extLst>
          </p:cNvPr>
          <p:cNvSpPr/>
          <p:nvPr/>
        </p:nvSpPr>
        <p:spPr>
          <a:xfrm>
            <a:off x="4598337" y="378117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落地点</a:t>
            </a:r>
            <a:r>
              <a:rPr lang="en-US" altLang="zh-CN" dirty="0">
                <a:latin typeface="Arial" panose="020B0604020202020204" pitchFamily="34" charset="0"/>
              </a:rPr>
              <a:t>Acc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900A9F5-83BB-4CB4-B9F9-A423E836F870}"/>
              </a:ext>
            </a:extLst>
          </p:cNvPr>
          <p:cNvSpPr/>
          <p:nvPr/>
        </p:nvSpPr>
        <p:spPr>
          <a:xfrm>
            <a:off x="4510928" y="572933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离地点</a:t>
            </a:r>
            <a:r>
              <a:rPr lang="en-US" altLang="zh-CN" dirty="0">
                <a:latin typeface="Arial" panose="020B0604020202020204" pitchFamily="34" charset="0"/>
              </a:rPr>
              <a:t>Acc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66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F76E58-DAF8-4BF9-BC1E-0EBB8E49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" y="-384174"/>
            <a:ext cx="5067608" cy="25188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828C8B-281E-4890-B293-211BCE7E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20" y="2219372"/>
            <a:ext cx="5162550" cy="24192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5573CF-B796-4E43-B7AB-2D0EFBF6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774842"/>
            <a:ext cx="5267325" cy="25188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51E4C6-0A28-43C9-84EA-368DB081B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" y="4152375"/>
            <a:ext cx="5457825" cy="2705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02D21D-5343-4717-A1FB-B14752301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925" y="4485852"/>
            <a:ext cx="5124450" cy="23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2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90790BB-8F43-4940-AB16-83FD94B6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2356007"/>
            <a:ext cx="10229850" cy="2105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763D84-DADB-4EC4-9532-38CFCEC6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304799"/>
            <a:ext cx="10296525" cy="201930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DFD2C4C6-3AEA-4FA3-A25B-55A1481F2E8C}"/>
              </a:ext>
            </a:extLst>
          </p:cNvPr>
          <p:cNvSpPr/>
          <p:nvPr/>
        </p:nvSpPr>
        <p:spPr>
          <a:xfrm>
            <a:off x="3261360" y="588644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7A9AF6-8D91-42AB-ADD8-5622F72A1FC5}"/>
              </a:ext>
            </a:extLst>
          </p:cNvPr>
          <p:cNvSpPr/>
          <p:nvPr/>
        </p:nvSpPr>
        <p:spPr>
          <a:xfrm>
            <a:off x="2773680" y="418147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3D4166-B126-44AE-85C6-F97A70659B03}"/>
              </a:ext>
            </a:extLst>
          </p:cNvPr>
          <p:cNvSpPr/>
          <p:nvPr/>
        </p:nvSpPr>
        <p:spPr>
          <a:xfrm>
            <a:off x="2773680" y="2472692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E56BF3-F417-4781-BD10-223367556D0E}"/>
              </a:ext>
            </a:extLst>
          </p:cNvPr>
          <p:cNvSpPr/>
          <p:nvPr/>
        </p:nvSpPr>
        <p:spPr>
          <a:xfrm>
            <a:off x="3261360" y="2725113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DA820D-1BD9-4AD9-979B-B71875A8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4533902"/>
            <a:ext cx="10115550" cy="2038350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74712DC1-DA3E-4743-B1BF-A317EFED84E3}"/>
              </a:ext>
            </a:extLst>
          </p:cNvPr>
          <p:cNvSpPr/>
          <p:nvPr/>
        </p:nvSpPr>
        <p:spPr>
          <a:xfrm>
            <a:off x="2773680" y="4679641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529712-6B66-467C-84BD-956F684D88F8}"/>
              </a:ext>
            </a:extLst>
          </p:cNvPr>
          <p:cNvSpPr/>
          <p:nvPr/>
        </p:nvSpPr>
        <p:spPr>
          <a:xfrm>
            <a:off x="982980" y="4829183"/>
            <a:ext cx="365760" cy="2990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F92E98-BAD4-4E8E-88E9-CA3483551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752"/>
            <a:ext cx="12192000" cy="3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F03A1-EFB1-4631-89D2-357572A1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558800"/>
            <a:ext cx="10515600" cy="4351338"/>
          </a:xfrm>
        </p:spPr>
        <p:txBody>
          <a:bodyPr/>
          <a:lstStyle/>
          <a:p>
            <a:r>
              <a:rPr lang="zh-CN" altLang="en-US" dirty="0"/>
              <a:t>多个轴都进来，学一个</a:t>
            </a:r>
            <a:r>
              <a:rPr lang="en-US" altLang="zh-CN" dirty="0"/>
              <a:t>feature</a:t>
            </a:r>
            <a:r>
              <a:rPr lang="zh-CN" altLang="en-US" dirty="0"/>
              <a:t>出来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依然需要</a:t>
            </a:r>
            <a:r>
              <a:rPr lang="en-US" altLang="zh-CN" dirty="0"/>
              <a:t>attention </a:t>
            </a:r>
            <a:r>
              <a:rPr lang="zh-CN" altLang="en-US" dirty="0"/>
              <a:t>来减少数据量，三轴融合出来的只是为了减少佩戴误差和佩戴方式的影响。</a:t>
            </a:r>
            <a:r>
              <a:rPr lang="en-US" altLang="zh-CN" dirty="0"/>
              <a:t>Attention </a:t>
            </a:r>
            <a:r>
              <a:rPr lang="zh-CN" altLang="en-US" dirty="0"/>
              <a:t>可以很快的学到不同佩戴方式的</a:t>
            </a:r>
            <a:r>
              <a:rPr lang="en-US" altLang="zh-CN" dirty="0"/>
              <a:t>feature</a:t>
            </a:r>
            <a:r>
              <a:rPr lang="zh-CN" altLang="en-US" dirty="0"/>
              <a:t>。毕竟根本上来说，就是加速度在不同坐标系下的投影。就是为了学这个投影方式</a:t>
            </a:r>
            <a:endParaRPr lang="en-US" altLang="zh-CN" dirty="0"/>
          </a:p>
          <a:p>
            <a:pPr lvl="1"/>
            <a:r>
              <a:rPr lang="zh-CN" altLang="en-US" dirty="0"/>
              <a:t>如果只使用单一轴的话，佩戴误差和佩戴位置会对</a:t>
            </a:r>
            <a:r>
              <a:rPr lang="en-US" altLang="zh-CN" dirty="0"/>
              <a:t>feature</a:t>
            </a:r>
            <a:r>
              <a:rPr lang="zh-CN" altLang="en-US" dirty="0"/>
              <a:t>造成很大影响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</a:t>
            </a:r>
            <a:r>
              <a:rPr lang="en-US" altLang="zh-CN" dirty="0" err="1"/>
              <a:t>aumentation</a:t>
            </a:r>
            <a:r>
              <a:rPr lang="zh-CN" altLang="en-US" dirty="0"/>
              <a:t>扩大数据集，提升准确性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2FB262-E4DB-4608-BE7E-3D324F55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686" y="3648697"/>
            <a:ext cx="4881943" cy="19481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8428AE-D808-48EA-A45D-7D9A0313BFA1}"/>
              </a:ext>
            </a:extLst>
          </p:cNvPr>
          <p:cNvSpPr/>
          <p:nvPr/>
        </p:nvSpPr>
        <p:spPr>
          <a:xfrm>
            <a:off x="1905993" y="559689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128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30FB89-F8C0-448C-820C-233A9247CAF4}"/>
              </a:ext>
            </a:extLst>
          </p:cNvPr>
          <p:cNvSpPr/>
          <p:nvPr/>
        </p:nvSpPr>
        <p:spPr>
          <a:xfrm>
            <a:off x="2674537" y="55968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64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0FEA05-34BB-472F-A7C8-3EEBF904BF56}"/>
              </a:ext>
            </a:extLst>
          </p:cNvPr>
          <p:cNvSpPr/>
          <p:nvPr/>
        </p:nvSpPr>
        <p:spPr>
          <a:xfrm>
            <a:off x="3432579" y="55968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32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02F201-006C-4B29-9816-6AFFCDC3AB78}"/>
              </a:ext>
            </a:extLst>
          </p:cNvPr>
          <p:cNvSpPr/>
          <p:nvPr/>
        </p:nvSpPr>
        <p:spPr>
          <a:xfrm>
            <a:off x="4050932" y="55968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16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BA5190-03E9-4312-93BB-7F12E68B2F28}"/>
              </a:ext>
            </a:extLst>
          </p:cNvPr>
          <p:cNvSpPr/>
          <p:nvPr/>
        </p:nvSpPr>
        <p:spPr>
          <a:xfrm>
            <a:off x="4865020" y="55968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0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1193</Words>
  <Application>Microsoft Office PowerPoint</Application>
  <PresentationFormat>宽屏</PresentationFormat>
  <Paragraphs>86</Paragraphs>
  <Slides>17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Minhao</dc:creator>
  <cp:lastModifiedBy>LIU, Minhao</cp:lastModifiedBy>
  <cp:revision>31</cp:revision>
  <dcterms:created xsi:type="dcterms:W3CDTF">2020-02-28T03:05:40Z</dcterms:created>
  <dcterms:modified xsi:type="dcterms:W3CDTF">2020-02-28T09:21:59Z</dcterms:modified>
</cp:coreProperties>
</file>