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93" r:id="rId2"/>
    <p:sldId id="328" r:id="rId3"/>
    <p:sldId id="347" r:id="rId4"/>
    <p:sldId id="329" r:id="rId5"/>
    <p:sldId id="357" r:id="rId6"/>
    <p:sldId id="330" r:id="rId7"/>
    <p:sldId id="364" r:id="rId8"/>
    <p:sldId id="349" r:id="rId9"/>
    <p:sldId id="350" r:id="rId10"/>
    <p:sldId id="352" r:id="rId11"/>
    <p:sldId id="353" r:id="rId12"/>
    <p:sldId id="354" r:id="rId13"/>
    <p:sldId id="355" r:id="rId14"/>
    <p:sldId id="351" r:id="rId15"/>
    <p:sldId id="331" r:id="rId16"/>
    <p:sldId id="332" r:id="rId17"/>
    <p:sldId id="359" r:id="rId18"/>
    <p:sldId id="358" r:id="rId19"/>
    <p:sldId id="334" r:id="rId20"/>
    <p:sldId id="342" r:id="rId21"/>
    <p:sldId id="343" r:id="rId22"/>
    <p:sldId id="344" r:id="rId23"/>
    <p:sldId id="360" r:id="rId24"/>
    <p:sldId id="345" r:id="rId25"/>
    <p:sldId id="363" r:id="rId26"/>
    <p:sldId id="346" r:id="rId27"/>
    <p:sldId id="362" r:id="rId28"/>
    <p:sldId id="361" r:id="rId2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999966"/>
    <a:srgbClr val="008000"/>
    <a:srgbClr val="996666"/>
    <a:srgbClr val="CC9999"/>
    <a:srgbClr val="666699"/>
    <a:srgbClr val="6699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3796" autoAdjust="0"/>
  </p:normalViewPr>
  <p:slideViewPr>
    <p:cSldViewPr snapToGrid="0">
      <p:cViewPr>
        <p:scale>
          <a:sx n="90" d="100"/>
          <a:sy n="90" d="100"/>
        </p:scale>
        <p:origin x="-1434" y="216"/>
      </p:cViewPr>
      <p:guideLst>
        <p:guide orient="horz" pos="65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>
        <p:scale>
          <a:sx n="20" d="100"/>
          <a:sy n="20" d="100"/>
        </p:scale>
        <p:origin x="-4374" y="-149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AA48B8-AF05-4353-9540-D6A02463C6D6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FDE1B81-E7C3-42DE-8868-0D94CBAFE020}">
      <dgm:prSet phldrT="[文本]"/>
      <dgm:spPr/>
      <dgm:t>
        <a:bodyPr/>
        <a:lstStyle/>
        <a:p>
          <a:r>
            <a:rPr lang="en-US" altLang="zh-CN" b="1" dirty="0" smtClean="0">
              <a:solidFill>
                <a:schemeClr val="tx2">
                  <a:lumMod val="75000"/>
                </a:schemeClr>
              </a:solidFill>
            </a:rPr>
            <a:t>slab</a:t>
          </a:r>
          <a:r>
            <a:rPr lang="zh-CN" altLang="en-US" b="1" dirty="0" smtClean="0">
              <a:solidFill>
                <a:schemeClr val="tx2">
                  <a:lumMod val="75000"/>
                </a:schemeClr>
              </a:solidFill>
            </a:rPr>
            <a:t>内存管理机制</a:t>
          </a:r>
          <a:endParaRPr lang="zh-CN" altLang="en-US" dirty="0"/>
        </a:p>
      </dgm:t>
    </dgm:pt>
    <dgm:pt modelId="{7E9433A9-5CD8-45E4-8592-BA7153892567}" type="parTrans" cxnId="{C3E749BF-B7A2-4A07-9F94-A870528977C2}">
      <dgm:prSet/>
      <dgm:spPr/>
      <dgm:t>
        <a:bodyPr/>
        <a:lstStyle/>
        <a:p>
          <a:endParaRPr lang="zh-CN" altLang="en-US"/>
        </a:p>
      </dgm:t>
    </dgm:pt>
    <dgm:pt modelId="{500B0F49-05B8-4EB3-B0D8-6931A2B4C547}" type="sibTrans" cxnId="{C3E749BF-B7A2-4A07-9F94-A870528977C2}">
      <dgm:prSet/>
      <dgm:spPr/>
      <dgm:t>
        <a:bodyPr/>
        <a:lstStyle/>
        <a:p>
          <a:endParaRPr lang="zh-CN" altLang="en-US"/>
        </a:p>
      </dgm:t>
    </dgm:pt>
    <dgm:pt modelId="{A1DA9990-3B84-4E37-B070-2E1750F9A30D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>
                  <a:lumMod val="75000"/>
                </a:schemeClr>
              </a:solidFill>
            </a:rPr>
            <a:t>基于</a:t>
          </a:r>
          <a:r>
            <a:rPr lang="en-US" altLang="zh-CN" b="1" dirty="0" err="1" smtClean="0">
              <a:solidFill>
                <a:schemeClr val="tx2">
                  <a:lumMod val="75000"/>
                </a:schemeClr>
              </a:solidFill>
            </a:rPr>
            <a:t>libevent</a:t>
          </a:r>
          <a:r>
            <a:rPr lang="zh-CN" altLang="en-US" b="1" dirty="0" smtClean="0">
              <a:solidFill>
                <a:schemeClr val="tx2">
                  <a:lumMod val="75000"/>
                </a:schemeClr>
              </a:solidFill>
            </a:rPr>
            <a:t>的事件处理</a:t>
          </a:r>
          <a:endParaRPr lang="zh-CN" altLang="en-US" dirty="0"/>
        </a:p>
      </dgm:t>
    </dgm:pt>
    <dgm:pt modelId="{81343220-0127-43D0-B27B-E7A80FE1F6FA}" type="parTrans" cxnId="{B4F43AED-1E26-4E19-98D1-F469E765A8B4}">
      <dgm:prSet/>
      <dgm:spPr/>
      <dgm:t>
        <a:bodyPr/>
        <a:lstStyle/>
        <a:p>
          <a:endParaRPr lang="zh-CN" altLang="en-US"/>
        </a:p>
      </dgm:t>
    </dgm:pt>
    <dgm:pt modelId="{CAED3234-C67B-4078-9930-DEAE27FAAB22}" type="sibTrans" cxnId="{B4F43AED-1E26-4E19-98D1-F469E765A8B4}">
      <dgm:prSet/>
      <dgm:spPr/>
      <dgm:t>
        <a:bodyPr/>
        <a:lstStyle/>
        <a:p>
          <a:endParaRPr lang="zh-CN" altLang="en-US"/>
        </a:p>
      </dgm:t>
    </dgm:pt>
    <dgm:pt modelId="{3C886CA6-F524-4CDA-B5C8-A1258363254C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>
                  <a:lumMod val="75000"/>
                </a:schemeClr>
              </a:solidFill>
            </a:rPr>
            <a:t>客户端分布式实现</a:t>
          </a:r>
          <a:endParaRPr lang="zh-CN" altLang="en-US" dirty="0"/>
        </a:p>
      </dgm:t>
    </dgm:pt>
    <dgm:pt modelId="{D0CB2A1C-9163-4F56-B879-4464596DC695}" type="parTrans" cxnId="{4D6278A8-BB6F-4745-A092-83D615203D9D}">
      <dgm:prSet/>
      <dgm:spPr/>
      <dgm:t>
        <a:bodyPr/>
        <a:lstStyle/>
        <a:p>
          <a:endParaRPr lang="zh-CN" altLang="en-US"/>
        </a:p>
      </dgm:t>
    </dgm:pt>
    <dgm:pt modelId="{3E04BFFD-CC12-4A08-AB07-DDD73846A331}" type="sibTrans" cxnId="{4D6278A8-BB6F-4745-A092-83D615203D9D}">
      <dgm:prSet/>
      <dgm:spPr/>
      <dgm:t>
        <a:bodyPr/>
        <a:lstStyle/>
        <a:p>
          <a:endParaRPr lang="zh-CN" altLang="en-US"/>
        </a:p>
      </dgm:t>
    </dgm:pt>
    <dgm:pt modelId="{66A31ABB-AB7E-45DC-8267-5D10FF132EF0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2">
                  <a:lumMod val="75000"/>
                </a:schemeClr>
              </a:solidFill>
            </a:rPr>
            <a:t>简单的通信协议</a:t>
          </a:r>
          <a:endParaRPr lang="zh-CN" altLang="en-US" dirty="0"/>
        </a:p>
      </dgm:t>
    </dgm:pt>
    <dgm:pt modelId="{A02C37E2-FB8F-4975-AD19-A289052E2BD7}" type="parTrans" cxnId="{ECD6114C-5D98-463C-A2C6-0077C1DB3F29}">
      <dgm:prSet/>
      <dgm:spPr/>
      <dgm:t>
        <a:bodyPr/>
        <a:lstStyle/>
        <a:p>
          <a:endParaRPr lang="zh-CN" altLang="en-US"/>
        </a:p>
      </dgm:t>
    </dgm:pt>
    <dgm:pt modelId="{0DDFA849-0E7E-4559-955D-607EDE9E4BD1}" type="sibTrans" cxnId="{ECD6114C-5D98-463C-A2C6-0077C1DB3F29}">
      <dgm:prSet/>
      <dgm:spPr/>
      <dgm:t>
        <a:bodyPr/>
        <a:lstStyle/>
        <a:p>
          <a:endParaRPr lang="zh-CN" altLang="en-US"/>
        </a:p>
      </dgm:t>
    </dgm:pt>
    <dgm:pt modelId="{63B28174-58AF-41CE-908F-1E0833D597F0}" type="pres">
      <dgm:prSet presAssocID="{87AA48B8-AF05-4353-9540-D6A02463C6D6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E86EB02-24E9-4E3F-B3E5-01D30040594F}" type="pres">
      <dgm:prSet presAssocID="{87AA48B8-AF05-4353-9540-D6A02463C6D6}" presName="diamond" presStyleLbl="bgShp" presStyleIdx="0" presStyleCnt="1"/>
      <dgm:spPr/>
    </dgm:pt>
    <dgm:pt modelId="{90DAC677-C2D7-4DA0-94FD-FF822591CC4A}" type="pres">
      <dgm:prSet presAssocID="{87AA48B8-AF05-4353-9540-D6A02463C6D6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5544BA-B83D-4829-84C2-3F627AC54736}" type="pres">
      <dgm:prSet presAssocID="{87AA48B8-AF05-4353-9540-D6A02463C6D6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03D540-EA0B-4063-9068-8F8D5770A539}" type="pres">
      <dgm:prSet presAssocID="{87AA48B8-AF05-4353-9540-D6A02463C6D6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B9CF93-33E4-403D-9EAF-BD4AD79DB4A8}" type="pres">
      <dgm:prSet presAssocID="{87AA48B8-AF05-4353-9540-D6A02463C6D6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6DD9FA-8A92-4B56-A393-064E000CDBDE}" type="presOf" srcId="{87AA48B8-AF05-4353-9540-D6A02463C6D6}" destId="{63B28174-58AF-41CE-908F-1E0833D597F0}" srcOrd="0" destOrd="0" presId="urn:microsoft.com/office/officeart/2005/8/layout/matrix3"/>
    <dgm:cxn modelId="{B38606F0-2853-4DDB-8057-C2A8F206AC53}" type="presOf" srcId="{CFDE1B81-E7C3-42DE-8868-0D94CBAFE020}" destId="{90DAC677-C2D7-4DA0-94FD-FF822591CC4A}" srcOrd="0" destOrd="0" presId="urn:microsoft.com/office/officeart/2005/8/layout/matrix3"/>
    <dgm:cxn modelId="{CCBD4483-5B1D-4231-8D97-C9833F6FBC00}" type="presOf" srcId="{3C886CA6-F524-4CDA-B5C8-A1258363254C}" destId="{8603D540-EA0B-4063-9068-8F8D5770A539}" srcOrd="0" destOrd="0" presId="urn:microsoft.com/office/officeart/2005/8/layout/matrix3"/>
    <dgm:cxn modelId="{C3E749BF-B7A2-4A07-9F94-A870528977C2}" srcId="{87AA48B8-AF05-4353-9540-D6A02463C6D6}" destId="{CFDE1B81-E7C3-42DE-8868-0D94CBAFE020}" srcOrd="0" destOrd="0" parTransId="{7E9433A9-5CD8-45E4-8592-BA7153892567}" sibTransId="{500B0F49-05B8-4EB3-B0D8-6931A2B4C547}"/>
    <dgm:cxn modelId="{B4F43AED-1E26-4E19-98D1-F469E765A8B4}" srcId="{87AA48B8-AF05-4353-9540-D6A02463C6D6}" destId="{A1DA9990-3B84-4E37-B070-2E1750F9A30D}" srcOrd="1" destOrd="0" parTransId="{81343220-0127-43D0-B27B-E7A80FE1F6FA}" sibTransId="{CAED3234-C67B-4078-9930-DEAE27FAAB22}"/>
    <dgm:cxn modelId="{4D6278A8-BB6F-4745-A092-83D615203D9D}" srcId="{87AA48B8-AF05-4353-9540-D6A02463C6D6}" destId="{3C886CA6-F524-4CDA-B5C8-A1258363254C}" srcOrd="2" destOrd="0" parTransId="{D0CB2A1C-9163-4F56-B879-4464596DC695}" sibTransId="{3E04BFFD-CC12-4A08-AB07-DDD73846A331}"/>
    <dgm:cxn modelId="{68A33E61-4EA8-4CCF-AC7F-756E459576CE}" type="presOf" srcId="{66A31ABB-AB7E-45DC-8267-5D10FF132EF0}" destId="{40B9CF93-33E4-403D-9EAF-BD4AD79DB4A8}" srcOrd="0" destOrd="0" presId="urn:microsoft.com/office/officeart/2005/8/layout/matrix3"/>
    <dgm:cxn modelId="{ECD6114C-5D98-463C-A2C6-0077C1DB3F29}" srcId="{87AA48B8-AF05-4353-9540-D6A02463C6D6}" destId="{66A31ABB-AB7E-45DC-8267-5D10FF132EF0}" srcOrd="3" destOrd="0" parTransId="{A02C37E2-FB8F-4975-AD19-A289052E2BD7}" sibTransId="{0DDFA849-0E7E-4559-955D-607EDE9E4BD1}"/>
    <dgm:cxn modelId="{855E58B9-AA68-4A7F-BB36-27CB19CCFC91}" type="presOf" srcId="{A1DA9990-3B84-4E37-B070-2E1750F9A30D}" destId="{155544BA-B83D-4829-84C2-3F627AC54736}" srcOrd="0" destOrd="0" presId="urn:microsoft.com/office/officeart/2005/8/layout/matrix3"/>
    <dgm:cxn modelId="{0DE4C5C3-0631-4E59-98B4-645CD194DDA5}" type="presParOf" srcId="{63B28174-58AF-41CE-908F-1E0833D597F0}" destId="{3E86EB02-24E9-4E3F-B3E5-01D30040594F}" srcOrd="0" destOrd="0" presId="urn:microsoft.com/office/officeart/2005/8/layout/matrix3"/>
    <dgm:cxn modelId="{12B7C69D-ABF8-4139-99E4-CC9BC97703EE}" type="presParOf" srcId="{63B28174-58AF-41CE-908F-1E0833D597F0}" destId="{90DAC677-C2D7-4DA0-94FD-FF822591CC4A}" srcOrd="1" destOrd="0" presId="urn:microsoft.com/office/officeart/2005/8/layout/matrix3"/>
    <dgm:cxn modelId="{359AD5B2-6CA3-4550-856C-D8915392B6DE}" type="presParOf" srcId="{63B28174-58AF-41CE-908F-1E0833D597F0}" destId="{155544BA-B83D-4829-84C2-3F627AC54736}" srcOrd="2" destOrd="0" presId="urn:microsoft.com/office/officeart/2005/8/layout/matrix3"/>
    <dgm:cxn modelId="{BA099504-18F8-46C0-8016-18A8D9CA66DB}" type="presParOf" srcId="{63B28174-58AF-41CE-908F-1E0833D597F0}" destId="{8603D540-EA0B-4063-9068-8F8D5770A539}" srcOrd="3" destOrd="0" presId="urn:microsoft.com/office/officeart/2005/8/layout/matrix3"/>
    <dgm:cxn modelId="{05CB012D-7F88-4325-94CA-3BA10140FE3A}" type="presParOf" srcId="{63B28174-58AF-41CE-908F-1E0833D597F0}" destId="{40B9CF93-33E4-403D-9EAF-BD4AD79DB4A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574928-B9B3-4A35-B811-D13CAEA5306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6906EA5-6FD6-4C51-AF66-34A12F59D26C}">
      <dgm:prSet phldrT="[文本]" custT="1"/>
      <dgm:spPr/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</a:rPr>
            <a:t>将哈希值空间</a:t>
          </a:r>
          <a:r>
            <a:rPr lang="en-US" altLang="zh-CN" sz="1200" dirty="0" smtClean="0">
              <a:solidFill>
                <a:schemeClr val="tx1"/>
              </a:solidFill>
            </a:rPr>
            <a:t>[0,2^32-1]</a:t>
          </a:r>
          <a:r>
            <a:rPr lang="zh-CN" altLang="en-US" sz="1200" dirty="0" smtClean="0">
              <a:solidFill>
                <a:schemeClr val="tx1"/>
              </a:solidFill>
            </a:rPr>
            <a:t>组织成一个虚拟的圆环</a:t>
          </a:r>
          <a:endParaRPr lang="zh-CN" altLang="en-US" sz="1200" dirty="0">
            <a:solidFill>
              <a:schemeClr val="tx1"/>
            </a:solidFill>
          </a:endParaRPr>
        </a:p>
      </dgm:t>
    </dgm:pt>
    <dgm:pt modelId="{4F6594D2-40D0-423C-80C7-033B24E703F6}" type="parTrans" cxnId="{BC3DF19D-6650-4D7B-A33D-48B6A4820BB1}">
      <dgm:prSet/>
      <dgm:spPr/>
      <dgm:t>
        <a:bodyPr/>
        <a:lstStyle/>
        <a:p>
          <a:endParaRPr lang="zh-CN" altLang="en-US"/>
        </a:p>
      </dgm:t>
    </dgm:pt>
    <dgm:pt modelId="{6413570B-5579-49CC-88E1-17BBCE6AC24A}" type="sibTrans" cxnId="{BC3DF19D-6650-4D7B-A33D-48B6A4820BB1}">
      <dgm:prSet/>
      <dgm:spPr/>
      <dgm:t>
        <a:bodyPr/>
        <a:lstStyle/>
        <a:p>
          <a:endParaRPr lang="zh-CN" altLang="en-US"/>
        </a:p>
      </dgm:t>
    </dgm:pt>
    <dgm:pt modelId="{A2466484-9CF0-4965-A64E-4D430A0B3617}">
      <dgm:prSet phldrT="[文本]" custT="1"/>
      <dgm:spPr/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</a:rPr>
            <a:t>选择服务器</a:t>
          </a:r>
          <a:r>
            <a:rPr lang="en-US" altLang="zh-CN" sz="1200" dirty="0" smtClean="0">
              <a:solidFill>
                <a:schemeClr val="tx1"/>
              </a:solidFill>
            </a:rPr>
            <a:t>IP</a:t>
          </a:r>
          <a:r>
            <a:rPr lang="zh-CN" altLang="en-US" sz="1200" dirty="0" smtClean="0">
              <a:solidFill>
                <a:schemeClr val="tx1"/>
              </a:solidFill>
            </a:rPr>
            <a:t>或主机名使用函数</a:t>
          </a:r>
          <a:r>
            <a:rPr lang="en-US" altLang="zh-CN" sz="1200" dirty="0" smtClean="0">
              <a:solidFill>
                <a:schemeClr val="tx1"/>
              </a:solidFill>
            </a:rPr>
            <a:t>H</a:t>
          </a:r>
          <a:r>
            <a:rPr lang="zh-CN" altLang="en-US" sz="1200" dirty="0" smtClean="0">
              <a:solidFill>
                <a:schemeClr val="tx1"/>
              </a:solidFill>
            </a:rPr>
            <a:t>进行</a:t>
          </a:r>
          <a:r>
            <a:rPr lang="en-US" altLang="zh-CN" sz="1200" dirty="0" smtClean="0">
              <a:solidFill>
                <a:schemeClr val="tx1"/>
              </a:solidFill>
            </a:rPr>
            <a:t>hash</a:t>
          </a:r>
          <a:r>
            <a:rPr lang="zh-CN" altLang="en-US" sz="1200" dirty="0" smtClean="0">
              <a:solidFill>
                <a:schemeClr val="tx1"/>
              </a:solidFill>
            </a:rPr>
            <a:t>，确定节点在环上的位置</a:t>
          </a:r>
          <a:endParaRPr lang="zh-CN" altLang="en-US" sz="1200" dirty="0">
            <a:solidFill>
              <a:schemeClr val="tx1"/>
            </a:solidFill>
          </a:endParaRPr>
        </a:p>
      </dgm:t>
    </dgm:pt>
    <dgm:pt modelId="{B8AAE309-9DC7-493C-840E-5913EE0CDF24}" type="parTrans" cxnId="{5F42C9FB-3979-4631-8F42-640129B45FF5}">
      <dgm:prSet/>
      <dgm:spPr/>
      <dgm:t>
        <a:bodyPr/>
        <a:lstStyle/>
        <a:p>
          <a:endParaRPr lang="zh-CN" altLang="en-US"/>
        </a:p>
      </dgm:t>
    </dgm:pt>
    <dgm:pt modelId="{BD32033A-6158-4113-9FDD-88BFB543855A}" type="sibTrans" cxnId="{5F42C9FB-3979-4631-8F42-640129B45FF5}">
      <dgm:prSet/>
      <dgm:spPr/>
      <dgm:t>
        <a:bodyPr/>
        <a:lstStyle/>
        <a:p>
          <a:endParaRPr lang="zh-CN" altLang="en-US"/>
        </a:p>
      </dgm:t>
    </dgm:pt>
    <dgm:pt modelId="{8251C621-517B-4473-802D-235108948B4B}">
      <dgm:prSet phldrT="[文本]" custT="1"/>
      <dgm:spPr/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</a:rPr>
            <a:t>将</a:t>
          </a:r>
          <a:r>
            <a:rPr lang="en-US" altLang="zh-CN" sz="1200" dirty="0" smtClean="0">
              <a:solidFill>
                <a:schemeClr val="tx1"/>
              </a:solidFill>
            </a:rPr>
            <a:t>key</a:t>
          </a:r>
          <a:r>
            <a:rPr lang="zh-CN" altLang="en-US" sz="1200" dirty="0" smtClean="0">
              <a:solidFill>
                <a:schemeClr val="tx1"/>
              </a:solidFill>
            </a:rPr>
            <a:t>用相同函数</a:t>
          </a:r>
          <a:r>
            <a:rPr lang="en-US" altLang="zh-CN" sz="1200" dirty="0" smtClean="0">
              <a:solidFill>
                <a:schemeClr val="tx1"/>
              </a:solidFill>
            </a:rPr>
            <a:t>H</a:t>
          </a:r>
          <a:r>
            <a:rPr lang="zh-CN" altLang="en-US" sz="1200" dirty="0" smtClean="0">
              <a:solidFill>
                <a:schemeClr val="tx1"/>
              </a:solidFill>
            </a:rPr>
            <a:t>计算哈希值，确定</a:t>
          </a:r>
          <a:r>
            <a:rPr lang="en-US" altLang="zh-CN" sz="1200" dirty="0" smtClean="0">
              <a:solidFill>
                <a:schemeClr val="tx1"/>
              </a:solidFill>
            </a:rPr>
            <a:t>key</a:t>
          </a:r>
          <a:r>
            <a:rPr lang="zh-CN" altLang="en-US" sz="1200" dirty="0" smtClean="0">
              <a:solidFill>
                <a:schemeClr val="tx1"/>
              </a:solidFill>
            </a:rPr>
            <a:t>在环上位置，从该位置顺时针行走，遇到的第一个服务器就是存储节点</a:t>
          </a:r>
          <a:endParaRPr lang="zh-CN" altLang="en-US" sz="1200" dirty="0">
            <a:solidFill>
              <a:schemeClr val="tx1"/>
            </a:solidFill>
          </a:endParaRPr>
        </a:p>
      </dgm:t>
    </dgm:pt>
    <dgm:pt modelId="{1484113E-685D-4AE5-BD45-EBB66EA73169}" type="parTrans" cxnId="{CB5CF1EE-BB69-4DD5-8E69-A5C2FC05236A}">
      <dgm:prSet/>
      <dgm:spPr/>
      <dgm:t>
        <a:bodyPr/>
        <a:lstStyle/>
        <a:p>
          <a:endParaRPr lang="zh-CN" altLang="en-US"/>
        </a:p>
      </dgm:t>
    </dgm:pt>
    <dgm:pt modelId="{BF4C59BB-E0F2-4C85-B085-44FECA6AABE0}" type="sibTrans" cxnId="{CB5CF1EE-BB69-4DD5-8E69-A5C2FC05236A}">
      <dgm:prSet/>
      <dgm:spPr/>
      <dgm:t>
        <a:bodyPr/>
        <a:lstStyle/>
        <a:p>
          <a:endParaRPr lang="zh-CN" altLang="en-US"/>
        </a:p>
      </dgm:t>
    </dgm:pt>
    <dgm:pt modelId="{BB3010DF-8108-40FD-8D54-AB2FC164D090}" type="pres">
      <dgm:prSet presAssocID="{AC574928-B9B3-4A35-B811-D13CAEA5306A}" presName="Name0" presStyleCnt="0">
        <dgm:presLayoutVars>
          <dgm:dir/>
          <dgm:animLvl val="lvl"/>
          <dgm:resizeHandles val="exact"/>
        </dgm:presLayoutVars>
      </dgm:prSet>
      <dgm:spPr/>
    </dgm:pt>
    <dgm:pt modelId="{C2AE1F9C-FC51-4CF0-8339-EA0887B2AF27}" type="pres">
      <dgm:prSet presAssocID="{76906EA5-6FD6-4C51-AF66-34A12F59D26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E9E3A0-9D26-4F9E-8575-7010F16A7D37}" type="pres">
      <dgm:prSet presAssocID="{6413570B-5579-49CC-88E1-17BBCE6AC24A}" presName="parTxOnlySpace" presStyleCnt="0"/>
      <dgm:spPr/>
    </dgm:pt>
    <dgm:pt modelId="{B1480079-5AE9-4547-8BB6-EC1AE194ED49}" type="pres">
      <dgm:prSet presAssocID="{A2466484-9CF0-4965-A64E-4D430A0B361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41C2A8-9307-47D1-9443-ABA98B5F8DC9}" type="pres">
      <dgm:prSet presAssocID="{BD32033A-6158-4113-9FDD-88BFB543855A}" presName="parTxOnlySpace" presStyleCnt="0"/>
      <dgm:spPr/>
    </dgm:pt>
    <dgm:pt modelId="{32CFD330-04C7-42C6-9ED9-F3D2414C8A05}" type="pres">
      <dgm:prSet presAssocID="{8251C621-517B-4473-802D-235108948B4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E9316AF-BB94-4CC9-A323-40BDB5995E8C}" type="presOf" srcId="{8251C621-517B-4473-802D-235108948B4B}" destId="{32CFD330-04C7-42C6-9ED9-F3D2414C8A05}" srcOrd="0" destOrd="0" presId="urn:microsoft.com/office/officeart/2005/8/layout/chevron1"/>
    <dgm:cxn modelId="{BC3DF19D-6650-4D7B-A33D-48B6A4820BB1}" srcId="{AC574928-B9B3-4A35-B811-D13CAEA5306A}" destId="{76906EA5-6FD6-4C51-AF66-34A12F59D26C}" srcOrd="0" destOrd="0" parTransId="{4F6594D2-40D0-423C-80C7-033B24E703F6}" sibTransId="{6413570B-5579-49CC-88E1-17BBCE6AC24A}"/>
    <dgm:cxn modelId="{8ADC35D8-0E07-458F-8779-B88C22390EDA}" type="presOf" srcId="{AC574928-B9B3-4A35-B811-D13CAEA5306A}" destId="{BB3010DF-8108-40FD-8D54-AB2FC164D090}" srcOrd="0" destOrd="0" presId="urn:microsoft.com/office/officeart/2005/8/layout/chevron1"/>
    <dgm:cxn modelId="{5F42C9FB-3979-4631-8F42-640129B45FF5}" srcId="{AC574928-B9B3-4A35-B811-D13CAEA5306A}" destId="{A2466484-9CF0-4965-A64E-4D430A0B3617}" srcOrd="1" destOrd="0" parTransId="{B8AAE309-9DC7-493C-840E-5913EE0CDF24}" sibTransId="{BD32033A-6158-4113-9FDD-88BFB543855A}"/>
    <dgm:cxn modelId="{474D4458-3EBA-4780-81D8-E3A739039DF8}" type="presOf" srcId="{A2466484-9CF0-4965-A64E-4D430A0B3617}" destId="{B1480079-5AE9-4547-8BB6-EC1AE194ED49}" srcOrd="0" destOrd="0" presId="urn:microsoft.com/office/officeart/2005/8/layout/chevron1"/>
    <dgm:cxn modelId="{B4C862D1-F465-4FAB-8565-5ACB8E96410B}" type="presOf" srcId="{76906EA5-6FD6-4C51-AF66-34A12F59D26C}" destId="{C2AE1F9C-FC51-4CF0-8339-EA0887B2AF27}" srcOrd="0" destOrd="0" presId="urn:microsoft.com/office/officeart/2005/8/layout/chevron1"/>
    <dgm:cxn modelId="{CB5CF1EE-BB69-4DD5-8E69-A5C2FC05236A}" srcId="{AC574928-B9B3-4A35-B811-D13CAEA5306A}" destId="{8251C621-517B-4473-802D-235108948B4B}" srcOrd="2" destOrd="0" parTransId="{1484113E-685D-4AE5-BD45-EBB66EA73169}" sibTransId="{BF4C59BB-E0F2-4C85-B085-44FECA6AABE0}"/>
    <dgm:cxn modelId="{A946A497-283B-4429-A379-06566BB2CFE6}" type="presParOf" srcId="{BB3010DF-8108-40FD-8D54-AB2FC164D090}" destId="{C2AE1F9C-FC51-4CF0-8339-EA0887B2AF27}" srcOrd="0" destOrd="0" presId="urn:microsoft.com/office/officeart/2005/8/layout/chevron1"/>
    <dgm:cxn modelId="{CC9FD938-ADE4-421F-8744-8E16826D3560}" type="presParOf" srcId="{BB3010DF-8108-40FD-8D54-AB2FC164D090}" destId="{7FE9E3A0-9D26-4F9E-8575-7010F16A7D37}" srcOrd="1" destOrd="0" presId="urn:microsoft.com/office/officeart/2005/8/layout/chevron1"/>
    <dgm:cxn modelId="{58C61567-D211-490A-AD16-A7817C5F5B2E}" type="presParOf" srcId="{BB3010DF-8108-40FD-8D54-AB2FC164D090}" destId="{B1480079-5AE9-4547-8BB6-EC1AE194ED49}" srcOrd="2" destOrd="0" presId="urn:microsoft.com/office/officeart/2005/8/layout/chevron1"/>
    <dgm:cxn modelId="{8EE3EE3D-11D6-4DE3-8A3C-1588679CD5E7}" type="presParOf" srcId="{BB3010DF-8108-40FD-8D54-AB2FC164D090}" destId="{3741C2A8-9307-47D1-9443-ABA98B5F8DC9}" srcOrd="3" destOrd="0" presId="urn:microsoft.com/office/officeart/2005/8/layout/chevron1"/>
    <dgm:cxn modelId="{1B8FECD6-FF1F-47ED-B87A-B79A95B8358A}" type="presParOf" srcId="{BB3010DF-8108-40FD-8D54-AB2FC164D090}" destId="{32CFD330-04C7-42C6-9ED9-F3D2414C8A0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6EB02-24E9-4E3F-B3E5-01D30040594F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AC677-C2D7-4DA0-94FD-FF822591CC4A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 smtClean="0">
              <a:solidFill>
                <a:schemeClr val="tx2">
                  <a:lumMod val="75000"/>
                </a:schemeClr>
              </a:solidFill>
            </a:rPr>
            <a:t>slab</a:t>
          </a:r>
          <a:r>
            <a:rPr lang="zh-CN" altLang="en-US" sz="2100" b="1" kern="1200" dirty="0" smtClean="0">
              <a:solidFill>
                <a:schemeClr val="tx2">
                  <a:lumMod val="75000"/>
                </a:schemeClr>
              </a:solidFill>
            </a:rPr>
            <a:t>内存管理机制</a:t>
          </a:r>
          <a:endParaRPr lang="zh-CN" altLang="en-US" sz="2100" kern="1200" dirty="0"/>
        </a:p>
      </dsp:txBody>
      <dsp:txXfrm>
        <a:off x="1479451" y="463451"/>
        <a:ext cx="1430218" cy="1430218"/>
      </dsp:txXfrm>
    </dsp:sp>
    <dsp:sp modelId="{155544BA-B83D-4829-84C2-3F627AC54736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>
              <a:solidFill>
                <a:schemeClr val="tx2">
                  <a:lumMod val="75000"/>
                </a:schemeClr>
              </a:solidFill>
            </a:rPr>
            <a:t>基于</a:t>
          </a:r>
          <a:r>
            <a:rPr lang="en-US" altLang="zh-CN" sz="2100" b="1" kern="1200" dirty="0" err="1" smtClean="0">
              <a:solidFill>
                <a:schemeClr val="tx2">
                  <a:lumMod val="75000"/>
                </a:schemeClr>
              </a:solidFill>
            </a:rPr>
            <a:t>libevent</a:t>
          </a:r>
          <a:r>
            <a:rPr lang="zh-CN" altLang="en-US" sz="2100" b="1" kern="1200" dirty="0" smtClean="0">
              <a:solidFill>
                <a:schemeClr val="tx2">
                  <a:lumMod val="75000"/>
                </a:schemeClr>
              </a:solidFill>
            </a:rPr>
            <a:t>的事件处理</a:t>
          </a:r>
          <a:endParaRPr lang="zh-CN" altLang="en-US" sz="2100" kern="1200" dirty="0"/>
        </a:p>
      </dsp:txBody>
      <dsp:txXfrm>
        <a:off x="3186331" y="463451"/>
        <a:ext cx="1430218" cy="1430218"/>
      </dsp:txXfrm>
    </dsp:sp>
    <dsp:sp modelId="{8603D540-EA0B-4063-9068-8F8D5770A539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>
              <a:solidFill>
                <a:schemeClr val="tx2">
                  <a:lumMod val="75000"/>
                </a:schemeClr>
              </a:solidFill>
            </a:rPr>
            <a:t>客户端分布式实现</a:t>
          </a:r>
          <a:endParaRPr lang="zh-CN" altLang="en-US" sz="2100" kern="1200" dirty="0"/>
        </a:p>
      </dsp:txBody>
      <dsp:txXfrm>
        <a:off x="1479451" y="2170331"/>
        <a:ext cx="1430218" cy="1430218"/>
      </dsp:txXfrm>
    </dsp:sp>
    <dsp:sp modelId="{40B9CF93-33E4-403D-9EAF-BD4AD79DB4A8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>
              <a:solidFill>
                <a:schemeClr val="tx2">
                  <a:lumMod val="75000"/>
                </a:schemeClr>
              </a:solidFill>
            </a:rPr>
            <a:t>简单的通信协议</a:t>
          </a:r>
          <a:endParaRPr lang="zh-CN" altLang="en-US" sz="2100" kern="1200" dirty="0"/>
        </a:p>
      </dsp:txBody>
      <dsp:txXfrm>
        <a:off x="3186331" y="2170331"/>
        <a:ext cx="1430218" cy="1430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E1F9C-FC51-4CF0-8339-EA0887B2AF27}">
      <dsp:nvSpPr>
        <dsp:cNvPr id="0" name=""/>
        <dsp:cNvSpPr/>
      </dsp:nvSpPr>
      <dsp:spPr>
        <a:xfrm>
          <a:off x="2174" y="1502085"/>
          <a:ext cx="2649571" cy="10598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</a:rPr>
            <a:t>将哈希值空间</a:t>
          </a:r>
          <a:r>
            <a:rPr lang="en-US" altLang="zh-CN" sz="1200" kern="1200" dirty="0" smtClean="0">
              <a:solidFill>
                <a:schemeClr val="tx1"/>
              </a:solidFill>
            </a:rPr>
            <a:t>[0,2^32-1]</a:t>
          </a:r>
          <a:r>
            <a:rPr lang="zh-CN" altLang="en-US" sz="1200" kern="1200" dirty="0" smtClean="0">
              <a:solidFill>
                <a:schemeClr val="tx1"/>
              </a:solidFill>
            </a:rPr>
            <a:t>组织成一个虚拟的圆环</a:t>
          </a:r>
          <a:endParaRPr lang="zh-CN" altLang="en-US" sz="1200" kern="1200" dirty="0">
            <a:solidFill>
              <a:schemeClr val="tx1"/>
            </a:solidFill>
          </a:endParaRPr>
        </a:p>
      </dsp:txBody>
      <dsp:txXfrm>
        <a:off x="532088" y="1502085"/>
        <a:ext cx="1589743" cy="1059828"/>
      </dsp:txXfrm>
    </dsp:sp>
    <dsp:sp modelId="{B1480079-5AE9-4547-8BB6-EC1AE194ED49}">
      <dsp:nvSpPr>
        <dsp:cNvPr id="0" name=""/>
        <dsp:cNvSpPr/>
      </dsp:nvSpPr>
      <dsp:spPr>
        <a:xfrm>
          <a:off x="2386789" y="1502085"/>
          <a:ext cx="2649571" cy="10598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</a:rPr>
            <a:t>选择服务器</a:t>
          </a:r>
          <a:r>
            <a:rPr lang="en-US" altLang="zh-CN" sz="1200" kern="1200" dirty="0" smtClean="0">
              <a:solidFill>
                <a:schemeClr val="tx1"/>
              </a:solidFill>
            </a:rPr>
            <a:t>IP</a:t>
          </a:r>
          <a:r>
            <a:rPr lang="zh-CN" altLang="en-US" sz="1200" kern="1200" dirty="0" smtClean="0">
              <a:solidFill>
                <a:schemeClr val="tx1"/>
              </a:solidFill>
            </a:rPr>
            <a:t>或主机名使用函数</a:t>
          </a:r>
          <a:r>
            <a:rPr lang="en-US" altLang="zh-CN" sz="1200" kern="1200" dirty="0" smtClean="0">
              <a:solidFill>
                <a:schemeClr val="tx1"/>
              </a:solidFill>
            </a:rPr>
            <a:t>H</a:t>
          </a:r>
          <a:r>
            <a:rPr lang="zh-CN" altLang="en-US" sz="1200" kern="1200" dirty="0" smtClean="0">
              <a:solidFill>
                <a:schemeClr val="tx1"/>
              </a:solidFill>
            </a:rPr>
            <a:t>进行</a:t>
          </a:r>
          <a:r>
            <a:rPr lang="en-US" altLang="zh-CN" sz="1200" kern="1200" dirty="0" smtClean="0">
              <a:solidFill>
                <a:schemeClr val="tx1"/>
              </a:solidFill>
            </a:rPr>
            <a:t>hash</a:t>
          </a:r>
          <a:r>
            <a:rPr lang="zh-CN" altLang="en-US" sz="1200" kern="1200" dirty="0" smtClean="0">
              <a:solidFill>
                <a:schemeClr val="tx1"/>
              </a:solidFill>
            </a:rPr>
            <a:t>，确定节点在环上的位置</a:t>
          </a:r>
          <a:endParaRPr lang="zh-CN" altLang="en-US" sz="1200" kern="1200" dirty="0">
            <a:solidFill>
              <a:schemeClr val="tx1"/>
            </a:solidFill>
          </a:endParaRPr>
        </a:p>
      </dsp:txBody>
      <dsp:txXfrm>
        <a:off x="2916703" y="1502085"/>
        <a:ext cx="1589743" cy="1059828"/>
      </dsp:txXfrm>
    </dsp:sp>
    <dsp:sp modelId="{32CFD330-04C7-42C6-9ED9-F3D2414C8A05}">
      <dsp:nvSpPr>
        <dsp:cNvPr id="0" name=""/>
        <dsp:cNvSpPr/>
      </dsp:nvSpPr>
      <dsp:spPr>
        <a:xfrm>
          <a:off x="4771403" y="1502085"/>
          <a:ext cx="2649571" cy="10598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</a:rPr>
            <a:t>将</a:t>
          </a:r>
          <a:r>
            <a:rPr lang="en-US" altLang="zh-CN" sz="1200" kern="1200" dirty="0" smtClean="0">
              <a:solidFill>
                <a:schemeClr val="tx1"/>
              </a:solidFill>
            </a:rPr>
            <a:t>key</a:t>
          </a:r>
          <a:r>
            <a:rPr lang="zh-CN" altLang="en-US" sz="1200" kern="1200" dirty="0" smtClean="0">
              <a:solidFill>
                <a:schemeClr val="tx1"/>
              </a:solidFill>
            </a:rPr>
            <a:t>用相同函数</a:t>
          </a:r>
          <a:r>
            <a:rPr lang="en-US" altLang="zh-CN" sz="1200" kern="1200" dirty="0" smtClean="0">
              <a:solidFill>
                <a:schemeClr val="tx1"/>
              </a:solidFill>
            </a:rPr>
            <a:t>H</a:t>
          </a:r>
          <a:r>
            <a:rPr lang="zh-CN" altLang="en-US" sz="1200" kern="1200" dirty="0" smtClean="0">
              <a:solidFill>
                <a:schemeClr val="tx1"/>
              </a:solidFill>
            </a:rPr>
            <a:t>计算哈希值，确定</a:t>
          </a:r>
          <a:r>
            <a:rPr lang="en-US" altLang="zh-CN" sz="1200" kern="1200" dirty="0" smtClean="0">
              <a:solidFill>
                <a:schemeClr val="tx1"/>
              </a:solidFill>
            </a:rPr>
            <a:t>key</a:t>
          </a:r>
          <a:r>
            <a:rPr lang="zh-CN" altLang="en-US" sz="1200" kern="1200" dirty="0" smtClean="0">
              <a:solidFill>
                <a:schemeClr val="tx1"/>
              </a:solidFill>
            </a:rPr>
            <a:t>在环上位置，从该位置顺时针行走，遇到的第一个服务器就是存储节点</a:t>
          </a:r>
          <a:endParaRPr lang="zh-CN" altLang="en-US" sz="1200" kern="1200" dirty="0">
            <a:solidFill>
              <a:schemeClr val="tx1"/>
            </a:solidFill>
          </a:endParaRPr>
        </a:p>
      </dsp:txBody>
      <dsp:txXfrm>
        <a:off x="5301317" y="1502085"/>
        <a:ext cx="1589743" cy="1059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ea typeface="+mn-ea"/>
              </a:defRPr>
            </a:lvl1pPr>
          </a:lstStyle>
          <a:p>
            <a:pPr>
              <a:defRPr/>
            </a:pPr>
            <a:fld id="{C8A3A229-2D70-4344-B3F7-D908F74D209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3323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ea typeface="+mn-ea"/>
              </a:defRPr>
            </a:lvl1pPr>
          </a:lstStyle>
          <a:p>
            <a:pPr>
              <a:defRPr/>
            </a:pPr>
            <a:fld id="{2D2331D0-5381-4F9F-86AD-361A0B76CA8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43478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2331D0-5381-4F9F-86AD-361A0B76CA84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1817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slots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是回收的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item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链表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从某个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slabclass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分配出去一个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item,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当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item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回收的时候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,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不是把这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item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使用的内存交还给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slab,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而是让这个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item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挂在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slots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链表的尾部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sl_curr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表示当前链表中有多少个回收而来的空闲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item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endParaRPr lang="en-US" altLang="zh-CN" dirty="0" smtClean="0">
              <a:latin typeface="+mn-ea"/>
              <a:ea typeface="+mn-ea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初始时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memcached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为每个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slabclass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分配一个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slab,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当这个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slab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内存块使用完后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memcached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分配一个新的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slab,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所以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slabclass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可以拥有多个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slab,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这些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slab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就是通过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slab_list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数组来管理的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list_size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表示当前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slabclass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有多少个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slab.</a:t>
            </a:r>
          </a:p>
          <a:p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2331D0-5381-4F9F-86AD-361A0B76CA84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783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slots</a:t>
            </a:r>
            <a:r>
              <a:rPr lang="zh-CN" altLang="en-US" dirty="0" smtClean="0"/>
              <a:t>优先分配，如果没有再从</a:t>
            </a:r>
            <a:r>
              <a:rPr lang="en-US" altLang="zh-CN" dirty="0" smtClean="0"/>
              <a:t>slab</a:t>
            </a:r>
            <a:r>
              <a:rPr lang="zh-CN" altLang="en-US" dirty="0" smtClean="0"/>
              <a:t>中获取空闲的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2331D0-5381-4F9F-86AD-361A0B76CA84}" type="slidenum">
              <a:rPr lang="zh-CN" altLang="en-US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2953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Lazy expiration</a:t>
            </a:r>
            <a:r>
              <a:rPr lang="zh-CN" altLang="en-US" dirty="0" smtClean="0"/>
              <a:t>： 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时查看记录的时间戳，检查是否过期。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2331D0-5381-4F9F-86AD-361A0B76CA84}" type="slidenum">
              <a:rPr lang="zh-CN" altLang="en-US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2764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安全问题：没有权限机制，只能放在防火墙后端</a:t>
            </a:r>
            <a:endParaRPr lang="en-US" altLang="zh-CN" dirty="0" smtClean="0"/>
          </a:p>
          <a:p>
            <a:r>
              <a:rPr lang="zh-CN" altLang="en-US" dirty="0" smtClean="0"/>
              <a:t>没有引入</a:t>
            </a:r>
            <a:r>
              <a:rPr lang="en-US" altLang="zh-CN" dirty="0" smtClean="0"/>
              <a:t>log,</a:t>
            </a:r>
            <a:r>
              <a:rPr lang="zh-CN" altLang="en-US" dirty="0" smtClean="0"/>
              <a:t>对问题进行诊断，或者</a:t>
            </a:r>
            <a:r>
              <a:rPr lang="en-US" altLang="zh-CN" dirty="0" smtClean="0"/>
              <a:t>recover</a:t>
            </a:r>
          </a:p>
          <a:p>
            <a:r>
              <a:rPr lang="zh-CN" altLang="en-US" dirty="0" smtClean="0"/>
              <a:t>服务器宕机或者断电，内存中的数据容易丢失。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2331D0-5381-4F9F-86AD-361A0B76CA84}" type="slidenum">
              <a:rPr lang="zh-CN" altLang="en-US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4142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分析版本：</a:t>
            </a:r>
            <a:r>
              <a:rPr lang="en-US" altLang="zh-CN" dirty="0" smtClean="0"/>
              <a:t>1.4.20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2331D0-5381-4F9F-86AD-361A0B76CA84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7526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通信协议：基于文本行的协议</a:t>
            </a:r>
            <a:endParaRPr lang="en-US" altLang="zh-CN" dirty="0" smtClean="0"/>
          </a:p>
          <a:p>
            <a:r>
              <a:rPr lang="en-US" altLang="zh-CN" dirty="0" err="1" smtClean="0"/>
              <a:t>libevent</a:t>
            </a:r>
            <a:r>
              <a:rPr lang="zh-CN" altLang="en-US" dirty="0" smtClean="0"/>
              <a:t>事件</a:t>
            </a:r>
            <a:r>
              <a:rPr lang="zh-CN" altLang="en-US" smtClean="0"/>
              <a:t>处理：基于事件触发的网络库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2331D0-5381-4F9F-86AD-361A0B76CA84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307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先概览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进程执行过程，以及运行初期的部分模块的初始化工作。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2331D0-5381-4F9F-86AD-361A0B76CA84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0993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Thread_init</a:t>
            </a:r>
            <a:r>
              <a:rPr lang="en-US" altLang="zh-CN" dirty="0" smtClean="0"/>
              <a:t>(): </a:t>
            </a:r>
            <a:r>
              <a:rPr lang="en-US" altLang="zh-CN" dirty="0" err="1" smtClean="0"/>
              <a:t>malloc</a:t>
            </a:r>
            <a:r>
              <a:rPr lang="zh-CN" altLang="en-US" dirty="0" smtClean="0"/>
              <a:t>线程空间，第一个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作为主线程，其余都是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线程。</a:t>
            </a:r>
            <a:endParaRPr lang="en-US" altLang="zh-CN" dirty="0" smtClean="0"/>
          </a:p>
          <a:p>
            <a:r>
              <a:rPr lang="zh-CN" altLang="en-US" dirty="0" smtClean="0"/>
              <a:t>主线程负责监听客户端连接建立的请求，已及</a:t>
            </a:r>
            <a:r>
              <a:rPr lang="en-US" altLang="zh-CN" dirty="0" smtClean="0"/>
              <a:t>accept</a:t>
            </a:r>
            <a:r>
              <a:rPr lang="zh-CN" altLang="en-US" dirty="0" smtClean="0"/>
              <a:t>连接。</a:t>
            </a:r>
            <a:r>
              <a:rPr lang="en-US" altLang="zh-CN" dirty="0" smtClean="0"/>
              <a:t>Workers</a:t>
            </a:r>
            <a:r>
              <a:rPr lang="zh-CN" altLang="en-US" dirty="0" smtClean="0"/>
              <a:t>线程负责处理已经建立的连接的读写事件。</a:t>
            </a:r>
            <a:endParaRPr lang="en-US" altLang="zh-CN" dirty="0" smtClean="0"/>
          </a:p>
          <a:p>
            <a:r>
              <a:rPr lang="en-US" altLang="zh-CN" dirty="0" err="1" smtClean="0"/>
              <a:t>Setup_thread</a:t>
            </a:r>
            <a:r>
              <a:rPr lang="en-US" altLang="zh-CN" dirty="0" smtClean="0"/>
              <a:t>():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创建所有</a:t>
            </a:r>
            <a:r>
              <a:rPr lang="en-US" altLang="zh-CN" baseline="0" dirty="0" smtClean="0"/>
              <a:t>workers</a:t>
            </a:r>
            <a:r>
              <a:rPr lang="zh-CN" altLang="en-US" baseline="0" dirty="0" smtClean="0"/>
              <a:t>线程的</a:t>
            </a:r>
            <a:r>
              <a:rPr lang="en-US" altLang="zh-CN" baseline="0" dirty="0" err="1" smtClean="0"/>
              <a:t>libevent</a:t>
            </a:r>
            <a:r>
              <a:rPr lang="zh-CN" altLang="en-US" baseline="0" dirty="0" smtClean="0"/>
              <a:t>实例。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Thread_libevent_process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创建一个</a:t>
            </a:r>
            <a:r>
              <a:rPr lang="en-US" altLang="zh-CN" baseline="0" dirty="0" smtClean="0"/>
              <a:t>connection</a:t>
            </a:r>
            <a:r>
              <a:rPr lang="zh-CN" altLang="en-US" baseline="0" dirty="0" smtClean="0"/>
              <a:t>对象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Conn_new</a:t>
            </a:r>
            <a:r>
              <a:rPr lang="zh-CN" altLang="en-US" baseline="0" dirty="0" smtClean="0"/>
              <a:t>（）：注册读事件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Event_handler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调用状态机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Drive_machine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用于处理连接当中的事件，</a:t>
            </a:r>
            <a:r>
              <a:rPr lang="en-US" altLang="zh-CN" baseline="0" dirty="0" err="1" smtClean="0"/>
              <a:t>try_read_command</a:t>
            </a:r>
            <a:r>
              <a:rPr lang="zh-CN" altLang="en-US" baseline="0" smtClean="0"/>
              <a:t>对命令进行解析。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2331D0-5381-4F9F-86AD-361A0B76CA84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0822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一个连接首先发生的是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conn_listening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事件，等待客户端进一步发送数据，当客户端发送了如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等命令，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conn_read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负责读取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request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中的命令行，处理中如果遇到问题，会设置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con_swallow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对错误进行输出，当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memcached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处理结束，通过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conn_write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response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信息给客户端。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2331D0-5381-4F9F-86AD-361A0B76CA84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1603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Memcached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表，统计信息，工作线程，网络，连接等许多资源，在执行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函数时，会对这些资源初始化。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2331D0-5381-4F9F-86AD-361A0B76CA84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3911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hashpower</a:t>
            </a:r>
            <a:r>
              <a:rPr lang="zh-CN" altLang="en-US" dirty="0" smtClean="0"/>
              <a:t>默认值</a:t>
            </a:r>
            <a:r>
              <a:rPr lang="en-US" altLang="zh-CN" dirty="0" smtClean="0"/>
              <a:t>16,h</a:t>
            </a:r>
            <a:r>
              <a:rPr lang="en-US" altLang="zh-CN" baseline="0" dirty="0" smtClean="0"/>
              <a:t>ash_power_level</a:t>
            </a:r>
            <a:r>
              <a:rPr lang="zh-CN" altLang="en-US" baseline="0" dirty="0" smtClean="0"/>
              <a:t>是什么意思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calloc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在内存的动态存储区中分配</a:t>
            </a:r>
            <a:r>
              <a:rPr lang="en-US" altLang="zh-CN" baseline="0" dirty="0" smtClean="0"/>
              <a:t>n</a:t>
            </a:r>
            <a:r>
              <a:rPr lang="zh-CN" altLang="en-US" baseline="0" dirty="0" smtClean="0"/>
              <a:t>个长度为</a:t>
            </a:r>
            <a:r>
              <a:rPr lang="en-US" altLang="zh-CN" baseline="0" dirty="0" smtClean="0"/>
              <a:t>size</a:t>
            </a:r>
            <a:r>
              <a:rPr lang="zh-CN" altLang="en-US" baseline="0" dirty="0" smtClean="0"/>
              <a:t>的连续空间，函数返回一个指向分配起始地址的指针。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2331D0-5381-4F9F-86AD-361A0B76CA84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2114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Memcached</a:t>
            </a:r>
            <a:r>
              <a:rPr lang="zh-CN" altLang="en-US" dirty="0" smtClean="0"/>
              <a:t>内部有很多全局的统计信息，用于实时获取资源的使用情况。方便进行监控和性能调优。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2331D0-5381-4F9F-86AD-361A0B76CA84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49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title_blue_id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5950"/>
            <a:ext cx="9145588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3802063" y="2209800"/>
            <a:ext cx="4879975" cy="1219200"/>
          </a:xfrm>
        </p:spPr>
        <p:txBody>
          <a:bodyPr anchor="ctr"/>
          <a:lstStyle>
            <a:lvl1pPr>
              <a:lnSpc>
                <a:spcPct val="100000"/>
              </a:lnSpc>
              <a:tabLst/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02063" y="3429000"/>
            <a:ext cx="4879975" cy="1143000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en-US" dirty="0"/>
              <a:t>Click to edit </a:t>
            </a:r>
            <a:br>
              <a:rPr lang="en-US" altLang="en-US" dirty="0"/>
            </a:br>
            <a:r>
              <a:rPr lang="en-US" altLang="en-US" dirty="0"/>
              <a:t>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81772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 txBox="1">
            <a:spLocks/>
          </p:cNvSpPr>
          <p:nvPr userDrawn="1"/>
        </p:nvSpPr>
        <p:spPr bwMode="gray">
          <a:xfrm>
            <a:off x="941449" y="6413500"/>
            <a:ext cx="20240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defRPr sz="1200" b="0" kern="1200">
                <a:solidFill>
                  <a:srgbClr val="FFFFFF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/>
              <a:t>  Embedded System Lab</a:t>
            </a:r>
          </a:p>
          <a:p>
            <a:pPr>
              <a:defRPr/>
            </a:pPr>
            <a:r>
              <a:rPr lang="en-US" altLang="zh-CN" dirty="0" smtClean="0"/>
              <a:t>         Swarm Intelligence    </a:t>
            </a:r>
            <a:endParaRPr lang="en-US" altLang="zh-CN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082" y="6327375"/>
            <a:ext cx="1240978" cy="53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257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5813" cy="5711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8788" y="228600"/>
            <a:ext cx="6018212" cy="57118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 txBox="1">
            <a:spLocks/>
          </p:cNvSpPr>
          <p:nvPr userDrawn="1"/>
        </p:nvSpPr>
        <p:spPr bwMode="gray">
          <a:xfrm>
            <a:off x="941449" y="6413500"/>
            <a:ext cx="20240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defRPr sz="1200" b="0" kern="1200">
                <a:solidFill>
                  <a:srgbClr val="FFFFFF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/>
              <a:t>  Embedded System Lab</a:t>
            </a:r>
          </a:p>
          <a:p>
            <a:pPr>
              <a:defRPr/>
            </a:pPr>
            <a:r>
              <a:rPr lang="en-US" altLang="zh-CN" dirty="0" smtClean="0"/>
              <a:t>         Swarm Intelligence    </a:t>
            </a:r>
            <a:endParaRPr lang="en-US" altLang="zh-CN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082" y="6327375"/>
            <a:ext cx="1240978" cy="53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717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788" y="228600"/>
            <a:ext cx="8226425" cy="10096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8788" y="1600200"/>
            <a:ext cx="8226425" cy="43402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日期占位符 3"/>
          <p:cNvSpPr txBox="1">
            <a:spLocks/>
          </p:cNvSpPr>
          <p:nvPr userDrawn="1"/>
        </p:nvSpPr>
        <p:spPr bwMode="gray">
          <a:xfrm>
            <a:off x="941449" y="6413500"/>
            <a:ext cx="20240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defRPr sz="1200" b="0" kern="1200">
                <a:solidFill>
                  <a:srgbClr val="FFFFFF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/>
              <a:t>  Embedded System Lab</a:t>
            </a:r>
          </a:p>
          <a:p>
            <a:pPr>
              <a:defRPr/>
            </a:pPr>
            <a:r>
              <a:rPr lang="en-US" altLang="zh-CN" dirty="0" smtClean="0"/>
              <a:t>         Swarm Intelligence    </a:t>
            </a:r>
            <a:endParaRPr lang="en-US" altLang="zh-CN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082" y="6327375"/>
            <a:ext cx="1240978" cy="53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61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082" y="6327375"/>
            <a:ext cx="1240978" cy="53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" y="9956"/>
            <a:ext cx="48672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5931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 txBox="1">
            <a:spLocks/>
          </p:cNvSpPr>
          <p:nvPr userDrawn="1"/>
        </p:nvSpPr>
        <p:spPr bwMode="gray">
          <a:xfrm>
            <a:off x="941449" y="6413500"/>
            <a:ext cx="20240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defRPr sz="1200" b="0" kern="1200">
                <a:solidFill>
                  <a:srgbClr val="FFFFFF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/>
              <a:t>  Embedded System Lab</a:t>
            </a:r>
          </a:p>
          <a:p>
            <a:pPr>
              <a:defRPr/>
            </a:pPr>
            <a:r>
              <a:rPr lang="en-US" altLang="zh-CN" dirty="0" smtClean="0"/>
              <a:t>         Swarm Intelligence    </a:t>
            </a:r>
            <a:endParaRPr lang="en-US" altLang="zh-CN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082" y="6327375"/>
            <a:ext cx="1240978" cy="53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54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8788" y="1600200"/>
            <a:ext cx="4037012" cy="4340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7013" cy="4340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082" y="6327375"/>
            <a:ext cx="1240978" cy="53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日期占位符 3"/>
          <p:cNvSpPr txBox="1">
            <a:spLocks/>
          </p:cNvSpPr>
          <p:nvPr userDrawn="1"/>
        </p:nvSpPr>
        <p:spPr bwMode="gray">
          <a:xfrm>
            <a:off x="941449" y="6413500"/>
            <a:ext cx="20240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defRPr sz="1200" b="0" kern="1200">
                <a:solidFill>
                  <a:srgbClr val="FFFFFF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/>
              <a:t>  Embedded System Lab</a:t>
            </a:r>
          </a:p>
          <a:p>
            <a:pPr>
              <a:defRPr/>
            </a:pPr>
            <a:r>
              <a:rPr lang="en-US" altLang="zh-CN" dirty="0" smtClean="0"/>
              <a:t>         Swarm Intelligence  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119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082" y="6327375"/>
            <a:ext cx="1240978" cy="53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日期占位符 3"/>
          <p:cNvSpPr txBox="1">
            <a:spLocks/>
          </p:cNvSpPr>
          <p:nvPr userDrawn="1"/>
        </p:nvSpPr>
        <p:spPr bwMode="gray">
          <a:xfrm>
            <a:off x="941449" y="6413500"/>
            <a:ext cx="20240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defRPr sz="1200" b="0" kern="1200">
                <a:solidFill>
                  <a:srgbClr val="FFFFFF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/>
              <a:t>  Embedded System Lab</a:t>
            </a:r>
          </a:p>
          <a:p>
            <a:pPr>
              <a:defRPr/>
            </a:pPr>
            <a:r>
              <a:rPr lang="en-US" altLang="zh-CN" dirty="0" smtClean="0"/>
              <a:t>         Swarm Intelligence  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562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082" y="6327375"/>
            <a:ext cx="1240978" cy="53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日期占位符 3"/>
          <p:cNvSpPr txBox="1">
            <a:spLocks/>
          </p:cNvSpPr>
          <p:nvPr userDrawn="1"/>
        </p:nvSpPr>
        <p:spPr bwMode="gray">
          <a:xfrm>
            <a:off x="941449" y="6413500"/>
            <a:ext cx="20240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defRPr sz="1200" b="0" kern="1200">
                <a:solidFill>
                  <a:srgbClr val="FFFFFF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/>
              <a:t>  Embedded System Lab</a:t>
            </a:r>
          </a:p>
          <a:p>
            <a:pPr>
              <a:defRPr/>
            </a:pPr>
            <a:r>
              <a:rPr lang="en-US" altLang="zh-CN" dirty="0" smtClean="0"/>
              <a:t>         Swarm Intelligence  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28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082" y="6327375"/>
            <a:ext cx="1240978" cy="53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日期占位符 3"/>
          <p:cNvSpPr txBox="1">
            <a:spLocks/>
          </p:cNvSpPr>
          <p:nvPr userDrawn="1"/>
        </p:nvSpPr>
        <p:spPr bwMode="gray">
          <a:xfrm>
            <a:off x="941449" y="6413500"/>
            <a:ext cx="20240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defRPr sz="1200" b="0" kern="1200">
                <a:solidFill>
                  <a:srgbClr val="FFFFFF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/>
              <a:t>  Embedded System Lab</a:t>
            </a:r>
          </a:p>
          <a:p>
            <a:pPr>
              <a:defRPr/>
            </a:pPr>
            <a:r>
              <a:rPr lang="en-US" altLang="zh-CN" dirty="0" smtClean="0"/>
              <a:t>         Swarm Intelligence  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512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 txBox="1">
            <a:spLocks/>
          </p:cNvSpPr>
          <p:nvPr userDrawn="1"/>
        </p:nvSpPr>
        <p:spPr bwMode="gray">
          <a:xfrm>
            <a:off x="941449" y="6413500"/>
            <a:ext cx="20240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defRPr sz="1200" b="0" kern="1200">
                <a:solidFill>
                  <a:srgbClr val="FFFFFF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/>
              <a:t>  Embedded System Lab</a:t>
            </a:r>
          </a:p>
          <a:p>
            <a:pPr>
              <a:defRPr/>
            </a:pPr>
            <a:r>
              <a:rPr lang="en-US" altLang="zh-CN" dirty="0" smtClean="0"/>
              <a:t>         Swarm Intelligence    </a:t>
            </a:r>
            <a:endParaRPr lang="en-US" altLang="zh-CN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082" y="6327375"/>
            <a:ext cx="1240978" cy="53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76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 txBox="1">
            <a:spLocks/>
          </p:cNvSpPr>
          <p:nvPr userDrawn="1"/>
        </p:nvSpPr>
        <p:spPr bwMode="gray">
          <a:xfrm>
            <a:off x="941449" y="6413500"/>
            <a:ext cx="20240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defRPr sz="1200" b="0" kern="1200">
                <a:solidFill>
                  <a:srgbClr val="FFFFFF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/>
              <a:t>  Embedded System Lab</a:t>
            </a:r>
          </a:p>
          <a:p>
            <a:pPr>
              <a:defRPr/>
            </a:pPr>
            <a:r>
              <a:rPr lang="en-US" altLang="zh-CN" dirty="0" smtClean="0"/>
              <a:t>         Swarm Intelligence    </a:t>
            </a:r>
            <a:endParaRPr lang="en-US" altLang="zh-CN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082" y="6327375"/>
            <a:ext cx="1240978" cy="53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12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3"/>
          <p:cNvGrpSpPr>
            <a:grpSpLocks/>
          </p:cNvGrpSpPr>
          <p:nvPr/>
        </p:nvGrpSpPr>
        <p:grpSpPr bwMode="auto">
          <a:xfrm>
            <a:off x="-1588" y="6284913"/>
            <a:ext cx="9145588" cy="573087"/>
            <a:chOff x="-1" y="3959"/>
            <a:chExt cx="5761" cy="361"/>
          </a:xfrm>
        </p:grpSpPr>
        <p:pic>
          <p:nvPicPr>
            <p:cNvPr id="1032" name="Picture 30" descr="footer_blue_idx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3959"/>
              <a:ext cx="5761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32" descr="alt_blue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" y="3998"/>
              <a:ext cx="766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600200"/>
            <a:ext cx="8226425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8788" y="228600"/>
            <a:ext cx="82264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Text Box 34"/>
          <p:cNvSpPr txBox="1">
            <a:spLocks noChangeArrowheads="1"/>
          </p:cNvSpPr>
          <p:nvPr/>
        </p:nvSpPr>
        <p:spPr bwMode="auto">
          <a:xfrm>
            <a:off x="6759575" y="6437313"/>
            <a:ext cx="971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mtClean="0">
                <a:solidFill>
                  <a:schemeClr val="bg1"/>
                </a:solidFill>
              </a:rPr>
              <a:t>Pg </a:t>
            </a:r>
            <a:fld id="{D1D04F6D-14F7-4C26-9752-F22C1DC5E002}" type="slidenum">
              <a:rPr lang="en-US" altLang="zh-CN" smtClean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mtClean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082" y="6327375"/>
            <a:ext cx="1240978" cy="53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941449" y="6413500"/>
            <a:ext cx="2024062" cy="4445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  Embedded System Lab</a:t>
            </a:r>
          </a:p>
          <a:p>
            <a:pPr>
              <a:defRPr/>
            </a:pPr>
            <a:r>
              <a:rPr lang="en-US" altLang="zh-CN" dirty="0" smtClean="0"/>
              <a:t>         Swarm Intelligence    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tabLst>
          <a:tab pos="911225" algn="l"/>
          <a:tab pos="8170863" algn="r"/>
        </a:tabLs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tabLst>
          <a:tab pos="911225" algn="l"/>
          <a:tab pos="8170863" algn="r"/>
        </a:tabLst>
        <a:defRPr sz="28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tabLst>
          <a:tab pos="911225" algn="l"/>
          <a:tab pos="8170863" algn="r"/>
        </a:tabLst>
        <a:defRPr sz="28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tabLst>
          <a:tab pos="911225" algn="l"/>
          <a:tab pos="8170863" algn="r"/>
        </a:tabLst>
        <a:defRPr sz="28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tabLst>
          <a:tab pos="911225" algn="l"/>
          <a:tab pos="8170863" algn="r"/>
        </a:tabLst>
        <a:defRPr sz="28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tabLst>
          <a:tab pos="911225" algn="l"/>
          <a:tab pos="8170863" algn="r"/>
        </a:tabLst>
        <a:defRPr sz="28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tabLst>
          <a:tab pos="911225" algn="l"/>
          <a:tab pos="8170863" algn="r"/>
        </a:tabLst>
        <a:defRPr sz="28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tabLst>
          <a:tab pos="911225" algn="l"/>
          <a:tab pos="8170863" algn="r"/>
        </a:tabLst>
        <a:defRPr sz="28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tabLst>
          <a:tab pos="911225" algn="l"/>
          <a:tab pos="8170863" algn="r"/>
        </a:tabLs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30000"/>
        </a:spcBef>
        <a:spcAft>
          <a:spcPct val="1000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</a:defRPr>
      </a:lvl3pPr>
      <a:lvl4pPr marL="692150" indent="-233363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•"/>
        <a:defRPr sz="1400">
          <a:solidFill>
            <a:schemeClr val="tx1"/>
          </a:solidFill>
          <a:latin typeface="+mn-lt"/>
        </a:defRPr>
      </a:lvl4pPr>
      <a:lvl5pPr marL="887413" indent="-193675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•"/>
        <a:defRPr sz="1200">
          <a:solidFill>
            <a:schemeClr val="tx1"/>
          </a:solidFill>
          <a:latin typeface="+mn-lt"/>
        </a:defRPr>
      </a:lvl5pPr>
      <a:lvl6pPr marL="1344613" indent="-193675" algn="l" rtl="0" fontAlgn="base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•"/>
        <a:defRPr sz="1200">
          <a:solidFill>
            <a:schemeClr val="tx1"/>
          </a:solidFill>
          <a:latin typeface="+mn-lt"/>
        </a:defRPr>
      </a:lvl6pPr>
      <a:lvl7pPr marL="1801813" indent="-193675" algn="l" rtl="0" fontAlgn="base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•"/>
        <a:defRPr sz="1200">
          <a:solidFill>
            <a:schemeClr val="tx1"/>
          </a:solidFill>
          <a:latin typeface="+mn-lt"/>
        </a:defRPr>
      </a:lvl7pPr>
      <a:lvl8pPr marL="2259013" indent="-193675" algn="l" rtl="0" fontAlgn="base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•"/>
        <a:defRPr sz="1200">
          <a:solidFill>
            <a:schemeClr val="tx1"/>
          </a:solidFill>
          <a:latin typeface="+mn-lt"/>
        </a:defRPr>
      </a:lvl8pPr>
      <a:lvl9pPr marL="2716213" indent="-193675" algn="l" rtl="0" fontAlgn="base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5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6.png"/><Relationship Id="rId9" Type="http://schemas.microsoft.com/office/2007/relationships/diagramDrawing" Target="../diagrams/drawing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odinglabs.org/articles/consistent-hashing.html" TargetMode="External"/><Relationship Id="rId2" Type="http://schemas.openxmlformats.org/officeDocument/2006/relationships/hyperlink" Target="http://blog.csdn.net/column/details/lc-memcached.html?page=1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901311" y="2711355"/>
            <a:ext cx="6242689" cy="1219200"/>
          </a:xfrm>
        </p:spPr>
        <p:txBody>
          <a:bodyPr/>
          <a:lstStyle/>
          <a:p>
            <a:r>
              <a:rPr lang="en-US" altLang="zh-CN" dirty="0" err="1"/>
              <a:t>Memcached</a:t>
            </a:r>
            <a:r>
              <a:rPr lang="zh-CN" altLang="en-US" dirty="0" smtClean="0"/>
              <a:t>原理与实现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59606" y="3930555"/>
            <a:ext cx="4067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</a:t>
            </a:r>
            <a:r>
              <a:rPr lang="zh-CN" altLang="en-US" sz="20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侯</a:t>
            </a:r>
            <a:r>
              <a:rPr lang="zh-CN" alt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君</a:t>
            </a:r>
            <a:endParaRPr lang="en-US" altLang="zh-CN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2014.09.21</a:t>
            </a:r>
            <a:endParaRPr lang="zh-CN" altLang="en-US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dirty="0" smtClean="0"/>
              <a:t>系统资源初始化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Hash</a:t>
            </a:r>
            <a:r>
              <a:rPr lang="zh-CN" alt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表初始化</a:t>
            </a:r>
            <a:endParaRPr lang="en-US" altLang="zh-CN" sz="20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统计信息的初始化</a:t>
            </a:r>
            <a:endParaRPr lang="en-US" altLang="zh-CN" sz="20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工作线程</a:t>
            </a:r>
            <a:endParaRPr lang="en-US" altLang="zh-CN" sz="20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网络连接</a:t>
            </a:r>
            <a:endParaRPr lang="en-US" altLang="zh-CN" sz="20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内存</a:t>
            </a:r>
          </a:p>
        </p:txBody>
      </p:sp>
    </p:spTree>
    <p:extLst>
      <p:ext uri="{BB962C8B-B14F-4D97-AF65-F5344CB8AC3E}">
        <p14:creationId xmlns:p14="http://schemas.microsoft.com/office/powerpoint/2010/main" val="189432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120673"/>
            <a:ext cx="49503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/>
              <a:t>#define HASHPOWER_DEFAULT </a:t>
            </a:r>
            <a:r>
              <a:rPr lang="en-US" altLang="zh-CN" b="0" dirty="0" smtClean="0"/>
              <a:t>16</a:t>
            </a:r>
          </a:p>
          <a:p>
            <a:r>
              <a:rPr lang="en-US" altLang="zh-CN" b="0" dirty="0"/>
              <a:t>unsigned </a:t>
            </a:r>
            <a:r>
              <a:rPr lang="en-US" altLang="zh-CN" b="0" dirty="0" err="1"/>
              <a:t>int</a:t>
            </a:r>
            <a:r>
              <a:rPr lang="en-US" altLang="zh-CN" b="0" dirty="0"/>
              <a:t> </a:t>
            </a:r>
            <a:r>
              <a:rPr lang="en-US" altLang="zh-CN" b="0" dirty="0" err="1"/>
              <a:t>hashpower</a:t>
            </a:r>
            <a:r>
              <a:rPr lang="en-US" altLang="zh-CN" b="0" dirty="0"/>
              <a:t> = HASHPOWER_DEFAULT;</a:t>
            </a:r>
          </a:p>
          <a:p>
            <a:r>
              <a:rPr lang="en-US" altLang="zh-CN" b="0" dirty="0" err="1" smtClean="0"/>
              <a:t>assoc_init</a:t>
            </a:r>
            <a:r>
              <a:rPr lang="en-US" altLang="zh-CN" b="0" dirty="0" smtClean="0"/>
              <a:t>(</a:t>
            </a:r>
            <a:r>
              <a:rPr lang="en-US" altLang="zh-CN" b="0" dirty="0" err="1" smtClean="0"/>
              <a:t>settings.hashpower_init</a:t>
            </a:r>
            <a:r>
              <a:rPr lang="en-US" altLang="zh-CN" b="0" dirty="0" smtClean="0"/>
              <a:t>);      // </a:t>
            </a:r>
            <a:r>
              <a:rPr lang="en-US" altLang="zh-CN" b="0" dirty="0" err="1" smtClean="0"/>
              <a:t>hashpower_init</a:t>
            </a:r>
            <a:r>
              <a:rPr lang="zh-CN" altLang="en-US" b="0" dirty="0" smtClean="0"/>
              <a:t>为</a:t>
            </a:r>
            <a:r>
              <a:rPr lang="en-US" altLang="zh-CN" b="0" dirty="0" smtClean="0"/>
              <a:t>0</a:t>
            </a:r>
            <a:endParaRPr lang="zh-CN" altLang="en-US" b="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041491"/>
            <a:ext cx="84528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/>
              <a:t>void </a:t>
            </a:r>
            <a:r>
              <a:rPr lang="en-US" altLang="zh-CN" b="0" dirty="0" err="1"/>
              <a:t>assoc_init</a:t>
            </a:r>
            <a:r>
              <a:rPr lang="en-US" altLang="zh-CN" b="0" dirty="0"/>
              <a:t>(</a:t>
            </a:r>
            <a:r>
              <a:rPr lang="en-US" altLang="zh-CN" b="0" dirty="0" err="1"/>
              <a:t>const</a:t>
            </a:r>
            <a:r>
              <a:rPr lang="en-US" altLang="zh-CN" b="0" dirty="0"/>
              <a:t> </a:t>
            </a:r>
            <a:r>
              <a:rPr lang="en-US" altLang="zh-CN" b="0" dirty="0" err="1"/>
              <a:t>int</a:t>
            </a:r>
            <a:r>
              <a:rPr lang="en-US" altLang="zh-CN" b="0" dirty="0"/>
              <a:t> </a:t>
            </a:r>
            <a:r>
              <a:rPr lang="en-US" altLang="zh-CN" b="0" dirty="0" err="1"/>
              <a:t>hashtable_init</a:t>
            </a:r>
            <a:r>
              <a:rPr lang="en-US" altLang="zh-CN" b="0" dirty="0"/>
              <a:t>) {</a:t>
            </a:r>
          </a:p>
          <a:p>
            <a:r>
              <a:rPr lang="en-US" altLang="zh-CN" b="0" dirty="0"/>
              <a:t>    if (</a:t>
            </a:r>
            <a:r>
              <a:rPr lang="en-US" altLang="zh-CN" b="0" dirty="0" err="1"/>
              <a:t>hashtable_init</a:t>
            </a:r>
            <a:r>
              <a:rPr lang="en-US" altLang="zh-CN" b="0" dirty="0"/>
              <a:t>) </a:t>
            </a:r>
            <a:r>
              <a:rPr lang="en-US" altLang="zh-CN" b="0" dirty="0" smtClean="0"/>
              <a:t>{                   //</a:t>
            </a:r>
            <a:r>
              <a:rPr lang="zh-CN" altLang="en-US" b="0" dirty="0" smtClean="0"/>
              <a:t>按设置值进行初始化，如果没有则使用默认值</a:t>
            </a:r>
            <a:r>
              <a:rPr lang="en-US" altLang="zh-CN" b="0" dirty="0" smtClean="0"/>
              <a:t>16</a:t>
            </a:r>
            <a:endParaRPr lang="en-US" altLang="zh-CN" b="0" dirty="0"/>
          </a:p>
          <a:p>
            <a:r>
              <a:rPr lang="en-US" altLang="zh-CN" b="0" dirty="0"/>
              <a:t>        </a:t>
            </a:r>
            <a:r>
              <a:rPr lang="en-US" altLang="zh-CN" b="0" dirty="0" err="1"/>
              <a:t>hashpower</a:t>
            </a:r>
            <a:r>
              <a:rPr lang="en-US" altLang="zh-CN" b="0" dirty="0"/>
              <a:t> = </a:t>
            </a:r>
            <a:r>
              <a:rPr lang="en-US" altLang="zh-CN" b="0" dirty="0" err="1"/>
              <a:t>hashtable_init</a:t>
            </a:r>
            <a:r>
              <a:rPr lang="en-US" altLang="zh-CN" b="0" dirty="0"/>
              <a:t>;</a:t>
            </a:r>
          </a:p>
          <a:p>
            <a:r>
              <a:rPr lang="en-US" altLang="zh-CN" b="0" dirty="0"/>
              <a:t>    }</a:t>
            </a:r>
          </a:p>
          <a:p>
            <a:r>
              <a:rPr lang="en-US" altLang="zh-CN" b="0" dirty="0"/>
              <a:t>    </a:t>
            </a:r>
            <a:r>
              <a:rPr lang="en-US" altLang="zh-CN" b="0" dirty="0" err="1"/>
              <a:t>primary_hashtable</a:t>
            </a:r>
            <a:r>
              <a:rPr lang="en-US" altLang="zh-CN" b="0" dirty="0"/>
              <a:t> = </a:t>
            </a:r>
            <a:r>
              <a:rPr lang="en-US" altLang="zh-CN" b="0" dirty="0" err="1"/>
              <a:t>calloc</a:t>
            </a:r>
            <a:r>
              <a:rPr lang="en-US" altLang="zh-CN" b="0" dirty="0"/>
              <a:t>(</a:t>
            </a:r>
            <a:r>
              <a:rPr lang="en-US" altLang="zh-CN" b="0" dirty="0" err="1">
                <a:solidFill>
                  <a:srgbClr val="FF0000"/>
                </a:solidFill>
              </a:rPr>
              <a:t>hashsize</a:t>
            </a:r>
            <a:r>
              <a:rPr lang="en-US" altLang="zh-CN" b="0" dirty="0"/>
              <a:t>(</a:t>
            </a:r>
            <a:r>
              <a:rPr lang="en-US" altLang="zh-CN" b="0" dirty="0" err="1"/>
              <a:t>hashpower</a:t>
            </a:r>
            <a:r>
              <a:rPr lang="en-US" altLang="zh-CN" b="0" dirty="0"/>
              <a:t>), </a:t>
            </a:r>
            <a:r>
              <a:rPr lang="en-US" altLang="zh-CN" b="0" dirty="0" err="1"/>
              <a:t>sizeof</a:t>
            </a:r>
            <a:r>
              <a:rPr lang="en-US" altLang="zh-CN" b="0" dirty="0"/>
              <a:t>(void </a:t>
            </a:r>
            <a:r>
              <a:rPr lang="en-US" altLang="zh-CN" b="0" dirty="0" smtClean="0"/>
              <a:t>*));  //</a:t>
            </a:r>
            <a:r>
              <a:rPr lang="zh-CN" altLang="en-US" b="0" dirty="0" smtClean="0"/>
              <a:t>返回指向分配起始地址的指针</a:t>
            </a:r>
            <a:endParaRPr lang="en-US" altLang="zh-CN" b="0" dirty="0"/>
          </a:p>
          <a:p>
            <a:r>
              <a:rPr lang="en-US" altLang="zh-CN" b="0" dirty="0"/>
              <a:t>    if (! </a:t>
            </a:r>
            <a:r>
              <a:rPr lang="en-US" altLang="zh-CN" b="0" dirty="0" err="1"/>
              <a:t>primary_hashtable</a:t>
            </a:r>
            <a:r>
              <a:rPr lang="en-US" altLang="zh-CN" b="0" dirty="0"/>
              <a:t>) {</a:t>
            </a:r>
          </a:p>
          <a:p>
            <a:r>
              <a:rPr lang="en-US" altLang="zh-CN" b="0" dirty="0"/>
              <a:t>        </a:t>
            </a:r>
            <a:r>
              <a:rPr lang="en-US" altLang="zh-CN" b="0" dirty="0" err="1"/>
              <a:t>fprintf</a:t>
            </a:r>
            <a:r>
              <a:rPr lang="en-US" altLang="zh-CN" b="0" dirty="0"/>
              <a:t>(</a:t>
            </a:r>
            <a:r>
              <a:rPr lang="en-US" altLang="zh-CN" b="0" dirty="0" err="1"/>
              <a:t>stderr</a:t>
            </a:r>
            <a:r>
              <a:rPr lang="en-US" altLang="zh-CN" b="0" dirty="0"/>
              <a:t>, "Failed to </a:t>
            </a:r>
            <a:r>
              <a:rPr lang="en-US" altLang="zh-CN" b="0" dirty="0" err="1"/>
              <a:t>init</a:t>
            </a:r>
            <a:r>
              <a:rPr lang="en-US" altLang="zh-CN" b="0" dirty="0"/>
              <a:t> </a:t>
            </a:r>
            <a:r>
              <a:rPr lang="en-US" altLang="zh-CN" b="0" dirty="0" err="1"/>
              <a:t>hashtable</a:t>
            </a:r>
            <a:r>
              <a:rPr lang="en-US" altLang="zh-CN" b="0" dirty="0"/>
              <a:t>.\n");</a:t>
            </a:r>
          </a:p>
          <a:p>
            <a:r>
              <a:rPr lang="en-US" altLang="zh-CN" b="0" dirty="0"/>
              <a:t>        exit(EXIT_FAILURE);</a:t>
            </a:r>
          </a:p>
          <a:p>
            <a:r>
              <a:rPr lang="en-US" altLang="zh-CN" b="0" dirty="0"/>
              <a:t>    }</a:t>
            </a:r>
          </a:p>
          <a:p>
            <a:r>
              <a:rPr lang="en-US" altLang="zh-CN" b="0" dirty="0"/>
              <a:t>    STATS_LOCK();</a:t>
            </a:r>
          </a:p>
          <a:p>
            <a:r>
              <a:rPr lang="en-US" altLang="zh-CN" b="0" dirty="0"/>
              <a:t>    </a:t>
            </a:r>
            <a:r>
              <a:rPr lang="en-US" altLang="zh-CN" b="0" dirty="0" err="1"/>
              <a:t>stats.hash_power_level</a:t>
            </a:r>
            <a:r>
              <a:rPr lang="en-US" altLang="zh-CN" b="0" dirty="0"/>
              <a:t> = </a:t>
            </a:r>
            <a:r>
              <a:rPr lang="en-US" altLang="zh-CN" b="0" dirty="0" err="1"/>
              <a:t>hashpower</a:t>
            </a:r>
            <a:r>
              <a:rPr lang="en-US" altLang="zh-CN" b="0" dirty="0"/>
              <a:t>;</a:t>
            </a:r>
          </a:p>
          <a:p>
            <a:r>
              <a:rPr lang="en-US" altLang="zh-CN" b="0" dirty="0"/>
              <a:t>    </a:t>
            </a:r>
            <a:r>
              <a:rPr lang="en-US" altLang="zh-CN" b="0" dirty="0" err="1"/>
              <a:t>stats.hash_bytes</a:t>
            </a:r>
            <a:r>
              <a:rPr lang="en-US" altLang="zh-CN" b="0" dirty="0"/>
              <a:t> = </a:t>
            </a:r>
            <a:r>
              <a:rPr lang="en-US" altLang="zh-CN" b="0" dirty="0" err="1"/>
              <a:t>hashsize</a:t>
            </a:r>
            <a:r>
              <a:rPr lang="en-US" altLang="zh-CN" b="0" dirty="0"/>
              <a:t>(</a:t>
            </a:r>
            <a:r>
              <a:rPr lang="en-US" altLang="zh-CN" b="0" dirty="0" err="1"/>
              <a:t>hashpower</a:t>
            </a:r>
            <a:r>
              <a:rPr lang="en-US" altLang="zh-CN" b="0" dirty="0"/>
              <a:t>) * </a:t>
            </a:r>
            <a:r>
              <a:rPr lang="en-US" altLang="zh-CN" b="0" dirty="0" err="1"/>
              <a:t>sizeof</a:t>
            </a:r>
            <a:r>
              <a:rPr lang="en-US" altLang="zh-CN" b="0" dirty="0"/>
              <a:t>(void </a:t>
            </a:r>
            <a:r>
              <a:rPr lang="en-US" altLang="zh-CN" b="0" dirty="0" smtClean="0"/>
              <a:t>*);  </a:t>
            </a:r>
            <a:endParaRPr lang="en-US" altLang="zh-CN" b="0" dirty="0"/>
          </a:p>
          <a:p>
            <a:r>
              <a:rPr lang="en-US" altLang="zh-CN" b="0" dirty="0"/>
              <a:t>    STATS_UNLOCK();</a:t>
            </a:r>
          </a:p>
          <a:p>
            <a:r>
              <a:rPr lang="en-US" altLang="zh-CN" b="0" dirty="0"/>
              <a:t>}</a:t>
            </a:r>
            <a:endParaRPr lang="zh-CN" altLang="en-US" b="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2000" dirty="0" smtClean="0"/>
              <a:t>Hash</a:t>
            </a:r>
            <a:r>
              <a:rPr lang="zh-CN" altLang="en-US" sz="2000" dirty="0" smtClean="0"/>
              <a:t>表初始化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55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518864" y="308357"/>
            <a:ext cx="8229600" cy="3508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sz="2000" dirty="0" smtClean="0"/>
              <a:t>统计信息初始化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831866"/>
            <a:ext cx="7848872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stats {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pthread_mutex_t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mutex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unsigned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curr_items</a:t>
            </a:r>
            <a:r>
              <a:rPr lang="en-US" altLang="zh-CN" sz="1050" b="0" dirty="0" smtClean="0">
                <a:latin typeface="Times New Roman" pitchFamily="18" charset="0"/>
                <a:cs typeface="Times New Roman" pitchFamily="18" charset="0"/>
              </a:rPr>
              <a:t>;                /* </a:t>
            </a:r>
            <a:r>
              <a:rPr lang="zh-CN" altLang="en-US" sz="1050" b="0" dirty="0" smtClean="0">
                <a:latin typeface="Times New Roman" pitchFamily="18" charset="0"/>
                <a:cs typeface="Times New Roman" pitchFamily="18" charset="0"/>
              </a:rPr>
              <a:t>当前缓存中存储的对象数量 </a:t>
            </a:r>
            <a:r>
              <a:rPr lang="en-US" altLang="zh-CN" sz="1050" b="0" dirty="0" smtClean="0">
                <a:latin typeface="Times New Roman" pitchFamily="18" charset="0"/>
                <a:cs typeface="Times New Roman" pitchFamily="18" charset="0"/>
              </a:rPr>
              <a:t>*/</a:t>
            </a:r>
            <a:endParaRPr lang="en-US" altLang="zh-CN" sz="105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unsigned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total_items</a:t>
            </a:r>
            <a:r>
              <a:rPr lang="en-US" altLang="zh-CN" sz="1050" b="0" dirty="0" smtClean="0">
                <a:latin typeface="Times New Roman" pitchFamily="18" charset="0"/>
                <a:cs typeface="Times New Roman" pitchFamily="18" charset="0"/>
              </a:rPr>
              <a:t>;               /*</a:t>
            </a:r>
            <a:r>
              <a:rPr lang="en-US" altLang="zh-CN" sz="1050" b="0" dirty="0" err="1" smtClean="0">
                <a:latin typeface="Times New Roman" pitchFamily="18" charset="0"/>
                <a:cs typeface="Times New Roman" pitchFamily="18" charset="0"/>
              </a:rPr>
              <a:t>memcached</a:t>
            </a:r>
            <a:r>
              <a:rPr lang="zh-CN" altLang="en-US" sz="1050" b="0" dirty="0" smtClean="0">
                <a:latin typeface="Times New Roman" pitchFamily="18" charset="0"/>
                <a:cs typeface="Times New Roman" pitchFamily="18" charset="0"/>
              </a:rPr>
              <a:t>从启动到现在，存储的所有对象的数量，包括被删除的 </a:t>
            </a:r>
            <a:r>
              <a:rPr lang="en-US" altLang="zh-CN" sz="1050" b="0" dirty="0" smtClean="0">
                <a:latin typeface="Times New Roman" pitchFamily="18" charset="0"/>
                <a:cs typeface="Times New Roman" pitchFamily="18" charset="0"/>
              </a:rPr>
              <a:t>*/</a:t>
            </a:r>
            <a:endParaRPr lang="en-US" altLang="zh-CN" sz="105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uint64_t  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curr_bytes</a:t>
            </a:r>
            <a:r>
              <a:rPr lang="en-US" altLang="zh-CN" sz="1050" b="0" dirty="0" smtClean="0">
                <a:latin typeface="Times New Roman" pitchFamily="18" charset="0"/>
                <a:cs typeface="Times New Roman" pitchFamily="18" charset="0"/>
              </a:rPr>
              <a:t>;                  /* </a:t>
            </a:r>
            <a:r>
              <a:rPr lang="zh-CN" altLang="en-US" sz="1050" b="0" dirty="0" smtClean="0">
                <a:latin typeface="Times New Roman" pitchFamily="18" charset="0"/>
                <a:cs typeface="Times New Roman" pitchFamily="18" charset="0"/>
              </a:rPr>
              <a:t>缓存对象的存储空间，单位为</a:t>
            </a:r>
            <a:r>
              <a:rPr lang="en-US" altLang="zh-CN" sz="1050" b="0" dirty="0" smtClean="0">
                <a:latin typeface="Times New Roman" pitchFamily="18" charset="0"/>
                <a:cs typeface="Times New Roman" pitchFamily="18" charset="0"/>
              </a:rPr>
              <a:t>bytes  */</a:t>
            </a:r>
            <a:endParaRPr lang="en-US" altLang="zh-CN" sz="105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unsigned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curr_conns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unsigned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total_conns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uint64_t  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rejected_conns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uint64_t  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malloc_fails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unsigned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reserved_fds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unsigned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conn_structs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uint64_t  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get_cmds</a:t>
            </a:r>
            <a:r>
              <a:rPr lang="en-US" altLang="zh-CN" sz="1050" b="0" dirty="0" smtClean="0">
                <a:latin typeface="Times New Roman" pitchFamily="18" charset="0"/>
                <a:cs typeface="Times New Roman" pitchFamily="18" charset="0"/>
              </a:rPr>
              <a:t>;                   /* </a:t>
            </a:r>
            <a:r>
              <a:rPr lang="zh-CN" altLang="en-US" sz="1050" b="0" dirty="0" smtClean="0">
                <a:latin typeface="Times New Roman" pitchFamily="18" charset="0"/>
                <a:cs typeface="Times New Roman" pitchFamily="18" charset="0"/>
              </a:rPr>
              <a:t>累积</a:t>
            </a:r>
            <a:r>
              <a:rPr lang="en-US" altLang="zh-CN" sz="1050" b="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zh-CN" altLang="en-US" sz="1050" b="0" dirty="0" smtClean="0">
                <a:latin typeface="Times New Roman" pitchFamily="18" charset="0"/>
                <a:cs typeface="Times New Roman" pitchFamily="18" charset="0"/>
              </a:rPr>
              <a:t>数据的数量 </a:t>
            </a:r>
            <a:r>
              <a:rPr lang="en-US" altLang="zh-CN" sz="1050" b="0" dirty="0" smtClean="0">
                <a:latin typeface="Times New Roman" pitchFamily="18" charset="0"/>
                <a:cs typeface="Times New Roman" pitchFamily="18" charset="0"/>
              </a:rPr>
              <a:t>*/</a:t>
            </a:r>
            <a:endParaRPr lang="en-US" altLang="zh-CN" sz="105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uint64_t  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set_cmds</a:t>
            </a:r>
            <a:r>
              <a:rPr lang="en-US" altLang="zh-CN" sz="1050" b="0" dirty="0" smtClean="0">
                <a:latin typeface="Times New Roman" pitchFamily="18" charset="0"/>
                <a:cs typeface="Times New Roman" pitchFamily="18" charset="0"/>
              </a:rPr>
              <a:t>;                   /* </a:t>
            </a:r>
            <a:r>
              <a:rPr lang="zh-CN" altLang="en-US" sz="1050" b="0" dirty="0" smtClean="0">
                <a:latin typeface="Times New Roman" pitchFamily="18" charset="0"/>
                <a:cs typeface="Times New Roman" pitchFamily="18" charset="0"/>
              </a:rPr>
              <a:t>累积</a:t>
            </a:r>
            <a:r>
              <a:rPr lang="en-US" altLang="zh-CN" sz="1050" b="0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zh-CN" altLang="en-US" sz="1050" b="0" dirty="0" smtClean="0">
                <a:latin typeface="Times New Roman" pitchFamily="18" charset="0"/>
                <a:cs typeface="Times New Roman" pitchFamily="18" charset="0"/>
              </a:rPr>
              <a:t>数据的数量  </a:t>
            </a:r>
            <a:r>
              <a:rPr lang="en-US" altLang="zh-CN" sz="1050" b="0" dirty="0" smtClean="0">
                <a:latin typeface="Times New Roman" pitchFamily="18" charset="0"/>
                <a:cs typeface="Times New Roman" pitchFamily="18" charset="0"/>
              </a:rPr>
              <a:t>*/</a:t>
            </a:r>
            <a:endParaRPr lang="en-US" altLang="zh-CN" sz="105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uint64_t  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touch_cmds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uint64_t  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get_hits</a:t>
            </a:r>
            <a:r>
              <a:rPr lang="en-US" altLang="zh-CN" sz="1050" b="0" dirty="0" smtClean="0">
                <a:latin typeface="Times New Roman" pitchFamily="18" charset="0"/>
                <a:cs typeface="Times New Roman" pitchFamily="18" charset="0"/>
              </a:rPr>
              <a:t>;     /* </a:t>
            </a:r>
            <a:r>
              <a:rPr lang="zh-CN" altLang="en-US" sz="1050" b="0" dirty="0" smtClean="0">
                <a:latin typeface="Times New Roman" pitchFamily="18" charset="0"/>
                <a:cs typeface="Times New Roman" pitchFamily="18" charset="0"/>
              </a:rPr>
              <a:t>获取数据成功次数</a:t>
            </a:r>
            <a:r>
              <a:rPr lang="en-US" altLang="zh-CN" sz="1050" b="0" dirty="0" smtClean="0">
                <a:latin typeface="Times New Roman" pitchFamily="18" charset="0"/>
                <a:cs typeface="Times New Roman" pitchFamily="18" charset="0"/>
              </a:rPr>
              <a:t>*/       </a:t>
            </a:r>
            <a:endParaRPr lang="en-US" altLang="zh-CN" sz="105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uint64_t  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get_misses</a:t>
            </a:r>
            <a:r>
              <a:rPr lang="en-US" altLang="zh-CN" sz="1050" b="0" dirty="0" smtClean="0">
                <a:latin typeface="Times New Roman" pitchFamily="18" charset="0"/>
                <a:cs typeface="Times New Roman" pitchFamily="18" charset="0"/>
              </a:rPr>
              <a:t>;  /* </a:t>
            </a:r>
            <a:r>
              <a:rPr lang="zh-CN" altLang="en-US" sz="1050" b="0" dirty="0" smtClean="0">
                <a:latin typeface="Times New Roman" pitchFamily="18" charset="0"/>
                <a:cs typeface="Times New Roman" pitchFamily="18" charset="0"/>
              </a:rPr>
              <a:t>获取数据失败次数</a:t>
            </a:r>
            <a:r>
              <a:rPr lang="en-US" altLang="zh-CN" sz="1050" b="0" dirty="0" smtClean="0">
                <a:latin typeface="Times New Roman" pitchFamily="18" charset="0"/>
                <a:cs typeface="Times New Roman" pitchFamily="18" charset="0"/>
              </a:rPr>
              <a:t>*/</a:t>
            </a:r>
            <a:endParaRPr lang="en-US" altLang="zh-CN" sz="105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uint64_t  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touch_hits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uint64_t  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touch_misses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uint64_t      evictions;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uint64_t      reclaimed;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time_t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    started;          /* when the process was started */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accepting_conns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;  /* whether we are currently accepting */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uint64_t  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listen_disabled_num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unsigned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hash_power_level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; /* Better hope it's not over 9000 */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uint64_t      </a:t>
            </a:r>
            <a:r>
              <a:rPr lang="en-US" altLang="zh-CN" sz="1050" b="0" dirty="0" err="1" smtClean="0">
                <a:latin typeface="Times New Roman" pitchFamily="18" charset="0"/>
                <a:cs typeface="Times New Roman" pitchFamily="18" charset="0"/>
              </a:rPr>
              <a:t>hash_bytes</a:t>
            </a:r>
            <a:r>
              <a:rPr lang="en-US" altLang="zh-CN" sz="1050" b="0" dirty="0" smtClean="0">
                <a:latin typeface="Times New Roman" pitchFamily="18" charset="0"/>
                <a:cs typeface="Times New Roman" pitchFamily="18" charset="0"/>
              </a:rPr>
              <a:t>;       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/* size used for hash tables */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hash_is_expanding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; /* If the hash table is being expanded */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uint64_t  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expired_unfetched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; /* items reclaimed but never touched */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uint64_t  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evicted_unfetched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; /* items evicted but never touched */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slab_reassign_running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; /* slab reassign in progress */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uint64_t  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slabs_moved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;       /* times slabs were moved around */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lru_crawler_running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; /* crawl in progress */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endParaRPr lang="zh-CN" altLang="en-US" sz="1050" b="0" dirty="0"/>
          </a:p>
        </p:txBody>
      </p:sp>
    </p:spTree>
    <p:extLst>
      <p:ext uri="{BB962C8B-B14F-4D97-AF65-F5344CB8AC3E}">
        <p14:creationId xmlns:p14="http://schemas.microsoft.com/office/powerpoint/2010/main" val="232578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907767"/>
            <a:ext cx="75608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zh-CN" altLang="en-US" sz="1400" b="0" dirty="0">
                <a:latin typeface="Times New Roman" pitchFamily="18" charset="0"/>
                <a:cs typeface="Times New Roman" pitchFamily="18" charset="0"/>
              </a:rPr>
              <a:t>初始化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stats</a:t>
            </a:r>
            <a:r>
              <a:rPr lang="zh-CN" altLang="en-US" sz="1400" b="0" dirty="0">
                <a:latin typeface="Times New Roman" pitchFamily="18" charset="0"/>
                <a:cs typeface="Times New Roman" pitchFamily="18" charset="0"/>
              </a:rPr>
              <a:t>命令，*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static void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stats_init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(void) {</a:t>
            </a:r>
          </a:p>
          <a:p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stats.curr_items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stats.total_items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stats.curr_conns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stats.total_conns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stats.conn_structs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= 0;</a:t>
            </a:r>
          </a:p>
          <a:p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stats.get_cmds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stats.set_cmds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stats.get_hits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stats.get_misses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stats.evictions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stats.reclaimed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= 0;</a:t>
            </a:r>
          </a:p>
          <a:p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stats.touch_cmds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stats.touch_misses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stats.touch_hits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stats.rejected_conns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= 0;</a:t>
            </a:r>
          </a:p>
          <a:p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stats.malloc_fails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= 0;</a:t>
            </a:r>
          </a:p>
          <a:p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stats.curr_bytes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stats.listen_disabled_num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= 0;</a:t>
            </a:r>
          </a:p>
          <a:p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stats.hash_power_level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stats.hash_bytes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stats.hash_is_expanding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= 0;</a:t>
            </a:r>
          </a:p>
          <a:p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stats.expired_unfetched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stats.evicted_unfetched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= 0;</a:t>
            </a:r>
          </a:p>
          <a:p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stats.slabs_moved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= 0;</a:t>
            </a:r>
          </a:p>
          <a:p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stats.accepting_conns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= true; /* assuming we start in this state. */</a:t>
            </a:r>
          </a:p>
          <a:p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stats.slab_reassign_running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= false;</a:t>
            </a:r>
          </a:p>
          <a:p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stats.lru_crawler_running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= false;</a:t>
            </a:r>
          </a:p>
          <a:p>
            <a:endParaRPr lang="en-US" altLang="zh-CN" sz="14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   /* make the time we started always be 2 seconds before we really</a:t>
            </a:r>
          </a:p>
          <a:p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      did, so time(0) -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time.started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is never zero.  if so, things</a:t>
            </a:r>
          </a:p>
          <a:p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      like '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settings.oldest_live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' which act as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booleans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as well as</a:t>
            </a:r>
          </a:p>
          <a:p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      values are now false in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context... */</a:t>
            </a:r>
          </a:p>
          <a:p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process_started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= time(0) - ITEM_UPDATE_INTERVAL - 2;</a:t>
            </a:r>
          </a:p>
          <a:p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400" b="0" dirty="0" err="1">
                <a:latin typeface="Times New Roman" pitchFamily="18" charset="0"/>
                <a:cs typeface="Times New Roman" pitchFamily="18" charset="0"/>
              </a:rPr>
              <a:t>stats_prefix_init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();  //</a:t>
            </a:r>
            <a:r>
              <a:rPr lang="zh-CN" altLang="en-US" sz="1400" b="0" dirty="0">
                <a:latin typeface="Times New Roman" pitchFamily="18" charset="0"/>
                <a:cs typeface="Times New Roman" pitchFamily="18" charset="0"/>
              </a:rPr>
              <a:t>初始化存放</a:t>
            </a:r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stats</a:t>
            </a:r>
            <a:r>
              <a:rPr lang="zh-CN" altLang="en-US" sz="1400" b="0" dirty="0">
                <a:latin typeface="Times New Roman" pitchFamily="18" charset="0"/>
                <a:cs typeface="Times New Roman" pitchFamily="18" charset="0"/>
              </a:rPr>
              <a:t>信息的内存空间</a:t>
            </a:r>
          </a:p>
          <a:p>
            <a:r>
              <a:rPr lang="en-US" altLang="zh-CN" sz="1400" b="0" dirty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14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3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2000" dirty="0" smtClean="0"/>
              <a:t>Slab</a:t>
            </a:r>
            <a:r>
              <a:rPr lang="zh-CN" altLang="en-US" sz="2000" dirty="0" smtClean="0"/>
              <a:t>管理内存机制简介</a:t>
            </a:r>
            <a:endParaRPr lang="zh-CN" altLang="en-US" sz="2000" dirty="0"/>
          </a:p>
        </p:txBody>
      </p:sp>
      <p:sp>
        <p:nvSpPr>
          <p:cNvPr id="4" name="TextBox 4"/>
          <p:cNvSpPr txBox="1"/>
          <p:nvPr/>
        </p:nvSpPr>
        <p:spPr>
          <a:xfrm>
            <a:off x="683568" y="966160"/>
            <a:ext cx="79208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 smtClean="0"/>
              <a:t>        </a:t>
            </a:r>
            <a:r>
              <a:rPr lang="zh-CN" altLang="en-US" sz="1400" b="0" dirty="0" smtClean="0"/>
              <a:t>内存的分配和回收通过</a:t>
            </a:r>
            <a:r>
              <a:rPr lang="en-US" altLang="zh-CN" sz="1400" b="0" dirty="0" smtClean="0"/>
              <a:t>Slab allocator</a:t>
            </a:r>
            <a:r>
              <a:rPr lang="zh-CN" altLang="en-US" sz="1400" b="0" dirty="0" smtClean="0"/>
              <a:t>实现，设计类似于内存池，按照预先规定的大小，将分配的内存分割成特定长度的块</a:t>
            </a:r>
            <a:r>
              <a:rPr lang="en-US" altLang="zh-CN" sz="1400" b="0" dirty="0" smtClean="0"/>
              <a:t>(chunk)</a:t>
            </a:r>
            <a:r>
              <a:rPr lang="zh-CN" altLang="en-US" sz="1400" b="0" dirty="0" smtClean="0"/>
              <a:t>，并将大小相同的</a:t>
            </a:r>
            <a:r>
              <a:rPr lang="en-US" altLang="zh-CN" sz="1400" b="0" dirty="0" smtClean="0"/>
              <a:t>chunk</a:t>
            </a:r>
            <a:r>
              <a:rPr lang="zh-CN" altLang="en-US" sz="1400" b="0" dirty="0" smtClean="0"/>
              <a:t>集合成组</a:t>
            </a:r>
            <a:r>
              <a:rPr lang="en-US" altLang="zh-CN" sz="1400" b="0" dirty="0" smtClean="0"/>
              <a:t>(class)</a:t>
            </a:r>
            <a:endParaRPr lang="zh-CN" altLang="en-US" sz="1400" b="0" dirty="0"/>
          </a:p>
        </p:txBody>
      </p:sp>
      <p:grpSp>
        <p:nvGrpSpPr>
          <p:cNvPr id="2" name="组合 1"/>
          <p:cNvGrpSpPr/>
          <p:nvPr/>
        </p:nvGrpSpPr>
        <p:grpSpPr>
          <a:xfrm>
            <a:off x="1672360" y="1737012"/>
            <a:ext cx="6456967" cy="3314700"/>
            <a:chOff x="2363505" y="2204864"/>
            <a:chExt cx="6456967" cy="3314700"/>
          </a:xfrm>
        </p:grpSpPr>
        <p:pic>
          <p:nvPicPr>
            <p:cNvPr id="5" name="Picture 2" descr="C:\Users\IBM_ADMIN\Downloads\slab clas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505" y="2204864"/>
              <a:ext cx="4467225" cy="3314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7524328" y="2996952"/>
              <a:ext cx="1296144" cy="576064"/>
            </a:xfrm>
            <a:prstGeom prst="rect">
              <a:avLst/>
            </a:prstGeom>
            <a:solidFill>
              <a:srgbClr val="FFFF00">
                <a:alpha val="93000"/>
              </a:srgbClr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100 bytes item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/>
            <p:cNvCxnSpPr>
              <a:stCxn id="6" idx="1"/>
            </p:cNvCxnSpPr>
            <p:nvPr/>
          </p:nvCxnSpPr>
          <p:spPr>
            <a:xfrm flipH="1">
              <a:off x="6830730" y="3284984"/>
              <a:ext cx="6935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83568" y="5282919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0" dirty="0" smtClean="0"/>
              <a:t>      </a:t>
            </a:r>
            <a:r>
              <a:rPr lang="zh-CN" altLang="en-US" b="0" dirty="0" smtClean="0"/>
              <a:t>各</a:t>
            </a:r>
            <a:r>
              <a:rPr lang="en-US" altLang="zh-CN" b="0" dirty="0" smtClean="0"/>
              <a:t>class</a:t>
            </a:r>
            <a:r>
              <a:rPr lang="zh-CN" altLang="en-US" b="0" dirty="0" smtClean="0"/>
              <a:t>的</a:t>
            </a:r>
            <a:r>
              <a:rPr lang="en-US" altLang="zh-CN" b="0" dirty="0" smtClean="0"/>
              <a:t>chunk size</a:t>
            </a:r>
            <a:r>
              <a:rPr lang="zh-CN" altLang="en-US" b="0" dirty="0" smtClean="0"/>
              <a:t>按照</a:t>
            </a:r>
            <a:r>
              <a:rPr lang="en-US" altLang="zh-CN" b="0" dirty="0" smtClean="0"/>
              <a:t>factor</a:t>
            </a:r>
            <a:r>
              <a:rPr lang="zh-CN" altLang="en-US" b="0" dirty="0" smtClean="0"/>
              <a:t>增长，请求内存时，找到最适合</a:t>
            </a:r>
            <a:r>
              <a:rPr lang="en-US" altLang="zh-CN" b="0" dirty="0" smtClean="0"/>
              <a:t>item</a:t>
            </a:r>
            <a:r>
              <a:rPr lang="zh-CN" altLang="en-US" b="0" dirty="0" smtClean="0"/>
              <a:t>大小的</a:t>
            </a:r>
            <a:r>
              <a:rPr lang="en-US" altLang="zh-CN" b="0" dirty="0" smtClean="0"/>
              <a:t>chunk </a:t>
            </a:r>
            <a:r>
              <a:rPr lang="zh-CN" altLang="en-US" b="0" dirty="0" smtClean="0"/>
              <a:t>所在的</a:t>
            </a:r>
            <a:r>
              <a:rPr lang="en-US" altLang="zh-CN" b="0" dirty="0" smtClean="0"/>
              <a:t>slab class</a:t>
            </a:r>
            <a:r>
              <a:rPr lang="zh-CN" altLang="en-US" b="0" dirty="0" smtClean="0"/>
              <a:t>，然后从该</a:t>
            </a:r>
            <a:r>
              <a:rPr lang="en-US" altLang="zh-CN" b="0" dirty="0" smtClean="0"/>
              <a:t>class</a:t>
            </a:r>
            <a:r>
              <a:rPr lang="zh-CN" altLang="en-US" b="0" dirty="0" smtClean="0"/>
              <a:t>中找到空闲的</a:t>
            </a:r>
            <a:r>
              <a:rPr lang="en-US" altLang="zh-CN" b="0" dirty="0" smtClean="0"/>
              <a:t>chunk</a:t>
            </a:r>
            <a:r>
              <a:rPr lang="zh-CN" altLang="en-US" b="0" dirty="0" smtClean="0"/>
              <a:t>分配出去。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2637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sz="2000" dirty="0" smtClean="0"/>
              <a:t>基本数据结构</a:t>
            </a:r>
            <a:r>
              <a:rPr lang="en-US" altLang="zh-CN" sz="2000" dirty="0" smtClean="0"/>
              <a:t>-item</a:t>
            </a:r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494044"/>
              </p:ext>
            </p:extLst>
          </p:nvPr>
        </p:nvGraphicFramePr>
        <p:xfrm>
          <a:off x="592720" y="1091821"/>
          <a:ext cx="3528392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/>
              </a:tblGrid>
              <a:tr h="283056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Structure for storing items within </a:t>
                      </a:r>
                      <a:r>
                        <a:rPr lang="en-US" altLang="zh-CN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memcached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_</a:t>
                      </a:r>
                      <a:r>
                        <a:rPr lang="en-US" altLang="zh-CN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stritem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*next       //   </a:t>
                      </a:r>
                      <a:r>
                        <a:rPr lang="zh-CN" alt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指向链表下一个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item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_</a:t>
                      </a:r>
                      <a:r>
                        <a:rPr lang="en-US" altLang="zh-CN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stritem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*</a:t>
                      </a:r>
                      <a:r>
                        <a:rPr lang="en-US" altLang="zh-CN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prev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//   </a:t>
                      </a:r>
                      <a:r>
                        <a:rPr lang="zh-CN" alt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指向上一个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item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_</a:t>
                      </a:r>
                      <a:r>
                        <a:rPr lang="en-US" altLang="zh-CN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stritem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*</a:t>
                      </a:r>
                      <a:r>
                        <a:rPr lang="en-US" altLang="zh-CN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h_next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 //  </a:t>
                      </a:r>
                      <a:r>
                        <a:rPr lang="zh-CN" alt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指向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hash bucket</a:t>
                      </a:r>
                      <a:r>
                        <a:rPr lang="zh-CN" alt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的下一项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rel_time_t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time         //    </a:t>
                      </a:r>
                      <a:r>
                        <a:rPr lang="zh-CN" alt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最近访问时间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rel_time_t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en-US" altLang="zh-CN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exptime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 //    </a:t>
                      </a:r>
                      <a:r>
                        <a:rPr lang="zh-CN" alt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过期时间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lang="en-US" altLang="zh-CN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nbytes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    //    </a:t>
                      </a:r>
                      <a:r>
                        <a:rPr lang="zh-CN" alt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存放数据大小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unsigned short  </a:t>
                      </a:r>
                      <a:r>
                        <a:rPr lang="en-US" altLang="zh-CN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refcount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//  </a:t>
                      </a:r>
                      <a:r>
                        <a:rPr lang="zh-CN" alt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引用计数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union {</a:t>
                      </a:r>
                    </a:p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uint64_t </a:t>
                      </a:r>
                      <a:r>
                        <a:rPr lang="en-US" altLang="zh-CN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cas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char end;</a:t>
                      </a:r>
                    </a:p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} 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data[];                              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//  </a:t>
                      </a:r>
                      <a:r>
                        <a:rPr lang="zh-CN" alt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存放数据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uint8_t </a:t>
                      </a:r>
                      <a:r>
                        <a:rPr lang="en-US" altLang="zh-CN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nsuffix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altLang="zh-CN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it_flags</a:t>
                      </a:r>
                      <a:r>
                        <a:rPr lang="en-US" altLang="zh-CN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slabs_clsid</a:t>
                      </a:r>
                      <a:r>
                        <a:rPr lang="en-US" altLang="zh-CN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nkey</a:t>
                      </a:r>
                      <a:r>
                        <a:rPr lang="en-US" altLang="zh-CN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zh-CN" alt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其它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23483" y="1144669"/>
            <a:ext cx="4536504" cy="240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0" dirty="0" smtClean="0"/>
              <a:t>  </a:t>
            </a:r>
            <a:r>
              <a:rPr lang="en-US" altLang="zh-CN" b="0" dirty="0" smtClean="0"/>
              <a:t>     Item</a:t>
            </a:r>
            <a:r>
              <a:rPr lang="zh-CN" altLang="en-US" b="0" dirty="0" smtClean="0"/>
              <a:t>由两部分组成，一部分记录结构属性，另一部分为数据。</a:t>
            </a:r>
            <a:endParaRPr lang="en-US" altLang="zh-CN" b="0" dirty="0" smtClean="0"/>
          </a:p>
          <a:p>
            <a:pPr>
              <a:lnSpc>
                <a:spcPct val="150000"/>
              </a:lnSpc>
            </a:pPr>
            <a:r>
              <a:rPr lang="en-US" altLang="zh-CN" b="0" dirty="0" smtClean="0"/>
              <a:t>       item </a:t>
            </a:r>
            <a:r>
              <a:rPr lang="zh-CN" altLang="en-US" b="0" dirty="0"/>
              <a:t>结构体的定义使用了一个常用的技巧</a:t>
            </a:r>
            <a:r>
              <a:rPr lang="en-US" altLang="zh-CN" b="0" dirty="0"/>
              <a:t>: </a:t>
            </a:r>
            <a:r>
              <a:rPr lang="zh-CN" altLang="en-US" b="0" dirty="0"/>
              <a:t>定义空数组 </a:t>
            </a:r>
            <a:r>
              <a:rPr lang="en-US" altLang="zh-CN" b="0" dirty="0" smtClean="0"/>
              <a:t>data</a:t>
            </a:r>
            <a:r>
              <a:rPr lang="zh-CN" altLang="en-US" b="0" dirty="0" smtClean="0"/>
              <a:t>，用来</a:t>
            </a:r>
            <a:r>
              <a:rPr lang="zh-CN" altLang="en-US" b="0" dirty="0"/>
              <a:t>指向 </a:t>
            </a:r>
            <a:r>
              <a:rPr lang="en-US" altLang="zh-CN" b="0" dirty="0"/>
              <a:t>item </a:t>
            </a:r>
            <a:r>
              <a:rPr lang="zh-CN" altLang="en-US" b="0" dirty="0"/>
              <a:t>数据部分的首地址</a:t>
            </a:r>
            <a:r>
              <a:rPr lang="en-US" altLang="zh-CN" b="0" dirty="0"/>
              <a:t>, </a:t>
            </a:r>
            <a:r>
              <a:rPr lang="zh-CN" altLang="en-US" b="0" dirty="0"/>
              <a:t>使用空数组</a:t>
            </a:r>
            <a:r>
              <a:rPr lang="zh-CN" altLang="en-US" b="0" dirty="0" smtClean="0"/>
              <a:t>的好处</a:t>
            </a:r>
            <a:r>
              <a:rPr lang="zh-CN" altLang="en-US" b="0" dirty="0"/>
              <a:t>是 </a:t>
            </a:r>
            <a:r>
              <a:rPr lang="en-US" altLang="zh-CN" b="0" dirty="0"/>
              <a:t>data </a:t>
            </a:r>
            <a:r>
              <a:rPr lang="zh-CN" altLang="en-US" b="0" dirty="0"/>
              <a:t>指针本身不占用任何存储空间</a:t>
            </a:r>
            <a:r>
              <a:rPr lang="en-US" altLang="zh-CN" b="0" dirty="0"/>
              <a:t>, </a:t>
            </a:r>
            <a:r>
              <a:rPr lang="zh-CN" altLang="en-US" b="0" dirty="0"/>
              <a:t>为 </a:t>
            </a:r>
            <a:r>
              <a:rPr lang="en-US" altLang="zh-CN" b="0" dirty="0"/>
              <a:t>item </a:t>
            </a:r>
            <a:r>
              <a:rPr lang="zh-CN" altLang="en-US" b="0" dirty="0"/>
              <a:t>分配存储空间后</a:t>
            </a:r>
            <a:r>
              <a:rPr lang="en-US" altLang="zh-CN" b="0" dirty="0"/>
              <a:t>, data </a:t>
            </a:r>
            <a:r>
              <a:rPr lang="zh-CN" altLang="en-US" b="0" dirty="0"/>
              <a:t>自然而然就指向数据部分的首</a:t>
            </a:r>
            <a:r>
              <a:rPr lang="zh-CN" altLang="en-US" b="0" dirty="0" smtClean="0"/>
              <a:t>地址。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37041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039551"/>
              </p:ext>
            </p:extLst>
          </p:nvPr>
        </p:nvGraphicFramePr>
        <p:xfrm>
          <a:off x="488983" y="1153024"/>
          <a:ext cx="3672408" cy="40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Structure for Slab(</a:t>
                      </a:r>
                      <a:r>
                        <a:rPr lang="en-US" altLang="zh-CN" dirty="0" err="1" smtClean="0"/>
                        <a:t>slabclass_t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unsigned </a:t>
                      </a:r>
                      <a:r>
                        <a:rPr lang="en-US" altLang="zh-CN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size   </a:t>
                      </a:r>
                      <a:r>
                        <a:rPr lang="en-US" altLang="zh-CN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//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zh-CN" alt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每个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chunk</a:t>
                      </a:r>
                      <a:r>
                        <a:rPr lang="zh-CN" alt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的大小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unsigned </a:t>
                      </a:r>
                      <a:r>
                        <a:rPr lang="en-US" altLang="zh-CN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perslab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//  </a:t>
                      </a:r>
                      <a:r>
                        <a:rPr lang="zh-CN" alt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一个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slab</a:t>
                      </a:r>
                      <a:r>
                        <a:rPr lang="zh-CN" alt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存放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chunk</a:t>
                      </a:r>
                      <a:r>
                        <a:rPr lang="zh-CN" alt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的数量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void *slots                //   </a:t>
                      </a:r>
                      <a:r>
                        <a:rPr lang="zh-CN" alt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空闲可插入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item</a:t>
                      </a:r>
                      <a:r>
                        <a:rPr lang="zh-CN" alt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的插槽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unsigned </a:t>
                      </a:r>
                      <a:r>
                        <a:rPr lang="en-US" altLang="zh-CN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sl_curr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 //  </a:t>
                      </a:r>
                      <a:r>
                        <a:rPr lang="zh-CN" alt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回收的空闲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item</a:t>
                      </a:r>
                      <a:r>
                        <a:rPr lang="zh-CN" alt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数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unsigned </a:t>
                      </a:r>
                      <a:r>
                        <a:rPr lang="en-US" altLang="zh-CN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slabs     //   class</a:t>
                      </a:r>
                      <a:r>
                        <a:rPr lang="zh-CN" alt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中分配的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slabs</a:t>
                      </a:r>
                      <a:r>
                        <a:rPr lang="zh-CN" alt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数目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void **</a:t>
                      </a:r>
                      <a:r>
                        <a:rPr lang="en-US" altLang="zh-CN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slab_list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//     </a:t>
                      </a:r>
                      <a:r>
                        <a:rPr lang="zh-CN" alt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存储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slab</a:t>
                      </a:r>
                      <a:r>
                        <a:rPr lang="zh-CN" alt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指针的数组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unsigned </a:t>
                      </a:r>
                      <a:r>
                        <a:rPr lang="en-US" altLang="zh-CN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list_size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unsigned </a:t>
                      </a:r>
                      <a:r>
                        <a:rPr lang="en-US" altLang="zh-CN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killing    //dying</a:t>
                      </a:r>
                      <a:r>
                        <a:rPr lang="en-US" altLang="zh-CN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slab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size_t</a:t>
                      </a: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requested    </a:t>
                      </a:r>
                      <a:r>
                        <a:rPr lang="zh-CN" alt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？？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sz="2000" dirty="0" smtClean="0"/>
              <a:t>基本数据结构</a:t>
            </a:r>
            <a:r>
              <a:rPr lang="en-US" altLang="zh-CN" sz="2000" dirty="0" smtClean="0"/>
              <a:t>-slab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323483" y="1144669"/>
            <a:ext cx="45365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 smtClean="0">
                <a:latin typeface="+mn-ea"/>
              </a:rPr>
              <a:t>       slots </a:t>
            </a:r>
            <a:r>
              <a:rPr lang="zh-CN" altLang="en-US" b="0" dirty="0">
                <a:latin typeface="+mn-ea"/>
              </a:rPr>
              <a:t>是回收的 </a:t>
            </a:r>
            <a:r>
              <a:rPr lang="en-US" altLang="zh-CN" b="0" dirty="0">
                <a:latin typeface="+mn-ea"/>
              </a:rPr>
              <a:t>item </a:t>
            </a:r>
            <a:r>
              <a:rPr lang="zh-CN" altLang="en-US" b="0" dirty="0">
                <a:latin typeface="+mn-ea"/>
              </a:rPr>
              <a:t>链表</a:t>
            </a:r>
            <a:r>
              <a:rPr lang="en-US" altLang="zh-CN" b="0" dirty="0">
                <a:latin typeface="+mn-ea"/>
              </a:rPr>
              <a:t>, </a:t>
            </a:r>
            <a:r>
              <a:rPr lang="zh-CN" altLang="en-US" b="0" dirty="0">
                <a:latin typeface="+mn-ea"/>
              </a:rPr>
              <a:t>从某个 </a:t>
            </a:r>
            <a:r>
              <a:rPr lang="en-US" altLang="zh-CN" b="0" dirty="0" err="1">
                <a:latin typeface="+mn-ea"/>
              </a:rPr>
              <a:t>slabclass</a:t>
            </a:r>
            <a:r>
              <a:rPr lang="en-US" altLang="zh-CN" b="0" dirty="0">
                <a:latin typeface="+mn-ea"/>
              </a:rPr>
              <a:t> </a:t>
            </a:r>
            <a:r>
              <a:rPr lang="zh-CN" altLang="en-US" b="0" dirty="0">
                <a:latin typeface="+mn-ea"/>
              </a:rPr>
              <a:t>分配出去一个 </a:t>
            </a:r>
            <a:r>
              <a:rPr lang="en-US" altLang="zh-CN" b="0" dirty="0">
                <a:latin typeface="+mn-ea"/>
              </a:rPr>
              <a:t>item, </a:t>
            </a:r>
            <a:r>
              <a:rPr lang="zh-CN" altLang="en-US" b="0" dirty="0">
                <a:latin typeface="+mn-ea"/>
              </a:rPr>
              <a:t>当 </a:t>
            </a:r>
            <a:r>
              <a:rPr lang="en-US" altLang="zh-CN" b="0" dirty="0">
                <a:latin typeface="+mn-ea"/>
              </a:rPr>
              <a:t>item </a:t>
            </a:r>
            <a:r>
              <a:rPr lang="zh-CN" altLang="en-US" b="0" dirty="0">
                <a:latin typeface="+mn-ea"/>
              </a:rPr>
              <a:t>回收的</a:t>
            </a:r>
            <a:r>
              <a:rPr lang="zh-CN" altLang="en-US" b="0" dirty="0" smtClean="0">
                <a:latin typeface="+mn-ea"/>
              </a:rPr>
              <a:t>时候，不是把这 </a:t>
            </a:r>
            <a:r>
              <a:rPr lang="en-US" altLang="zh-CN" b="0" dirty="0" smtClean="0">
                <a:latin typeface="+mn-ea"/>
              </a:rPr>
              <a:t>item </a:t>
            </a:r>
            <a:r>
              <a:rPr lang="zh-CN" altLang="en-US" b="0" dirty="0" smtClean="0">
                <a:latin typeface="+mn-ea"/>
              </a:rPr>
              <a:t>使用的内存交还给 </a:t>
            </a:r>
            <a:r>
              <a:rPr lang="en-US" altLang="zh-CN" b="0" dirty="0" smtClean="0">
                <a:latin typeface="+mn-ea"/>
              </a:rPr>
              <a:t>slab</a:t>
            </a:r>
            <a:r>
              <a:rPr lang="zh-CN" altLang="en-US" b="0" dirty="0" smtClean="0">
                <a:latin typeface="+mn-ea"/>
              </a:rPr>
              <a:t>，而是让这个 </a:t>
            </a:r>
            <a:r>
              <a:rPr lang="en-US" altLang="zh-CN" b="0" dirty="0" smtClean="0">
                <a:latin typeface="+mn-ea"/>
              </a:rPr>
              <a:t>item </a:t>
            </a:r>
            <a:r>
              <a:rPr lang="zh-CN" altLang="en-US" b="0" dirty="0" smtClean="0">
                <a:latin typeface="+mn-ea"/>
              </a:rPr>
              <a:t>挂在 </a:t>
            </a:r>
            <a:r>
              <a:rPr lang="en-US" altLang="zh-CN" b="0" dirty="0" smtClean="0">
                <a:latin typeface="+mn-ea"/>
              </a:rPr>
              <a:t>slots </a:t>
            </a:r>
            <a:r>
              <a:rPr lang="zh-CN" altLang="en-US" b="0" dirty="0" smtClean="0">
                <a:latin typeface="+mn-ea"/>
              </a:rPr>
              <a:t>链表的尾部，</a:t>
            </a:r>
            <a:r>
              <a:rPr lang="en-US" altLang="zh-CN" b="0" dirty="0" smtClean="0">
                <a:latin typeface="+mn-ea"/>
              </a:rPr>
              <a:t> </a:t>
            </a:r>
            <a:r>
              <a:rPr lang="en-US" altLang="zh-CN" b="0" dirty="0" err="1" smtClean="0">
                <a:latin typeface="+mn-ea"/>
              </a:rPr>
              <a:t>sl_curr</a:t>
            </a:r>
            <a:r>
              <a:rPr lang="en-US" altLang="zh-CN" b="0" dirty="0" smtClean="0">
                <a:latin typeface="+mn-ea"/>
              </a:rPr>
              <a:t> </a:t>
            </a:r>
            <a:r>
              <a:rPr lang="zh-CN" altLang="en-US" b="0" dirty="0" smtClean="0">
                <a:latin typeface="+mn-ea"/>
              </a:rPr>
              <a:t>表示当前链表中有多少个回收而来的空闲 </a:t>
            </a:r>
            <a:r>
              <a:rPr lang="en-US" altLang="zh-CN" b="0" dirty="0" smtClean="0">
                <a:latin typeface="+mn-ea"/>
              </a:rPr>
              <a:t>item</a:t>
            </a:r>
            <a:r>
              <a:rPr lang="zh-CN" altLang="en-US" b="0" dirty="0" smtClean="0">
                <a:latin typeface="+mn-ea"/>
              </a:rPr>
              <a:t>。</a:t>
            </a:r>
            <a:endParaRPr lang="en-US" altLang="zh-CN" b="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0" dirty="0" smtClean="0">
                <a:latin typeface="+mn-ea"/>
              </a:rPr>
              <a:t>       初始</a:t>
            </a:r>
            <a:r>
              <a:rPr lang="zh-CN" altLang="en-US" b="0" dirty="0">
                <a:latin typeface="+mn-ea"/>
              </a:rPr>
              <a:t>时</a:t>
            </a:r>
            <a:r>
              <a:rPr lang="en-US" altLang="zh-CN" b="0" dirty="0">
                <a:latin typeface="+mn-ea"/>
              </a:rPr>
              <a:t>, </a:t>
            </a:r>
            <a:r>
              <a:rPr lang="en-US" altLang="zh-CN" b="0" dirty="0" err="1">
                <a:latin typeface="+mn-ea"/>
              </a:rPr>
              <a:t>memcached</a:t>
            </a:r>
            <a:r>
              <a:rPr lang="en-US" altLang="zh-CN" b="0" dirty="0">
                <a:latin typeface="+mn-ea"/>
              </a:rPr>
              <a:t> </a:t>
            </a:r>
            <a:r>
              <a:rPr lang="zh-CN" altLang="en-US" b="0" dirty="0">
                <a:latin typeface="+mn-ea"/>
              </a:rPr>
              <a:t>为每个 </a:t>
            </a:r>
            <a:r>
              <a:rPr lang="en-US" altLang="zh-CN" b="0" dirty="0" err="1">
                <a:latin typeface="+mn-ea"/>
              </a:rPr>
              <a:t>slabclass</a:t>
            </a:r>
            <a:r>
              <a:rPr lang="en-US" altLang="zh-CN" b="0" dirty="0">
                <a:latin typeface="+mn-ea"/>
              </a:rPr>
              <a:t> </a:t>
            </a:r>
            <a:r>
              <a:rPr lang="zh-CN" altLang="en-US" b="0" dirty="0">
                <a:latin typeface="+mn-ea"/>
              </a:rPr>
              <a:t>分配一个 </a:t>
            </a:r>
            <a:r>
              <a:rPr lang="en-US" altLang="zh-CN" b="0" dirty="0" smtClean="0">
                <a:latin typeface="+mn-ea"/>
              </a:rPr>
              <a:t>slab</a:t>
            </a:r>
            <a:r>
              <a:rPr lang="zh-CN" altLang="en-US" b="0" dirty="0" smtClean="0">
                <a:latin typeface="+mn-ea"/>
              </a:rPr>
              <a:t>，当</a:t>
            </a:r>
            <a:r>
              <a:rPr lang="zh-CN" altLang="en-US" b="0" dirty="0">
                <a:latin typeface="+mn-ea"/>
              </a:rPr>
              <a:t>这个 </a:t>
            </a:r>
            <a:r>
              <a:rPr lang="en-US" altLang="zh-CN" b="0" dirty="0">
                <a:latin typeface="+mn-ea"/>
              </a:rPr>
              <a:t>slab </a:t>
            </a:r>
            <a:r>
              <a:rPr lang="zh-CN" altLang="en-US" b="0" dirty="0">
                <a:latin typeface="+mn-ea"/>
              </a:rPr>
              <a:t>内存块使用完</a:t>
            </a:r>
            <a:r>
              <a:rPr lang="zh-CN" altLang="en-US" b="0" dirty="0" smtClean="0">
                <a:latin typeface="+mn-ea"/>
              </a:rPr>
              <a:t>后，</a:t>
            </a:r>
            <a:r>
              <a:rPr lang="en-US" altLang="zh-CN" b="0" dirty="0" err="1" smtClean="0">
                <a:latin typeface="+mn-ea"/>
              </a:rPr>
              <a:t>memcached</a:t>
            </a:r>
            <a:r>
              <a:rPr lang="en-US" altLang="zh-CN" b="0" dirty="0" smtClean="0">
                <a:latin typeface="+mn-ea"/>
              </a:rPr>
              <a:t> </a:t>
            </a:r>
            <a:r>
              <a:rPr lang="zh-CN" altLang="en-US" b="0" dirty="0">
                <a:latin typeface="+mn-ea"/>
              </a:rPr>
              <a:t>分配一个新的 </a:t>
            </a:r>
            <a:r>
              <a:rPr lang="en-US" altLang="zh-CN" b="0" dirty="0" smtClean="0">
                <a:latin typeface="+mn-ea"/>
              </a:rPr>
              <a:t>slab</a:t>
            </a:r>
            <a:r>
              <a:rPr lang="zh-CN" altLang="en-US" b="0" dirty="0" smtClean="0">
                <a:latin typeface="+mn-ea"/>
              </a:rPr>
              <a:t>，所以 </a:t>
            </a:r>
            <a:r>
              <a:rPr lang="en-US" altLang="zh-CN" b="0" dirty="0" err="1">
                <a:latin typeface="+mn-ea"/>
              </a:rPr>
              <a:t>slabclass</a:t>
            </a:r>
            <a:r>
              <a:rPr lang="en-US" altLang="zh-CN" b="0" dirty="0">
                <a:latin typeface="+mn-ea"/>
              </a:rPr>
              <a:t> </a:t>
            </a:r>
            <a:r>
              <a:rPr lang="zh-CN" altLang="en-US" b="0" dirty="0">
                <a:latin typeface="+mn-ea"/>
              </a:rPr>
              <a:t>可以拥有多个</a:t>
            </a:r>
            <a:r>
              <a:rPr lang="en-US" altLang="zh-CN" b="0" dirty="0" smtClean="0">
                <a:latin typeface="+mn-ea"/>
              </a:rPr>
              <a:t>slab</a:t>
            </a:r>
            <a:r>
              <a:rPr lang="zh-CN" altLang="en-US" b="0" dirty="0" smtClean="0">
                <a:latin typeface="+mn-ea"/>
              </a:rPr>
              <a:t>，这些 </a:t>
            </a:r>
            <a:r>
              <a:rPr lang="en-US" altLang="zh-CN" b="0" dirty="0">
                <a:latin typeface="+mn-ea"/>
              </a:rPr>
              <a:t>slab </a:t>
            </a:r>
            <a:r>
              <a:rPr lang="zh-CN" altLang="en-US" b="0" dirty="0">
                <a:latin typeface="+mn-ea"/>
              </a:rPr>
              <a:t>就是通过 </a:t>
            </a:r>
            <a:r>
              <a:rPr lang="en-US" altLang="zh-CN" b="0" dirty="0" err="1">
                <a:latin typeface="+mn-ea"/>
              </a:rPr>
              <a:t>slab_list</a:t>
            </a:r>
            <a:r>
              <a:rPr lang="en-US" altLang="zh-CN" b="0" dirty="0">
                <a:latin typeface="+mn-ea"/>
              </a:rPr>
              <a:t> </a:t>
            </a:r>
            <a:r>
              <a:rPr lang="zh-CN" altLang="en-US" b="0" dirty="0">
                <a:latin typeface="+mn-ea"/>
              </a:rPr>
              <a:t>数组来管理</a:t>
            </a:r>
            <a:r>
              <a:rPr lang="zh-CN" altLang="en-US" b="0" dirty="0" smtClean="0">
                <a:latin typeface="+mn-ea"/>
              </a:rPr>
              <a:t>的，</a:t>
            </a:r>
            <a:r>
              <a:rPr lang="en-US" altLang="zh-CN" b="0" dirty="0" smtClean="0">
                <a:latin typeface="+mn-ea"/>
              </a:rPr>
              <a:t> </a:t>
            </a:r>
            <a:r>
              <a:rPr lang="en-US" altLang="zh-CN" b="0" dirty="0" err="1">
                <a:latin typeface="+mn-ea"/>
              </a:rPr>
              <a:t>list_size</a:t>
            </a:r>
            <a:endParaRPr lang="en-US" altLang="zh-CN" b="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latin typeface="+mn-ea"/>
              </a:rPr>
              <a:t>表示当前 </a:t>
            </a:r>
            <a:r>
              <a:rPr lang="en-US" altLang="zh-CN" b="0" dirty="0" err="1">
                <a:latin typeface="+mn-ea"/>
              </a:rPr>
              <a:t>slabclass</a:t>
            </a:r>
            <a:r>
              <a:rPr lang="en-US" altLang="zh-CN" b="0" dirty="0">
                <a:latin typeface="+mn-ea"/>
              </a:rPr>
              <a:t> </a:t>
            </a:r>
            <a:r>
              <a:rPr lang="zh-CN" altLang="en-US" b="0" dirty="0">
                <a:latin typeface="+mn-ea"/>
              </a:rPr>
              <a:t>有多少个 </a:t>
            </a:r>
            <a:r>
              <a:rPr lang="en-US" altLang="zh-CN" b="0" dirty="0" smtClean="0">
                <a:latin typeface="+mn-ea"/>
              </a:rPr>
              <a:t>slab</a:t>
            </a:r>
            <a:r>
              <a:rPr lang="zh-CN" altLang="en-US" b="0" dirty="0" smtClean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70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2000" dirty="0" err="1" smtClean="0"/>
              <a:t>Slabclass</a:t>
            </a:r>
            <a:r>
              <a:rPr lang="zh-CN" altLang="en-US" sz="2000" dirty="0" smtClean="0"/>
              <a:t>结构示意图</a:t>
            </a:r>
            <a:endParaRPr lang="zh-CN" altLang="en-US" sz="2000" dirty="0"/>
          </a:p>
        </p:txBody>
      </p:sp>
      <p:pic>
        <p:nvPicPr>
          <p:cNvPr id="1026" name="Picture 2" descr="C:\Users\IBM_ADMIN\Downloads\slabcla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32" y="864695"/>
            <a:ext cx="8752224" cy="535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3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349069"/>
            <a:ext cx="8229600" cy="45900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sz="2000" dirty="0" smtClean="0"/>
              <a:t>内存初始化 </a:t>
            </a:r>
            <a:r>
              <a:rPr lang="en-US" altLang="zh-CN" sz="2000" dirty="0" err="1" smtClean="0"/>
              <a:t>slab.c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slabs_init</a:t>
            </a:r>
            <a:r>
              <a:rPr lang="en-US" altLang="zh-CN" sz="2000" dirty="0" smtClean="0"/>
              <a:t>()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75146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/>
              <a:t>slabs_init</a:t>
            </a:r>
            <a:r>
              <a:rPr lang="en-US" altLang="zh-CN" b="0" dirty="0"/>
              <a:t>(</a:t>
            </a:r>
            <a:r>
              <a:rPr lang="en-US" altLang="zh-CN" b="0" dirty="0" err="1"/>
              <a:t>settings.maxbytes</a:t>
            </a:r>
            <a:r>
              <a:rPr lang="en-US" altLang="zh-CN" b="0" dirty="0"/>
              <a:t>, </a:t>
            </a:r>
            <a:r>
              <a:rPr lang="en-US" altLang="zh-CN" b="0" dirty="0" err="1"/>
              <a:t>settings.factor</a:t>
            </a:r>
            <a:r>
              <a:rPr lang="en-US" altLang="zh-CN" b="0" dirty="0"/>
              <a:t>, </a:t>
            </a:r>
            <a:r>
              <a:rPr lang="en-US" altLang="zh-CN" b="0" dirty="0" err="1"/>
              <a:t>preallocate</a:t>
            </a:r>
            <a:r>
              <a:rPr lang="en-US" altLang="zh-CN" b="0" dirty="0"/>
              <a:t>);</a:t>
            </a:r>
            <a:endParaRPr lang="zh-CN" altLang="en-US" b="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010093"/>
            <a:ext cx="69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 smtClean="0"/>
              <a:t>Memcached</a:t>
            </a:r>
            <a:r>
              <a:rPr lang="zh-CN" altLang="en-US" b="0" dirty="0" smtClean="0"/>
              <a:t>首次默认分配</a:t>
            </a:r>
            <a:r>
              <a:rPr lang="en-US" altLang="zh-CN" b="0" dirty="0" smtClean="0"/>
              <a:t>64MB</a:t>
            </a:r>
            <a:r>
              <a:rPr lang="zh-CN" altLang="en-US" b="0" dirty="0" smtClean="0"/>
              <a:t>的内存空间，之后所有数据都是在该片空间进行存储。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29324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788" y="1164247"/>
            <a:ext cx="8226425" cy="4340225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存在内存碎片，解决办法是根据实际</a:t>
            </a:r>
            <a:r>
              <a:rPr lang="en-US" altLang="zh-CN" sz="2000" dirty="0" smtClean="0"/>
              <a:t>item</a:t>
            </a:r>
            <a:r>
              <a:rPr lang="zh-CN" altLang="en-US" sz="2000" dirty="0" smtClean="0"/>
              <a:t>的大小，预先调整</a:t>
            </a:r>
            <a:r>
              <a:rPr lang="en-US" altLang="zh-CN" sz="2000" dirty="0" smtClean="0"/>
              <a:t>factor</a:t>
            </a:r>
            <a:r>
              <a:rPr lang="zh-CN" altLang="en-US" sz="2000" dirty="0" smtClean="0"/>
              <a:t>的大小</a:t>
            </a:r>
            <a:endParaRPr lang="en-US" altLang="zh-CN" sz="2000" dirty="0" smtClean="0"/>
          </a:p>
        </p:txBody>
      </p:sp>
      <p:pic>
        <p:nvPicPr>
          <p:cNvPr id="4" name="Picture 2" descr="C:\Users\IBM_ADMIN\Downloads\frag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61857"/>
            <a:ext cx="5400600" cy="189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57200" y="349069"/>
            <a:ext cx="8229600" cy="45900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2000" dirty="0" smtClean="0"/>
              <a:t>Slab</a:t>
            </a:r>
            <a:r>
              <a:rPr lang="zh-CN" altLang="en-US" sz="2000" dirty="0" smtClean="0"/>
              <a:t>分配机制的缺点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062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Memcached</a:t>
            </a:r>
            <a:r>
              <a:rPr lang="zh-CN" altLang="en-US" sz="2000" dirty="0" smtClean="0"/>
              <a:t>是一个高性能的分布式内存对象缓存系统，用于动态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应用以减轻数据库负载。它通过在内存缓存对象来减少数据库的</a:t>
            </a:r>
            <a:r>
              <a:rPr lang="zh-CN" altLang="en-US" sz="2000" dirty="0"/>
              <a:t>访问</a:t>
            </a:r>
            <a:r>
              <a:rPr lang="zh-CN" altLang="en-US" sz="2000" dirty="0" smtClean="0"/>
              <a:t>次数，从而提高动态、数据库驱动网站的访问速度。</a:t>
            </a:r>
            <a:endParaRPr lang="zh-CN" altLang="en-US" sz="2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/>
              <a:t>Memcached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49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dirty="0" smtClean="0"/>
              <a:t>基本操作命令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存储命令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set/add/replace/append/prepend/</a:t>
            </a:r>
            <a:r>
              <a:rPr lang="en-US" altLang="zh-CN" sz="2000" dirty="0" err="1" smtClean="0"/>
              <a:t>cas</a:t>
            </a:r>
            <a:endParaRPr lang="en-US" altLang="zh-CN" sz="2000" dirty="0" smtClean="0"/>
          </a:p>
          <a:p>
            <a:r>
              <a:rPr lang="zh-CN" altLang="en-US" sz="2000" dirty="0" smtClean="0"/>
              <a:t>读取命令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get/gets</a:t>
            </a:r>
          </a:p>
          <a:p>
            <a:r>
              <a:rPr lang="zh-CN" altLang="en-US" sz="2000" dirty="0" smtClean="0"/>
              <a:t>显示统计状态命令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stats</a:t>
            </a:r>
          </a:p>
          <a:p>
            <a:r>
              <a:rPr lang="zh-CN" altLang="en-US" sz="2000" dirty="0" smtClean="0"/>
              <a:t>其他命令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/>
              <a:t>f</a:t>
            </a:r>
            <a:r>
              <a:rPr lang="en-US" altLang="zh-CN" sz="2000" dirty="0" err="1" smtClean="0"/>
              <a:t>lush_all,vsersion,quit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792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sz="2400" dirty="0" smtClean="0"/>
              <a:t>存储命令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870493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命令格式</a:t>
            </a:r>
            <a:endParaRPr lang="en-US" altLang="zh-CN" b="1" dirty="0" smtClean="0"/>
          </a:p>
          <a:p>
            <a:r>
              <a:rPr lang="en-US" altLang="zh-CN" i="1" dirty="0" smtClean="0"/>
              <a:t>&lt;command name&gt;  &lt;key&gt; &lt;flags&gt; &lt;</a:t>
            </a:r>
            <a:r>
              <a:rPr lang="en-US" altLang="zh-CN" i="1" dirty="0" err="1" smtClean="0"/>
              <a:t>exptime</a:t>
            </a:r>
            <a:r>
              <a:rPr lang="en-US" altLang="zh-CN" i="1" dirty="0" smtClean="0"/>
              <a:t>&gt;  &lt;bytes&gt;</a:t>
            </a:r>
          </a:p>
          <a:p>
            <a:r>
              <a:rPr lang="en-US" altLang="zh-CN" i="1" dirty="0" smtClean="0"/>
              <a:t>&lt;data block&gt;</a:t>
            </a:r>
            <a:endParaRPr lang="zh-CN" alt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979810" y="1634046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命令解释：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972115"/>
              </p:ext>
            </p:extLst>
          </p:nvPr>
        </p:nvGraphicFramePr>
        <p:xfrm>
          <a:off x="1043608" y="207430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&lt;command name&gt;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Set/add/replace/append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&lt;key&gt;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关键字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&lt;flags&gt;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标识关键字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&lt;</a:t>
                      </a:r>
                      <a:r>
                        <a:rPr lang="en-US" altLang="zh-CN" sz="1400" dirty="0" err="1" smtClean="0"/>
                        <a:t>exptime</a:t>
                      </a:r>
                      <a:r>
                        <a:rPr lang="en-US" altLang="zh-CN" sz="1400" dirty="0" smtClean="0"/>
                        <a:t>&gt;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数据的存活时间，</a:t>
                      </a:r>
                      <a:r>
                        <a:rPr lang="en-US" altLang="zh-CN" sz="1400" dirty="0" smtClean="0"/>
                        <a:t>0</a:t>
                      </a:r>
                      <a:r>
                        <a:rPr lang="zh-CN" altLang="en-US" sz="1400" dirty="0" smtClean="0"/>
                        <a:t>表永远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&lt;bytes&gt;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存储字节数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&lt;data block&gt;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存储的数据块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79810" y="4550735"/>
            <a:ext cx="63460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0" dirty="0"/>
              <a:t>s</a:t>
            </a:r>
            <a:r>
              <a:rPr lang="en-US" altLang="zh-CN" b="0" dirty="0" smtClean="0"/>
              <a:t>et</a:t>
            </a:r>
            <a:r>
              <a:rPr lang="zh-CN" altLang="en-US" b="0" dirty="0" smtClean="0"/>
              <a:t>：</a:t>
            </a:r>
            <a:r>
              <a:rPr lang="en-US" altLang="zh-CN" b="0" dirty="0" smtClean="0"/>
              <a:t>key</a:t>
            </a:r>
            <a:r>
              <a:rPr lang="zh-CN" altLang="en-US" b="0" dirty="0" smtClean="0"/>
              <a:t>如果存在，可以对其进行更新</a:t>
            </a:r>
            <a:endParaRPr lang="en-US" altLang="zh-CN" b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0" dirty="0"/>
              <a:t>a</a:t>
            </a:r>
            <a:r>
              <a:rPr lang="en-US" altLang="zh-CN" b="0" dirty="0" smtClean="0"/>
              <a:t>dd: </a:t>
            </a:r>
            <a:r>
              <a:rPr lang="zh-CN" altLang="en-US" b="0" dirty="0" smtClean="0"/>
              <a:t>只有数据不存在时才进行添加</a:t>
            </a:r>
            <a:endParaRPr lang="en-US" altLang="zh-CN" b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0" dirty="0"/>
              <a:t>r</a:t>
            </a:r>
            <a:r>
              <a:rPr lang="en-US" altLang="zh-CN" b="0" dirty="0" smtClean="0"/>
              <a:t>eplace: </a:t>
            </a:r>
            <a:r>
              <a:rPr lang="zh-CN" altLang="en-US" b="0" dirty="0" smtClean="0"/>
              <a:t>只有数据存在时在进行</a:t>
            </a:r>
            <a:r>
              <a:rPr lang="en-US" altLang="zh-CN" b="0" dirty="0" smtClean="0"/>
              <a:t>replace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0" dirty="0"/>
              <a:t>a</a:t>
            </a:r>
            <a:r>
              <a:rPr lang="en-US" altLang="zh-CN" b="0" dirty="0" smtClean="0"/>
              <a:t>ppend: </a:t>
            </a:r>
            <a:r>
              <a:rPr lang="zh-CN" altLang="en-US" b="0" dirty="0" smtClean="0"/>
              <a:t>在现有缓存数据后添加数据</a:t>
            </a:r>
            <a:endParaRPr lang="en-US" altLang="zh-CN" b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0" dirty="0" smtClean="0"/>
              <a:t>prepend: </a:t>
            </a:r>
            <a:r>
              <a:rPr lang="zh-CN" altLang="en-US" b="0" dirty="0" smtClean="0"/>
              <a:t>在现有缓存数据前添加数据</a:t>
            </a:r>
            <a:endParaRPr lang="en-US" altLang="zh-CN" b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0" dirty="0" err="1"/>
              <a:t>cas</a:t>
            </a:r>
            <a:r>
              <a:rPr lang="en-US" altLang="zh-CN" b="0" dirty="0"/>
              <a:t>: check and set</a:t>
            </a:r>
            <a:r>
              <a:rPr lang="zh-CN" altLang="en-US" b="0" dirty="0"/>
              <a:t>，只有当最后一个参数和</a:t>
            </a:r>
            <a:r>
              <a:rPr lang="en-US" altLang="zh-CN" b="0" dirty="0"/>
              <a:t>gets</a:t>
            </a:r>
            <a:r>
              <a:rPr lang="zh-CN" altLang="en-US" b="0" dirty="0"/>
              <a:t>所获取的参数匹配时才能返回，否则返回“</a:t>
            </a:r>
            <a:r>
              <a:rPr lang="en-US" altLang="zh-CN" b="0" dirty="0"/>
              <a:t>EXISTS</a:t>
            </a:r>
            <a:r>
              <a:rPr lang="zh-CN" altLang="en-US" b="0" dirty="0"/>
              <a:t>”</a:t>
            </a:r>
            <a:endParaRPr lang="en-US" altLang="zh-CN" b="0" dirty="0"/>
          </a:p>
          <a:p>
            <a:pPr marL="285750" indent="-285750">
              <a:buFont typeface="Arial" pitchFamily="34" charset="0"/>
              <a:buChar char="•"/>
            </a:pP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18957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sz="2400" dirty="0" smtClean="0"/>
              <a:t>读取命令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41277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命令格式</a:t>
            </a:r>
            <a:endParaRPr lang="en-US" altLang="zh-CN" b="1" dirty="0" smtClean="0"/>
          </a:p>
          <a:p>
            <a:r>
              <a:rPr lang="en-US" altLang="zh-CN" i="1" dirty="0"/>
              <a:t>g</a:t>
            </a:r>
            <a:r>
              <a:rPr lang="en-US" altLang="zh-CN" i="1" dirty="0" smtClean="0"/>
              <a:t>et &lt;key&gt;    </a:t>
            </a:r>
            <a:endParaRPr lang="zh-CN" alt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58928" y="2594345"/>
            <a:ext cx="634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0" dirty="0" smtClean="0"/>
              <a:t>gets</a:t>
            </a:r>
            <a:r>
              <a:rPr lang="zh-CN" altLang="en-US" b="0" dirty="0" smtClean="0"/>
              <a:t>：比</a:t>
            </a:r>
            <a:r>
              <a:rPr lang="en-US" altLang="zh-CN" b="0" dirty="0" smtClean="0"/>
              <a:t>get</a:t>
            </a:r>
            <a:r>
              <a:rPr lang="zh-CN" altLang="en-US" b="0" dirty="0" smtClean="0"/>
              <a:t>多返回一个值，用以确定</a:t>
            </a:r>
            <a:r>
              <a:rPr lang="en-US" altLang="zh-CN" b="0" dirty="0" smtClean="0"/>
              <a:t>value</a:t>
            </a:r>
            <a:r>
              <a:rPr lang="zh-CN" altLang="en-US" b="0" dirty="0" smtClean="0"/>
              <a:t>是否改变，当</a:t>
            </a:r>
            <a:r>
              <a:rPr lang="en-US" altLang="zh-CN" b="0" dirty="0" smtClean="0"/>
              <a:t>value</a:t>
            </a:r>
            <a:r>
              <a:rPr lang="zh-CN" altLang="en-US" b="0" dirty="0" smtClean="0"/>
              <a:t>改变时，该返回值也会变化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5012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sz="2400" dirty="0" smtClean="0"/>
              <a:t>其他命令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20726" y="894418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命令格式</a:t>
            </a:r>
            <a:endParaRPr lang="en-US" altLang="zh-CN" b="1" dirty="0" smtClean="0"/>
          </a:p>
          <a:p>
            <a:r>
              <a:rPr lang="en-US" altLang="zh-CN" i="1" dirty="0" err="1" smtClean="0"/>
              <a:t>flush_all</a:t>
            </a:r>
            <a:endParaRPr lang="zh-CN" alt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20726" y="1562951"/>
            <a:ext cx="634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0" dirty="0" err="1" smtClean="0"/>
              <a:t>flush_all</a:t>
            </a:r>
            <a:r>
              <a:rPr lang="zh-CN" altLang="en-US" b="0" dirty="0" smtClean="0"/>
              <a:t>：清理缓存中的所有</a:t>
            </a:r>
            <a:r>
              <a:rPr lang="en-US" altLang="zh-CN" b="0" dirty="0" smtClean="0"/>
              <a:t>key/value</a:t>
            </a:r>
            <a:r>
              <a:rPr lang="zh-CN" altLang="en-US" b="0" dirty="0" smtClean="0"/>
              <a:t>。由于</a:t>
            </a:r>
            <a:r>
              <a:rPr lang="en-US" altLang="zh-CN" b="0" dirty="0" err="1" smtClean="0"/>
              <a:t>memcached</a:t>
            </a:r>
            <a:r>
              <a:rPr lang="zh-CN" altLang="en-US" b="0" dirty="0" smtClean="0"/>
              <a:t>的</a:t>
            </a:r>
            <a:r>
              <a:rPr lang="en-US" altLang="zh-CN" b="0" dirty="0" smtClean="0"/>
              <a:t>lazy expiration</a:t>
            </a:r>
            <a:r>
              <a:rPr lang="zh-CN" altLang="en-US" b="0" dirty="0" smtClean="0"/>
              <a:t>机制和删除机制，</a:t>
            </a:r>
            <a:r>
              <a:rPr lang="en-US" altLang="zh-CN" b="0" dirty="0" smtClean="0"/>
              <a:t>item</a:t>
            </a:r>
            <a:r>
              <a:rPr lang="zh-CN" altLang="en-US" b="0" dirty="0" smtClean="0"/>
              <a:t>占用的内存不会立即回收。</a:t>
            </a:r>
            <a:endParaRPr lang="en-US" altLang="zh-CN" b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0726" y="2160600"/>
            <a:ext cx="6613451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0" dirty="0"/>
              <a:t>item *</a:t>
            </a:r>
            <a:r>
              <a:rPr lang="en-US" altLang="zh-CN" sz="1050" b="0" dirty="0" err="1"/>
              <a:t>do_item_get</a:t>
            </a:r>
            <a:r>
              <a:rPr lang="en-US" altLang="zh-CN" sz="1050" b="0" dirty="0"/>
              <a:t>(</a:t>
            </a:r>
            <a:r>
              <a:rPr lang="en-US" altLang="zh-CN" sz="1050" b="0" dirty="0" err="1"/>
              <a:t>const</a:t>
            </a:r>
            <a:r>
              <a:rPr lang="en-US" altLang="zh-CN" sz="1050" b="0" dirty="0"/>
              <a:t> char *key, </a:t>
            </a:r>
            <a:r>
              <a:rPr lang="en-US" altLang="zh-CN" sz="1050" b="0" dirty="0" err="1"/>
              <a:t>const</a:t>
            </a:r>
            <a:r>
              <a:rPr lang="en-US" altLang="zh-CN" sz="1050" b="0" dirty="0"/>
              <a:t> </a:t>
            </a:r>
            <a:r>
              <a:rPr lang="en-US" altLang="zh-CN" sz="1050" b="0" dirty="0" err="1"/>
              <a:t>size_t</a:t>
            </a:r>
            <a:r>
              <a:rPr lang="en-US" altLang="zh-CN" sz="1050" b="0" dirty="0"/>
              <a:t> </a:t>
            </a:r>
            <a:r>
              <a:rPr lang="en-US" altLang="zh-CN" sz="1050" b="0" dirty="0" err="1"/>
              <a:t>nkey</a:t>
            </a:r>
            <a:r>
              <a:rPr lang="en-US" altLang="zh-CN" sz="1050" b="0" dirty="0"/>
              <a:t>, </a:t>
            </a:r>
            <a:r>
              <a:rPr lang="en-US" altLang="zh-CN" sz="1050" b="0" dirty="0" err="1"/>
              <a:t>const</a:t>
            </a:r>
            <a:r>
              <a:rPr lang="en-US" altLang="zh-CN" sz="1050" b="0" dirty="0"/>
              <a:t> uint32_t </a:t>
            </a:r>
            <a:r>
              <a:rPr lang="en-US" altLang="zh-CN" sz="1050" b="0" dirty="0" err="1"/>
              <a:t>hv</a:t>
            </a:r>
            <a:r>
              <a:rPr lang="en-US" altLang="zh-CN" sz="1050" b="0" dirty="0" smtClean="0"/>
              <a:t>) {</a:t>
            </a:r>
          </a:p>
          <a:p>
            <a:r>
              <a:rPr lang="en-US" altLang="zh-CN" sz="1050" b="0" dirty="0" smtClean="0"/>
              <a:t>…</a:t>
            </a:r>
            <a:endParaRPr lang="en-US" altLang="zh-CN" sz="1050" b="0" dirty="0"/>
          </a:p>
          <a:p>
            <a:r>
              <a:rPr lang="zh-CN" altLang="en-US" sz="1050" b="0" dirty="0" smtClean="0"/>
              <a:t> </a:t>
            </a:r>
            <a:r>
              <a:rPr lang="en-US" altLang="zh-CN" sz="1050" b="0" dirty="0"/>
              <a:t>/* </a:t>
            </a:r>
            <a:r>
              <a:rPr lang="zh-CN" altLang="en-US" sz="1050" b="0" dirty="0"/>
              <a:t>找到</a:t>
            </a:r>
            <a:r>
              <a:rPr lang="en-US" altLang="zh-CN" sz="1050" b="0" dirty="0"/>
              <a:t>item</a:t>
            </a:r>
            <a:r>
              <a:rPr lang="zh-CN" altLang="en-US" sz="1050" b="0" dirty="0"/>
              <a:t>，检查是否</a:t>
            </a:r>
            <a:r>
              <a:rPr lang="en-US" altLang="zh-CN" sz="1050" b="0" dirty="0"/>
              <a:t>expire */</a:t>
            </a:r>
          </a:p>
          <a:p>
            <a:r>
              <a:rPr lang="en-US" altLang="zh-CN" sz="1050" b="0" dirty="0"/>
              <a:t>    if (it != NULL) {</a:t>
            </a:r>
          </a:p>
          <a:p>
            <a:r>
              <a:rPr lang="en-US" altLang="zh-CN" sz="1050" b="0" dirty="0"/>
              <a:t>        //</a:t>
            </a:r>
            <a:r>
              <a:rPr lang="zh-CN" altLang="en-US" sz="1050" b="0" dirty="0"/>
              <a:t>判断是否启用过期删除机制</a:t>
            </a:r>
          </a:p>
          <a:p>
            <a:r>
              <a:rPr lang="zh-CN" altLang="en-US" sz="1050" b="0" dirty="0"/>
              <a:t>        </a:t>
            </a:r>
            <a:r>
              <a:rPr lang="en-US" altLang="zh-CN" sz="1050" b="0" dirty="0"/>
              <a:t>if (</a:t>
            </a:r>
            <a:r>
              <a:rPr lang="en-US" altLang="zh-CN" sz="1050" b="0" dirty="0" err="1"/>
              <a:t>settings.oldest_live</a:t>
            </a:r>
            <a:r>
              <a:rPr lang="en-US" altLang="zh-CN" sz="1050" b="0" dirty="0"/>
              <a:t> != 0 &amp;&amp; </a:t>
            </a:r>
            <a:r>
              <a:rPr lang="en-US" altLang="zh-CN" sz="1050" b="0" dirty="0" err="1"/>
              <a:t>settings.oldest_live</a:t>
            </a:r>
            <a:r>
              <a:rPr lang="en-US" altLang="zh-CN" sz="1050" b="0" dirty="0"/>
              <a:t> &lt;= </a:t>
            </a:r>
            <a:r>
              <a:rPr lang="en-US" altLang="zh-CN" sz="1050" b="0" dirty="0" err="1"/>
              <a:t>current_time</a:t>
            </a:r>
            <a:r>
              <a:rPr lang="en-US" altLang="zh-CN" sz="1050" b="0" dirty="0"/>
              <a:t> &amp;&amp;</a:t>
            </a:r>
          </a:p>
          <a:p>
            <a:r>
              <a:rPr lang="en-US" altLang="zh-CN" sz="1050" b="0" dirty="0"/>
              <a:t>            it-&gt;time &lt;= </a:t>
            </a:r>
            <a:r>
              <a:rPr lang="en-US" altLang="zh-CN" sz="1050" b="0" dirty="0" err="1"/>
              <a:t>settings.oldest_live</a:t>
            </a:r>
            <a:r>
              <a:rPr lang="en-US" altLang="zh-CN" sz="1050" b="0" dirty="0"/>
              <a:t>) {</a:t>
            </a:r>
          </a:p>
          <a:p>
            <a:r>
              <a:rPr lang="en-US" altLang="zh-CN" sz="1050" b="0" dirty="0"/>
              <a:t>            </a:t>
            </a:r>
            <a:r>
              <a:rPr lang="en-US" altLang="zh-CN" sz="1050" b="0" dirty="0" err="1"/>
              <a:t>do_item_unlink</a:t>
            </a:r>
            <a:r>
              <a:rPr lang="en-US" altLang="zh-CN" sz="1050" b="0" dirty="0"/>
              <a:t>(it, </a:t>
            </a:r>
            <a:r>
              <a:rPr lang="en-US" altLang="zh-CN" sz="1050" b="0" dirty="0" err="1"/>
              <a:t>hv</a:t>
            </a:r>
            <a:r>
              <a:rPr lang="en-US" altLang="zh-CN" sz="1050" b="0" dirty="0"/>
              <a:t>);    //</a:t>
            </a:r>
            <a:r>
              <a:rPr lang="zh-CN" altLang="en-US" sz="1050" b="0" dirty="0"/>
              <a:t>从</a:t>
            </a:r>
            <a:r>
              <a:rPr lang="en-US" altLang="zh-CN" sz="1050" b="0" dirty="0"/>
              <a:t>hash</a:t>
            </a:r>
            <a:r>
              <a:rPr lang="zh-CN" altLang="en-US" sz="1050" b="0" dirty="0"/>
              <a:t>表和</a:t>
            </a:r>
            <a:r>
              <a:rPr lang="en-US" altLang="zh-CN" sz="1050" b="0" dirty="0"/>
              <a:t>LRU</a:t>
            </a:r>
            <a:r>
              <a:rPr lang="zh-CN" altLang="en-US" sz="1050" b="0" dirty="0"/>
              <a:t>中移除</a:t>
            </a:r>
          </a:p>
          <a:p>
            <a:r>
              <a:rPr lang="zh-CN" altLang="en-US" sz="1050" b="0" dirty="0"/>
              <a:t>            </a:t>
            </a:r>
            <a:r>
              <a:rPr lang="en-US" altLang="zh-CN" sz="1050" b="0" dirty="0" err="1"/>
              <a:t>do_item_remove</a:t>
            </a:r>
            <a:r>
              <a:rPr lang="en-US" altLang="zh-CN" sz="1050" b="0" dirty="0"/>
              <a:t>(it);</a:t>
            </a:r>
          </a:p>
          <a:p>
            <a:r>
              <a:rPr lang="en-US" altLang="zh-CN" sz="1050" b="0" dirty="0"/>
              <a:t>            it = NULL;</a:t>
            </a:r>
          </a:p>
          <a:p>
            <a:r>
              <a:rPr lang="en-US" altLang="zh-CN" sz="1050" b="0" dirty="0"/>
              <a:t>            if (</a:t>
            </a:r>
            <a:r>
              <a:rPr lang="en-US" altLang="zh-CN" sz="1050" b="0" dirty="0" err="1"/>
              <a:t>was_found</a:t>
            </a:r>
            <a:r>
              <a:rPr lang="en-US" altLang="zh-CN" sz="1050" b="0" dirty="0"/>
              <a:t>) {</a:t>
            </a:r>
          </a:p>
          <a:p>
            <a:r>
              <a:rPr lang="en-US" altLang="zh-CN" sz="1050" b="0" dirty="0"/>
              <a:t>                </a:t>
            </a:r>
            <a:r>
              <a:rPr lang="en-US" altLang="zh-CN" sz="1050" b="0" dirty="0" err="1"/>
              <a:t>fprintf</a:t>
            </a:r>
            <a:r>
              <a:rPr lang="en-US" altLang="zh-CN" sz="1050" b="0" dirty="0"/>
              <a:t>(</a:t>
            </a:r>
            <a:r>
              <a:rPr lang="en-US" altLang="zh-CN" sz="1050" b="0" dirty="0" err="1"/>
              <a:t>stderr</a:t>
            </a:r>
            <a:r>
              <a:rPr lang="en-US" altLang="zh-CN" sz="1050" b="0" dirty="0"/>
              <a:t>, " -nuked by flush");</a:t>
            </a:r>
          </a:p>
          <a:p>
            <a:r>
              <a:rPr lang="en-US" altLang="zh-CN" sz="1050" b="0" dirty="0"/>
              <a:t>            } /* </a:t>
            </a:r>
            <a:r>
              <a:rPr lang="zh-CN" altLang="en-US" sz="1050" b="0" dirty="0"/>
              <a:t>判断</a:t>
            </a:r>
            <a:r>
              <a:rPr lang="en-US" altLang="zh-CN" sz="1050" b="0" dirty="0"/>
              <a:t>item</a:t>
            </a:r>
            <a:r>
              <a:rPr lang="zh-CN" altLang="en-US" sz="1050" b="0" dirty="0"/>
              <a:t>是否过期 *</a:t>
            </a:r>
            <a:r>
              <a:rPr lang="en-US" altLang="zh-CN" sz="1050" b="0" dirty="0"/>
              <a:t>/</a:t>
            </a:r>
          </a:p>
          <a:p>
            <a:r>
              <a:rPr lang="en-US" altLang="zh-CN" sz="1050" b="0" dirty="0"/>
              <a:t>        } else if (it-&gt;</a:t>
            </a:r>
            <a:r>
              <a:rPr lang="en-US" altLang="zh-CN" sz="1050" b="0" dirty="0" err="1"/>
              <a:t>exptime</a:t>
            </a:r>
            <a:r>
              <a:rPr lang="en-US" altLang="zh-CN" sz="1050" b="0" dirty="0"/>
              <a:t> != 0 &amp;&amp; it-&gt;</a:t>
            </a:r>
            <a:r>
              <a:rPr lang="en-US" altLang="zh-CN" sz="1050" b="0" dirty="0" err="1"/>
              <a:t>exptime</a:t>
            </a:r>
            <a:r>
              <a:rPr lang="en-US" altLang="zh-CN" sz="1050" b="0" dirty="0"/>
              <a:t> &lt;= </a:t>
            </a:r>
            <a:r>
              <a:rPr lang="en-US" altLang="zh-CN" sz="1050" b="0" dirty="0" err="1"/>
              <a:t>current_time</a:t>
            </a:r>
            <a:r>
              <a:rPr lang="en-US" altLang="zh-CN" sz="1050" b="0" dirty="0"/>
              <a:t>) {</a:t>
            </a:r>
          </a:p>
          <a:p>
            <a:r>
              <a:rPr lang="en-US" altLang="zh-CN" sz="1050" b="0" dirty="0"/>
              <a:t>            </a:t>
            </a:r>
            <a:r>
              <a:rPr lang="en-US" altLang="zh-CN" sz="1050" b="0" dirty="0" err="1"/>
              <a:t>do_item_unlink</a:t>
            </a:r>
            <a:r>
              <a:rPr lang="en-US" altLang="zh-CN" sz="1050" b="0" dirty="0"/>
              <a:t>(it, </a:t>
            </a:r>
            <a:r>
              <a:rPr lang="en-US" altLang="zh-CN" sz="1050" b="0" dirty="0" err="1"/>
              <a:t>hv</a:t>
            </a:r>
            <a:r>
              <a:rPr lang="en-US" altLang="zh-CN" sz="1050" b="0" dirty="0"/>
              <a:t>);</a:t>
            </a:r>
          </a:p>
          <a:p>
            <a:r>
              <a:rPr lang="en-US" altLang="zh-CN" sz="1050" b="0" dirty="0"/>
              <a:t>            </a:t>
            </a:r>
            <a:r>
              <a:rPr lang="en-US" altLang="zh-CN" sz="1050" b="0" dirty="0" err="1"/>
              <a:t>do_item_remove</a:t>
            </a:r>
            <a:r>
              <a:rPr lang="en-US" altLang="zh-CN" sz="1050" b="0" dirty="0"/>
              <a:t>(it);</a:t>
            </a:r>
          </a:p>
          <a:p>
            <a:r>
              <a:rPr lang="en-US" altLang="zh-CN" sz="1050" b="0" dirty="0"/>
              <a:t>            it = NULL;</a:t>
            </a:r>
          </a:p>
          <a:p>
            <a:r>
              <a:rPr lang="en-US" altLang="zh-CN" sz="1050" b="0" dirty="0"/>
              <a:t>            if (</a:t>
            </a:r>
            <a:r>
              <a:rPr lang="en-US" altLang="zh-CN" sz="1050" b="0" dirty="0" err="1"/>
              <a:t>was_found</a:t>
            </a:r>
            <a:r>
              <a:rPr lang="en-US" altLang="zh-CN" sz="1050" b="0" dirty="0"/>
              <a:t>) {</a:t>
            </a:r>
          </a:p>
          <a:p>
            <a:r>
              <a:rPr lang="en-US" altLang="zh-CN" sz="1050" b="0" dirty="0"/>
              <a:t>                </a:t>
            </a:r>
            <a:r>
              <a:rPr lang="en-US" altLang="zh-CN" sz="1050" b="0" dirty="0" err="1"/>
              <a:t>fprintf</a:t>
            </a:r>
            <a:r>
              <a:rPr lang="en-US" altLang="zh-CN" sz="1050" b="0" dirty="0"/>
              <a:t>(</a:t>
            </a:r>
            <a:r>
              <a:rPr lang="en-US" altLang="zh-CN" sz="1050" b="0" dirty="0" err="1"/>
              <a:t>stderr</a:t>
            </a:r>
            <a:r>
              <a:rPr lang="en-US" altLang="zh-CN" sz="1050" b="0" dirty="0"/>
              <a:t>, " -nuked by expire");</a:t>
            </a:r>
          </a:p>
          <a:p>
            <a:r>
              <a:rPr lang="en-US" altLang="zh-CN" sz="1050" b="0" dirty="0"/>
              <a:t>            }</a:t>
            </a:r>
          </a:p>
          <a:p>
            <a:r>
              <a:rPr lang="en-US" altLang="zh-CN" sz="1050" b="0" dirty="0"/>
              <a:t>        } else {</a:t>
            </a:r>
          </a:p>
          <a:p>
            <a:r>
              <a:rPr lang="en-US" altLang="zh-CN" sz="1050" b="0" dirty="0"/>
              <a:t>            it-&gt;</a:t>
            </a:r>
            <a:r>
              <a:rPr lang="en-US" altLang="zh-CN" sz="1050" b="0" dirty="0" err="1"/>
              <a:t>it_flags</a:t>
            </a:r>
            <a:r>
              <a:rPr lang="en-US" altLang="zh-CN" sz="1050" b="0" dirty="0"/>
              <a:t> |= ITEM_FETCHED;</a:t>
            </a:r>
          </a:p>
          <a:p>
            <a:r>
              <a:rPr lang="en-US" altLang="zh-CN" sz="1050" b="0" dirty="0"/>
              <a:t>            DEBUG_REFCNT(it, '+');</a:t>
            </a:r>
          </a:p>
          <a:p>
            <a:r>
              <a:rPr lang="en-US" altLang="zh-CN" sz="1050" b="0" dirty="0"/>
              <a:t>        }</a:t>
            </a:r>
          </a:p>
          <a:p>
            <a:r>
              <a:rPr lang="en-US" altLang="zh-CN" sz="1050" b="0" dirty="0"/>
              <a:t>    </a:t>
            </a:r>
            <a:r>
              <a:rPr lang="en-US" altLang="zh-CN" sz="1050" b="0" dirty="0" smtClean="0"/>
              <a:t>}</a:t>
            </a:r>
          </a:p>
          <a:p>
            <a:r>
              <a:rPr lang="en-US" altLang="zh-CN" sz="1050" b="0" dirty="0" smtClean="0"/>
              <a:t>…</a:t>
            </a:r>
          </a:p>
          <a:p>
            <a:r>
              <a:rPr lang="en-US" altLang="zh-CN" sz="1050" b="0" dirty="0"/>
              <a:t>}</a:t>
            </a:r>
            <a:endParaRPr lang="zh-CN" altLang="en-US" sz="1050" b="0" dirty="0"/>
          </a:p>
        </p:txBody>
      </p:sp>
    </p:spTree>
    <p:extLst>
      <p:ext uri="{BB962C8B-B14F-4D97-AF65-F5344CB8AC3E}">
        <p14:creationId xmlns:p14="http://schemas.microsoft.com/office/powerpoint/2010/main" val="220281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dirty="0" smtClean="0"/>
              <a:t>客户端分布式实现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83" y="846138"/>
            <a:ext cx="4449132" cy="352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4372075"/>
            <a:ext cx="59436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0" dirty="0" smtClean="0"/>
              <a:t>根据服务器台数的余数进行分散，求得键的整数哈希值，除以服务器台数，根据余数选择服务器。</a:t>
            </a:r>
            <a:endParaRPr lang="en-US" altLang="zh-CN" b="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b="0" dirty="0" smtClean="0"/>
              <a:t>Consistent Hash</a:t>
            </a:r>
            <a:r>
              <a:rPr lang="zh-CN" altLang="en-US" b="0" dirty="0" smtClean="0"/>
              <a:t>：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57600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codinglabs.org/uploads/pictures/consistent-hashing/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746" y="1408113"/>
            <a:ext cx="28479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2400" dirty="0" smtClean="0"/>
              <a:t>Consistent Hash</a:t>
            </a:r>
            <a:endParaRPr lang="zh-CN" altLang="en-US" sz="2400" dirty="0"/>
          </a:p>
        </p:txBody>
      </p:sp>
      <p:pic>
        <p:nvPicPr>
          <p:cNvPr id="1028" name="Picture 4" descr="http://blog.codinglabs.org/uploads/pictures/consistent-hashing/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log.codinglabs.org/uploads/pictures/consistent-hashing/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911" y="1408113"/>
            <a:ext cx="2838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681459782"/>
              </p:ext>
            </p:extLst>
          </p:nvPr>
        </p:nvGraphicFramePr>
        <p:xfrm>
          <a:off x="860425" y="2794000"/>
          <a:ext cx="742315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645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/>
              <a:t>memcached</a:t>
            </a:r>
            <a:r>
              <a:rPr lang="zh-CN" altLang="en-US" dirty="0" smtClean="0"/>
              <a:t>不足之处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安全问题</a:t>
            </a:r>
            <a:endParaRPr lang="en-US" altLang="zh-CN" sz="20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未实现日志功能</a:t>
            </a:r>
            <a:endParaRPr lang="en-US" altLang="zh-CN" sz="20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内存中数据易丢失</a:t>
            </a:r>
            <a:endParaRPr lang="en-US" altLang="zh-CN" sz="20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47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5544" y="1520456"/>
            <a:ext cx="5539563" cy="86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800" dirty="0" err="1" smtClean="0">
                <a:hlinkClick r:id="rId2"/>
              </a:rPr>
              <a:t>Memcached</a:t>
            </a:r>
            <a:r>
              <a:rPr lang="zh-CN" altLang="en-US" sz="1800" dirty="0" smtClean="0">
                <a:hlinkClick r:id="rId2"/>
              </a:rPr>
              <a:t>源码分析</a:t>
            </a:r>
            <a:endParaRPr lang="en-US" altLang="zh-CN" sz="18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800" dirty="0" smtClean="0">
                <a:hlinkClick r:id="rId3"/>
              </a:rPr>
              <a:t>Consistent Hash</a:t>
            </a:r>
            <a:r>
              <a:rPr lang="zh-CN" altLang="en-US" sz="1800" dirty="0" smtClean="0">
                <a:hlinkClick r:id="rId3"/>
              </a:rPr>
              <a:t>算法简介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8442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104706" y="2475577"/>
            <a:ext cx="2413592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200" dirty="0" smtClean="0"/>
              <a:t>Thanks!</a:t>
            </a:r>
          </a:p>
          <a:p>
            <a:r>
              <a:rPr lang="en-US" altLang="zh-CN" sz="3200" dirty="0" smtClean="0"/>
              <a:t>  Q&amp;A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0190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/>
              <a:t>Memcached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2" y="1181360"/>
            <a:ext cx="4295775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5317714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Version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1.4.20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51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907584" y="1079856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sz="2400" dirty="0" smtClean="0"/>
              <a:t>关键技术</a:t>
            </a:r>
            <a:endParaRPr lang="zh-CN" altLang="en-US" sz="24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/>
              <a:t>Memcached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15239722"/>
              </p:ext>
            </p:extLst>
          </p:nvPr>
        </p:nvGraphicFramePr>
        <p:xfrm>
          <a:off x="1223706" y="167867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677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98472" y="2224585"/>
            <a:ext cx="7260609" cy="50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95000"/>
              </a:lnSpc>
              <a:tabLst>
                <a:tab pos="911225" algn="l"/>
                <a:tab pos="8170863" algn="r"/>
              </a:tabLst>
            </a:pPr>
            <a:r>
              <a:rPr lang="en-US" altLang="zh-CN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Memcached</a:t>
            </a: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启动与初始化</a:t>
            </a:r>
            <a:endParaRPr lang="zh-CN" alt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960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dirty="0" smtClean="0"/>
              <a:t>执行流程</a:t>
            </a:r>
            <a:endParaRPr lang="zh-CN" altLang="en-US" dirty="0"/>
          </a:p>
        </p:txBody>
      </p:sp>
      <p:pic>
        <p:nvPicPr>
          <p:cNvPr id="4" name="Picture 2" descr="C:\Users\IBM_ADMIN\Desktop\Memcached服务器端基本主流程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10" y="813659"/>
            <a:ext cx="8825580" cy="604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24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BM_AD~1\AppData\Local\Temp\27767798_13534327399ZI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061" y="1114425"/>
            <a:ext cx="60960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9174" y="1254622"/>
            <a:ext cx="315786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enum</a:t>
            </a:r>
            <a:r>
              <a:rPr lang="en-US" altLang="zh-CN" sz="1000" b="0" dirty="0"/>
              <a:t> </a:t>
            </a:r>
            <a:r>
              <a:rPr lang="en-US" altLang="zh-CN" sz="1000" b="0" dirty="0" err="1"/>
              <a:t>conn_states</a:t>
            </a:r>
            <a:r>
              <a:rPr lang="en-US" altLang="zh-CN" sz="1000" b="0" dirty="0"/>
              <a:t> {  </a:t>
            </a:r>
          </a:p>
          <a:p>
            <a:r>
              <a:rPr lang="en-US" altLang="zh-CN" sz="1000" b="0" dirty="0"/>
              <a:t>    </a:t>
            </a:r>
            <a:r>
              <a:rPr lang="en-US" altLang="zh-CN" sz="1000" b="0" dirty="0" err="1"/>
              <a:t>conn_listening</a:t>
            </a:r>
            <a:r>
              <a:rPr lang="en-US" altLang="zh-CN" sz="1000" b="0" dirty="0"/>
              <a:t>,  //</a:t>
            </a:r>
            <a:r>
              <a:rPr lang="zh-CN" altLang="en-US" sz="1000" b="0" dirty="0"/>
              <a:t>监听状态  </a:t>
            </a:r>
          </a:p>
          <a:p>
            <a:r>
              <a:rPr lang="zh-CN" altLang="en-US" sz="1000" b="0" dirty="0"/>
              <a:t>    </a:t>
            </a:r>
            <a:r>
              <a:rPr lang="en-US" altLang="zh-CN" sz="1000" b="0" dirty="0" err="1"/>
              <a:t>conn_new_cmd</a:t>
            </a:r>
            <a:r>
              <a:rPr lang="en-US" altLang="zh-CN" sz="1000" b="0" dirty="0"/>
              <a:t>,    //</a:t>
            </a:r>
            <a:r>
              <a:rPr lang="zh-CN" altLang="en-US" sz="1000" b="0" dirty="0"/>
              <a:t>为新连接做一些准备  </a:t>
            </a:r>
          </a:p>
          <a:p>
            <a:r>
              <a:rPr lang="zh-CN" altLang="en-US" sz="1000" b="0" dirty="0"/>
              <a:t>    </a:t>
            </a:r>
            <a:r>
              <a:rPr lang="en-US" altLang="zh-CN" sz="1000" b="0" dirty="0" err="1"/>
              <a:t>conn_waiting</a:t>
            </a:r>
            <a:r>
              <a:rPr lang="en-US" altLang="zh-CN" sz="1000" b="0" dirty="0"/>
              <a:t>,    //</a:t>
            </a:r>
            <a:r>
              <a:rPr lang="zh-CN" altLang="en-US" sz="1000" b="0" dirty="0"/>
              <a:t>等待读取一个数据包  </a:t>
            </a:r>
          </a:p>
          <a:p>
            <a:r>
              <a:rPr lang="zh-CN" altLang="en-US" sz="1000" b="0" dirty="0"/>
              <a:t>    </a:t>
            </a:r>
            <a:r>
              <a:rPr lang="en-US" altLang="zh-CN" sz="1000" b="0" dirty="0" err="1"/>
              <a:t>conn_read</a:t>
            </a:r>
            <a:r>
              <a:rPr lang="en-US" altLang="zh-CN" sz="1000" b="0" dirty="0"/>
              <a:t>,       //</a:t>
            </a:r>
            <a:r>
              <a:rPr lang="zh-CN" altLang="en-US" sz="1000" b="0" dirty="0"/>
              <a:t>读取网络数据  </a:t>
            </a:r>
          </a:p>
          <a:p>
            <a:r>
              <a:rPr lang="zh-CN" altLang="en-US" sz="1000" b="0" dirty="0"/>
              <a:t>    </a:t>
            </a:r>
            <a:r>
              <a:rPr lang="en-US" altLang="zh-CN" sz="1000" b="0" dirty="0" err="1"/>
              <a:t>conn_parse_cmd</a:t>
            </a:r>
            <a:r>
              <a:rPr lang="en-US" altLang="zh-CN" sz="1000" b="0" dirty="0"/>
              <a:t>,  //</a:t>
            </a:r>
            <a:r>
              <a:rPr lang="zh-CN" altLang="en-US" sz="1000" b="0" dirty="0"/>
              <a:t>解析缓冲区的数据  </a:t>
            </a:r>
          </a:p>
          <a:p>
            <a:r>
              <a:rPr lang="zh-CN" altLang="en-US" sz="1000" b="0" dirty="0"/>
              <a:t>    </a:t>
            </a:r>
            <a:r>
              <a:rPr lang="en-US" altLang="zh-CN" sz="1000" b="0" dirty="0" err="1"/>
              <a:t>conn_write</a:t>
            </a:r>
            <a:r>
              <a:rPr lang="en-US" altLang="zh-CN" sz="1000" b="0" dirty="0"/>
              <a:t>,      //</a:t>
            </a:r>
            <a:r>
              <a:rPr lang="zh-CN" altLang="en-US" sz="1000" b="0" dirty="0"/>
              <a:t>简单的回复数据  </a:t>
            </a:r>
          </a:p>
          <a:p>
            <a:r>
              <a:rPr lang="zh-CN" altLang="en-US" sz="1000" b="0" dirty="0"/>
              <a:t>    </a:t>
            </a:r>
            <a:r>
              <a:rPr lang="en-US" altLang="zh-CN" sz="1000" b="0" dirty="0" err="1"/>
              <a:t>conn_nread</a:t>
            </a:r>
            <a:r>
              <a:rPr lang="en-US" altLang="zh-CN" sz="1000" b="0" dirty="0"/>
              <a:t>,      //</a:t>
            </a:r>
            <a:r>
              <a:rPr lang="zh-CN" altLang="en-US" sz="1000" b="0" dirty="0"/>
              <a:t>读取固定数据的网络数据  </a:t>
            </a:r>
          </a:p>
          <a:p>
            <a:r>
              <a:rPr lang="zh-CN" altLang="en-US" sz="1000" b="0" dirty="0"/>
              <a:t>    </a:t>
            </a:r>
            <a:r>
              <a:rPr lang="en-US" altLang="zh-CN" sz="1000" b="0" dirty="0" err="1"/>
              <a:t>conn_swallow</a:t>
            </a:r>
            <a:r>
              <a:rPr lang="en-US" altLang="zh-CN" sz="1000" b="0" dirty="0"/>
              <a:t>,    //</a:t>
            </a:r>
            <a:r>
              <a:rPr lang="zh-CN" altLang="en-US" sz="1000" b="0" dirty="0"/>
              <a:t>处理不需要的写缓冲区的数据  </a:t>
            </a:r>
          </a:p>
          <a:p>
            <a:r>
              <a:rPr lang="zh-CN" altLang="en-US" sz="1000" b="0" dirty="0"/>
              <a:t>    </a:t>
            </a:r>
            <a:r>
              <a:rPr lang="en-US" altLang="zh-CN" sz="1000" b="0" dirty="0" err="1"/>
              <a:t>conn_closing</a:t>
            </a:r>
            <a:r>
              <a:rPr lang="en-US" altLang="zh-CN" sz="1000" b="0" dirty="0"/>
              <a:t>,    //</a:t>
            </a:r>
            <a:r>
              <a:rPr lang="zh-CN" altLang="en-US" sz="1000" b="0" dirty="0"/>
              <a:t>关闭连接  </a:t>
            </a:r>
          </a:p>
          <a:p>
            <a:r>
              <a:rPr lang="zh-CN" altLang="en-US" sz="1000" b="0" dirty="0"/>
              <a:t>    </a:t>
            </a:r>
            <a:r>
              <a:rPr lang="en-US" altLang="zh-CN" sz="1000" b="0" dirty="0" err="1"/>
              <a:t>conn_mwrite</a:t>
            </a:r>
            <a:r>
              <a:rPr lang="en-US" altLang="zh-CN" sz="1000" b="0" dirty="0"/>
              <a:t>,     //</a:t>
            </a:r>
            <a:r>
              <a:rPr lang="zh-CN" altLang="en-US" sz="1000" b="0" dirty="0"/>
              <a:t>顺序的写多个</a:t>
            </a:r>
            <a:r>
              <a:rPr lang="en-US" altLang="zh-CN" sz="1000" b="0" dirty="0"/>
              <a:t>item</a:t>
            </a:r>
            <a:r>
              <a:rPr lang="zh-CN" altLang="en-US" sz="1000" b="0" dirty="0"/>
              <a:t>数据  </a:t>
            </a:r>
          </a:p>
          <a:p>
            <a:r>
              <a:rPr lang="zh-CN" altLang="en-US" sz="1000" b="0" dirty="0"/>
              <a:t>    </a:t>
            </a:r>
            <a:r>
              <a:rPr lang="en-US" altLang="zh-CN" sz="1000" b="0" dirty="0" err="1"/>
              <a:t>conn_max_state</a:t>
            </a:r>
            <a:r>
              <a:rPr lang="en-US" altLang="zh-CN" sz="1000" b="0" dirty="0"/>
              <a:t>   //</a:t>
            </a:r>
            <a:r>
              <a:rPr lang="zh-CN" altLang="en-US" sz="1000" b="0" dirty="0"/>
              <a:t>最大状态，做断言使用  </a:t>
            </a:r>
          </a:p>
          <a:p>
            <a:r>
              <a:rPr lang="en-US" altLang="zh-CN" sz="1000" b="0" dirty="0"/>
              <a:t>}; </a:t>
            </a:r>
            <a:r>
              <a:rPr lang="en-US" altLang="zh-CN" b="0" dirty="0"/>
              <a:t> </a:t>
            </a:r>
            <a:endParaRPr lang="zh-CN" altLang="en-US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35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dirty="0" smtClean="0"/>
              <a:t>启动初始化参数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267" y="1651103"/>
            <a:ext cx="850255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/>
              <a:t>"a:"</a:t>
            </a:r>
            <a:r>
              <a:rPr lang="zh-CN" altLang="en-US" sz="1200" b="0" dirty="0"/>
              <a:t> </a:t>
            </a:r>
            <a:r>
              <a:rPr lang="en-US" altLang="zh-CN" sz="1200" b="0" dirty="0"/>
              <a:t>//</a:t>
            </a:r>
            <a:r>
              <a:rPr lang="en-US" altLang="zh-CN" sz="1200" b="0" dirty="0" err="1"/>
              <a:t>unix</a:t>
            </a:r>
            <a:r>
              <a:rPr lang="en-US" altLang="zh-CN" sz="1200" b="0" dirty="0"/>
              <a:t> socket</a:t>
            </a:r>
            <a:r>
              <a:rPr lang="zh-CN" altLang="en-US" sz="1200" b="0" dirty="0"/>
              <a:t>的权限位信息，</a:t>
            </a:r>
            <a:r>
              <a:rPr lang="en-US" altLang="zh-CN" sz="1200" b="0" dirty="0" err="1"/>
              <a:t>unix</a:t>
            </a:r>
            <a:r>
              <a:rPr lang="en-US" altLang="zh-CN" sz="1200" b="0" dirty="0"/>
              <a:t> socket</a:t>
            </a:r>
            <a:r>
              <a:rPr lang="zh-CN" altLang="en-US" sz="1200" b="0" dirty="0"/>
              <a:t>的权限位信息和普通文件的权限位信息一样  </a:t>
            </a:r>
          </a:p>
          <a:p>
            <a:r>
              <a:rPr lang="en-US" altLang="zh-CN" sz="1200" b="0" dirty="0">
                <a:solidFill>
                  <a:srgbClr val="008000"/>
                </a:solidFill>
              </a:rPr>
              <a:t>"p:"</a:t>
            </a:r>
            <a:r>
              <a:rPr lang="zh-CN" altLang="en-US" sz="1200" b="0" dirty="0">
                <a:solidFill>
                  <a:srgbClr val="008000"/>
                </a:solidFill>
              </a:rPr>
              <a:t> </a:t>
            </a:r>
            <a:r>
              <a:rPr lang="en-US" altLang="zh-CN" sz="1200" b="0" dirty="0">
                <a:solidFill>
                  <a:srgbClr val="008000"/>
                </a:solidFill>
              </a:rPr>
              <a:t>//</a:t>
            </a:r>
            <a:r>
              <a:rPr lang="en-US" altLang="zh-CN" sz="1200" b="0" dirty="0" err="1">
                <a:solidFill>
                  <a:srgbClr val="008000"/>
                </a:solidFill>
              </a:rPr>
              <a:t>memcached</a:t>
            </a:r>
            <a:r>
              <a:rPr lang="zh-CN" altLang="en-US" sz="1200" b="0" dirty="0">
                <a:solidFill>
                  <a:srgbClr val="008000"/>
                </a:solidFill>
              </a:rPr>
              <a:t>监听的</a:t>
            </a:r>
            <a:r>
              <a:rPr lang="en-US" altLang="zh-CN" sz="1200" b="0" dirty="0">
                <a:solidFill>
                  <a:srgbClr val="008000"/>
                </a:solidFill>
              </a:rPr>
              <a:t>TCP</a:t>
            </a:r>
            <a:r>
              <a:rPr lang="zh-CN" altLang="en-US" sz="1200" b="0" dirty="0">
                <a:solidFill>
                  <a:srgbClr val="008000"/>
                </a:solidFill>
              </a:rPr>
              <a:t>端口值，默认是</a:t>
            </a:r>
            <a:r>
              <a:rPr lang="en-US" altLang="zh-CN" sz="1200" b="0" dirty="0">
                <a:solidFill>
                  <a:srgbClr val="008000"/>
                </a:solidFill>
              </a:rPr>
              <a:t>11211</a:t>
            </a:r>
            <a:r>
              <a:rPr lang="zh-CN" altLang="en-US" sz="1200" b="0" dirty="0"/>
              <a:t>  </a:t>
            </a:r>
          </a:p>
          <a:p>
            <a:r>
              <a:rPr lang="en-US" altLang="zh-CN" sz="1200" b="0" dirty="0"/>
              <a:t>"s:"</a:t>
            </a:r>
            <a:r>
              <a:rPr lang="zh-CN" altLang="en-US" sz="1200" b="0" dirty="0"/>
              <a:t> </a:t>
            </a:r>
            <a:r>
              <a:rPr lang="en-US" altLang="zh-CN" sz="1200" b="0" dirty="0"/>
              <a:t>//</a:t>
            </a:r>
            <a:r>
              <a:rPr lang="en-US" altLang="zh-CN" sz="1200" b="0" dirty="0" err="1"/>
              <a:t>unix</a:t>
            </a:r>
            <a:r>
              <a:rPr lang="en-US" altLang="zh-CN" sz="1200" b="0" dirty="0"/>
              <a:t> socket</a:t>
            </a:r>
            <a:r>
              <a:rPr lang="zh-CN" altLang="en-US" sz="1200" b="0" dirty="0"/>
              <a:t>监听的</a:t>
            </a:r>
            <a:r>
              <a:rPr lang="en-US" altLang="zh-CN" sz="1200" b="0" dirty="0"/>
              <a:t>socket</a:t>
            </a:r>
            <a:r>
              <a:rPr lang="zh-CN" altLang="en-US" sz="1200" b="0" dirty="0"/>
              <a:t>文件路径  </a:t>
            </a:r>
          </a:p>
          <a:p>
            <a:r>
              <a:rPr lang="en-US" altLang="zh-CN" sz="1200" b="0" dirty="0"/>
              <a:t>"U:"</a:t>
            </a:r>
            <a:r>
              <a:rPr lang="zh-CN" altLang="en-US" sz="1200" b="0" dirty="0"/>
              <a:t> </a:t>
            </a:r>
            <a:r>
              <a:rPr lang="en-US" altLang="zh-CN" sz="1200" b="0" dirty="0"/>
              <a:t>//</a:t>
            </a:r>
            <a:r>
              <a:rPr lang="en-US" altLang="zh-CN" sz="1200" b="0" dirty="0" err="1"/>
              <a:t>memcached</a:t>
            </a:r>
            <a:r>
              <a:rPr lang="zh-CN" altLang="en-US" sz="1200" b="0" dirty="0"/>
              <a:t>监听的</a:t>
            </a:r>
            <a:r>
              <a:rPr lang="en-US" altLang="zh-CN" sz="1200" b="0" dirty="0"/>
              <a:t>UDP</a:t>
            </a:r>
            <a:r>
              <a:rPr lang="zh-CN" altLang="en-US" sz="1200" b="0" dirty="0"/>
              <a:t>端口值，默认是</a:t>
            </a:r>
            <a:r>
              <a:rPr lang="en-US" altLang="zh-CN" sz="1200" b="0" dirty="0"/>
              <a:t>11211</a:t>
            </a:r>
            <a:r>
              <a:rPr lang="zh-CN" altLang="en-US" sz="1200" b="0" dirty="0"/>
              <a:t>  </a:t>
            </a:r>
          </a:p>
          <a:p>
            <a:r>
              <a:rPr lang="en-US" altLang="zh-CN" sz="1200" b="0" dirty="0">
                <a:solidFill>
                  <a:srgbClr val="666699"/>
                </a:solidFill>
              </a:rPr>
              <a:t>"m:"</a:t>
            </a:r>
            <a:r>
              <a:rPr lang="zh-CN" altLang="en-US" sz="1200" b="0" dirty="0">
                <a:solidFill>
                  <a:srgbClr val="666699"/>
                </a:solidFill>
              </a:rPr>
              <a:t> </a:t>
            </a:r>
            <a:r>
              <a:rPr lang="en-US" altLang="zh-CN" sz="1200" b="0" dirty="0">
                <a:solidFill>
                  <a:srgbClr val="666699"/>
                </a:solidFill>
              </a:rPr>
              <a:t>//</a:t>
            </a:r>
            <a:r>
              <a:rPr lang="en-US" altLang="zh-CN" sz="1200" b="0" dirty="0" err="1">
                <a:solidFill>
                  <a:srgbClr val="666699"/>
                </a:solidFill>
              </a:rPr>
              <a:t>memcached</a:t>
            </a:r>
            <a:r>
              <a:rPr lang="zh-CN" altLang="en-US" sz="1200" b="0" dirty="0">
                <a:solidFill>
                  <a:srgbClr val="666699"/>
                </a:solidFill>
              </a:rPr>
              <a:t>使用的最大内存值，默认是</a:t>
            </a:r>
            <a:r>
              <a:rPr lang="en-US" altLang="zh-CN" sz="1200" b="0" dirty="0">
                <a:solidFill>
                  <a:srgbClr val="666699"/>
                </a:solidFill>
              </a:rPr>
              <a:t>64M</a:t>
            </a:r>
            <a:r>
              <a:rPr lang="zh-CN" altLang="en-US" sz="1200" b="0" dirty="0"/>
              <a:t>  </a:t>
            </a:r>
          </a:p>
          <a:p>
            <a:r>
              <a:rPr lang="en-US" altLang="zh-CN" sz="1200" b="0" dirty="0">
                <a:solidFill>
                  <a:srgbClr val="CC9999"/>
                </a:solidFill>
              </a:rPr>
              <a:t>"M"</a:t>
            </a:r>
            <a:r>
              <a:rPr lang="zh-CN" altLang="en-US" sz="1200" b="0" dirty="0">
                <a:solidFill>
                  <a:srgbClr val="CC9999"/>
                </a:solidFill>
              </a:rPr>
              <a:t>  </a:t>
            </a:r>
            <a:r>
              <a:rPr lang="en-US" altLang="zh-CN" sz="1200" b="0" dirty="0">
                <a:solidFill>
                  <a:srgbClr val="CC9999"/>
                </a:solidFill>
              </a:rPr>
              <a:t>//</a:t>
            </a:r>
            <a:r>
              <a:rPr lang="zh-CN" altLang="en-US" sz="1200" b="0" dirty="0">
                <a:solidFill>
                  <a:srgbClr val="CC9999"/>
                </a:solidFill>
              </a:rPr>
              <a:t>当</a:t>
            </a:r>
            <a:r>
              <a:rPr lang="en-US" altLang="zh-CN" sz="1200" b="0" dirty="0" err="1">
                <a:solidFill>
                  <a:srgbClr val="CC9999"/>
                </a:solidFill>
              </a:rPr>
              <a:t>memcached</a:t>
            </a:r>
            <a:r>
              <a:rPr lang="zh-CN" altLang="en-US" sz="1200" b="0" dirty="0">
                <a:solidFill>
                  <a:srgbClr val="CC9999"/>
                </a:solidFill>
              </a:rPr>
              <a:t>的内存使用完时，不进行</a:t>
            </a:r>
            <a:r>
              <a:rPr lang="en-US" altLang="zh-CN" sz="1200" b="0" dirty="0">
                <a:solidFill>
                  <a:srgbClr val="CC9999"/>
                </a:solidFill>
              </a:rPr>
              <a:t>LRU</a:t>
            </a:r>
            <a:r>
              <a:rPr lang="zh-CN" altLang="en-US" sz="1200" b="0" dirty="0">
                <a:solidFill>
                  <a:srgbClr val="CC9999"/>
                </a:solidFill>
              </a:rPr>
              <a:t>淘汰数据，直接返回错误，该选项就是关闭</a:t>
            </a:r>
            <a:r>
              <a:rPr lang="en-US" altLang="zh-CN" sz="1200" b="0" dirty="0">
                <a:solidFill>
                  <a:srgbClr val="CC9999"/>
                </a:solidFill>
              </a:rPr>
              <a:t>LRU</a:t>
            </a:r>
            <a:r>
              <a:rPr lang="zh-CN" altLang="en-US" sz="1200" b="0" dirty="0"/>
              <a:t>  </a:t>
            </a:r>
          </a:p>
          <a:p>
            <a:r>
              <a:rPr lang="en-US" altLang="zh-CN" sz="1200" b="0" dirty="0"/>
              <a:t>"c:"</a:t>
            </a:r>
            <a:r>
              <a:rPr lang="zh-CN" altLang="en-US" sz="1200" b="0" dirty="0"/>
              <a:t> </a:t>
            </a:r>
            <a:r>
              <a:rPr lang="en-US" altLang="zh-CN" sz="1200" b="0" dirty="0"/>
              <a:t>//</a:t>
            </a:r>
            <a:r>
              <a:rPr lang="en-US" altLang="zh-CN" sz="1200" b="0" dirty="0" err="1"/>
              <a:t>memcached</a:t>
            </a:r>
            <a:r>
              <a:rPr lang="zh-CN" altLang="en-US" sz="1200" b="0" dirty="0"/>
              <a:t>的最大连接数</a:t>
            </a:r>
            <a:r>
              <a:rPr lang="en-US" altLang="zh-CN" sz="1200" b="0" dirty="0"/>
              <a:t>,</a:t>
            </a:r>
            <a:r>
              <a:rPr lang="zh-CN" altLang="en-US" sz="1200" b="0" dirty="0"/>
              <a:t>如果不指定，按系统的最大值进行  </a:t>
            </a:r>
          </a:p>
          <a:p>
            <a:r>
              <a:rPr lang="en-US" altLang="zh-CN" sz="1200" b="0" dirty="0"/>
              <a:t>"k"</a:t>
            </a:r>
            <a:r>
              <a:rPr lang="zh-CN" altLang="en-US" sz="1200" b="0" dirty="0"/>
              <a:t>  </a:t>
            </a:r>
            <a:r>
              <a:rPr lang="en-US" altLang="zh-CN" sz="1200" b="0" dirty="0"/>
              <a:t>//</a:t>
            </a:r>
            <a:r>
              <a:rPr lang="zh-CN" altLang="en-US" sz="1200" b="0" dirty="0"/>
              <a:t>是否锁定</a:t>
            </a:r>
            <a:r>
              <a:rPr lang="en-US" altLang="zh-CN" sz="1200" b="0" dirty="0" err="1"/>
              <a:t>memcached</a:t>
            </a:r>
            <a:r>
              <a:rPr lang="zh-CN" altLang="en-US" sz="1200" b="0" dirty="0"/>
              <a:t>所持有的内存，如果锁定了内存，其他业务持有的内存就会减小  </a:t>
            </a:r>
          </a:p>
          <a:p>
            <a:r>
              <a:rPr lang="en-US" altLang="zh-CN" sz="1200" b="0" dirty="0" smtClean="0">
                <a:solidFill>
                  <a:srgbClr val="996666"/>
                </a:solidFill>
              </a:rPr>
              <a:t>"</a:t>
            </a:r>
            <a:r>
              <a:rPr lang="en-US" altLang="zh-CN" sz="1200" b="0" dirty="0">
                <a:solidFill>
                  <a:srgbClr val="996666"/>
                </a:solidFill>
              </a:rPr>
              <a:t>v"</a:t>
            </a:r>
            <a:r>
              <a:rPr lang="zh-CN" altLang="en-US" sz="1200" b="0" dirty="0">
                <a:solidFill>
                  <a:srgbClr val="996666"/>
                </a:solidFill>
              </a:rPr>
              <a:t>  </a:t>
            </a:r>
            <a:r>
              <a:rPr lang="en-US" altLang="zh-CN" sz="1200" b="0" dirty="0">
                <a:solidFill>
                  <a:srgbClr val="996666"/>
                </a:solidFill>
              </a:rPr>
              <a:t>//</a:t>
            </a:r>
            <a:r>
              <a:rPr lang="zh-CN" altLang="en-US" sz="1200" b="0" dirty="0">
                <a:solidFill>
                  <a:srgbClr val="996666"/>
                </a:solidFill>
              </a:rPr>
              <a:t>调试信息  </a:t>
            </a:r>
          </a:p>
          <a:p>
            <a:r>
              <a:rPr lang="en-US" altLang="zh-CN" sz="1200" b="0" dirty="0">
                <a:solidFill>
                  <a:srgbClr val="008000"/>
                </a:solidFill>
              </a:rPr>
              <a:t>"d"</a:t>
            </a:r>
            <a:r>
              <a:rPr lang="zh-CN" altLang="en-US" sz="1200" b="0" dirty="0">
                <a:solidFill>
                  <a:srgbClr val="008000"/>
                </a:solidFill>
              </a:rPr>
              <a:t>  </a:t>
            </a:r>
            <a:r>
              <a:rPr lang="en-US" altLang="zh-CN" sz="1200" b="0" dirty="0">
                <a:solidFill>
                  <a:srgbClr val="008000"/>
                </a:solidFill>
              </a:rPr>
              <a:t>//</a:t>
            </a:r>
            <a:r>
              <a:rPr lang="zh-CN" altLang="en-US" sz="1200" b="0" dirty="0">
                <a:solidFill>
                  <a:srgbClr val="008000"/>
                </a:solidFill>
              </a:rPr>
              <a:t>设定以</a:t>
            </a:r>
            <a:r>
              <a:rPr lang="en-US" altLang="zh-CN" sz="1200" b="0" dirty="0">
                <a:solidFill>
                  <a:srgbClr val="008000"/>
                </a:solidFill>
              </a:rPr>
              <a:t>daemon</a:t>
            </a:r>
            <a:r>
              <a:rPr lang="zh-CN" altLang="en-US" sz="1200" b="0" dirty="0">
                <a:solidFill>
                  <a:srgbClr val="008000"/>
                </a:solidFill>
              </a:rPr>
              <a:t>方式运行</a:t>
            </a:r>
            <a:r>
              <a:rPr lang="zh-CN" altLang="en-US" sz="1200" b="0" dirty="0"/>
              <a:t>  </a:t>
            </a:r>
          </a:p>
          <a:p>
            <a:r>
              <a:rPr lang="en-US" altLang="zh-CN" sz="1200" b="0" dirty="0"/>
              <a:t>"l:"</a:t>
            </a:r>
            <a:r>
              <a:rPr lang="zh-CN" altLang="en-US" sz="1200" b="0" dirty="0"/>
              <a:t> </a:t>
            </a:r>
            <a:r>
              <a:rPr lang="en-US" altLang="zh-CN" sz="1200" b="0" dirty="0"/>
              <a:t>//</a:t>
            </a:r>
            <a:r>
              <a:rPr lang="zh-CN" altLang="en-US" sz="1200" b="0" dirty="0"/>
              <a:t>绑定的</a:t>
            </a:r>
            <a:r>
              <a:rPr lang="en-US" altLang="zh-CN" sz="1200" b="0" dirty="0" err="1"/>
              <a:t>ip</a:t>
            </a:r>
            <a:r>
              <a:rPr lang="zh-CN" altLang="en-US" sz="1200" b="0" dirty="0"/>
              <a:t>信息，如果服务器有多个</a:t>
            </a:r>
            <a:r>
              <a:rPr lang="en-US" altLang="zh-CN" sz="1200" b="0" dirty="0" err="1"/>
              <a:t>ip</a:t>
            </a:r>
            <a:r>
              <a:rPr lang="zh-CN" altLang="en-US" sz="1200" b="0" dirty="0"/>
              <a:t>，可以在多个</a:t>
            </a:r>
            <a:r>
              <a:rPr lang="en-US" altLang="zh-CN" sz="1200" b="0" dirty="0" err="1"/>
              <a:t>ip</a:t>
            </a:r>
            <a:r>
              <a:rPr lang="zh-CN" altLang="en-US" sz="1200" b="0" dirty="0"/>
              <a:t>上面启动多个</a:t>
            </a:r>
            <a:r>
              <a:rPr lang="en-US" altLang="zh-CN" sz="1200" b="0" dirty="0" err="1"/>
              <a:t>Memcached</a:t>
            </a:r>
            <a:r>
              <a:rPr lang="zh-CN" altLang="en-US" sz="1200" b="0" dirty="0"/>
              <a:t>实例，注意：这个不是可接收的</a:t>
            </a:r>
            <a:r>
              <a:rPr lang="en-US" altLang="zh-CN" sz="1200" b="0" dirty="0"/>
              <a:t>IP</a:t>
            </a:r>
            <a:r>
              <a:rPr lang="zh-CN" altLang="en-US" sz="1200" b="0" dirty="0"/>
              <a:t>地址  </a:t>
            </a:r>
          </a:p>
          <a:p>
            <a:r>
              <a:rPr lang="en-US" altLang="zh-CN" sz="1200" b="0" dirty="0"/>
              <a:t>"u:"</a:t>
            </a:r>
            <a:r>
              <a:rPr lang="zh-CN" altLang="en-US" sz="1200" b="0" dirty="0"/>
              <a:t> </a:t>
            </a:r>
            <a:r>
              <a:rPr lang="en-US" altLang="zh-CN" sz="1200" b="0" dirty="0"/>
              <a:t>//</a:t>
            </a:r>
            <a:r>
              <a:rPr lang="en-US" altLang="zh-CN" sz="1200" b="0" dirty="0" err="1"/>
              <a:t>memcached</a:t>
            </a:r>
            <a:r>
              <a:rPr lang="zh-CN" altLang="en-US" sz="1200" b="0" dirty="0"/>
              <a:t>运行的用户，如果以</a:t>
            </a:r>
            <a:r>
              <a:rPr lang="en-US" altLang="zh-CN" sz="1200" b="0" dirty="0"/>
              <a:t>root</a:t>
            </a:r>
            <a:r>
              <a:rPr lang="zh-CN" altLang="en-US" sz="1200" b="0" dirty="0"/>
              <a:t>启动，需要指定用户，否则程序错误，退出。  </a:t>
            </a:r>
          </a:p>
          <a:p>
            <a:r>
              <a:rPr lang="en-US" altLang="zh-CN" sz="1200" b="0" dirty="0"/>
              <a:t>"P:"</a:t>
            </a:r>
            <a:r>
              <a:rPr lang="zh-CN" altLang="en-US" sz="1200" b="0" dirty="0"/>
              <a:t> </a:t>
            </a:r>
            <a:r>
              <a:rPr lang="en-US" altLang="zh-CN" sz="1200" b="0" dirty="0"/>
              <a:t>//</a:t>
            </a:r>
            <a:r>
              <a:rPr lang="en-US" altLang="zh-CN" sz="1200" b="0" dirty="0" err="1"/>
              <a:t>memcached</a:t>
            </a:r>
            <a:r>
              <a:rPr lang="zh-CN" altLang="en-US" sz="1200" b="0" dirty="0"/>
              <a:t>以</a:t>
            </a:r>
            <a:r>
              <a:rPr lang="en-US" altLang="zh-CN" sz="1200" b="0" dirty="0"/>
              <a:t>daemon</a:t>
            </a:r>
            <a:r>
              <a:rPr lang="zh-CN" altLang="en-US" sz="1200" b="0" dirty="0"/>
              <a:t>方式运行时，保存</a:t>
            </a:r>
            <a:r>
              <a:rPr lang="en-US" altLang="zh-CN" sz="1200" b="0" dirty="0" err="1"/>
              <a:t>pid</a:t>
            </a:r>
            <a:r>
              <a:rPr lang="zh-CN" altLang="en-US" sz="1200" b="0" dirty="0"/>
              <a:t>的文件路径信息  </a:t>
            </a:r>
          </a:p>
          <a:p>
            <a:r>
              <a:rPr lang="en-US" altLang="zh-CN" sz="1200" b="0" dirty="0">
                <a:solidFill>
                  <a:srgbClr val="999966"/>
                </a:solidFill>
              </a:rPr>
              <a:t>"f:"</a:t>
            </a:r>
            <a:r>
              <a:rPr lang="zh-CN" altLang="en-US" sz="1200" b="0" dirty="0">
                <a:solidFill>
                  <a:srgbClr val="999966"/>
                </a:solidFill>
              </a:rPr>
              <a:t> </a:t>
            </a:r>
            <a:r>
              <a:rPr lang="en-US" altLang="zh-CN" sz="1200" b="0" dirty="0">
                <a:solidFill>
                  <a:srgbClr val="999966"/>
                </a:solidFill>
              </a:rPr>
              <a:t>//</a:t>
            </a:r>
            <a:r>
              <a:rPr lang="zh-CN" altLang="en-US" sz="1200" b="0" dirty="0">
                <a:solidFill>
                  <a:srgbClr val="999966"/>
                </a:solidFill>
              </a:rPr>
              <a:t>内存的扩容因子，这个关系到</a:t>
            </a:r>
            <a:r>
              <a:rPr lang="en-US" altLang="zh-CN" sz="1200" b="0" dirty="0" err="1">
                <a:solidFill>
                  <a:srgbClr val="999966"/>
                </a:solidFill>
              </a:rPr>
              <a:t>Memcached</a:t>
            </a:r>
            <a:r>
              <a:rPr lang="zh-CN" altLang="en-US" sz="1200" b="0" dirty="0">
                <a:solidFill>
                  <a:srgbClr val="999966"/>
                </a:solidFill>
              </a:rPr>
              <a:t>内部初始化空间时的一个变化，后面详细说明 </a:t>
            </a:r>
            <a:r>
              <a:rPr lang="zh-CN" altLang="en-US" sz="1200" b="0" dirty="0"/>
              <a:t> </a:t>
            </a:r>
          </a:p>
          <a:p>
            <a:r>
              <a:rPr lang="en-US" altLang="zh-CN" sz="1200" b="0" dirty="0">
                <a:solidFill>
                  <a:srgbClr val="6666FF"/>
                </a:solidFill>
              </a:rPr>
              <a:t>"n:"</a:t>
            </a:r>
            <a:r>
              <a:rPr lang="zh-CN" altLang="en-US" sz="1200" b="0" dirty="0">
                <a:solidFill>
                  <a:srgbClr val="6666FF"/>
                </a:solidFill>
              </a:rPr>
              <a:t> </a:t>
            </a:r>
            <a:r>
              <a:rPr lang="en-US" altLang="zh-CN" sz="1200" b="0" dirty="0">
                <a:solidFill>
                  <a:srgbClr val="6666FF"/>
                </a:solidFill>
              </a:rPr>
              <a:t>//chunk</a:t>
            </a:r>
            <a:r>
              <a:rPr lang="zh-CN" altLang="en-US" sz="1200" b="0" dirty="0">
                <a:solidFill>
                  <a:srgbClr val="6666FF"/>
                </a:solidFill>
              </a:rPr>
              <a:t>的最小大小</a:t>
            </a:r>
            <a:r>
              <a:rPr lang="en-US" altLang="zh-CN" sz="1200" b="0" dirty="0">
                <a:solidFill>
                  <a:srgbClr val="6666FF"/>
                </a:solidFill>
              </a:rPr>
              <a:t>(byte)</a:t>
            </a:r>
            <a:r>
              <a:rPr lang="zh-CN" altLang="en-US" sz="1200" b="0" dirty="0">
                <a:solidFill>
                  <a:srgbClr val="6666FF"/>
                </a:solidFill>
              </a:rPr>
              <a:t>，后续的增长都是该值*</a:t>
            </a:r>
            <a:r>
              <a:rPr lang="en-US" altLang="zh-CN" sz="1200" b="0" dirty="0">
                <a:solidFill>
                  <a:srgbClr val="6666FF"/>
                </a:solidFill>
              </a:rPr>
              <a:t>factor</a:t>
            </a:r>
            <a:r>
              <a:rPr lang="zh-CN" altLang="en-US" sz="1200" b="0" dirty="0">
                <a:solidFill>
                  <a:srgbClr val="6666FF"/>
                </a:solidFill>
              </a:rPr>
              <a:t>来进行增长的</a:t>
            </a:r>
            <a:r>
              <a:rPr lang="zh-CN" altLang="en-US" sz="1200" b="0" dirty="0"/>
              <a:t>  </a:t>
            </a:r>
          </a:p>
          <a:p>
            <a:r>
              <a:rPr lang="en-US" altLang="zh-CN" sz="1200" b="0" dirty="0"/>
              <a:t>"t:"</a:t>
            </a:r>
            <a:r>
              <a:rPr lang="zh-CN" altLang="en-US" sz="1200" b="0" dirty="0"/>
              <a:t> </a:t>
            </a:r>
            <a:r>
              <a:rPr lang="en-US" altLang="zh-CN" sz="1200" b="0" dirty="0"/>
              <a:t>//</a:t>
            </a:r>
            <a:r>
              <a:rPr lang="zh-CN" altLang="en-US" sz="1200" b="0" dirty="0"/>
              <a:t>内部</a:t>
            </a:r>
            <a:r>
              <a:rPr lang="en-US" altLang="zh-CN" sz="1200" b="0" dirty="0"/>
              <a:t>worker</a:t>
            </a:r>
            <a:r>
              <a:rPr lang="zh-CN" altLang="en-US" sz="1200" b="0" dirty="0"/>
              <a:t>线程的个数，默认是</a:t>
            </a:r>
            <a:r>
              <a:rPr lang="en-US" altLang="zh-CN" sz="1200" b="0" dirty="0"/>
              <a:t>4</a:t>
            </a:r>
            <a:r>
              <a:rPr lang="zh-CN" altLang="en-US" sz="1200" b="0" dirty="0"/>
              <a:t>个，最大值推荐不超过</a:t>
            </a:r>
            <a:r>
              <a:rPr lang="en-US" altLang="zh-CN" sz="1200" b="0" dirty="0"/>
              <a:t>64</a:t>
            </a:r>
            <a:r>
              <a:rPr lang="zh-CN" altLang="en-US" sz="1200" b="0" dirty="0"/>
              <a:t>个  </a:t>
            </a:r>
          </a:p>
          <a:p>
            <a:r>
              <a:rPr lang="en-US" altLang="zh-CN" sz="1200" b="0" dirty="0" smtClean="0"/>
              <a:t>"</a:t>
            </a:r>
            <a:r>
              <a:rPr lang="en-US" altLang="zh-CN" sz="1200" b="0" dirty="0"/>
              <a:t>L"</a:t>
            </a:r>
            <a:r>
              <a:rPr lang="zh-CN" altLang="en-US" sz="1200" b="0" dirty="0"/>
              <a:t>  </a:t>
            </a:r>
            <a:r>
              <a:rPr lang="en-US" altLang="zh-CN" sz="1200" b="0" dirty="0"/>
              <a:t>//</a:t>
            </a:r>
            <a:r>
              <a:rPr lang="zh-CN" altLang="en-US" sz="1200" b="0" dirty="0"/>
              <a:t>指定内存页的大小，默认内存页大小为</a:t>
            </a:r>
            <a:r>
              <a:rPr lang="en-US" altLang="zh-CN" sz="1200" b="0" dirty="0"/>
              <a:t>4K</a:t>
            </a:r>
            <a:r>
              <a:rPr lang="zh-CN" altLang="en-US" sz="1200" b="0" dirty="0"/>
              <a:t>，页最大不超过</a:t>
            </a:r>
            <a:r>
              <a:rPr lang="en-US" altLang="zh-CN" sz="1200" b="0" dirty="0"/>
              <a:t>2M</a:t>
            </a:r>
            <a:r>
              <a:rPr lang="zh-CN" altLang="en-US" sz="1200" b="0" dirty="0"/>
              <a:t>，调大页的大小，可有效减小页表的大小</a:t>
            </a:r>
            <a:r>
              <a:rPr lang="en-US" altLang="zh-CN" sz="1200" b="0" dirty="0"/>
              <a:t>,</a:t>
            </a:r>
            <a:r>
              <a:rPr lang="zh-CN" altLang="en-US" sz="1200" b="0" dirty="0"/>
              <a:t>提高内存访问的效率  </a:t>
            </a:r>
          </a:p>
          <a:p>
            <a:r>
              <a:rPr lang="en-US" altLang="zh-CN" sz="1200" b="0" dirty="0" smtClean="0"/>
              <a:t>"</a:t>
            </a:r>
            <a:r>
              <a:rPr lang="en-US" altLang="zh-CN" sz="1200" b="0" dirty="0"/>
              <a:t>B:"</a:t>
            </a:r>
            <a:r>
              <a:rPr lang="zh-CN" altLang="en-US" sz="1200" b="0" dirty="0"/>
              <a:t> </a:t>
            </a:r>
            <a:r>
              <a:rPr lang="en-US" altLang="zh-CN" sz="1200" b="0" dirty="0"/>
              <a:t>//</a:t>
            </a:r>
            <a:r>
              <a:rPr lang="en-US" altLang="zh-CN" sz="1200" b="0" dirty="0" err="1"/>
              <a:t>memcached</a:t>
            </a:r>
            <a:r>
              <a:rPr lang="zh-CN" altLang="en-US" sz="1200" b="0" dirty="0"/>
              <a:t>内部使用的协议，支持二进制协议和文本协议，早期只有文本协议，二进制协议是后续加上的  </a:t>
            </a:r>
          </a:p>
          <a:p>
            <a:r>
              <a:rPr lang="en-US" altLang="zh-CN" sz="1200" b="0" dirty="0">
                <a:solidFill>
                  <a:srgbClr val="7030A0"/>
                </a:solidFill>
              </a:rPr>
              <a:t>"I:"</a:t>
            </a:r>
            <a:r>
              <a:rPr lang="zh-CN" altLang="en-US" sz="1200" b="0" dirty="0">
                <a:solidFill>
                  <a:srgbClr val="7030A0"/>
                </a:solidFill>
              </a:rPr>
              <a:t> </a:t>
            </a:r>
            <a:r>
              <a:rPr lang="en-US" altLang="zh-CN" sz="1200" b="0" dirty="0">
                <a:solidFill>
                  <a:srgbClr val="7030A0"/>
                </a:solidFill>
              </a:rPr>
              <a:t>//</a:t>
            </a:r>
            <a:r>
              <a:rPr lang="zh-CN" altLang="en-US" sz="1200" b="0" dirty="0">
                <a:solidFill>
                  <a:srgbClr val="7030A0"/>
                </a:solidFill>
              </a:rPr>
              <a:t>单个</a:t>
            </a:r>
            <a:r>
              <a:rPr lang="en-US" altLang="zh-CN" sz="1200" b="0" dirty="0">
                <a:solidFill>
                  <a:srgbClr val="7030A0"/>
                </a:solidFill>
              </a:rPr>
              <a:t>item</a:t>
            </a:r>
            <a:r>
              <a:rPr lang="zh-CN" altLang="en-US" sz="1200" b="0" dirty="0">
                <a:solidFill>
                  <a:srgbClr val="7030A0"/>
                </a:solidFill>
              </a:rPr>
              <a:t>的最大值，默认是</a:t>
            </a:r>
            <a:r>
              <a:rPr lang="en-US" altLang="zh-CN" sz="1200" b="0" dirty="0">
                <a:solidFill>
                  <a:srgbClr val="7030A0"/>
                </a:solidFill>
              </a:rPr>
              <a:t>1M,</a:t>
            </a:r>
            <a:r>
              <a:rPr lang="zh-CN" altLang="en-US" sz="1200" b="0" dirty="0">
                <a:solidFill>
                  <a:srgbClr val="7030A0"/>
                </a:solidFill>
              </a:rPr>
              <a:t>可以修改，修改的最小值为</a:t>
            </a:r>
            <a:r>
              <a:rPr lang="en-US" altLang="zh-CN" sz="1200" b="0" dirty="0">
                <a:solidFill>
                  <a:srgbClr val="7030A0"/>
                </a:solidFill>
              </a:rPr>
              <a:t>1k,</a:t>
            </a:r>
            <a:r>
              <a:rPr lang="zh-CN" altLang="en-US" sz="1200" b="0" dirty="0">
                <a:solidFill>
                  <a:srgbClr val="7030A0"/>
                </a:solidFill>
              </a:rPr>
              <a:t>最大值不能超过</a:t>
            </a:r>
            <a:r>
              <a:rPr lang="en-US" altLang="zh-CN" sz="1200" b="0" dirty="0">
                <a:solidFill>
                  <a:srgbClr val="7030A0"/>
                </a:solidFill>
              </a:rPr>
              <a:t>128M</a:t>
            </a:r>
            <a:r>
              <a:rPr lang="zh-CN" altLang="en-US" sz="1200" b="0" dirty="0">
                <a:solidFill>
                  <a:srgbClr val="7030A0"/>
                </a:solidFill>
              </a:rPr>
              <a:t>  </a:t>
            </a:r>
          </a:p>
          <a:p>
            <a:r>
              <a:rPr lang="en-US" altLang="zh-CN" sz="1200" b="0" dirty="0"/>
              <a:t>"S"</a:t>
            </a:r>
            <a:r>
              <a:rPr lang="zh-CN" altLang="en-US" sz="1200" b="0" dirty="0"/>
              <a:t>  </a:t>
            </a:r>
            <a:r>
              <a:rPr lang="en-US" altLang="zh-CN" sz="1200" b="0" dirty="0"/>
              <a:t>//</a:t>
            </a:r>
            <a:r>
              <a:rPr lang="zh-CN" altLang="en-US" sz="1200" b="0" dirty="0"/>
              <a:t>打开</a:t>
            </a:r>
            <a:r>
              <a:rPr lang="en-US" altLang="zh-CN" sz="1200" b="0" dirty="0" err="1"/>
              <a:t>sasl</a:t>
            </a:r>
            <a:r>
              <a:rPr lang="zh-CN" altLang="en-US" sz="1200" b="0" dirty="0"/>
              <a:t>安全协议  </a:t>
            </a:r>
          </a:p>
          <a:p>
            <a:r>
              <a:rPr lang="en-US" altLang="zh-CN" sz="1200" b="0" dirty="0"/>
              <a:t>"o:"</a:t>
            </a:r>
            <a:r>
              <a:rPr lang="zh-CN" altLang="en-US" sz="1200" b="0" dirty="0"/>
              <a:t> </a:t>
            </a:r>
            <a:r>
              <a:rPr lang="en-US" altLang="zh-CN" sz="1200" b="0" dirty="0"/>
              <a:t>//</a:t>
            </a:r>
            <a:r>
              <a:rPr lang="zh-CN" altLang="en-US" sz="1200" b="0" dirty="0"/>
              <a:t>有四个参数项可以设置</a:t>
            </a:r>
            <a:r>
              <a:rPr lang="en-US" altLang="zh-CN" sz="1200" b="0" dirty="0"/>
              <a:t>:</a:t>
            </a:r>
            <a:r>
              <a:rPr lang="zh-CN" altLang="en-US" sz="1200" b="0" dirty="0"/>
              <a:t>  </a:t>
            </a:r>
          </a:p>
          <a:p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16688" y="1073895"/>
            <a:ext cx="622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 ./</a:t>
            </a:r>
            <a:r>
              <a:rPr lang="en-US" altLang="zh-CN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memcached</a:t>
            </a:r>
            <a:r>
              <a:rPr lang="en-US" altLang="zh-CN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-d -m 2048 -l 10.0.0.40 -p 11211</a:t>
            </a:r>
            <a:endParaRPr lang="zh-CN" altLang="en-US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97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40614" y="829374"/>
            <a:ext cx="6051666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static void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settings_init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(void) {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settings.use_cas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= true;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settings.access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= 0700;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settings.port</a:t>
            </a:r>
            <a:r>
              <a:rPr lang="en-US" altLang="zh-CN" sz="105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= 11211;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settings.udpport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= 11211;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/* By default this string should be NULL for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getaddrinfo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() */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settings.inter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= NULL;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settings.maxbytes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= 64 * 1024 * 1024; /* default is 64MB */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settings.maxconns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= 1024;         /* to limit connections-related memory to about 5MB */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settings.verbose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= 0;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settings.oldest_live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en-US" altLang="zh-CN" sz="1050" b="0" dirty="0" smtClean="0">
                <a:latin typeface="Times New Roman" pitchFamily="18" charset="0"/>
                <a:cs typeface="Times New Roman" pitchFamily="18" charset="0"/>
              </a:rPr>
              <a:t>;           /* </a:t>
            </a:r>
            <a:r>
              <a:rPr lang="zh-CN" altLang="en-US" sz="1050" b="0" dirty="0" smtClean="0">
                <a:latin typeface="Times New Roman" pitchFamily="18" charset="0"/>
                <a:cs typeface="Times New Roman" pitchFamily="18" charset="0"/>
              </a:rPr>
              <a:t>是否开启过期删除机制 </a:t>
            </a:r>
            <a:r>
              <a:rPr lang="en-US" altLang="zh-CN" sz="1050" b="0" dirty="0" smtClean="0">
                <a:latin typeface="Times New Roman" pitchFamily="18" charset="0"/>
                <a:cs typeface="Times New Roman" pitchFamily="18" charset="0"/>
              </a:rPr>
              <a:t>*/</a:t>
            </a:r>
            <a:endParaRPr lang="en-US" altLang="zh-CN" sz="105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settings.evict_to_free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= 1;       /* push old items out of cache when memory runs out */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settings.socketpath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= NULL;       /* by default, not using a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unix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socket */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settings.factor</a:t>
            </a:r>
            <a:r>
              <a:rPr lang="en-US" altLang="zh-CN" sz="105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1.25</a:t>
            </a:r>
            <a:r>
              <a:rPr lang="en-US" altLang="zh-CN" sz="1050" b="0" dirty="0" smtClean="0">
                <a:latin typeface="Times New Roman" pitchFamily="18" charset="0"/>
                <a:cs typeface="Times New Roman" pitchFamily="18" charset="0"/>
              </a:rPr>
              <a:t>;           /* slab</a:t>
            </a:r>
            <a:r>
              <a:rPr lang="zh-CN" altLang="en-US" sz="1050" b="0" dirty="0" smtClean="0">
                <a:latin typeface="Times New Roman" pitchFamily="18" charset="0"/>
                <a:cs typeface="Times New Roman" pitchFamily="18" charset="0"/>
              </a:rPr>
              <a:t>增长因子</a:t>
            </a:r>
            <a:r>
              <a:rPr lang="en-US" altLang="zh-CN" sz="1050" b="0" dirty="0" smtClean="0">
                <a:latin typeface="Times New Roman" pitchFamily="18" charset="0"/>
                <a:cs typeface="Times New Roman" pitchFamily="18" charset="0"/>
              </a:rPr>
              <a:t> */</a:t>
            </a:r>
            <a:endParaRPr lang="en-US" altLang="zh-CN" sz="105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settings.chunk_size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= 48;         /* space for a modest key and value */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settings.num_threads</a:t>
            </a:r>
            <a:r>
              <a:rPr lang="en-US" altLang="zh-CN" sz="105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= 4;         /* N workers */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settings.num_threads_per_udp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= 0;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settings.prefix_delimiter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= ':';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settings.detail_enabled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= 0;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settings.reqs_per_event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= 20;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settings.backlog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= 1024;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settings.binding_protocol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negotiating_prot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settings.item_size_max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= 1024 * 1024; /* The famous 1MB upper limit. */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settings.maxconns_fast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= false;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settings.lru_crawler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= false;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settings.lru_crawler_sleep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= 100;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settings.lru_crawler_tocrawl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= 0;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settings.hashpower_init</a:t>
            </a:r>
            <a:r>
              <a:rPr lang="en-US" altLang="zh-CN" sz="105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= 0;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settings.slab_reassign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= false;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settings.slab_automove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= 0;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settings.shutdown_command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= false;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settings.tail_repair_time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= TAIL_REPAIR_TIME_DEFAULT;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50" b="0" dirty="0" err="1">
                <a:latin typeface="Times New Roman" pitchFamily="18" charset="0"/>
                <a:cs typeface="Times New Roman" pitchFamily="18" charset="0"/>
              </a:rPr>
              <a:t>settings.flush_enabled</a:t>
            </a:r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 = true;</a:t>
            </a:r>
          </a:p>
          <a:p>
            <a:r>
              <a:rPr lang="en-US" altLang="zh-CN" sz="1050" b="0" dirty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105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317170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911225" algn="l"/>
                <a:tab pos="8170863" algn="r"/>
              </a:tabLs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2400" b="0" dirty="0" err="1" smtClean="0"/>
              <a:t>memcached.c</a:t>
            </a:r>
            <a:r>
              <a:rPr lang="en-US" altLang="zh-CN" sz="2400" b="0" dirty="0" smtClean="0"/>
              <a:t>/</a:t>
            </a:r>
            <a:r>
              <a:rPr lang="en-US" altLang="zh-CN" sz="2400" b="0" dirty="0" err="1" smtClean="0"/>
              <a:t>settings_init</a:t>
            </a:r>
            <a:r>
              <a:rPr lang="en-US" altLang="zh-CN" sz="2400" b="0" dirty="0" smtClean="0"/>
              <a:t>()</a:t>
            </a:r>
            <a:endParaRPr lang="zh-CN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6199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t_blue">
  <a:themeElements>
    <a:clrScheme name="Alt_blue 1">
      <a:dk1>
        <a:srgbClr val="000000"/>
      </a:dk1>
      <a:lt1>
        <a:srgbClr val="FFFFFF"/>
      </a:lt1>
      <a:dk2>
        <a:srgbClr val="6699CC"/>
      </a:dk2>
      <a:lt2>
        <a:srgbClr val="999999"/>
      </a:lt2>
      <a:accent1>
        <a:srgbClr val="89B2BE"/>
      </a:accent1>
      <a:accent2>
        <a:srgbClr val="FFCC33"/>
      </a:accent2>
      <a:accent3>
        <a:srgbClr val="FFFFFF"/>
      </a:accent3>
      <a:accent4>
        <a:srgbClr val="000000"/>
      </a:accent4>
      <a:accent5>
        <a:srgbClr val="C4D5DB"/>
      </a:accent5>
      <a:accent6>
        <a:srgbClr val="E7B92D"/>
      </a:accent6>
      <a:hlink>
        <a:srgbClr val="CC6600"/>
      </a:hlink>
      <a:folHlink>
        <a:srgbClr val="336699"/>
      </a:folHlink>
    </a:clrScheme>
    <a:fontScheme name="Alt_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sz="2800" dirty="0">
            <a:solidFill>
              <a:schemeClr val="accent2">
                <a:lumMod val="75000"/>
              </a:schemeClr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lt_blue 1">
        <a:dk1>
          <a:srgbClr val="000000"/>
        </a:dk1>
        <a:lt1>
          <a:srgbClr val="FFFFFF"/>
        </a:lt1>
        <a:dk2>
          <a:srgbClr val="6699CC"/>
        </a:dk2>
        <a:lt2>
          <a:srgbClr val="999999"/>
        </a:lt2>
        <a:accent1>
          <a:srgbClr val="89B2BE"/>
        </a:accent1>
        <a:accent2>
          <a:srgbClr val="FFCC33"/>
        </a:accent2>
        <a:accent3>
          <a:srgbClr val="FFFFFF"/>
        </a:accent3>
        <a:accent4>
          <a:srgbClr val="000000"/>
        </a:accent4>
        <a:accent5>
          <a:srgbClr val="C4D5DB"/>
        </a:accent5>
        <a:accent6>
          <a:srgbClr val="E7B92D"/>
        </a:accent6>
        <a:hlink>
          <a:srgbClr val="CC6600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_blue 2">
        <a:dk1>
          <a:srgbClr val="999999"/>
        </a:dk1>
        <a:lt1>
          <a:srgbClr val="FFFFFF"/>
        </a:lt1>
        <a:dk2>
          <a:srgbClr val="000000"/>
        </a:dk2>
        <a:lt2>
          <a:srgbClr val="6699CC"/>
        </a:lt2>
        <a:accent1>
          <a:srgbClr val="89B2BE"/>
        </a:accent1>
        <a:accent2>
          <a:srgbClr val="FFCC33"/>
        </a:accent2>
        <a:accent3>
          <a:srgbClr val="AAAAAA"/>
        </a:accent3>
        <a:accent4>
          <a:srgbClr val="DADADA"/>
        </a:accent4>
        <a:accent5>
          <a:srgbClr val="C4D5DB"/>
        </a:accent5>
        <a:accent6>
          <a:srgbClr val="E7B92D"/>
        </a:accent6>
        <a:hlink>
          <a:srgbClr val="CC6600"/>
        </a:hlink>
        <a:folHlink>
          <a:srgbClr val="3366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22337</TotalTime>
  <Words>2443</Words>
  <Application>Microsoft Office PowerPoint</Application>
  <PresentationFormat>全屏显示(4:3)</PresentationFormat>
  <Paragraphs>328</Paragraphs>
  <Slides>28</Slides>
  <Notes>13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Alt_blue</vt:lpstr>
      <vt:lpstr>Memcached原理与实现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Seagate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Arial Bold 36pt</dc:title>
  <dc:creator>Debbie Kelly-Slaughter</dc:creator>
  <cp:lastModifiedBy>ADMINIBM</cp:lastModifiedBy>
  <cp:revision>1113</cp:revision>
  <dcterms:created xsi:type="dcterms:W3CDTF">2002-11-06T23:08:41Z</dcterms:created>
  <dcterms:modified xsi:type="dcterms:W3CDTF">2014-09-21T03:05:30Z</dcterms:modified>
</cp:coreProperties>
</file>