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65" r:id="rId6"/>
    <p:sldId id="266" r:id="rId7"/>
    <p:sldId id="278" r:id="rId8"/>
    <p:sldId id="263" r:id="rId9"/>
    <p:sldId id="259" r:id="rId10"/>
    <p:sldId id="274" r:id="rId11"/>
    <p:sldId id="275" r:id="rId12"/>
    <p:sldId id="276" r:id="rId13"/>
    <p:sldId id="268" r:id="rId14"/>
    <p:sldId id="273" r:id="rId15"/>
    <p:sldId id="261" r:id="rId16"/>
    <p:sldId id="277" r:id="rId17"/>
    <p:sldId id="269" r:id="rId18"/>
    <p:sldId id="260" r:id="rId19"/>
    <p:sldId id="270" r:id="rId20"/>
    <p:sldId id="271" r:id="rId21"/>
    <p:sldId id="272" r:id="rId22"/>
    <p:sldId id="26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2464" autoAdjust="0"/>
  </p:normalViewPr>
  <p:slideViewPr>
    <p:cSldViewPr>
      <p:cViewPr varScale="1">
        <p:scale>
          <a:sx n="65" d="100"/>
          <a:sy n="65" d="100"/>
        </p:scale>
        <p:origin x="-21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E9830-4386-4FD0-A5BE-C3935EE6D4F9}" type="datetimeFigureOut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E037-8B98-4D2D-9F1A-C725B4D780F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ZooKeeper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的正式子项目，它是一个针对大型分布式系统的可靠协调系统，提供的功能包括：配置维护、名字服务、分布式同步、组服务等。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Zookeeper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Chubby</a:t>
            </a:r>
            <a:r>
              <a:rPr lang="zh-CN" altLang="en-US" dirty="0" smtClean="0"/>
              <a:t>一个开源的实现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Nutch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之父：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Doug Cutting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Hortonworks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使用了一种称为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 Atomic Broadcast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）的协议作为其一致性的核心。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Paxos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协议的一种变形。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协议保证了消息的全序的特性（先发先到），通过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解决了因果顺序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。因为有了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的架构就变成为：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Master-Slave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模式，但在该模式中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，因此，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选举算法，以保证系统的健壮性。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2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使用了一种称为</a:t>
            </a:r>
            <a:r>
              <a:rPr lang="en-US" altLang="zh-CN" sz="28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Zab</a:t>
            </a:r>
            <a:r>
              <a:rPr lang="zh-CN" altLang="en-US" sz="2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 Atomic Broadcast</a:t>
            </a:r>
            <a:r>
              <a:rPr lang="zh-CN" altLang="en-US" sz="2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）的协议作为其一致性的核心。</a:t>
            </a:r>
            <a:r>
              <a:rPr lang="en-US" altLang="zh-CN" sz="28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Zab</a:t>
            </a:r>
            <a:r>
              <a:rPr lang="zh-CN" altLang="en-US" sz="2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协议是</a:t>
            </a:r>
            <a:r>
              <a:rPr lang="en-US" altLang="zh-CN" sz="28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Paxos</a:t>
            </a:r>
            <a:r>
              <a:rPr lang="zh-CN" altLang="en-US" sz="2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协议的一种变形，</a:t>
            </a:r>
            <a:endParaRPr lang="en-US" altLang="zh-CN" sz="28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0" lang="en-US" altLang="zh-CN" sz="27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0" lang="en-US" altLang="zh-CN" sz="27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Paxos</a:t>
            </a:r>
            <a:r>
              <a:rPr kumimoji="0" lang="zh-CN" altLang="en-US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算法是莱斯利</a:t>
            </a:r>
            <a:r>
              <a:rPr kumimoji="0" lang="en-US" altLang="zh-CN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kumimoji="0" lang="zh-CN" altLang="en-US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兰伯特（</a:t>
            </a:r>
            <a:r>
              <a:rPr kumimoji="0" lang="en-US" altLang="zh-CN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Leslie </a:t>
            </a:r>
            <a:r>
              <a:rPr kumimoji="0" lang="en-US" altLang="zh-CN" sz="27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Lamport</a:t>
            </a:r>
            <a:r>
              <a:rPr kumimoji="0" lang="zh-CN" altLang="en-US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，就是 </a:t>
            </a:r>
            <a:r>
              <a:rPr kumimoji="0" lang="en-US" altLang="zh-CN" sz="27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LaTeX</a:t>
            </a:r>
            <a:r>
              <a:rPr kumimoji="0" lang="en-US" altLang="zh-CN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kumimoji="0" lang="en-US" altLang="zh-CN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“La”</a:t>
            </a:r>
            <a:r>
              <a:rPr kumimoji="0" lang="zh-CN" altLang="en-US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，此人现在在微软研究院）于</a:t>
            </a:r>
            <a:r>
              <a:rPr kumimoji="0" lang="en-US" altLang="zh-CN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1990</a:t>
            </a:r>
            <a:r>
              <a:rPr kumimoji="0" lang="zh-CN" altLang="en-US" sz="27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年提出的一种基于消息传递的一致性算法。</a:t>
            </a:r>
            <a:endParaRPr kumimoji="0" lang="en-US" altLang="zh-CN" sz="27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0" lang="en-US" altLang="zh-CN" sz="27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由于算法难以理解起初并没有引起人们的重视，使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Lamport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在八年后重新发表到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上。即便如此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paxos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算法还是没有得到重视，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Lamport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用可读性比较强的叙述性语言给出算法描述。可见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Lamport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paxos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算法情有独钟。近几年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paxos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算法的普遍使用也证明它在分布式一致性算法中的重要地位。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的三篇论文初现“云”的端倪，其中的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chubby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锁服务使用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paxos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chubby cell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中的一致性算法，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paxos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的人气从此一路狂飙。</a:t>
            </a:r>
            <a:endParaRPr kumimoji="0" lang="en-US" altLang="zh-CN" sz="27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0" lang="zh-CN" altLang="en-US" sz="27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下面将展示一些协议的核心内容当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收到写操作，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会将其转发给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执行操作。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可以直接从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上读取数据，如果需要读取最新数据，则需要从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节点读取，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设计的读写比大致为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执行写操作可以简化为一个两段式提交的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，接受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proposal.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收到大多数的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中，客户端和服务端建立连接后，会话随之建立，生成一个全局唯一的会话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ID(Session ID)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。服务器和客户端之间维持的是一个长连接，在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SESSION_TIMEOUT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时间内，服务器会确定客户端是否正常连接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客户端会定时向服务器发送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heart_beat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，服务器重置下次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SESSION_TIMEOUT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。因此，在正常情况下，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一直有效，并且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集群所有机器上都保存这个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信息。在出现网络或其它问题情况下（例如客户端所连接的那台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机器挂了，或是其它原因的网络闪断），客户端与当前连接的那台服务器之间连接断了，这个时候客户端会主动在地址列表（实例化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对象的时候传入构造方法的那个参数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）中选择新的地址进行连接。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连接断开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(CONNECTIONLOSS)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一般发生在网络的闪断或是客户端所连接的服务器挂机的时候，这种情况下，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客户端自己会首先感知到这个异常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然后做一些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连接的善后工作。接下去是客户端重新选择一个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尝试连接，从地址列表中获取一个新的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地址进行连接（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SESSIONEXPIRED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发生在上面蓝色文字部分，这个通常是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客户端与服务器的连接断了，试图连接上新的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机器，但是这个过程如果耗时过长，超过了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SESSION_TIMEOUT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后还没有成功连接上服务器，那么服务器认为这个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已经结束了（服务器无法确认是因为其它异常原因还是客户端主动结束会话），由于在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中，很多数据和状态都是和会话绑定的，一旦会话失效，那么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就开始清除和这个会话有关的信息，包括这个会话创建的临时节点和注册的所有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。在这之后，由于网络恢复后，客户端可能会重新连接上服务器，但是很不幸，服务器会告诉客户端一个异常：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SESSIONEXPIRED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（会话过期）。此时客户端的状态变成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状态，应用要做的事情就是的看自己应用的复杂程序了，要重新实例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对象，然后重新操作所有临时数据（包括临时节点和注册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），总之，会话超时在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使用过程中是真实存在的。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可以理解为一个分布式的回调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关心的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发生变化时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将会把消息传回到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并导致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的消息处理函数得到调用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ZkDatabase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Distributed In-Memory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Databse</a:t>
            </a:r>
            <a:endParaRPr lang="en-US" altLang="zh-CN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的数据视图采用的是类似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的数据视图，但是并没有引入文件系统的相关概念：目录和文件，而是引入了节点的概念，称为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。它是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最小的组成单元，每个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包含三部分组成：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：表示节点所存储的数据，单个节点存储数据不能超过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：表示节点的信息，例如节点创建时间，节点的版本，节点的权限等信息。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children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表是所包含的子节点。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持久节点（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Perisient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 Node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），这类节点在创建之后将一直存在，知道有客户端对它进行显示删除，也就是说它不会因为创建其的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的关闭而消失。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ea"/>
              <a:ea typeface="+mn-ea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临时节点（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Ephemeral Node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），这类节点的生命周期与创建它们的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绑定。也就是说当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关闭时，其所创建的临时节点也将被删除。这里有一点需要注意的是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关闭，而不是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connection loss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。因为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转移，也就是当所连接的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出现网络连接断开或者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server down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掉的情况，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将自动选择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集群中的其他节点进行连接，同时将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转移到其他节点上。这种情况只能算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connection loss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，而不会造成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关闭。除非，该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无法连接所有的节点，支持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session 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ea"/>
              <a:ea typeface="+mn-ea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时序节点（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Sequential Node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这类节点在创建节点的时候，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会自动为其添加一个数字后缀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%10d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，例如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/test-0000000001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。不过这类节点是不能单独存在的，需要同持久节点或临时节点组合使用形成：</a:t>
            </a:r>
            <a:endParaRPr lang="en-US" altLang="zh-CN" sz="1200" b="0" i="0" kern="1200" dirty="0" smtClean="0">
              <a:solidFill>
                <a:schemeClr val="tx1"/>
              </a:solidFill>
              <a:latin typeface="+mn-ea"/>
              <a:ea typeface="+mn-ea"/>
              <a:cs typeface="Arial Unicode MS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Perisient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 Sequential Node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Ephemeral Sequential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Create </a:t>
            </a:r>
            <a:r>
              <a:rPr lang="en-US" altLang="zh-CN" dirty="0" err="1" smtClean="0"/>
              <a:t>znode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persistent node and ephemeral 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Session timeout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Restart </a:t>
            </a:r>
            <a:r>
              <a:rPr lang="en-US" altLang="zh-CN" dirty="0" err="1" smtClean="0"/>
              <a:t>ZooKeeper</a:t>
            </a:r>
            <a:r>
              <a:rPr lang="en-US" altLang="zh-CN" baseline="0" dirty="0" smtClean="0"/>
              <a:t> server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集群中，主要分为三者角色，而每一个节点同时只能扮演一种角色，这三种角色分别是：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：接受所有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的提案请求并统一协调发起提案的投票，负责与所有的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进行内部的数据交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换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：直接为客户端服务并参与提案的投票，同时与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进行数据交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换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：直接为客户端服务但并不参与提案的投票，同时也与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进行数据交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换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LeaderElection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LeaderElection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paxos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算法的一种简单实现，目前该算法在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以后已经建议弃用。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FastLeaderElection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FastLeaderElection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是标准的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paxos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的实现，这是目前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选举算法。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AuthFastLeaderElection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AuthFastLeaderElection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FastLeaderElection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算法基本一致，只是在消息中加入了认证信息，该算法在最新的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中也建议弃用。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数据恢复阶段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读取当前磁盘的数据（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），获取最大的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zxid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发送选票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每个参与投票的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向其他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发送自己所推荐的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，这个协议中包括几部分数据：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所推举的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 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。在初始阶段，第一次投票所有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都推举自己为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本机的最大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zxid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值。这个值越大，说明该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的数据越新。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logicalclock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。这个值从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开始递增，每次选举对应一个值，即在同一次选举中，这个值是一致的。这个值越大说明选举进程越新。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本机的所处状态。包括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如果发送过来的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logicalclock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大于目前的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logicalclock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。说明这是更新的一次选举，需要更新本机的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logicalclock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，同事清空已经收集到的选票，因为这些数据已经不再有效。然后判断是否需要更新自己的选举情况。首先判断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zxid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zxid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大者胜出；如果相同比较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 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，大者胜出。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如果发送过来的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logicalclock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小于于目前的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logicalclock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。说明对方处于一个比较早的选举进程，只需要将本机的数据发送过期即可。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如果发送过来的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logicalclock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等于目前的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logicalclock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。根据收到的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zxid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 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更新选票，然后广播出去。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处理完选票后，可能需要对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的状态进行更新：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判断服务器是否已经收集到所有的服务器的选举状态。如果是根据选举结果设置自己的角色（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or 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），然后退出选举。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如果没有收到没有所有服务器的选举状态，也可以判断一下根据以上过程之后更新的选举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是不是得到了超过半数以上服务器的支持。如果是，那么尝试在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内接收下数据，如果没有心数据到来说明大家已经认同这个结果。这时，设置角色然后退出选举。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E037-8B98-4D2D-9F1A-C725B4D780F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CC7716-DB95-43A9-AE6B-8B9131AB921E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7B044-8D9A-4069-AEFF-007BF59DB7A0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FBDBA-42A8-4114-99C8-AC1B4361859E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704F1A-D2DE-4B35-AE18-54FF714BB899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D5D3C-DC47-424C-999B-9C53ADB5526B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AAA090-3647-4C7A-B621-40FFB00F4841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056A8-CD1B-4125-A2A2-9802E79F568E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A7D0D-DA07-4FF8-B8E3-CB6DFCEBE772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F47BF0-050A-41CE-B900-51C40DE0499B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50ED134-6941-4A68-92D7-C4375FCEC165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A0B0C8-4CF6-49EF-AAED-20C5991FB02D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556DF2-3FA3-49BA-B01A-11177D9B85BD}" type="datetime1">
              <a:rPr lang="zh-CN" altLang="en-US" smtClean="0"/>
              <a:pPr/>
              <a:t>2014/11/1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112648-7771-4FEA-B48D-09B81014F1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3039"/>
            <a:ext cx="7772400" cy="1829761"/>
          </a:xfrm>
        </p:spPr>
        <p:txBody>
          <a:bodyPr/>
          <a:lstStyle/>
          <a:p>
            <a:pPr algn="ctr"/>
            <a:r>
              <a:rPr lang="en-US" altLang="zh-CN" b="0" dirty="0" err="1" smtClean="0"/>
              <a:t>ZooKeeper</a:t>
            </a:r>
            <a:r>
              <a:rPr lang="zh-CN" altLang="en-US" b="0" dirty="0" smtClean="0"/>
              <a:t>原理与实践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1"/>
            <a:ext cx="7772400" cy="4571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主讲人：黄振龙</a:t>
            </a:r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4495800"/>
            <a:ext cx="7772400" cy="457199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fld id="{97B0F102-331E-4D8E-ADC2-9D323ED6FA1D}" type="datetime2"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64008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t>2014年11月1日</a:t>
            </a:fld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数据恢复阶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/>
              <a:t>每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ZooKeeper</a:t>
            </a:r>
            <a:r>
              <a:rPr lang="en-US" altLang="zh-CN" sz="2400" dirty="0" smtClean="0"/>
              <a:t> Server</a:t>
            </a:r>
            <a:r>
              <a:rPr lang="zh-CN" altLang="en-US" sz="2400" dirty="0" smtClean="0"/>
              <a:t>读取当前磁盘的数</a:t>
            </a:r>
            <a:r>
              <a:rPr lang="zh-CN" altLang="en-US" sz="2400" dirty="0" smtClean="0"/>
              <a:t>据获</a:t>
            </a:r>
            <a:r>
              <a:rPr lang="zh-CN" altLang="en-US" sz="2400" dirty="0" smtClean="0"/>
              <a:t>取最大的</a:t>
            </a:r>
            <a:r>
              <a:rPr lang="en-US" altLang="zh-CN" sz="2400" dirty="0" err="1" smtClean="0"/>
              <a:t>zxid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/>
              <a:t>发送选</a:t>
            </a:r>
            <a:r>
              <a:rPr lang="zh-CN" altLang="en-US" dirty="0" smtClean="0"/>
              <a:t>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选票包括以下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部分数据：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所推举的</a:t>
            </a:r>
            <a:r>
              <a:rPr lang="en-US" altLang="zh-CN" sz="2400" dirty="0" smtClean="0"/>
              <a:t>Leader id</a:t>
            </a:r>
          </a:p>
          <a:p>
            <a:pPr lvl="1"/>
            <a:r>
              <a:rPr lang="zh-CN" altLang="en-US" sz="2400" dirty="0" smtClean="0"/>
              <a:t>本机的最大</a:t>
            </a:r>
            <a:r>
              <a:rPr lang="en-US" altLang="zh-CN" sz="2400" dirty="0" err="1" smtClean="0"/>
              <a:t>zxid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LogicalClock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本机的所处状态：</a:t>
            </a:r>
            <a:r>
              <a:rPr lang="en-US" altLang="zh-CN" sz="2400" dirty="0" smtClean="0"/>
              <a:t> LOOKING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FOLLOWING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OBSERVING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LEADING</a:t>
            </a: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FastLeaderElection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处理选</a:t>
            </a:r>
            <a:r>
              <a:rPr lang="zh-CN" altLang="en-US" b="1" dirty="0" smtClean="0"/>
              <a:t>票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如</a:t>
            </a:r>
            <a:r>
              <a:rPr lang="zh-CN" altLang="en-US" b="1" dirty="0" smtClean="0"/>
              <a:t>果</a:t>
            </a:r>
            <a:r>
              <a:rPr lang="en-US" altLang="zh-CN" b="1" dirty="0" smtClean="0"/>
              <a:t>Sender</a:t>
            </a:r>
            <a:r>
              <a:rPr lang="zh-CN" altLang="en-US" b="1" dirty="0" smtClean="0"/>
              <a:t>的状态是</a:t>
            </a:r>
            <a:r>
              <a:rPr lang="en-US" altLang="zh-CN" b="1" dirty="0" smtClean="0"/>
              <a:t>LOOKING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err="1" smtClean="0"/>
              <a:t>sender.logicalclock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receiver.logicalclock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err="1" smtClean="0"/>
              <a:t>receiver.logicalclock</a:t>
            </a:r>
            <a:r>
              <a:rPr lang="en-US" altLang="zh-CN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sender.logicalclock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清空</a:t>
            </a:r>
            <a:r>
              <a:rPr lang="en-US" altLang="zh-CN" dirty="0" err="1" smtClean="0"/>
              <a:t>recvset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</a:t>
            </a:r>
            <a:r>
              <a:rPr lang="zh-CN" altLang="en-US" dirty="0" smtClean="0"/>
              <a:t>新选举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err="1" smtClean="0"/>
              <a:t>sender.logicalclock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 </a:t>
            </a:r>
            <a:r>
              <a:rPr lang="en-US" altLang="zh-CN" dirty="0" err="1" smtClean="0"/>
              <a:t>receiver.logicalclock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Ignore</a:t>
            </a:r>
            <a:r>
              <a:rPr lang="zh-CN" altLang="en-US" dirty="0" smtClean="0"/>
              <a:t>该选票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</a:t>
            </a:r>
            <a:r>
              <a:rPr lang="zh-CN" altLang="en-US" dirty="0" smtClean="0"/>
              <a:t>送本机选票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err="1" smtClean="0"/>
              <a:t>sender.logicalclock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receiver.logicalclock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更新选票，然后广播选票</a:t>
            </a:r>
            <a:endParaRPr lang="zh-CN" alt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FastLeaderElection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处理选票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如果</a:t>
            </a:r>
            <a:r>
              <a:rPr lang="en-US" altLang="zh-CN" b="1" dirty="0" smtClean="0"/>
              <a:t>Sender</a:t>
            </a:r>
            <a:r>
              <a:rPr lang="zh-CN" altLang="en-US" b="1" dirty="0" smtClean="0"/>
              <a:t>的状态是</a:t>
            </a:r>
            <a:r>
              <a:rPr lang="en-US" altLang="zh-CN" b="1" dirty="0" smtClean="0"/>
              <a:t>FOLLOWING</a:t>
            </a:r>
            <a:r>
              <a:rPr lang="zh-CN" altLang="en-US" b="1" dirty="0" smtClean="0"/>
              <a:t>或者</a:t>
            </a:r>
            <a:r>
              <a:rPr lang="en-US" altLang="zh-CN" b="1" dirty="0" smtClean="0"/>
              <a:t>LEADING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err="1" smtClean="0"/>
              <a:t>LogicalClock</a:t>
            </a:r>
            <a:r>
              <a:rPr lang="zh-CN" altLang="en-US" dirty="0" smtClean="0"/>
              <a:t>相同，将数据保</a:t>
            </a:r>
            <a:r>
              <a:rPr lang="zh-CN" altLang="en-US" dirty="0" smtClean="0"/>
              <a:t>存到</a:t>
            </a:r>
            <a:r>
              <a:rPr lang="en-US" altLang="zh-CN" dirty="0" err="1" smtClean="0"/>
              <a:t>recvset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宣称自己是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，那么判断是不是半数以上的服务器都选举它，如果是设置角色并退出选举。</a:t>
            </a:r>
          </a:p>
          <a:p>
            <a:pPr lvl="1"/>
            <a:r>
              <a:rPr lang="zh-CN" altLang="en-US" dirty="0" smtClean="0"/>
              <a:t>否则，这是一条与当前</a:t>
            </a:r>
            <a:r>
              <a:rPr lang="en-US" altLang="zh-CN" dirty="0" err="1" smtClean="0"/>
              <a:t>LogicalClock</a:t>
            </a:r>
            <a:r>
              <a:rPr lang="zh-CN" altLang="en-US" dirty="0" smtClean="0"/>
              <a:t>不符合的消息，说明在另一个选举过程中已经有了选举结果，于是将该选举结果加入到</a:t>
            </a:r>
            <a:r>
              <a:rPr lang="en-US" altLang="zh-CN" dirty="0" err="1" smtClean="0"/>
              <a:t>OutOfElection</a:t>
            </a:r>
            <a:r>
              <a:rPr lang="zh-CN" altLang="en-US" dirty="0" smtClean="0"/>
              <a:t>集合中，根据</a:t>
            </a:r>
            <a:r>
              <a:rPr lang="en-US" altLang="zh-CN" dirty="0" err="1" smtClean="0"/>
              <a:t>OutOfElection</a:t>
            </a:r>
            <a:r>
              <a:rPr lang="zh-CN" altLang="en-US" dirty="0" smtClean="0"/>
              <a:t>来判断是否可以结束选举，如果可以也是保存</a:t>
            </a:r>
            <a:r>
              <a:rPr lang="en-US" altLang="zh-CN" dirty="0" err="1" smtClean="0"/>
              <a:t>LogicalClock</a:t>
            </a:r>
            <a:r>
              <a:rPr lang="zh-CN" altLang="en-US" dirty="0" smtClean="0"/>
              <a:t>，更新角色，退出选举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r>
              <a:rPr lang="zh-CN" altLang="en-US" b="1" dirty="0" smtClean="0"/>
              <a:t>更新</a:t>
            </a:r>
            <a:r>
              <a:rPr lang="en-US" altLang="zh-CN" b="1" dirty="0" smtClean="0"/>
              <a:t>Server</a:t>
            </a:r>
            <a:r>
              <a:rPr lang="zh-CN" altLang="en-US" b="1" dirty="0" smtClean="0"/>
              <a:t>状态（角色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FastLeaderElection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ast_leader_elect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114800" y="173546"/>
            <a:ext cx="4572000" cy="66844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FastLeaderElection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服务器</a:t>
            </a:r>
            <a:r>
              <a:rPr lang="en-US" altLang="zh-CN" dirty="0" smtClean="0"/>
              <a:t>1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此时只有它一台服务器启动了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它发出去</a:t>
            </a:r>
            <a:r>
              <a:rPr lang="zh-CN" altLang="en-US" dirty="0" smtClean="0"/>
              <a:t>的数据没</a:t>
            </a:r>
            <a:r>
              <a:rPr lang="zh-CN" altLang="en-US" dirty="0" smtClean="0"/>
              <a:t>有任何响应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所以它的选举状态一直是</a:t>
            </a:r>
            <a:r>
              <a:rPr lang="en-US" altLang="zh-CN" dirty="0" smtClean="0"/>
              <a:t>LOOKING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它与最开始启动的服务器</a:t>
            </a:r>
            <a:r>
              <a:rPr lang="en-US" altLang="zh-CN" dirty="0" smtClean="0"/>
              <a:t>1</a:t>
            </a:r>
            <a:r>
              <a:rPr lang="zh-CN" altLang="en-US" dirty="0" smtClean="0"/>
              <a:t>进行通信</a:t>
            </a:r>
            <a:r>
              <a:rPr lang="en-US" altLang="zh-CN" dirty="0" smtClean="0"/>
              <a:t>,</a:t>
            </a:r>
            <a:r>
              <a:rPr lang="zh-CN" altLang="en-US" dirty="0" smtClean="0"/>
              <a:t>互相交换自己的选举结果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由于两者都没有历史数据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值较大的服务器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胜出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但是由于没有达到</a:t>
            </a:r>
            <a:r>
              <a:rPr lang="zh-CN" altLang="en-US" dirty="0" smtClean="0">
                <a:solidFill>
                  <a:srgbClr val="FF0000"/>
                </a:solidFill>
              </a:rPr>
              <a:t>超过半数以上</a:t>
            </a:r>
            <a:r>
              <a:rPr lang="zh-CN" altLang="en-US" dirty="0" smtClean="0"/>
              <a:t>的服务器都同意选举它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这个例子中的半数以上是</a:t>
            </a:r>
            <a:r>
              <a:rPr lang="en-US" altLang="zh-CN" dirty="0" smtClean="0"/>
              <a:t>3),</a:t>
            </a:r>
            <a:r>
              <a:rPr lang="zh-CN" altLang="en-US" dirty="0" smtClean="0"/>
              <a:t>所以服务器</a:t>
            </a:r>
            <a:r>
              <a:rPr lang="en-US" altLang="zh-CN" dirty="0" smtClean="0"/>
              <a:t>1,2</a:t>
            </a:r>
            <a:r>
              <a:rPr lang="zh-CN" altLang="en-US" dirty="0" smtClean="0"/>
              <a:t>还是继续保持</a:t>
            </a:r>
            <a:r>
              <a:rPr lang="en-US" altLang="zh-CN" dirty="0" smtClean="0"/>
              <a:t>LOOKING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根据前面的理论分析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成为服务器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Leader,</a:t>
            </a:r>
            <a:r>
              <a:rPr lang="zh-CN" altLang="en-US" dirty="0" smtClean="0"/>
              <a:t>而与上面不同的是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此时有三台服务器选举了它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所以它成为了这次选举的</a:t>
            </a:r>
            <a:r>
              <a:rPr lang="en-US" altLang="zh-CN" dirty="0" smtClean="0"/>
              <a:t>Leader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 smtClean="0"/>
              <a:t>4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根据前面的分析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理论上服务器</a:t>
            </a:r>
            <a:r>
              <a:rPr lang="en-US" altLang="zh-CN" dirty="0" smtClean="0"/>
              <a:t>4</a:t>
            </a:r>
            <a:r>
              <a:rPr lang="zh-CN" altLang="en-US" dirty="0" smtClean="0"/>
              <a:t>应该是服务器</a:t>
            </a:r>
            <a:r>
              <a:rPr lang="en-US" altLang="zh-CN" dirty="0" smtClean="0"/>
              <a:t>1,2,3,4</a:t>
            </a:r>
            <a:r>
              <a:rPr lang="zh-CN" altLang="en-US" dirty="0" smtClean="0"/>
              <a:t>中最大的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但是由于前面已经有半数以上的服务器选举了服务器</a:t>
            </a:r>
            <a:r>
              <a:rPr lang="en-US" altLang="zh-CN" dirty="0" smtClean="0"/>
              <a:t>3,</a:t>
            </a:r>
            <a:r>
              <a:rPr lang="zh-CN" altLang="en-US" dirty="0" smtClean="0"/>
              <a:t>所以它只能是</a:t>
            </a:r>
            <a:r>
              <a:rPr lang="en-US" altLang="zh-CN" dirty="0" smtClean="0"/>
              <a:t>Follower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 smtClean="0"/>
              <a:t>5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,Follower.</a:t>
            </a:r>
          </a:p>
          <a:p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选举示例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为了保证一致性，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提出了两个安全属性：</a:t>
            </a:r>
          </a:p>
          <a:p>
            <a:pPr lvl="1"/>
            <a:r>
              <a:rPr lang="zh-CN" altLang="en-US" dirty="0" smtClean="0"/>
              <a:t>全序（</a:t>
            </a:r>
            <a:r>
              <a:rPr lang="en-US" altLang="zh-CN" dirty="0" smtClean="0"/>
              <a:t>Total Order</a:t>
            </a:r>
            <a:r>
              <a:rPr lang="zh-CN" altLang="en-US" dirty="0" smtClean="0"/>
              <a:t>）：如果消息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在消息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之前发送，则所有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应该看到相同结果。</a:t>
            </a:r>
          </a:p>
          <a:p>
            <a:pPr lvl="1"/>
            <a:r>
              <a:rPr lang="zh-CN" altLang="en-US" dirty="0" smtClean="0"/>
              <a:t>因果顺序（</a:t>
            </a:r>
            <a:r>
              <a:rPr lang="en-US" altLang="zh-CN" dirty="0" smtClean="0"/>
              <a:t>Causal Order</a:t>
            </a:r>
            <a:r>
              <a:rPr lang="zh-CN" altLang="en-US" dirty="0" smtClean="0"/>
              <a:t>）：如果消息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在消息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之前发生（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导致了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），并且一起发送，则消息</a:t>
            </a:r>
            <a:r>
              <a:rPr lang="en-US" altLang="zh-CN" dirty="0" smtClean="0"/>
              <a:t>A</a:t>
            </a:r>
            <a:r>
              <a:rPr lang="zh-CN" altLang="en-US" dirty="0" smtClean="0"/>
              <a:t>始终在消息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之前被执行。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为了保证上述两个安全属性，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数据一致性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Zab</a:t>
            </a:r>
            <a:r>
              <a:rPr lang="zh-CN" altLang="en-US" dirty="0" smtClean="0"/>
              <a:t>（</a:t>
            </a:r>
            <a:r>
              <a:rPr lang="en-US" altLang="zh-CN" sz="2800" dirty="0" smtClean="0"/>
              <a:t>Zookeeper </a:t>
            </a:r>
            <a:r>
              <a:rPr lang="en-US" altLang="zh-CN" sz="2800" dirty="0" smtClean="0"/>
              <a:t>Atomic </a:t>
            </a:r>
            <a:r>
              <a:rPr lang="en-US" altLang="zh-CN" sz="2800" dirty="0" smtClean="0"/>
              <a:t>Broadcast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dirty="0" err="1" smtClean="0"/>
              <a:t>Zab</a:t>
            </a:r>
            <a:r>
              <a:rPr lang="zh-CN" altLang="en-US" dirty="0" smtClean="0"/>
              <a:t>协议是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协议的一种变</a:t>
            </a:r>
            <a:r>
              <a:rPr lang="zh-CN" altLang="en-US" dirty="0" smtClean="0"/>
              <a:t>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补充：目前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还没有一种分布式系统是基于标准的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协议完成的。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Zab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执行写操作可以简化为一个两段式提交的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dirty="0" smtClean="0"/>
              <a:t>Leader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给所有的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收到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回复</a:t>
            </a:r>
            <a:r>
              <a:rPr lang="en-US" altLang="zh-CN" dirty="0" smtClean="0"/>
              <a:t>ACK</a:t>
            </a:r>
            <a:r>
              <a:rPr lang="zh-CN" altLang="en-US" dirty="0" smtClean="0"/>
              <a:t>给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proposal.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收到大多数的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后，将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其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ZAB</a:t>
            </a:r>
            <a:r>
              <a:rPr lang="zh-CN" altLang="en-US" dirty="0" smtClean="0"/>
              <a:t>协</a:t>
            </a:r>
            <a:r>
              <a:rPr lang="zh-CN" altLang="en-US" dirty="0" smtClean="0"/>
              <a:t>议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038600"/>
            <a:ext cx="6400800" cy="222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ZooKeeper</a:t>
            </a:r>
            <a:r>
              <a:rPr lang="zh-CN" altLang="en-US" sz="2800" dirty="0" smtClean="0"/>
              <a:t>中，客户端和服务端建立连接后，会话随之建立，生成一个全局唯一的会话</a:t>
            </a:r>
            <a:r>
              <a:rPr lang="en-US" altLang="zh-CN" sz="2800" dirty="0" smtClean="0"/>
              <a:t>ID(Session ID)</a:t>
            </a:r>
            <a:r>
              <a:rPr lang="zh-CN" altLang="en-US" sz="2800" dirty="0" smtClean="0"/>
              <a:t>。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可以有保存一些关联数据（</a:t>
            </a:r>
            <a:r>
              <a:rPr lang="en-US" altLang="zh-CN" dirty="0" err="1" smtClean="0"/>
              <a:t>EphemeralNode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连接断开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ConnectionLoss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SessionExpired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Alive Nodes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Watcher</a:t>
            </a:r>
            <a:r>
              <a:rPr lang="zh-CN" altLang="en-US" dirty="0" smtClean="0"/>
              <a:t>定义：</a:t>
            </a:r>
            <a:r>
              <a:rPr lang="en-US" altLang="zh-CN" dirty="0" smtClean="0"/>
              <a:t>A watch event is </a:t>
            </a:r>
            <a:r>
              <a:rPr lang="en-US" altLang="zh-CN" dirty="0" smtClean="0">
                <a:solidFill>
                  <a:srgbClr val="FF0000"/>
                </a:solidFill>
              </a:rPr>
              <a:t>one-time trigger</a:t>
            </a:r>
            <a:r>
              <a:rPr lang="en-US" altLang="zh-CN" dirty="0" smtClean="0"/>
              <a:t>, sent to the client that set the watch, which occurs when the data for which the watch was set changes.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的任何一个读操作都能设置</a:t>
            </a:r>
            <a:r>
              <a:rPr lang="en-US" altLang="zh-CN" dirty="0" smtClean="0"/>
              <a:t>Watch</a:t>
            </a:r>
          </a:p>
          <a:p>
            <a:pPr lvl="1"/>
            <a:r>
              <a:rPr lang="en-US" altLang="zh-CN" dirty="0" err="1" smtClean="0"/>
              <a:t>getData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getChildren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exists()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Watcher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/>
              <a:t>ZooKeeper</a:t>
            </a:r>
            <a:r>
              <a:rPr lang="zh-CN" altLang="en-US" sz="2800" dirty="0" smtClean="0"/>
              <a:t>简介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Leader</a:t>
            </a:r>
            <a:r>
              <a:rPr lang="zh-CN" altLang="en-US" sz="2800" dirty="0" smtClean="0"/>
              <a:t>选举算法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数据一致性协议：</a:t>
            </a:r>
            <a:r>
              <a:rPr lang="en-US" altLang="zh-CN" sz="2800" dirty="0" err="1" smtClean="0"/>
              <a:t>Zab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ZooKeeper</a:t>
            </a:r>
            <a:r>
              <a:rPr lang="zh-CN" altLang="en-US" sz="2800" dirty="0" smtClean="0"/>
              <a:t>实践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机制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Watcher</a:t>
            </a:r>
            <a:r>
              <a:rPr lang="zh-CN" altLang="en-US" sz="2400" dirty="0" smtClean="0"/>
              <a:t>机制</a:t>
            </a:r>
            <a:endParaRPr lang="en-US" altLang="zh-CN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Watcher Event</a:t>
            </a:r>
            <a:r>
              <a:rPr lang="zh-CN" altLang="en-US" dirty="0" smtClean="0"/>
              <a:t>包括下面两种：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KeeperState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Disconnected</a:t>
            </a:r>
          </a:p>
          <a:p>
            <a:pPr lvl="2"/>
            <a:r>
              <a:rPr lang="en-US" altLang="zh-CN" dirty="0" err="1" smtClean="0"/>
              <a:t>SyncConnected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Expired</a:t>
            </a:r>
          </a:p>
          <a:p>
            <a:pPr lvl="1"/>
            <a:r>
              <a:rPr lang="en-US" altLang="zh-CN" dirty="0" err="1" smtClean="0"/>
              <a:t>EventType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None</a:t>
            </a:r>
          </a:p>
          <a:p>
            <a:pPr lvl="2"/>
            <a:r>
              <a:rPr lang="en-US" altLang="zh-CN" dirty="0" err="1" smtClean="0"/>
              <a:t>NodeCreated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NodeDeleted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NodeDataChanged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NodeChildrenChanged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Watcher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2286000" y="2632710"/>
            <a:ext cx="2971800" cy="1143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pic>
        <p:nvPicPr>
          <p:cNvPr id="1026" name="Picture 2" descr="http://www.clipartbest.com/cliparts/yTo/MyM/yToMyM54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32510"/>
            <a:ext cx="761238" cy="914400"/>
          </a:xfrm>
          <a:prstGeom prst="rect">
            <a:avLst/>
          </a:prstGeom>
          <a:noFill/>
        </p:spPr>
      </p:pic>
      <p:pic>
        <p:nvPicPr>
          <p:cNvPr id="15" name="Picture 2" descr="http://www.clipartbest.com/cliparts/yTo/MyM/yToMyM54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032510"/>
            <a:ext cx="753036" cy="904547"/>
          </a:xfrm>
          <a:prstGeom prst="rect">
            <a:avLst/>
          </a:prstGeom>
          <a:noFill/>
        </p:spPr>
      </p:pic>
      <p:pic>
        <p:nvPicPr>
          <p:cNvPr id="18" name="Picture 6" descr="https://encrypted-tbn0.gstatic.com/images?q=tbn:ANd9GcQWDknHq5fAT5qycsM_wqTxmKB6izwMtH8vq0tXUZk-yDefUTF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385310"/>
            <a:ext cx="624637" cy="968188"/>
          </a:xfrm>
          <a:prstGeom prst="rect">
            <a:avLst/>
          </a:prstGeom>
          <a:noFill/>
        </p:spPr>
      </p:pic>
      <p:pic>
        <p:nvPicPr>
          <p:cNvPr id="19" name="Picture 6" descr="https://encrypted-tbn0.gstatic.com/images?q=tbn:ANd9GcQWDknHq5fAT5qycsM_wqTxmKB6izwMtH8vq0tXUZk-yDefUTF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309110"/>
            <a:ext cx="624637" cy="968188"/>
          </a:xfrm>
          <a:prstGeom prst="rect">
            <a:avLst/>
          </a:prstGeom>
          <a:noFill/>
        </p:spPr>
      </p:pic>
      <p:grpSp>
        <p:nvGrpSpPr>
          <p:cNvPr id="40" name="Group 39"/>
          <p:cNvGrpSpPr/>
          <p:nvPr/>
        </p:nvGrpSpPr>
        <p:grpSpPr>
          <a:xfrm>
            <a:off x="3124200" y="5756910"/>
            <a:ext cx="1295400" cy="1101090"/>
            <a:chOff x="7467600" y="2971800"/>
            <a:chExt cx="1524000" cy="1295400"/>
          </a:xfrm>
        </p:grpSpPr>
        <p:pic>
          <p:nvPicPr>
            <p:cNvPr id="1034" name="Picture 10" descr="http://www.codeforest.net/wp-content/uploads/2010/09/Database_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48600" y="2971800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26" name="Picture 10" descr="http://www.codeforest.net/wp-content/uploads/2010/09/Database_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67600" y="3276600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25" name="Picture 10" descr="http://www.codeforest.net/wp-content/uploads/2010/09/Database_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77200" y="3352800"/>
              <a:ext cx="914400" cy="914400"/>
            </a:xfrm>
            <a:prstGeom prst="rect">
              <a:avLst/>
            </a:prstGeom>
            <a:noFill/>
          </p:spPr>
        </p:pic>
      </p:grpSp>
      <p:pic>
        <p:nvPicPr>
          <p:cNvPr id="29" name="Picture 6" descr="https://encrypted-tbn0.gstatic.com/images?q=tbn:ANd9GcQWDknHq5fAT5qycsM_wqTxmKB6izwMtH8vq0tXUZk-yDefUTF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385310"/>
            <a:ext cx="624637" cy="968188"/>
          </a:xfrm>
          <a:prstGeom prst="rect">
            <a:avLst/>
          </a:prstGeom>
          <a:noFill/>
        </p:spPr>
      </p:pic>
      <p:grpSp>
        <p:nvGrpSpPr>
          <p:cNvPr id="110" name="Group 32"/>
          <p:cNvGrpSpPr/>
          <p:nvPr/>
        </p:nvGrpSpPr>
        <p:grpSpPr>
          <a:xfrm>
            <a:off x="4452768" y="2861310"/>
            <a:ext cx="500232" cy="775359"/>
            <a:chOff x="2819401" y="1219200"/>
            <a:chExt cx="1752602" cy="2716534"/>
          </a:xfrm>
        </p:grpSpPr>
        <p:pic>
          <p:nvPicPr>
            <p:cNvPr id="118" name="Picture 6" descr="https://encrypted-tbn0.gstatic.com/images?q=tbn:ANd9GcQWDknHq5fAT5qycsM_wqTxmKB6izwMtH8vq0tXUZk-yDefUTF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1" y="1219200"/>
              <a:ext cx="1752602" cy="2716534"/>
            </a:xfrm>
            <a:prstGeom prst="rect">
              <a:avLst/>
            </a:prstGeom>
            <a:noFill/>
          </p:spPr>
        </p:pic>
        <p:pic>
          <p:nvPicPr>
            <p:cNvPr id="119" name="Picture 8" descr="http://hortonworks.com/wp-content/uploads/2012/11/zk_logo_use2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95600" y="2438400"/>
              <a:ext cx="914400" cy="1299931"/>
            </a:xfrm>
            <a:prstGeom prst="rect">
              <a:avLst/>
            </a:prstGeom>
            <a:noFill/>
          </p:spPr>
        </p:pic>
      </p:grpSp>
      <p:grpSp>
        <p:nvGrpSpPr>
          <p:cNvPr id="111" name="Group 27"/>
          <p:cNvGrpSpPr/>
          <p:nvPr/>
        </p:nvGrpSpPr>
        <p:grpSpPr>
          <a:xfrm>
            <a:off x="2667000" y="2861310"/>
            <a:ext cx="500231" cy="775358"/>
            <a:chOff x="2819400" y="1219200"/>
            <a:chExt cx="1752600" cy="2716531"/>
          </a:xfrm>
        </p:grpSpPr>
        <p:pic>
          <p:nvPicPr>
            <p:cNvPr id="116" name="Picture 6" descr="https://encrypted-tbn0.gstatic.com/images?q=tbn:ANd9GcQWDknHq5fAT5qycsM_wqTxmKB6izwMtH8vq0tXUZk-yDefUTF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219200"/>
              <a:ext cx="1752600" cy="2716531"/>
            </a:xfrm>
            <a:prstGeom prst="rect">
              <a:avLst/>
            </a:prstGeom>
            <a:noFill/>
          </p:spPr>
        </p:pic>
        <p:pic>
          <p:nvPicPr>
            <p:cNvPr id="117" name="Picture 8" descr="http://hortonworks.com/wp-content/uploads/2012/11/zk_logo_use2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95600" y="2438400"/>
              <a:ext cx="914400" cy="1299931"/>
            </a:xfrm>
            <a:prstGeom prst="rect">
              <a:avLst/>
            </a:prstGeom>
            <a:noFill/>
          </p:spPr>
        </p:pic>
      </p:grpSp>
      <p:grpSp>
        <p:nvGrpSpPr>
          <p:cNvPr id="112" name="Group 29"/>
          <p:cNvGrpSpPr/>
          <p:nvPr/>
        </p:nvGrpSpPr>
        <p:grpSpPr>
          <a:xfrm>
            <a:off x="3581400" y="2847952"/>
            <a:ext cx="500231" cy="775358"/>
            <a:chOff x="2819400" y="1219200"/>
            <a:chExt cx="1752600" cy="2716531"/>
          </a:xfrm>
        </p:grpSpPr>
        <p:pic>
          <p:nvPicPr>
            <p:cNvPr id="114" name="Picture 6" descr="https://encrypted-tbn0.gstatic.com/images?q=tbn:ANd9GcQWDknHq5fAT5qycsM_wqTxmKB6izwMtH8vq0tXUZk-yDefUTF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219200"/>
              <a:ext cx="1752600" cy="2716531"/>
            </a:xfrm>
            <a:prstGeom prst="rect">
              <a:avLst/>
            </a:prstGeom>
            <a:noFill/>
          </p:spPr>
        </p:pic>
        <p:pic>
          <p:nvPicPr>
            <p:cNvPr id="115" name="Picture 8" descr="http://hortonworks.com/wp-content/uploads/2012/11/zk_logo_use2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95600" y="2438400"/>
              <a:ext cx="914400" cy="1299931"/>
            </a:xfrm>
            <a:prstGeom prst="rect">
              <a:avLst/>
            </a:prstGeom>
            <a:noFill/>
          </p:spPr>
        </p:pic>
      </p:grpSp>
      <p:cxnSp>
        <p:nvCxnSpPr>
          <p:cNvPr id="123" name="Straight Arrow Connector 122"/>
          <p:cNvCxnSpPr>
            <a:endCxn id="19" idx="0"/>
          </p:cNvCxnSpPr>
          <p:nvPr/>
        </p:nvCxnSpPr>
        <p:spPr>
          <a:xfrm flipH="1">
            <a:off x="1607719" y="3775710"/>
            <a:ext cx="1211681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29" idx="0"/>
          </p:cNvCxnSpPr>
          <p:nvPr/>
        </p:nvCxnSpPr>
        <p:spPr>
          <a:xfrm>
            <a:off x="4648200" y="3775710"/>
            <a:ext cx="1302919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0" idx="2"/>
            <a:endCxn id="18" idx="0"/>
          </p:cNvCxnSpPr>
          <p:nvPr/>
        </p:nvCxnSpPr>
        <p:spPr>
          <a:xfrm flipH="1">
            <a:off x="3741319" y="3775710"/>
            <a:ext cx="30581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26" idx="2"/>
          </p:cNvCxnSpPr>
          <p:nvPr/>
        </p:nvCxnSpPr>
        <p:spPr>
          <a:xfrm>
            <a:off x="2438019" y="1946910"/>
            <a:ext cx="457581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5" idx="2"/>
          </p:cNvCxnSpPr>
          <p:nvPr/>
        </p:nvCxnSpPr>
        <p:spPr>
          <a:xfrm flipH="1">
            <a:off x="4572000" y="1937057"/>
            <a:ext cx="605118" cy="6956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600200" y="5299710"/>
            <a:ext cx="17526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9" idx="2"/>
          </p:cNvCxnSpPr>
          <p:nvPr/>
        </p:nvCxnSpPr>
        <p:spPr>
          <a:xfrm flipH="1">
            <a:off x="4191000" y="5353498"/>
            <a:ext cx="1760119" cy="708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8" idx="2"/>
          </p:cNvCxnSpPr>
          <p:nvPr/>
        </p:nvCxnSpPr>
        <p:spPr>
          <a:xfrm>
            <a:off x="3741319" y="5353498"/>
            <a:ext cx="95351" cy="403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28398" y="5334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Worker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Writer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886200" y="5257800"/>
            <a:ext cx="956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Worker</a:t>
            </a:r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Reader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248400" y="5105400"/>
            <a:ext cx="1033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Worker</a:t>
            </a:r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Reader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10200" y="3048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ZooKeeper</a:t>
            </a:r>
            <a:endParaRPr lang="zh-CN" alt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257800" y="1905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AS</a:t>
            </a:r>
            <a:endParaRPr lang="zh-CN" alt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667000" y="1828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AS</a:t>
            </a:r>
            <a:endParaRPr lang="zh-CN" altLang="en-US" sz="1400" dirty="0"/>
          </a:p>
        </p:txBody>
      </p:sp>
      <p:sp>
        <p:nvSpPr>
          <p:cNvPr id="144" name="Down Arrow 143"/>
          <p:cNvSpPr/>
          <p:nvPr/>
        </p:nvSpPr>
        <p:spPr>
          <a:xfrm>
            <a:off x="3505200" y="381000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4114800" y="38100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Requests</a:t>
            </a:r>
            <a:endParaRPr lang="zh-CN" altLang="en-US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1981200" y="4648200"/>
            <a:ext cx="1371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1981200" y="5029200"/>
            <a:ext cx="1371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4191000" y="4724400"/>
            <a:ext cx="1371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4191000" y="5029200"/>
            <a:ext cx="1371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>
            <a:off x="6519598" y="2545140"/>
            <a:ext cx="262202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48198" y="2545140"/>
            <a:ext cx="21611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-Workers’ info</a:t>
            </a:r>
          </a:p>
          <a:p>
            <a:pPr>
              <a:buFontTx/>
              <a:buChar char="-"/>
            </a:pPr>
            <a:r>
              <a:rPr lang="en-US" altLang="zh-CN" sz="1600" dirty="0" smtClean="0"/>
              <a:t>Which’s writer</a:t>
            </a:r>
          </a:p>
          <a:p>
            <a:pPr>
              <a:buFontTx/>
              <a:buChar char="-"/>
            </a:pPr>
            <a:r>
              <a:rPr lang="en-US" altLang="zh-CN" sz="1600" dirty="0" smtClean="0"/>
              <a:t>Sharing data</a:t>
            </a:r>
          </a:p>
          <a:p>
            <a:pPr>
              <a:buFontTx/>
              <a:buChar char="-"/>
            </a:pPr>
            <a:r>
              <a:rPr lang="en-US" altLang="zh-CN" sz="1600" dirty="0" smtClean="0"/>
              <a:t>Workers’ workload</a:t>
            </a:r>
          </a:p>
          <a:p>
            <a:pPr>
              <a:buFontTx/>
              <a:buChar char="-"/>
            </a:pPr>
            <a:r>
              <a:rPr lang="en-US" altLang="zh-CN" sz="1600" dirty="0" smtClean="0"/>
              <a:t>…</a:t>
            </a:r>
          </a:p>
          <a:p>
            <a:pPr>
              <a:buFontTx/>
              <a:buChar char="-"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1400" y="2438400"/>
            <a:ext cx="2286000" cy="1447800"/>
          </a:xfrm>
        </p:spPr>
        <p:txBody>
          <a:bodyPr>
            <a:normAutofit/>
          </a:bodyPr>
          <a:lstStyle/>
          <a:p>
            <a:r>
              <a:rPr lang="en-US" altLang="zh-CN" sz="7200" dirty="0" smtClean="0"/>
              <a:t>Q&amp;A</a:t>
            </a:r>
            <a:endParaRPr lang="zh-CN" alt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的一个子项目，它是一个针对大型分布式系统的可靠协调系统。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Zookeeper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Chubby</a:t>
            </a:r>
            <a:r>
              <a:rPr lang="zh-CN" altLang="en-US" dirty="0" smtClean="0"/>
              <a:t>一个开源的实现。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捐</a:t>
            </a:r>
            <a:r>
              <a:rPr lang="zh-CN" altLang="en-US" dirty="0" smtClean="0"/>
              <a:t>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应用：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Kafka...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7172" name="AutoShape 4" descr="data:image/jpeg;base64,/9j/4AAQSkZJRgABAQAAAQABAAD/2wCEAAkGBxQTEhUSEhQWFhUVFhcYGBcYFBQYHBcXGhoXGBgYFxUZHiglGB8lHBgUIj0hJS0rLi4uGB8zODMsNygtLiwBCgoKDg0OGxAQGywkICYtLDAsLC8sLCwsLCwsNCwsLCwsLCwsNywsLCwsLCwsLDQsLCwsLCwsLCwsLCwsLCwsLP/AABEIAQwAvAMBIgACEQEDEQH/xAAcAAABBQEBAQAAAAAAAAAAAAAAAwQFBgcCCAH/xABNEAACAQIDBAYFBwkGAwkBAAABAhEAAwQSIQUxQVEGBxMiYXEygZGhsRRCUmJywdEjM3OCg5KissIkJTVDU7M0Y5MVFlR0hMPS4fAI/8QAGQEAAgMBAAAAAAAAAAAAAAAAAAQBAgMF/8QALREAAgIBAwIEBAcBAAAAAAAAAAECEQMSITEEQSIzUWETFHGBBSNCkaHB8DL/2gAMAwEAAhEDEQA/ANxooooAKKKKACiiigAooooAKKKKACiiigBHF4lLSNcuMqIglmYhQoHEk7qzHpB1w2wSmDTPH+bcBAP2LehI8WK+RqodcPSS7fxtzCyRYw5VQgOjPlDG4w4kEwOQEjeaoNaxguWUb9DQMT1iYi4Za458nyDyy28oI85pm/Swt6SIfNFPvIqlzU1sro++IgWrtrOQT2bdsrKBzPZleWs8RWydLj+DPvyT1npYy+icnincPtWDU5srrEvpEXSw+jc/KD1k9/8AirPsPsXEXGdbVs3chgtb1SfBzAb1UycujFWBVlMEEEEHkQd1Dkns0FejPRnR7p7YvkJdi050BLSjHgA2mUnkeYAJNW+vKOD2gRoa2Lqt6Ym4Rg7zSYPYsTroJNsnjABI8ARwFZTxqriXjLszTKKKKxNAooooAKKKKACiiigAooooAKKKKACiiigAooooAyjrT6uLmIutjcGA1xgO1tSAXKgKHtk6TAAKmJiRrocWVYJDiCCQQdII0INewK8idMNmu218Thx6VzGXFQcB2l05PcwrXHlUN2rM8mNz2Toc2EMaKY8FMfCrn/3hwNvC/JRbxdgP+euILTPe8HLQQo17oIGvGTN1HRWwttLYtoQiqoJUEwogGeelQu0+hdpwRlZfFWPwaR7qzl+LOWzj/v3NY/hmndMq1jaeExWDtYT5Tbw9yxculTdBCXkuMWBdkBKuu6CIg6HlJ7Qt4W6MResKMVewuGwyS6uVukMy37/ZSCwUdkJO7fu1qt7a6tboJaxcDfVcZT+8JB9gqDwpxWCuB3W7YZTpcUkROmjroeUVrHrYZNn/AL19/wCTKXSTxj/pFgRae06p2a4iwl8JJIXMXUhZ1ykoWE8GHKpjq1t3Lu0cMluZVxcY/RRNWJ5A6L5sOdI7H2Xd2tjVW9iwC4k3bmrHLEW0SQC2pgCBox8DvXRLojhtn2ylhSWaM91iC7xuk8ANe6IGp4k1M5Jf8kRTfJP0UUVgahRRRQAUUUUAFFFFABRRRQAUUUUAFFFFABRRRQBxeQlSASpIIDCJE8ROkjxrzt0mwnyfaWH2kczZmtPdUwTqqKXt8wCwEHUEAyc3d9GVmPTfo/cQXIANp7bW0aCcjFgbSvG4BiQGjdEmd+WW0r7dzXFTdfsMcbt7GJeZhYtthwci5rwt3CRvuS3dyE6Ab9J41YNm7T7VMxtuh+i+X3FSQw8QajsdsO1jbDJdEZwASFtll490urZT4jXkRStnZNrD/JbdtIAc2weIQWbjGTxB7NJ5mDvArnbNe4/un7DPpBtx7R0t21QRmu37y2revBYDMx9QHiaZ7IvPf75uYe9bb/RBXs944s3aCRGuU6Hfuq14rZyXAQZEqVzKSrANvysNV4ajkKYYHY9nC2ltWVyosxJLHvHMxLHXU1FrT7hT1exn3QDYtv5S1yM6/K0yaxkTtx2eUeIkk8AbcbzHoWs16DdHGJtue7ZtxpA7zpcZsqnjBFsE7vyeXvSculV0sVtWxDLSdIKKKK1MgooooAKKKKAG2Nx1u0AbjRO7Rj8BSGB21YvOUt3AzAFiIYaAgTqOZFRvTL0E/W+6q70EP9tf9C/89usZZGpqJtHEnByNEooorYxCiiigAooooAKKKKAConpXazYS79UK/wC4yv8A01LUlirC3Ea23oupU+TCD7jUNWqJTp2UXBMRpS2Kt3C9p7YRshfMGdk9JYBUhGmNRGm/fpB4suBca0WRrluM2UgzO5oG4HlwOniVsNaCEyHuA6ibt0ZfCVJkeY9dcpRqVPY6blatbjlc2uYiOEAiOYJJM+enlUXtK7TjHW1uQCpCjUjPcObwYudR4QPuqJ2piVTvOQJIUSQAWO4EncOJO4AEnQGokt6TslS2t7Fy6Ej+xp+kv/792p2mOxMELNhLYbNAJLDczMS7EcgWYwOUU+rqwVRSOZJ3JsKKKKsVCiiigAooooArvTP82nmfuqt9A/8AjX/Qv/PbqxdNj+TTzPwqs9AG/tzfoH/ntUrPzUN4/JkaVRRRTQoFFFFABRRRQAUUVB9JOkSYYZRD3mEqk7h9JzwG/wATGm4kQ2krYN0Odubbt4ZAz6s05EEZmjfHICRLHQSOJAOa9ItvXsRo7QG0W0pOQcy/+pA172mggKTSWKxD3Ha5cYs7byeQ3KB81RJgDmeJJMbdD5y0KdIEsQQNCdMp3nx4LypSeZy44F5ZG+CzdF9np2DZdGDwGESsKsa8d5JB0OYzvqbwuIk5GgXAJjgw+knMfA6HgTUejO1+zY59LbmCZ0UgwHn6PAnlB3CrlicKriHUGDIkAweY5HxpWXO51elmpY1XYQxjhFLuYUcfgAOJJ0gakmqftqXV3cQcjZRp3ANR+tIBJ5gDcBVnv7MtqQ0SRuJ1I8id1VXbWPQ6AjJOrHc0awvMaTPEDiDNRFehpmyKEW5B0f6T38GIQ57Qk9k5Mc+42pt+qRv0kzWpbB6R2cWPyZIcCTbcAOBprAJDDUaqSNYrFbuIQq0Mp7p3EHhT/D4hrbLcttldCCrcj94IkEcQSKax5XHZ8HGhNrk3Kiono9t61i7YZCA4Az2zOZDx0MSJBAYaGNKlqdTsYCiiigDl3ABJMACSTuAG8k1Bnbtxtbdpcvzc7srMOZUKcnPWTzAOlS20bKvauIxyqyOpbTugqQTryFVXD4wNIOjLvGsH6yEjvIeB++l+oySglpN8EIybsZ9MNuLctqhVkuq0lGBgrBGZHHdcTHiJEgbqg+r7HouPYu6qPk76swA9O1xNT+2EtXLZW4ARBaZgpA1ZWgwdQPGY3TUR0T6Mdixv3STdYFQASAqSD3gDqxhSRqBuExJX+Nb1MZWOouCNOsX1cZkYMOakEe0UpVUUENnQ5X+kI1HJh84eB9UHWp3ZeP7QEMAHWMwG4gzDDwMHyII1iS1izKe3cVyYXDfsPqKKK2MQopLFYhLaF7jBVUSWJgCs86RdLHvylotbs+x7g8TvRfqjU8YkrVJzUVuVlJLknukXS5bc2sPD3BIL70tkaEfXb6o0EGSNxob3CSWYlmYyzEyWPMn2ewDcKbm6AIGgGgHIUzxGLiksmVyF5TciRL02xAzAiYkESOFM7eNBMEifOl2as7KHAvZdGAAHzl9GPEb194HOrV0b22oXsrrAKBKOSIygTlJ8BqDy04a1MvXWA2fcvPFlRmJMLBMkHVz3goPifCjZrc2w5ZY5Wie2xtjtiVWRb8dC/wBocB9X28qg9ovKEj5sN7NSPWJHrpPFYW4jlLjMGUwV7g9hA+BpFrK8QT4MzMPYxNEWq2IyZJTlcjt0B3wfPWnFvUVH3b4HgB6q6sYmgyJrZ+Key63bR76GRrAbmjfVYaH27wDWzYTELcRLi6q6qy+TAEe41h3bVYOhfSO5Ye1YZ2uWWKWsrGShYhFKE6gSVGWYA3ARqxhyadmbY51szVqKKKcNyJ6RzkT6PaDNy3Nknwz5PXlqpbYYESTlyyQwgFeZk/A6HjWg3EDAqwBBEEESCDvBHGqXt/ZKi9CAhQisAWZhmLOCQGJiMogDdNKdTj/XY108/wBJDbEu9o2a60hYiEYAsAGDNv0UOIM5SSWgFRE7j8X2dprgGYhZUD5zH0VHmSB66i7BNl2OuUmQwRnjRQVZV70yshhI7xB8WuIxHaQ691M4bKVy9oQTDBddMxHfkEsE0AHeUqxq6J7A3lKLlMgACecaa+NObTlHW4upUFSJgMrQSPAyqkHwjiaruFvBbhMxO+DofEjdO7XfpU1axinjUKTi7RLSkqZZcJtO3c0DQ/0G0bx0O8eIkeNQm0Om2HUEWT27Akd3RJBIM3SIIkEd3MfCmWMdCsGCORgj2GqTilRLl1bYVUDCFUBQJRCYA0Ekk+s00upbXBz+oxfDjqTHm1dvXcU03TGQ6WxOVTwb6xI+cd0kCNairlymmNxIUhxw0Pip/AkH286aXsSTWUpOTtnObvccX8UK42dgbuJui1ZUux5blH0mPzR4ny36VK9Feh97GkPrascbpGrcxaU+l9o90fWgitf2LsazhbfZ2ECjeTvZz9J23sfhuEDStMeBy3fBeGNvkwhsE1t7lu4IdWKuuhgjcPKIPjM8aJI9Ex4HUezh6ql+nLhtoYl0076iRxK27asCOIzKRHhUVbOYxublz8Rz+731lPwyaKS2ZyLxmCIMTvkVJ7Cxj2pe2YMuPMFjIqJtiSW57vIbvbqfXUx0a2dcvkpbiQXYljAADkanzNUlTi1LgmN3sGMuF2Ltqx+7cBUVBaTMCSNBroSN58uVSuLQqWRtCpg8ff7KjluquaTxBA46iIA81aohpUVp47fQJN275Ejh1Gsa8zqfaauW0OiVp9m28bYi3cTDq9xZhLgVRnIB0RtCQRAPHfIqWA/KYiwrDuNiLCleatdQEMeMgkRu3760HrV2zlRMGhgvD3I4ID3F9bCfJI40zjS0tyLQqm2ZvackV2izoeYPrBke+lcLZml1tga1iZmudCNpNfwiNcMuhNtjxOX0SfEqVJ8San6r/QXANZwi5xDXCbhB3gNAUEcDkCSOBmrBXSjelWOLjcKa4/AJdAzSCJyspgid8HiNBoZGg00FOqKlq+SU6M36R4V8KA18vcQtCkZMrGCdUEGYB0MjdrVcwG1L2KxQtIjFAjPliWLAqAzRuAndzgzui99ZiTYt/pf6Wqr9W9uMf+xufzW/wpOWOKnpHoTbxuRLWOiWKbU5Lc/TYkj9VJB/epy3RHEKO69tj4ll/pNXmit/l8foL/Hn6mZbT2ViraM7WmyIpZmDWzCqJJgNJ0nhNUZ8d2hd1MqzaaEblVTofFTXoO7bDKVYSrAgg7iDoQaqmzernBWmnK9xR6KXHzKvhAAz/r5qzl0y/SZ5pzyR0mTYfZl/EAixZe7wJVSVHPM26fCZ+NaB0R6ugAt3HAMdIsaEed0jRj9Ud3fObholq2FAVQFUCAAAAByAG6u60hgjHncxjjSPirAgaAcKh+l21mw2Ge4kZyQqTuDMYzEcYEtHGIqZqsdY9oHAu3FHtEet1Q+5mrSbqLovLgyRxJJJJJJJJ1JJMkk8STJ9dfGtgiD/APvI8KWVa7KiuYJjbLFOdjYl7YJRipJcHxGcmCPZSL1JdGdjtiBcKsqqhMlid5JgCPEN7KrPToevjuWhd+HkaYhySSTJJknmaYMus08xGhKneCQfMGDTaiNUq4Kyu9xzsdP7Thv/ADOH/wB1KRx20LmKuviCo/KNm1YiBuVRpuAAWeMTxpNr7WytxPSRkZfNWBHvFPMJa0AHDStL8NE3tRzYaB3lYeMBh/DJ9ZFWHoZsgYq+CYa1bh3O8MZ7iTxkgk+CkHeKi7LqTAIJ5AifZWi9XeCCYdrsQ124x1EGEPZge1WP61a4YXLcvjjbLVRRRTwyFFFFAFT6xR+Qt/pP6TVY6vP+O/Y3PilWnrB/M2/t/caqvV//AIh+yufFKUn5qHsS/JkapRRRTYiFFFFABRRRQAUy2zsxMTZexcJCvGqmCCpDKRPIgHXSntQHTfa5w+FYoYuXD2ds8QSDLD7Khj5gDjUSaS3IfBjTBwWUssqzK0KYzKSpjvcwa+C+cpJ4T7p/ClEwYPAaeFdXMJpHCuYxMY3sSVkkbuRBpxhMW9pe6xBjvRxO86HTfPtpri8N3W36Anfy86efJ50NRKKkqatEp1uhBr51JDcSTofEk60NcjxpY4ThmP8AD+FfWw2keXuM0UQcWcO11uzkJKlpILaAqIiR9LfNWnB7ETLqC5+tr/D6I9lV/A/k7iuSSNVM8FaNYHJguvKavux1BFQ2dTooQcLrckuh9zD2bZZ7ttblwwVZlUoqzkQqYg6lo5vxAFW6sy6QWitxWU5Q4IbSfR1U74GmfXy5CrH0G2wLifJ8ysbaypVge5JEFQdMug5RGgjV3BlT8NE5sTXiLVRRRTIuFFFFAFX6fD8in2j8KqXV+f7w/ZXPitW3p9+ZT7R+FVDq/wD8QH6K5/TSeTzkP4fIl9zV6KKKcEAooooAKKKKACsp6ebT7bFFQe5Ym2PF5HaH2gL+zPOtF6Q7QNjDXbw1ZV7vLOxCpPhmI9VYyB4k+J3k8STxJpfqJUqMsr2oVtDSuyKAK+saTFxnirQynx09pj76cZaaYq7IK7vHkd4Ptpthca7AE5RzGp/CPfR2AlAtcsRXwNpSbVAH1oOh3HQ1bOh2JzIUM5kgHxHzWnxA9s+E1FRqASFBIGZtFWSBmY8FEyTyBq+WtlPgxkKkqP8AMAJDc2cj0CdPS04AmKnS3G0h7oXUnvsJ7Usi5chhORcyjKWk6agAHfqM0d2BumCjdui2CyHvJLA8VYCR6/DkY3Gvt7HLd7sLcP0QBcM+CiTPlU3sHo+xZbt5cqqQUt6SSNVLAeiBoQu+YmIgzjxyk1R0JzjFOy1ivtFFdM5wUUUUAVbp/wDmU+0fhVQ6v/8AEB+juf01b+sD8yn2j8Kp3V8f7xH6O591J5POQ/h8iX3NaooopwQCiiigAooooAq3WNjFTBtbnv3WQIN/osrsSOQC7+ZUcay61cYekh81IYfcfdU10/xOI+VZr1sgEMLSh7Zi0rQGMNoXMtz4fNFV+3jyN6MP3T7gZpLNK5C+R2x/avK2gOvIyCPNTqKL7aU2+V23gE67wDKsPETBHmK5a6ZKkzABB01G7UDjp66xZmMcU+80riLOS46bsrsPeaa470W+yfhU10rt5cdiF5Ov8Vu2/wDVQv8Al/Vf2HYSRgBJMAcTXMs3ojKOZGp8l4eZ9hpK7oFY+ipEg7uWY+Rg+3wjm7jCfRHrMj2DefdUIB0uFT53ePNtfYNw9QFaF0N6VplXD32giFt3GOjDcqMx3NwBPpacd+WEMfSYnwHdHu199Wjq6e2uLFu5bRxeUqCyhirqC6kFpiQHHjK8q2wyqVWXxumbFRRRTwyFFFFABRRRQBVesH8yn2j8Kp3V9/iK/o7n3VcOsL8yn2j8DVM6vz/eSfYufCk8nnI6GHyJfc16iiinDnhRRRQAUUVH7f2ouGw9y83zV7o+k50RfW0CgDLOnuLF3HXSNRbC2geeWWb2O9xf1arpWlraljJMkkkn6THUk+JMn105XDVzJvU2xOTt2MOxkQQCORE1zYWM5knWBJnRRuk/WL1IXIUEncBJ8hTFQQoB37z9o6t7yajsQNsSJDDmD8KtfWPhwm0HI/zLdq57ja/9oVXMHbzXrSfTu21/edV++rl1rJ/a7R52QPY7/jWkV+W39C6XgZV8uZSDuIg+RpmqkgE79x8xofeDT6zur5AD67n1H2gNR6wAf1TWZQaqlOMBiWtXEupGZGDCdxIMwfA7vXX2+6rqSB5kCmL4tODA+WvwoVrdAb7sbaSYmyl9JAcbjvUglWU+TAjlpT2qF1UbaFy1cwxBmycynKRKXCxIkjeHz+phyNX2ulCWqKY5F2rCiiirEhRRRQBU+sQ/kU+2fgapHV6/95oP+Xd+FXTrJMWE+2f5TVC6uHnaqfo7v8tKT85D+J/kS+5tlFFFNiAUUUUAFVnp7si3fw+a7fawLMuGCq65iMozWyJffACkMS0A61ZqzDp9tK5cxBsOClu1qqn55MjtZG8bwOXenWQKZJKMdys3SKVhbzwD3TzGUrBGhEgtxBp4uJeNUn7LA/zZa+2sOBJneZjloB90+uuLt2DpXPbFRK+xbQqVHzpK6jkMpO/Qa8JpK61KXLlNnaqtkMkOjNnPjcMP+fbP7rB/6as3Wu39qtDlZB9rv+FJdWGwWuXxi20t2SwXm10rHsVWPrKxuNI9ZtzNjz9SzbT1zcf4OtMJNYXfc1qsZX7TV8vjMINcqa4Z6XMhuxRN+VZ+yJ/GuTcDbmB8iDSpxS8m/cf8K4LI2hQsPFPfDfdNSSbF1c7E+T4UOwi5fi407wsfk0PKF1jgWarVVZ6B4icPkbErfcEmAzFramIU5wHOsmWA9KNwFWaulGtKobjwFFFFWJErGIR5KMrAEg5WBgjQgxuIPCla8t7buvax2Ka2zW3GJxAzIzI2l5/nKQakcD0/2jagLi3YDg4t3J82dS3vqmtGvwn2Nh6zz/Z7f2/6TWedWL/3sn2Lv8tNG6cYrHA2sR2RVFLgqhVpkLqcxEQx4VBbG6SnA4sYlEW4VDLlLEDvCN4BrCW+SxmG2JxPTtFYgevK9/4O3/1n/wDhV/6temTbSs3bj21ttbuZMqsW0KqwJJ8Sw9VMqSYm4NclwoooqSoVWOn2wWxWHBtg9rZbOgBgsIIZATpqIMHQlVBqz0VDVqiGrPPhvuJkZoJGndYEGCCjbiDodd/AUjcxI5N+4594EVpnTnZmGfE2g7Lbu3rbRDqrsUK5YU6OSGbeD6AqlbQ2IbZ0uCPrJr6yGA91c/JHTKmV+Vm1cdyBa/yDH9Rh72AFFm1cuOqIssxAVR3mY8gBoOJmTABJiJq99F+gfym12128VUswUW0AJCnKTmcsB3gw3cBV/wBh9G8PhJ7G3DEQXYlnI5ZjuE/NEDwrSGBvd8Gawu6ZVeq3Y9+y2Ia9be2DkQBtMzLmLEDcwAKjMJBkwdDUL1h7Dv2793GMuey7Alkkm2AiqO0WO6O7vEjnFa1RTDxLTpNNC00eczfXiY+0Cv8AMBXJxC/SB8tfhWs9LOh+GKi7bTsjnUP2Zygh5X0NVBzshmJ0NVHFdFY3XGj6yqT7opPJDQ6ZEelnJXEp73GPoD1sCB7ND7qXwlu6zqltM7sYVVJzMfAR7yYA1JAq07A6LJdxKWrjuVOYsBlWVCnjEjvFdxrUtkbDw+GEWLSpIgtqWYDdmdpZvWavjxa1fYh9PKLqRn2D6B40Mpz2bZGocXLhZDzUBBJ/WE1qFsEAAmTGp3SecV1RTcIKPBeMUuAoooq5Y8z9PML2e0cWv/Pdv+pFz+uoEir51wYHJtJnj89at3J8QDa+FsVRbgrCXIzF7Ic7CeLreNth71P3VE4k95vOnWCvZLgPOR7RHxikMbZiTO81VsuovkaVrf8A/POMi9i7JPpW7VwD7DOrH+NPdWSVdOp7aHY7VsDheW5ZP6y51/jRB66tDkpNXE9K0UUVuLBRRVX6VdNLWEPZKva3uKAwqTqM7QYMa5QCd24EGqynGKuTLRi5OkY31j417m08Q+YzbdUQ/QFsCI/XzN5saR6R7bu3raB2EXBmICgSAAYPrI9lKbUsDEX7mIuGGusWKrooJ5TJ99N8Rs4MFGZhlED0dBp4a7hXJyZ4ynaZ1IYZKFNGp9Se0WuYJ7LGewulU8LbKrgepi/kIFaHWR9Um1LWFNzD3mhr1xSjxCnuhQh17rEzE6HQTJAOuV08M1KCaZzcsXGbTQUUUVqZmQ9dPTG/acYPDNkyoty6QJLEk5bfgBlBMb8w8QbHcxS3LYuIQQygyCCNRO8Vm/XQmXajH6dm03r7yx7FB9dUoAb4EjWY10pHOnKQ7haijUE6U/JdoYYqVZWLW72oOVHa2AfAg97yUjjW0V5Yt2wcQqGEm7bU8AuYrJPICc08BXqHF4pLSG5cZURd7MQAPXW3TPwGXULxC1FZh0h6w7jMVwncQf5jKC7eKq2ijzBPluqCTpjjgZ+Ut5FLJB9WT4VSXW4ouuS0ejyNXwbZRVF6KdPxedbGKCo7GEuLIRmO5WBJyMdI1IJ5GAb1TGPJGauLMJwlB1Iy7rw2dKYfED5rNab9cZlJ8sjD9ashupXpTppsn5Vgr1kCWK5k+2hDoPWQB5E150uJIqs1uaY3sQt8V8v38yid/GnGItU0a3WTRsnQlS+AxbWbtu8npWnS4viUYMB7RXAt12LVSQevMJiVuW0uIZV1VlPNWAIPsNLVQ+pnbPbbPWyx/KYY9mR9TU2j5Ze7+oavlMJ2KNU6Gm1sX2Ni7eieztu8c8qlo91YE9wsSzkszElmO9mJkk+Zmt529az4a+n0rNxfajCvPQv6Vz/xC3pX1/of6Glqf0HRaknu0g16m129XPUB1zFMRfEEHca3nq+2m2J2fYuuSWhkJOpY23e1mJ5nJPrrzpduV6F6sf8AC8N9l/8Aceun0cdLZz+rlaRaKTxF9baNcchURSzMdAqgSSTyABpSqx1mZv8AsvFZN+QT9jOvafwZqdbpCaVujE+lm2BjsXdvwcjkBFO8IoCrPImC3gWNNMHs9AQYJjdJJH/366ZWakLV6uPllJtnVxxih92S5s2UZt0wJ9tKjFu6IHd3VZyBmZgiycoUE93SBpTPt64w9yFUfVHwpenRvasfTXwtTU3qRuYmoUGS5oXxF3St/wCi+Ma9g8NdfVns22Y82KjMfbNea72Ir0h0OtZcBhF4jDWAfPs1mun0UdNnP6ySdExWPdPehD2rj37Cl7LsXIUSbTEywKj5kkkEbhoYgE7DRTzViSdHly/hZ1FM2wdek9rdEcHiCWuWVzHUukoxPNikZvXNUTpP0Dw+HGZHvGeDNbIHlCA+2s3BmqyIydcHSqYOpK+gVoFWXo10et4ggOzrP0Sv3qajSyzmiM6D427hsXaazvuOlt03h0ZgCCOY3g8COUg+hqr3R3obhsIc9tWe5EdpcIZgD9EABV3kSADFWGtIqkYylbM+67NrX7GBQWGZBdui3cdSQQmR2yhh6OYqBPmONYMm0HAiZjmK9ZbQwNu/ba1eRbltxDIwBB47j4wfVVHx/U/s25ORb1mf9O8x9gu5xVMmPWXx5NJgx2m/1fYfxrh9oP8AV9h/GtQ2n1WYW2TlvYk+bWfutVzs3qtwtw969iR5NZ++1WXy6NPj+5ljYpjy9n4mtv6hNp3rmGv2bhLW7LoLZJmAwJZAeQgHwz1I4Dqd2anpi9e/SXiP9oJV12TsqzhrfZYe0lpJJyoAASd5PM7tTyrWGPSZznqQ8qrdZ+Ou2dmYl7KgtkCmVDBUdlS4xU6GEZjroN50Bq018InQ1qZHkBMQ43MfcfeaUGMf6XuX8K9NYzoLs64Sz4OxJ1JW2EJPMlImmF3qv2W2/Cx5XsQv8twUu8C9jdZvqeeBjrn0vcv4V0uOcCM27wX8K389U+y/9Bx/6jEfe9Jt1SbM4W7g/b3fvJqvy69iyz/UwN8e/P3Cmz41z873L+FegW6oNnH5t4ftm++vidT2zRvS8fO+4+EVK6dL0Iee/U88tfY72PuHwrU+q/FbVGDIwaq9gXWC9pwMJmW3PzZndpJatGwHVpsu1quERv0rPd91xmFWnD2FRQiKqqohVUAADkANAK1hDSZSn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AutoShape 6" descr="data:image/jpeg;base64,/9j/4AAQSkZJRgABAQAAAQABAAD/2wCEAAkGBxQTEhUSEhQWFhUVFhcYGBcYFBQYHBcXGhoXGBgYFxUZHiglGB8lHBgUIj0hJS0rLi4uGB8zODMsNygtLiwBCgoKDg0OGxAQGywkICYtLDAsLC8sLCwsLCwsNCwsLCwsLCwsNywsLCwsLCwsLDQsLCwsLCwsLCwsLCwsLCwsLP/AABEIAQwAvAMBIgACEQEDEQH/xAAcAAABBQEBAQAAAAAAAAAAAAAAAwQFBgcCCAH/xABNEAACAQIDBAYFBwkGAwkBAAABAhEAAwQSIQUxQVEGBxMiYXEygZGhsRRCUmJywdEjM3OCg5KissIkJTVDU7M0Y5MVFlR0hMPS4fAI/8QAGQEAAgMBAAAAAAAAAAAAAAAAAAQBAgMF/8QALREAAgIBAwIEBAcBAAAAAAAAAAECEQMSITEEQSIzUWETFHGBBSNCkaHB8DL/2gAMAwEAAhEDEQA/ANxooooAKKKKACiiigAooooAKKKKACiiigBHF4lLSNcuMqIglmYhQoHEk7qzHpB1w2wSmDTPH+bcBAP2LehI8WK+RqodcPSS7fxtzCyRYw5VQgOjPlDG4w4kEwOQEjeaoNaxguWUb9DQMT1iYi4Za458nyDyy28oI85pm/Swt6SIfNFPvIqlzU1sro++IgWrtrOQT2bdsrKBzPZleWs8RWydLj+DPvyT1npYy+icnincPtWDU5srrEvpEXSw+jc/KD1k9/8AirPsPsXEXGdbVs3chgtb1SfBzAb1UycujFWBVlMEEEEHkQd1Dkns0FejPRnR7p7YvkJdi050BLSjHgA2mUnkeYAJNW+vKOD2gRoa2Lqt6Ym4Rg7zSYPYsTroJNsnjABI8ARwFZTxqriXjLszTKKKKxNAooooAKKKKACiiigAooooAKKKKACiiigAooooAyjrT6uLmIutjcGA1xgO1tSAXKgKHtk6TAAKmJiRrocWVYJDiCCQQdII0INewK8idMNmu218Thx6VzGXFQcB2l05PcwrXHlUN2rM8mNz2Toc2EMaKY8FMfCrn/3hwNvC/JRbxdgP+euILTPe8HLQQo17oIGvGTN1HRWwttLYtoQiqoJUEwogGeelQu0+hdpwRlZfFWPwaR7qzl+LOWzj/v3NY/hmndMq1jaeExWDtYT5Tbw9yxculTdBCXkuMWBdkBKuu6CIg6HlJ7Qt4W6MResKMVewuGwyS6uVukMy37/ZSCwUdkJO7fu1qt7a6tboJaxcDfVcZT+8JB9gqDwpxWCuB3W7YZTpcUkROmjroeUVrHrYZNn/AL19/wCTKXSTxj/pFgRae06p2a4iwl8JJIXMXUhZ1ykoWE8GHKpjq1t3Lu0cMluZVxcY/RRNWJ5A6L5sOdI7H2Xd2tjVW9iwC4k3bmrHLEW0SQC2pgCBox8DvXRLojhtn2ylhSWaM91iC7xuk8ANe6IGp4k1M5Jf8kRTfJP0UUVgahRRRQAUUUUAFFFFABRRRQAUUUUAFFFFABRRRQBxeQlSASpIIDCJE8ROkjxrzt0mwnyfaWH2kczZmtPdUwTqqKXt8wCwEHUEAyc3d9GVmPTfo/cQXIANp7bW0aCcjFgbSvG4BiQGjdEmd+WW0r7dzXFTdfsMcbt7GJeZhYtthwci5rwt3CRvuS3dyE6Ab9J41YNm7T7VMxtuh+i+X3FSQw8QajsdsO1jbDJdEZwASFtll490urZT4jXkRStnZNrD/JbdtIAc2weIQWbjGTxB7NJ5mDvArnbNe4/un7DPpBtx7R0t21QRmu37y2revBYDMx9QHiaZ7IvPf75uYe9bb/RBXs944s3aCRGuU6Hfuq14rZyXAQZEqVzKSrANvysNV4ajkKYYHY9nC2ltWVyosxJLHvHMxLHXU1FrT7hT1exn3QDYtv5S1yM6/K0yaxkTtx2eUeIkk8AbcbzHoWs16DdHGJtue7ZtxpA7zpcZsqnjBFsE7vyeXvSculV0sVtWxDLSdIKKKK1MgooooAKKKKAG2Nx1u0AbjRO7Rj8BSGB21YvOUt3AzAFiIYaAgTqOZFRvTL0E/W+6q70EP9tf9C/89usZZGpqJtHEnByNEooorYxCiiigAooooAKKKKAConpXazYS79UK/wC4yv8A01LUlirC3Ea23oupU+TCD7jUNWqJTp2UXBMRpS2Kt3C9p7YRshfMGdk9JYBUhGmNRGm/fpB4suBca0WRrluM2UgzO5oG4HlwOniVsNaCEyHuA6ibt0ZfCVJkeY9dcpRqVPY6blatbjlc2uYiOEAiOYJJM+enlUXtK7TjHW1uQCpCjUjPcObwYudR4QPuqJ2piVTvOQJIUSQAWO4EncOJO4AEnQGokt6TslS2t7Fy6Ej+xp+kv/792p2mOxMELNhLYbNAJLDczMS7EcgWYwOUU+rqwVRSOZJ3JsKKKKsVCiiigAooooArvTP82nmfuqt9A/8AjX/Qv/PbqxdNj+TTzPwqs9AG/tzfoH/ntUrPzUN4/JkaVRRRTQoFFFFABRRRQAUUVB9JOkSYYZRD3mEqk7h9JzwG/wATGm4kQ2krYN0Odubbt4ZAz6s05EEZmjfHICRLHQSOJAOa9ItvXsRo7QG0W0pOQcy/+pA172mggKTSWKxD3Ha5cYs7byeQ3KB81RJgDmeJJMbdD5y0KdIEsQQNCdMp3nx4LypSeZy44F5ZG+CzdF9np2DZdGDwGESsKsa8d5JB0OYzvqbwuIk5GgXAJjgw+knMfA6HgTUejO1+zY59LbmCZ0UgwHn6PAnlB3CrlicKriHUGDIkAweY5HxpWXO51elmpY1XYQxjhFLuYUcfgAOJJ0gakmqftqXV3cQcjZRp3ANR+tIBJ5gDcBVnv7MtqQ0SRuJ1I8id1VXbWPQ6AjJOrHc0awvMaTPEDiDNRFehpmyKEW5B0f6T38GIQ57Qk9k5Mc+42pt+qRv0kzWpbB6R2cWPyZIcCTbcAOBprAJDDUaqSNYrFbuIQq0Mp7p3EHhT/D4hrbLcttldCCrcj94IkEcQSKax5XHZ8HGhNrk3Kiono9t61i7YZCA4Az2zOZDx0MSJBAYaGNKlqdTsYCiiigDl3ABJMACSTuAG8k1Bnbtxtbdpcvzc7srMOZUKcnPWTzAOlS20bKvauIxyqyOpbTugqQTryFVXD4wNIOjLvGsH6yEjvIeB++l+oySglpN8EIybsZ9MNuLctqhVkuq0lGBgrBGZHHdcTHiJEgbqg+r7HouPYu6qPk76swA9O1xNT+2EtXLZW4ARBaZgpA1ZWgwdQPGY3TUR0T6Mdixv3STdYFQASAqSD3gDqxhSRqBuExJX+Nb1MZWOouCNOsX1cZkYMOakEe0UpVUUENnQ5X+kI1HJh84eB9UHWp3ZeP7QEMAHWMwG4gzDDwMHyII1iS1izKe3cVyYXDfsPqKKK2MQopLFYhLaF7jBVUSWJgCs86RdLHvylotbs+x7g8TvRfqjU8YkrVJzUVuVlJLknukXS5bc2sPD3BIL70tkaEfXb6o0EGSNxob3CSWYlmYyzEyWPMn2ewDcKbm6AIGgGgHIUzxGLiksmVyF5TciRL02xAzAiYkESOFM7eNBMEifOl2as7KHAvZdGAAHzl9GPEb194HOrV0b22oXsrrAKBKOSIygTlJ8BqDy04a1MvXWA2fcvPFlRmJMLBMkHVz3goPifCjZrc2w5ZY5Wie2xtjtiVWRb8dC/wBocB9X28qg9ovKEj5sN7NSPWJHrpPFYW4jlLjMGUwV7g9hA+BpFrK8QT4MzMPYxNEWq2IyZJTlcjt0B3wfPWnFvUVH3b4HgB6q6sYmgyJrZ+Key63bR76GRrAbmjfVYaH27wDWzYTELcRLi6q6qy+TAEe41h3bVYOhfSO5Ye1YZ2uWWKWsrGShYhFKE6gSVGWYA3ARqxhyadmbY51szVqKKKcNyJ6RzkT6PaDNy3Nknwz5PXlqpbYYESTlyyQwgFeZk/A6HjWg3EDAqwBBEEESCDvBHGqXt/ZKi9CAhQisAWZhmLOCQGJiMogDdNKdTj/XY108/wBJDbEu9o2a60hYiEYAsAGDNv0UOIM5SSWgFRE7j8X2dprgGYhZUD5zH0VHmSB66i7BNl2OuUmQwRnjRQVZV70yshhI7xB8WuIxHaQ691M4bKVy9oQTDBddMxHfkEsE0AHeUqxq6J7A3lKLlMgACecaa+NObTlHW4upUFSJgMrQSPAyqkHwjiaruFvBbhMxO+DofEjdO7XfpU1axinjUKTi7RLSkqZZcJtO3c0DQ/0G0bx0O8eIkeNQm0Om2HUEWT27Akd3RJBIM3SIIkEd3MfCmWMdCsGCORgj2GqTilRLl1bYVUDCFUBQJRCYA0Ekk+s00upbXBz+oxfDjqTHm1dvXcU03TGQ6WxOVTwb6xI+cd0kCNairlymmNxIUhxw0Pip/AkH286aXsSTWUpOTtnObvccX8UK42dgbuJui1ZUux5blH0mPzR4ny36VK9Feh97GkPrascbpGrcxaU+l9o90fWgitf2LsazhbfZ2ECjeTvZz9J23sfhuEDStMeBy3fBeGNvkwhsE1t7lu4IdWKuuhgjcPKIPjM8aJI9Ex4HUezh6ql+nLhtoYl0076iRxK27asCOIzKRHhUVbOYxublz8Rz+731lPwyaKS2ZyLxmCIMTvkVJ7Cxj2pe2YMuPMFjIqJtiSW57vIbvbqfXUx0a2dcvkpbiQXYljAADkanzNUlTi1LgmN3sGMuF2Ltqx+7cBUVBaTMCSNBroSN58uVSuLQqWRtCpg8ff7KjluquaTxBA46iIA81aohpUVp47fQJN275Ejh1Gsa8zqfaauW0OiVp9m28bYi3cTDq9xZhLgVRnIB0RtCQRAPHfIqWA/KYiwrDuNiLCleatdQEMeMgkRu3760HrV2zlRMGhgvD3I4ID3F9bCfJI40zjS0tyLQqm2ZvackV2izoeYPrBke+lcLZml1tga1iZmudCNpNfwiNcMuhNtjxOX0SfEqVJ8San6r/QXANZwi5xDXCbhB3gNAUEcDkCSOBmrBXSjelWOLjcKa4/AJdAzSCJyspgid8HiNBoZGg00FOqKlq+SU6M36R4V8KA18vcQtCkZMrGCdUEGYB0MjdrVcwG1L2KxQtIjFAjPliWLAqAzRuAndzgzui99ZiTYt/pf6Wqr9W9uMf+xufzW/wpOWOKnpHoTbxuRLWOiWKbU5Lc/TYkj9VJB/epy3RHEKO69tj4ll/pNXmit/l8foL/Hn6mZbT2ViraM7WmyIpZmDWzCqJJgNJ0nhNUZ8d2hd1MqzaaEblVTofFTXoO7bDKVYSrAgg7iDoQaqmzernBWmnK9xR6KXHzKvhAAz/r5qzl0y/SZ5pzyR0mTYfZl/EAixZe7wJVSVHPM26fCZ+NaB0R6ugAt3HAMdIsaEed0jRj9Ud3fObholq2FAVQFUCAAAAByAG6u60hgjHncxjjSPirAgaAcKh+l21mw2Ge4kZyQqTuDMYzEcYEtHGIqZqsdY9oHAu3FHtEet1Q+5mrSbqLovLgyRxJJJJJJJJ1JJMkk8STJ9dfGtgiD/APvI8KWVa7KiuYJjbLFOdjYl7YJRipJcHxGcmCPZSL1JdGdjtiBcKsqqhMlid5JgCPEN7KrPToevjuWhd+HkaYhySSTJJknmaYMus08xGhKneCQfMGDTaiNUq4Kyu9xzsdP7Thv/ADOH/wB1KRx20LmKuviCo/KNm1YiBuVRpuAAWeMTxpNr7WytxPSRkZfNWBHvFPMJa0AHDStL8NE3tRzYaB3lYeMBh/DJ9ZFWHoZsgYq+CYa1bh3O8MZ7iTxkgk+CkHeKi7LqTAIJ5AifZWi9XeCCYdrsQ124x1EGEPZge1WP61a4YXLcvjjbLVRRRTwyFFFFAFT6xR+Qt/pP6TVY6vP+O/Y3PilWnrB/M2/t/caqvV//AIh+yufFKUn5qHsS/JkapRRRTYiFFFFABRRRQAUy2zsxMTZexcJCvGqmCCpDKRPIgHXSntQHTfa5w+FYoYuXD2ds8QSDLD7Khj5gDjUSaS3IfBjTBwWUssqzK0KYzKSpjvcwa+C+cpJ4T7p/ClEwYPAaeFdXMJpHCuYxMY3sSVkkbuRBpxhMW9pe6xBjvRxO86HTfPtpri8N3W36Anfy86efJ50NRKKkqatEp1uhBr51JDcSTofEk60NcjxpY4ThmP8AD+FfWw2keXuM0UQcWcO11uzkJKlpILaAqIiR9LfNWnB7ETLqC5+tr/D6I9lV/A/k7iuSSNVM8FaNYHJguvKavux1BFQ2dTooQcLrckuh9zD2bZZ7ttblwwVZlUoqzkQqYg6lo5vxAFW6sy6QWitxWU5Q4IbSfR1U74GmfXy5CrH0G2wLifJ8ysbaypVge5JEFQdMug5RGgjV3BlT8NE5sTXiLVRRRTIuFFFFAFX6fD8in2j8KqXV+f7w/ZXPitW3p9+ZT7R+FVDq/wD8QH6K5/TSeTzkP4fIl9zV6KKKcEAooooAKKKKACsp6ebT7bFFQe5Ym2PF5HaH2gL+zPOtF6Q7QNjDXbw1ZV7vLOxCpPhmI9VYyB4k+J3k8STxJpfqJUqMsr2oVtDSuyKAK+saTFxnirQynx09pj76cZaaYq7IK7vHkd4Ptpthca7AE5RzGp/CPfR2AlAtcsRXwNpSbVAH1oOh3HQ1bOh2JzIUM5kgHxHzWnxA9s+E1FRqASFBIGZtFWSBmY8FEyTyBq+WtlPgxkKkqP8AMAJDc2cj0CdPS04AmKnS3G0h7oXUnvsJ7Usi5chhORcyjKWk6agAHfqM0d2BumCjdui2CyHvJLA8VYCR6/DkY3Gvt7HLd7sLcP0QBcM+CiTPlU3sHo+xZbt5cqqQUt6SSNVLAeiBoQu+YmIgzjxyk1R0JzjFOy1ivtFFdM5wUUUUAVbp/wDmU+0fhVQ6v/8AEB+juf01b+sD8yn2j8Kp3V8f7xH6O591J5POQ/h8iX3NaooopwQCiiigAooooAq3WNjFTBtbnv3WQIN/osrsSOQC7+ZUcay61cYekh81IYfcfdU10/xOI+VZr1sgEMLSh7Zi0rQGMNoXMtz4fNFV+3jyN6MP3T7gZpLNK5C+R2x/avK2gOvIyCPNTqKL7aU2+V23gE67wDKsPETBHmK5a6ZKkzABB01G7UDjp66xZmMcU+80riLOS46bsrsPeaa470W+yfhU10rt5cdiF5Ov8Vu2/wDVQv8Al/Vf2HYSRgBJMAcTXMs3ojKOZGp8l4eZ9hpK7oFY+ipEg7uWY+Rg+3wjm7jCfRHrMj2DefdUIB0uFT53ePNtfYNw9QFaF0N6VplXD32giFt3GOjDcqMx3NwBPpacd+WEMfSYnwHdHu199Wjq6e2uLFu5bRxeUqCyhirqC6kFpiQHHjK8q2wyqVWXxumbFRRRTwyFFFFABRRRQBVesH8yn2j8Kp3V9/iK/o7n3VcOsL8yn2j8DVM6vz/eSfYufCk8nnI6GHyJfc16iiinDnhRRRQAUUVH7f2ouGw9y83zV7o+k50RfW0CgDLOnuLF3HXSNRbC2geeWWb2O9xf1arpWlraljJMkkkn6THUk+JMn105XDVzJvU2xOTt2MOxkQQCORE1zYWM5knWBJnRRuk/WL1IXIUEncBJ8hTFQQoB37z9o6t7yajsQNsSJDDmD8KtfWPhwm0HI/zLdq57ja/9oVXMHbzXrSfTu21/edV++rl1rJ/a7R52QPY7/jWkV+W39C6XgZV8uZSDuIg+RpmqkgE79x8xofeDT6zur5AD67n1H2gNR6wAf1TWZQaqlOMBiWtXEupGZGDCdxIMwfA7vXX2+6rqSB5kCmL4tODA+WvwoVrdAb7sbaSYmyl9JAcbjvUglWU+TAjlpT2qF1UbaFy1cwxBmycynKRKXCxIkjeHz+phyNX2ulCWqKY5F2rCiiirEhRRRQBU+sQ/kU+2fgapHV6/95oP+Xd+FXTrJMWE+2f5TVC6uHnaqfo7v8tKT85D+J/kS+5tlFFFNiAUUUUAFVnp7si3fw+a7fawLMuGCq65iMozWyJffACkMS0A61ZqzDp9tK5cxBsOClu1qqn55MjtZG8bwOXenWQKZJKMdys3SKVhbzwD3TzGUrBGhEgtxBp4uJeNUn7LA/zZa+2sOBJneZjloB90+uuLt2DpXPbFRK+xbQqVHzpK6jkMpO/Qa8JpK61KXLlNnaqtkMkOjNnPjcMP+fbP7rB/6as3Wu39qtDlZB9rv+FJdWGwWuXxi20t2SwXm10rHsVWPrKxuNI9ZtzNjz9SzbT1zcf4OtMJNYXfc1qsZX7TV8vjMINcqa4Z6XMhuxRN+VZ+yJ/GuTcDbmB8iDSpxS8m/cf8K4LI2hQsPFPfDfdNSSbF1c7E+T4UOwi5fi407wsfk0PKF1jgWarVVZ6B4icPkbErfcEmAzFramIU5wHOsmWA9KNwFWaulGtKobjwFFFFWJErGIR5KMrAEg5WBgjQgxuIPCla8t7buvax2Ka2zW3GJxAzIzI2l5/nKQakcD0/2jagLi3YDg4t3J82dS3vqmtGvwn2Nh6zz/Z7f2/6TWedWL/3sn2Lv8tNG6cYrHA2sR2RVFLgqhVpkLqcxEQx4VBbG6SnA4sYlEW4VDLlLEDvCN4BrCW+SxmG2JxPTtFYgevK9/4O3/1n/wDhV/6temTbSs3bj21ttbuZMqsW0KqwJJ8Sw9VMqSYm4NclwoooqSoVWOn2wWxWHBtg9rZbOgBgsIIZATpqIMHQlVBqz0VDVqiGrPPhvuJkZoJGndYEGCCjbiDodd/AUjcxI5N+4594EVpnTnZmGfE2g7Lbu3rbRDqrsUK5YU6OSGbeD6AqlbQ2IbZ0uCPrJr6yGA91c/JHTKmV+Vm1cdyBa/yDH9Rh72AFFm1cuOqIssxAVR3mY8gBoOJmTABJiJq99F+gfym12128VUswUW0AJCnKTmcsB3gw3cBV/wBh9G8PhJ7G3DEQXYlnI5ZjuE/NEDwrSGBvd8Gawu6ZVeq3Y9+y2Ia9be2DkQBtMzLmLEDcwAKjMJBkwdDUL1h7Dv2793GMuey7Alkkm2AiqO0WO6O7vEjnFa1RTDxLTpNNC00eczfXiY+0Cv8AMBXJxC/SB8tfhWs9LOh+GKi7bTsjnUP2Zygh5X0NVBzshmJ0NVHFdFY3XGj6yqT7opPJDQ6ZEelnJXEp73GPoD1sCB7ND7qXwlu6zqltM7sYVVJzMfAR7yYA1JAq07A6LJdxKWrjuVOYsBlWVCnjEjvFdxrUtkbDw+GEWLSpIgtqWYDdmdpZvWavjxa1fYh9PKLqRn2D6B40Mpz2bZGocXLhZDzUBBJ/WE1qFsEAAmTGp3SecV1RTcIKPBeMUuAoooq5Y8z9PML2e0cWv/Pdv+pFz+uoEir51wYHJtJnj89at3J8QDa+FsVRbgrCXIzF7Ic7CeLreNth71P3VE4k95vOnWCvZLgPOR7RHxikMbZiTO81VsuovkaVrf8A/POMi9i7JPpW7VwD7DOrH+NPdWSVdOp7aHY7VsDheW5ZP6y51/jRB66tDkpNXE9K0UUVuLBRRVX6VdNLWEPZKva3uKAwqTqM7QYMa5QCd24EGqynGKuTLRi5OkY31j417m08Q+YzbdUQ/QFsCI/XzN5saR6R7bu3raB2EXBmICgSAAYPrI9lKbUsDEX7mIuGGusWKrooJ5TJ99N8Rs4MFGZhlED0dBp4a7hXJyZ4ynaZ1IYZKFNGp9Se0WuYJ7LGewulU8LbKrgepi/kIFaHWR9Um1LWFNzD3mhr1xSjxCnuhQh17rEzE6HQTJAOuV08M1KCaZzcsXGbTQUUUVqZmQ9dPTG/acYPDNkyoty6QJLEk5bfgBlBMb8w8QbHcxS3LYuIQQygyCCNRO8Vm/XQmXajH6dm03r7yx7FB9dUoAb4EjWY10pHOnKQ7haijUE6U/JdoYYqVZWLW72oOVHa2AfAg97yUjjW0V5Yt2wcQqGEm7bU8AuYrJPICc08BXqHF4pLSG5cZURd7MQAPXW3TPwGXULxC1FZh0h6w7jMVwncQf5jKC7eKq2ijzBPluqCTpjjgZ+Ut5FLJB9WT4VSXW4ouuS0ejyNXwbZRVF6KdPxedbGKCo7GEuLIRmO5WBJyMdI1IJ5GAb1TGPJGauLMJwlB1Iy7rw2dKYfED5rNab9cZlJ8sjD9ashupXpTppsn5Vgr1kCWK5k+2hDoPWQB5E150uJIqs1uaY3sQt8V8v38yid/GnGItU0a3WTRsnQlS+AxbWbtu8npWnS4viUYMB7RXAt12LVSQevMJiVuW0uIZV1VlPNWAIPsNLVQ+pnbPbbPWyx/KYY9mR9TU2j5Ze7+oavlMJ2KNU6Gm1sX2Ni7eieztu8c8qlo91YE9wsSzkszElmO9mJkk+Zmt529az4a+n0rNxfajCvPQv6Vz/xC3pX1/of6Glqf0HRaknu0g16m129XPUB1zFMRfEEHca3nq+2m2J2fYuuSWhkJOpY23e1mJ5nJPrrzpduV6F6sf8AC8N9l/8Aceun0cdLZz+rlaRaKTxF9baNcchURSzMdAqgSSTyABpSqx1mZv8AsvFZN+QT9jOvafwZqdbpCaVujE+lm2BjsXdvwcjkBFO8IoCrPImC3gWNNMHs9AQYJjdJJH/366ZWakLV6uPllJtnVxxih92S5s2UZt0wJ9tKjFu6IHd3VZyBmZgiycoUE93SBpTPt64w9yFUfVHwpenRvasfTXwtTU3qRuYmoUGS5oXxF3St/wCi+Ma9g8NdfVns22Y82KjMfbNea72Ir0h0OtZcBhF4jDWAfPs1mun0UdNnP6ySdExWPdPehD2rj37Cl7LsXIUSbTEywKj5kkkEbhoYgE7DRTzViSdHly/hZ1FM2wdek9rdEcHiCWuWVzHUukoxPNikZvXNUTpP0Dw+HGZHvGeDNbIHlCA+2s3BmqyIydcHSqYOpK+gVoFWXo10et4ggOzrP0Sv3qajSyzmiM6D427hsXaazvuOlt03h0ZgCCOY3g8COUg+hqr3R3obhsIc9tWe5EdpcIZgD9EABV3kSADFWGtIqkYylbM+67NrX7GBQWGZBdui3cdSQQmR2yhh6OYqBPmONYMm0HAiZjmK9ZbQwNu/ba1eRbltxDIwBB47j4wfVVHx/U/s25ORb1mf9O8x9gu5xVMmPWXx5NJgx2m/1fYfxrh9oP8AV9h/GtQ2n1WYW2TlvYk+bWfutVzs3qtwtw969iR5NZ++1WXy6NPj+5ljYpjy9n4mtv6hNp3rmGv2bhLW7LoLZJmAwJZAeQgHwz1I4Dqd2anpi9e/SXiP9oJV12TsqzhrfZYe0lpJJyoAASd5PM7tTyrWGPSZznqQ8qrdZ+Ou2dmYl7KgtkCmVDBUdlS4xU6GEZjroN50Bq018InQ1qZHkBMQ43MfcfeaUGMf6XuX8K9NYzoLs64Sz4OxJ1JW2EJPMlImmF3qv2W2/Cx5XsQv8twUu8C9jdZvqeeBjrn0vcv4V0uOcCM27wX8K389U+y/9Bx/6jEfe9Jt1SbM4W7g/b3fvJqvy69iyz/UwN8e/P3Cmz41z873L+FegW6oNnH5t4ftm++vidT2zRvS8fO+4+EVK6dL0Iee/U88tfY72PuHwrU+q/FbVGDIwaq9gXWC9pwMJmW3PzZndpJatGwHVpsu1quERv0rPd91xmFWnD2FRQiKqqohVUAADkANAK1hDSZSn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6" name="Picture 8" descr="http://hortonworks.com/wp-content/uploads/2012/11/zk_logo_us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733800"/>
            <a:ext cx="1631962" cy="2320032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类</a:t>
            </a:r>
            <a:r>
              <a:rPr lang="zh-CN" altLang="en-US" sz="2800" dirty="0" smtClean="0"/>
              <a:t>似</a:t>
            </a:r>
            <a:r>
              <a:rPr lang="en-US" altLang="zh-CN" sz="2800" dirty="0" smtClean="0"/>
              <a:t>Unix</a:t>
            </a:r>
            <a:r>
              <a:rPr lang="zh-CN" altLang="en-US" sz="2800" dirty="0" smtClean="0"/>
              <a:t>的数据视图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Znode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data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stat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children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数据模型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24578" name="AutoShape 2" descr="zookeeper-data-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 descr="zookeeper-data-mod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7699" y="1143000"/>
            <a:ext cx="4227701" cy="5276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持久节点（</a:t>
            </a:r>
            <a:r>
              <a:rPr lang="en-US" altLang="zh-CN" sz="2800" dirty="0" err="1" smtClean="0"/>
              <a:t>Persisient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Node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临时节点（</a:t>
            </a:r>
            <a:r>
              <a:rPr lang="en-US" altLang="zh-CN" dirty="0" smtClean="0"/>
              <a:t>Ephemeral 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时序节点（</a:t>
            </a:r>
            <a:r>
              <a:rPr lang="en-US" altLang="zh-CN" dirty="0" smtClean="0"/>
              <a:t>Sequential 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Perisient</a:t>
            </a:r>
            <a:r>
              <a:rPr lang="en-US" altLang="zh-CN" dirty="0" smtClean="0"/>
              <a:t> Sequential Node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Ephemeral Sequential Node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数据模型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节点类型</a:t>
            </a:r>
            <a:endParaRPr lang="zh-CN" altLang="en-US" dirty="0"/>
          </a:p>
        </p:txBody>
      </p:sp>
      <p:sp>
        <p:nvSpPr>
          <p:cNvPr id="24578" name="AutoShape 2" descr="zookeeper-data-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1219200"/>
          <a:ext cx="8229600" cy="457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477000"/>
              </a:tblGrid>
              <a:tr h="3973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7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czxid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创建这个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znode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的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zxid</a:t>
                      </a:r>
                    </a:p>
                  </a:txBody>
                  <a:tcPr marL="9525" marR="9525" marT="9525" marB="0" anchor="ctr"/>
                </a:tc>
              </a:tr>
              <a:tr h="397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mzxid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最后一次修改这个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znode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的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zxid</a:t>
                      </a:r>
                    </a:p>
                  </a:txBody>
                  <a:tcPr marL="9525" marR="9525" marT="9525" marB="0" anchor="ctr"/>
                </a:tc>
              </a:tr>
              <a:tr h="397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该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znode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创建时间</a:t>
                      </a:r>
                    </a:p>
                  </a:txBody>
                  <a:tcPr marL="9525" marR="9525" marT="9525" marB="0" anchor="ctr"/>
                </a:tc>
              </a:tr>
              <a:tr h="397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该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znode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最后一次修改的时间</a:t>
                      </a:r>
                    </a:p>
                  </a:txBody>
                  <a:tcPr marL="9525" marR="9525" marT="9525" marB="0" anchor="ctr"/>
                </a:tc>
              </a:tr>
              <a:tr h="397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version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该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znode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的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version，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也就是该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znode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的修改次数。</a:t>
                      </a:r>
                    </a:p>
                  </a:txBody>
                  <a:tcPr marL="9525" marR="9525" marT="9525" marB="0" anchor="ctr"/>
                </a:tc>
              </a:tr>
              <a:tr h="397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cversion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该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znode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的子节点的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version</a:t>
                      </a:r>
                    </a:p>
                  </a:txBody>
                  <a:tcPr marL="9525" marR="9525" marT="9525" marB="0" anchor="ctr"/>
                </a:tc>
              </a:tr>
              <a:tr h="397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aversion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该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znode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的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ACL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信息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version</a:t>
                      </a:r>
                    </a:p>
                  </a:txBody>
                  <a:tcPr marL="9525" marR="9525" marT="9525" marB="0" anchor="ctr"/>
                </a:tc>
              </a:tr>
              <a:tr h="598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ephemeralOwner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如果该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znode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是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ephemeral node，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此字段就是对应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client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的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session；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否则为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。</a:t>
                      </a:r>
                    </a:p>
                  </a:txBody>
                  <a:tcPr marL="9525" marR="9525" marT="9525" marB="0" anchor="ctr"/>
                </a:tc>
              </a:tr>
              <a:tr h="397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dataLength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The length of the data field of this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znode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</a:tr>
              <a:tr h="397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numChildren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子节点个数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数据模型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节点信息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集群拓扑</a:t>
            </a:r>
            <a:endParaRPr lang="zh-CN" altLang="en-US" dirty="0"/>
          </a:p>
        </p:txBody>
      </p:sp>
      <p:sp>
        <p:nvSpPr>
          <p:cNvPr id="7172" name="AutoShape 4" descr="data:image/jpeg;base64,/9j/4AAQSkZJRgABAQAAAQABAAD/2wCEAAkGBxQTEhUSEhQWFhUVFhcYGBcYFBQYHBcXGhoXGBgYFxUZHiglGB8lHBgUIj0hJS0rLi4uGB8zODMsNygtLiwBCgoKDg0OGxAQGywkICYtLDAsLC8sLCwsLCwsNCwsLCwsLCwsNywsLCwsLCwsLDQsLCwsLCwsLCwsLCwsLCwsLP/AABEIAQwAvAMBIgACEQEDEQH/xAAcAAABBQEBAQAAAAAAAAAAAAAAAwQFBgcCCAH/xABNEAACAQIDBAYFBwkGAwkBAAABAhEAAwQSIQUxQVEGBxMiYXEygZGhsRRCUmJywdEjM3OCg5KissIkJTVDU7M0Y5MVFlR0hMPS4fAI/8QAGQEAAgMBAAAAAAAAAAAAAAAAAAQBAgMF/8QALREAAgIBAwIEBAcBAAAAAAAAAAECEQMSITEEQSIzUWETFHGBBSNCkaHB8DL/2gAMAwEAAhEDEQA/ANxooooAKKKKACiiigAooooAKKKKACiiigBHF4lLSNcuMqIglmYhQoHEk7qzHpB1w2wSmDTPH+bcBAP2LehI8WK+RqodcPSS7fxtzCyRYw5VQgOjPlDG4w4kEwOQEjeaoNaxguWUb9DQMT1iYi4Za458nyDyy28oI85pm/Swt6SIfNFPvIqlzU1sro++IgWrtrOQT2bdsrKBzPZleWs8RWydLj+DPvyT1npYy+icnincPtWDU5srrEvpEXSw+jc/KD1k9/8AirPsPsXEXGdbVs3chgtb1SfBzAb1UycujFWBVlMEEEEHkQd1Dkns0FejPRnR7p7YvkJdi050BLSjHgA2mUnkeYAJNW+vKOD2gRoa2Lqt6Ym4Rg7zSYPYsTroJNsnjABI8ARwFZTxqriXjLszTKKKKxNAooooAKKKKACiiigAooooAKKKKACiiigAooooAyjrT6uLmIutjcGA1xgO1tSAXKgKHtk6TAAKmJiRrocWVYJDiCCQQdII0INewK8idMNmu218Thx6VzGXFQcB2l05PcwrXHlUN2rM8mNz2Toc2EMaKY8FMfCrn/3hwNvC/JRbxdgP+euILTPe8HLQQo17oIGvGTN1HRWwttLYtoQiqoJUEwogGeelQu0+hdpwRlZfFWPwaR7qzl+LOWzj/v3NY/hmndMq1jaeExWDtYT5Tbw9yxculTdBCXkuMWBdkBKuu6CIg6HlJ7Qt4W6MResKMVewuGwyS6uVukMy37/ZSCwUdkJO7fu1qt7a6tboJaxcDfVcZT+8JB9gqDwpxWCuB3W7YZTpcUkROmjroeUVrHrYZNn/AL19/wCTKXSTxj/pFgRae06p2a4iwl8JJIXMXUhZ1ykoWE8GHKpjq1t3Lu0cMluZVxcY/RRNWJ5A6L5sOdI7H2Xd2tjVW9iwC4k3bmrHLEW0SQC2pgCBox8DvXRLojhtn2ylhSWaM91iC7xuk8ANe6IGp4k1M5Jf8kRTfJP0UUVgahRRRQAUUUUAFFFFABRRRQAUUUUAFFFFABRRRQBxeQlSASpIIDCJE8ROkjxrzt0mwnyfaWH2kczZmtPdUwTqqKXt8wCwEHUEAyc3d9GVmPTfo/cQXIANp7bW0aCcjFgbSvG4BiQGjdEmd+WW0r7dzXFTdfsMcbt7GJeZhYtthwci5rwt3CRvuS3dyE6Ab9J41YNm7T7VMxtuh+i+X3FSQw8QajsdsO1jbDJdEZwASFtll490urZT4jXkRStnZNrD/JbdtIAc2weIQWbjGTxB7NJ5mDvArnbNe4/un7DPpBtx7R0t21QRmu37y2revBYDMx9QHiaZ7IvPf75uYe9bb/RBXs944s3aCRGuU6Hfuq14rZyXAQZEqVzKSrANvysNV4ajkKYYHY9nC2ltWVyosxJLHvHMxLHXU1FrT7hT1exn3QDYtv5S1yM6/K0yaxkTtx2eUeIkk8AbcbzHoWs16DdHGJtue7ZtxpA7zpcZsqnjBFsE7vyeXvSculV0sVtWxDLSdIKKKK1MgooooAKKKKAG2Nx1u0AbjRO7Rj8BSGB21YvOUt3AzAFiIYaAgTqOZFRvTL0E/W+6q70EP9tf9C/89usZZGpqJtHEnByNEooorYxCiiigAooooAKKKKAConpXazYS79UK/wC4yv8A01LUlirC3Ea23oupU+TCD7jUNWqJTp2UXBMRpS2Kt3C9p7YRshfMGdk9JYBUhGmNRGm/fpB4suBca0WRrluM2UgzO5oG4HlwOniVsNaCEyHuA6ibt0ZfCVJkeY9dcpRqVPY6blatbjlc2uYiOEAiOYJJM+enlUXtK7TjHW1uQCpCjUjPcObwYudR4QPuqJ2piVTvOQJIUSQAWO4EncOJO4AEnQGokt6TslS2t7Fy6Ej+xp+kv/792p2mOxMELNhLYbNAJLDczMS7EcgWYwOUU+rqwVRSOZJ3JsKKKKsVCiiigAooooArvTP82nmfuqt9A/8AjX/Qv/PbqxdNj+TTzPwqs9AG/tzfoH/ntUrPzUN4/JkaVRRRTQoFFFFABRRRQAUUVB9JOkSYYZRD3mEqk7h9JzwG/wATGm4kQ2krYN0Odubbt4ZAz6s05EEZmjfHICRLHQSOJAOa9ItvXsRo7QG0W0pOQcy/+pA172mggKTSWKxD3Ha5cYs7byeQ3KB81RJgDmeJJMbdD5y0KdIEsQQNCdMp3nx4LypSeZy44F5ZG+CzdF9np2DZdGDwGESsKsa8d5JB0OYzvqbwuIk5GgXAJjgw+knMfA6HgTUejO1+zY59LbmCZ0UgwHn6PAnlB3CrlicKriHUGDIkAweY5HxpWXO51elmpY1XYQxjhFLuYUcfgAOJJ0gakmqftqXV3cQcjZRp3ANR+tIBJ5gDcBVnv7MtqQ0SRuJ1I8id1VXbWPQ6AjJOrHc0awvMaTPEDiDNRFehpmyKEW5B0f6T38GIQ57Qk9k5Mc+42pt+qRv0kzWpbB6R2cWPyZIcCTbcAOBprAJDDUaqSNYrFbuIQq0Mp7p3EHhT/D4hrbLcttldCCrcj94IkEcQSKax5XHZ8HGhNrk3Kiono9t61i7YZCA4Az2zOZDx0MSJBAYaGNKlqdTsYCiiigDl3ABJMACSTuAG8k1Bnbtxtbdpcvzc7srMOZUKcnPWTzAOlS20bKvauIxyqyOpbTugqQTryFVXD4wNIOjLvGsH6yEjvIeB++l+oySglpN8EIybsZ9MNuLctqhVkuq0lGBgrBGZHHdcTHiJEgbqg+r7HouPYu6qPk76swA9O1xNT+2EtXLZW4ARBaZgpA1ZWgwdQPGY3TUR0T6Mdixv3STdYFQASAqSD3gDqxhSRqBuExJX+Nb1MZWOouCNOsX1cZkYMOakEe0UpVUUENnQ5X+kI1HJh84eB9UHWp3ZeP7QEMAHWMwG4gzDDwMHyII1iS1izKe3cVyYXDfsPqKKK2MQopLFYhLaF7jBVUSWJgCs86RdLHvylotbs+x7g8TvRfqjU8YkrVJzUVuVlJLknukXS5bc2sPD3BIL70tkaEfXb6o0EGSNxob3CSWYlmYyzEyWPMn2ewDcKbm6AIGgGgHIUzxGLiksmVyF5TciRL02xAzAiYkESOFM7eNBMEifOl2as7KHAvZdGAAHzl9GPEb194HOrV0b22oXsrrAKBKOSIygTlJ8BqDy04a1MvXWA2fcvPFlRmJMLBMkHVz3goPifCjZrc2w5ZY5Wie2xtjtiVWRb8dC/wBocB9X28qg9ovKEj5sN7NSPWJHrpPFYW4jlLjMGUwV7g9hA+BpFrK8QT4MzMPYxNEWq2IyZJTlcjt0B3wfPWnFvUVH3b4HgB6q6sYmgyJrZ+Key63bR76GRrAbmjfVYaH27wDWzYTELcRLi6q6qy+TAEe41h3bVYOhfSO5Ye1YZ2uWWKWsrGShYhFKE6gSVGWYA3ARqxhyadmbY51szVqKKKcNyJ6RzkT6PaDNy3Nknwz5PXlqpbYYESTlyyQwgFeZk/A6HjWg3EDAqwBBEEESCDvBHGqXt/ZKi9CAhQisAWZhmLOCQGJiMogDdNKdTj/XY108/wBJDbEu9o2a60hYiEYAsAGDNv0UOIM5SSWgFRE7j8X2dprgGYhZUD5zH0VHmSB66i7BNl2OuUmQwRnjRQVZV70yshhI7xB8WuIxHaQ691M4bKVy9oQTDBddMxHfkEsE0AHeUqxq6J7A3lKLlMgACecaa+NObTlHW4upUFSJgMrQSPAyqkHwjiaruFvBbhMxO+DofEjdO7XfpU1axinjUKTi7RLSkqZZcJtO3c0DQ/0G0bx0O8eIkeNQm0Om2HUEWT27Akd3RJBIM3SIIkEd3MfCmWMdCsGCORgj2GqTilRLl1bYVUDCFUBQJRCYA0Ekk+s00upbXBz+oxfDjqTHm1dvXcU03TGQ6WxOVTwb6xI+cd0kCNairlymmNxIUhxw0Pip/AkH286aXsSTWUpOTtnObvccX8UK42dgbuJui1ZUux5blH0mPzR4ny36VK9Feh97GkPrascbpGrcxaU+l9o90fWgitf2LsazhbfZ2ECjeTvZz9J23sfhuEDStMeBy3fBeGNvkwhsE1t7lu4IdWKuuhgjcPKIPjM8aJI9Ex4HUezh6ql+nLhtoYl0076iRxK27asCOIzKRHhUVbOYxublz8Rz+731lPwyaKS2ZyLxmCIMTvkVJ7Cxj2pe2YMuPMFjIqJtiSW57vIbvbqfXUx0a2dcvkpbiQXYljAADkanzNUlTi1LgmN3sGMuF2Ltqx+7cBUVBaTMCSNBroSN58uVSuLQqWRtCpg8ff7KjluquaTxBA46iIA81aohpUVp47fQJN275Ejh1Gsa8zqfaauW0OiVp9m28bYi3cTDq9xZhLgVRnIB0RtCQRAPHfIqWA/KYiwrDuNiLCleatdQEMeMgkRu3760HrV2zlRMGhgvD3I4ID3F9bCfJI40zjS0tyLQqm2ZvackV2izoeYPrBke+lcLZml1tga1iZmudCNpNfwiNcMuhNtjxOX0SfEqVJ8San6r/QXANZwi5xDXCbhB3gNAUEcDkCSOBmrBXSjelWOLjcKa4/AJdAzSCJyspgid8HiNBoZGg00FOqKlq+SU6M36R4V8KA18vcQtCkZMrGCdUEGYB0MjdrVcwG1L2KxQtIjFAjPliWLAqAzRuAndzgzui99ZiTYt/pf6Wqr9W9uMf+xufzW/wpOWOKnpHoTbxuRLWOiWKbU5Lc/TYkj9VJB/epy3RHEKO69tj4ll/pNXmit/l8foL/Hn6mZbT2ViraM7WmyIpZmDWzCqJJgNJ0nhNUZ8d2hd1MqzaaEblVTofFTXoO7bDKVYSrAgg7iDoQaqmzernBWmnK9xR6KXHzKvhAAz/r5qzl0y/SZ5pzyR0mTYfZl/EAixZe7wJVSVHPM26fCZ+NaB0R6ugAt3HAMdIsaEed0jRj9Ud3fObholq2FAVQFUCAAAAByAG6u60hgjHncxjjSPirAgaAcKh+l21mw2Ge4kZyQqTuDMYzEcYEtHGIqZqsdY9oHAu3FHtEet1Q+5mrSbqLovLgyRxJJJJJJJJ1JJMkk8STJ9dfGtgiD/APvI8KWVa7KiuYJjbLFOdjYl7YJRipJcHxGcmCPZSL1JdGdjtiBcKsqqhMlid5JgCPEN7KrPToevjuWhd+HkaYhySSTJJknmaYMus08xGhKneCQfMGDTaiNUq4Kyu9xzsdP7Thv/ADOH/wB1KRx20LmKuviCo/KNm1YiBuVRpuAAWeMTxpNr7WytxPSRkZfNWBHvFPMJa0AHDStL8NE3tRzYaB3lYeMBh/DJ9ZFWHoZsgYq+CYa1bh3O8MZ7iTxkgk+CkHeKi7LqTAIJ5AifZWi9XeCCYdrsQ124x1EGEPZge1WP61a4YXLcvjjbLVRRRTwyFFFFAFT6xR+Qt/pP6TVY6vP+O/Y3PilWnrB/M2/t/caqvV//AIh+yufFKUn5qHsS/JkapRRRTYiFFFFABRRRQAUy2zsxMTZexcJCvGqmCCpDKRPIgHXSntQHTfa5w+FYoYuXD2ds8QSDLD7Khj5gDjUSaS3IfBjTBwWUssqzK0KYzKSpjvcwa+C+cpJ4T7p/ClEwYPAaeFdXMJpHCuYxMY3sSVkkbuRBpxhMW9pe6xBjvRxO86HTfPtpri8N3W36Anfy86efJ50NRKKkqatEp1uhBr51JDcSTofEk60NcjxpY4ThmP8AD+FfWw2keXuM0UQcWcO11uzkJKlpILaAqIiR9LfNWnB7ETLqC5+tr/D6I9lV/A/k7iuSSNVM8FaNYHJguvKavux1BFQ2dTooQcLrckuh9zD2bZZ7ttblwwVZlUoqzkQqYg6lo5vxAFW6sy6QWitxWU5Q4IbSfR1U74GmfXy5CrH0G2wLifJ8ysbaypVge5JEFQdMug5RGgjV3BlT8NE5sTXiLVRRRTIuFFFFAFX6fD8in2j8KqXV+f7w/ZXPitW3p9+ZT7R+FVDq/wD8QH6K5/TSeTzkP4fIl9zV6KKKcEAooooAKKKKACsp6ebT7bFFQe5Ym2PF5HaH2gL+zPOtF6Q7QNjDXbw1ZV7vLOxCpPhmI9VYyB4k+J3k8STxJpfqJUqMsr2oVtDSuyKAK+saTFxnirQynx09pj76cZaaYq7IK7vHkd4Ptpthca7AE5RzGp/CPfR2AlAtcsRXwNpSbVAH1oOh3HQ1bOh2JzIUM5kgHxHzWnxA9s+E1FRqASFBIGZtFWSBmY8FEyTyBq+WtlPgxkKkqP8AMAJDc2cj0CdPS04AmKnS3G0h7oXUnvsJ7Usi5chhORcyjKWk6agAHfqM0d2BumCjdui2CyHvJLA8VYCR6/DkY3Gvt7HLd7sLcP0QBcM+CiTPlU3sHo+xZbt5cqqQUt6SSNVLAeiBoQu+YmIgzjxyk1R0JzjFOy1ivtFFdM5wUUUUAVbp/wDmU+0fhVQ6v/8AEB+juf01b+sD8yn2j8Kp3V8f7xH6O591J5POQ/h8iX3NaooopwQCiiigAooooAq3WNjFTBtbnv3WQIN/osrsSOQC7+ZUcay61cYekh81IYfcfdU10/xOI+VZr1sgEMLSh7Zi0rQGMNoXMtz4fNFV+3jyN6MP3T7gZpLNK5C+R2x/avK2gOvIyCPNTqKL7aU2+V23gE67wDKsPETBHmK5a6ZKkzABB01G7UDjp66xZmMcU+80riLOS46bsrsPeaa470W+yfhU10rt5cdiF5Ov8Vu2/wDVQv8Al/Vf2HYSRgBJMAcTXMs3ojKOZGp8l4eZ9hpK7oFY+ipEg7uWY+Rg+3wjm7jCfRHrMj2DefdUIB0uFT53ePNtfYNw9QFaF0N6VplXD32giFt3GOjDcqMx3NwBPpacd+WEMfSYnwHdHu199Wjq6e2uLFu5bRxeUqCyhirqC6kFpiQHHjK8q2wyqVWXxumbFRRRTwyFFFFABRRRQBVesH8yn2j8Kp3V9/iK/o7n3VcOsL8yn2j8DVM6vz/eSfYufCk8nnI6GHyJfc16iiinDnhRRRQAUUVH7f2ouGw9y83zV7o+k50RfW0CgDLOnuLF3HXSNRbC2geeWWb2O9xf1arpWlraljJMkkkn6THUk+JMn105XDVzJvU2xOTt2MOxkQQCORE1zYWM5knWBJnRRuk/WL1IXIUEncBJ8hTFQQoB37z9o6t7yajsQNsSJDDmD8KtfWPhwm0HI/zLdq57ja/9oVXMHbzXrSfTu21/edV++rl1rJ/a7R52QPY7/jWkV+W39C6XgZV8uZSDuIg+RpmqkgE79x8xofeDT6zur5AD67n1H2gNR6wAf1TWZQaqlOMBiWtXEupGZGDCdxIMwfA7vXX2+6rqSB5kCmL4tODA+WvwoVrdAb7sbaSYmyl9JAcbjvUglWU+TAjlpT2qF1UbaFy1cwxBmycynKRKXCxIkjeHz+phyNX2ulCWqKY5F2rCiiirEhRRRQBU+sQ/kU+2fgapHV6/95oP+Xd+FXTrJMWE+2f5TVC6uHnaqfo7v8tKT85D+J/kS+5tlFFFNiAUUUUAFVnp7si3fw+a7fawLMuGCq65iMozWyJffACkMS0A61ZqzDp9tK5cxBsOClu1qqn55MjtZG8bwOXenWQKZJKMdys3SKVhbzwD3TzGUrBGhEgtxBp4uJeNUn7LA/zZa+2sOBJneZjloB90+uuLt2DpXPbFRK+xbQqVHzpK6jkMpO/Qa8JpK61KXLlNnaqtkMkOjNnPjcMP+fbP7rB/6as3Wu39qtDlZB9rv+FJdWGwWuXxi20t2SwXm10rHsVWPrKxuNI9ZtzNjz9SzbT1zcf4OtMJNYXfc1qsZX7TV8vjMINcqa4Z6XMhuxRN+VZ+yJ/GuTcDbmB8iDSpxS8m/cf8K4LI2hQsPFPfDfdNSSbF1c7E+T4UOwi5fi407wsfk0PKF1jgWarVVZ6B4icPkbErfcEmAzFramIU5wHOsmWA9KNwFWaulGtKobjwFFFFWJErGIR5KMrAEg5WBgjQgxuIPCla8t7buvax2Ka2zW3GJxAzIzI2l5/nKQakcD0/2jagLi3YDg4t3J82dS3vqmtGvwn2Nh6zz/Z7f2/6TWedWL/3sn2Lv8tNG6cYrHA2sR2RVFLgqhVpkLqcxEQx4VBbG6SnA4sYlEW4VDLlLEDvCN4BrCW+SxmG2JxPTtFYgevK9/4O3/1n/wDhV/6temTbSs3bj21ttbuZMqsW0KqwJJ8Sw9VMqSYm4NclwoooqSoVWOn2wWxWHBtg9rZbOgBgsIIZATpqIMHQlVBqz0VDVqiGrPPhvuJkZoJGndYEGCCjbiDodd/AUjcxI5N+4594EVpnTnZmGfE2g7Lbu3rbRDqrsUK5YU6OSGbeD6AqlbQ2IbZ0uCPrJr6yGA91c/JHTKmV+Vm1cdyBa/yDH9Rh72AFFm1cuOqIssxAVR3mY8gBoOJmTABJiJq99F+gfym12128VUswUW0AJCnKTmcsB3gw3cBV/wBh9G8PhJ7G3DEQXYlnI5ZjuE/NEDwrSGBvd8Gawu6ZVeq3Y9+y2Ia9be2DkQBtMzLmLEDcwAKjMJBkwdDUL1h7Dv2793GMuey7Alkkm2AiqO0WO6O7vEjnFa1RTDxLTpNNC00eczfXiY+0Cv8AMBXJxC/SB8tfhWs9LOh+GKi7bTsjnUP2Zygh5X0NVBzshmJ0NVHFdFY3XGj6yqT7opPJDQ6ZEelnJXEp73GPoD1sCB7ND7qXwlu6zqltM7sYVVJzMfAR7yYA1JAq07A6LJdxKWrjuVOYsBlWVCnjEjvFdxrUtkbDw+GEWLSpIgtqWYDdmdpZvWavjxa1fYh9PKLqRn2D6B40Mpz2bZGocXLhZDzUBBJ/WE1qFsEAAmTGp3SecV1RTcIKPBeMUuAoooq5Y8z9PML2e0cWv/Pdv+pFz+uoEir51wYHJtJnj89at3J8QDa+FsVRbgrCXIzF7Ic7CeLreNth71P3VE4k95vOnWCvZLgPOR7RHxikMbZiTO81VsuovkaVrf8A/POMi9i7JPpW7VwD7DOrH+NPdWSVdOp7aHY7VsDheW5ZP6y51/jRB66tDkpNXE9K0UUVuLBRRVX6VdNLWEPZKva3uKAwqTqM7QYMa5QCd24EGqynGKuTLRi5OkY31j417m08Q+YzbdUQ/QFsCI/XzN5saR6R7bu3raB2EXBmICgSAAYPrI9lKbUsDEX7mIuGGusWKrooJ5TJ99N8Rs4MFGZhlED0dBp4a7hXJyZ4ynaZ1IYZKFNGp9Se0WuYJ7LGewulU8LbKrgepi/kIFaHWR9Um1LWFNzD3mhr1xSjxCnuhQh17rEzE6HQTJAOuV08M1KCaZzcsXGbTQUUUVqZmQ9dPTG/acYPDNkyoty6QJLEk5bfgBlBMb8w8QbHcxS3LYuIQQygyCCNRO8Vm/XQmXajH6dm03r7yx7FB9dUoAb4EjWY10pHOnKQ7haijUE6U/JdoYYqVZWLW72oOVHa2AfAg97yUjjW0V5Yt2wcQqGEm7bU8AuYrJPICc08BXqHF4pLSG5cZURd7MQAPXW3TPwGXULxC1FZh0h6w7jMVwncQf5jKC7eKq2ijzBPluqCTpjjgZ+Ut5FLJB9WT4VSXW4ouuS0ejyNXwbZRVF6KdPxedbGKCo7GEuLIRmO5WBJyMdI1IJ5GAb1TGPJGauLMJwlB1Iy7rw2dKYfED5rNab9cZlJ8sjD9ashupXpTppsn5Vgr1kCWK5k+2hDoPWQB5E150uJIqs1uaY3sQt8V8v38yid/GnGItU0a3WTRsnQlS+AxbWbtu8npWnS4viUYMB7RXAt12LVSQevMJiVuW0uIZV1VlPNWAIPsNLVQ+pnbPbbPWyx/KYY9mR9TU2j5Ze7+oavlMJ2KNU6Gm1sX2Ni7eieztu8c8qlo91YE9wsSzkszElmO9mJkk+Zmt529az4a+n0rNxfajCvPQv6Vz/xC3pX1/of6Glqf0HRaknu0g16m129XPUB1zFMRfEEHca3nq+2m2J2fYuuSWhkJOpY23e1mJ5nJPrrzpduV6F6sf8AC8N9l/8Aceun0cdLZz+rlaRaKTxF9baNcchURSzMdAqgSSTyABpSqx1mZv8AsvFZN+QT9jOvafwZqdbpCaVujE+lm2BjsXdvwcjkBFO8IoCrPImC3gWNNMHs9AQYJjdJJH/366ZWakLV6uPllJtnVxxih92S5s2UZt0wJ9tKjFu6IHd3VZyBmZgiycoUE93SBpTPt64w9yFUfVHwpenRvasfTXwtTU3qRuYmoUGS5oXxF3St/wCi+Ma9g8NdfVns22Y82KjMfbNea72Ir0h0OtZcBhF4jDWAfPs1mun0UdNnP6ySdExWPdPehD2rj37Cl7LsXIUSbTEywKj5kkkEbhoYgE7DRTzViSdHly/hZ1FM2wdek9rdEcHiCWuWVzHUukoxPNikZvXNUTpP0Dw+HGZHvGeDNbIHlCA+2s3BmqyIydcHSqYOpK+gVoFWXo10et4ggOzrP0Sv3qajSyzmiM6D427hsXaazvuOlt03h0ZgCCOY3g8COUg+hqr3R3obhsIc9tWe5EdpcIZgD9EABV3kSADFWGtIqkYylbM+67NrX7GBQWGZBdui3cdSQQmR2yhh6OYqBPmONYMm0HAiZjmK9ZbQwNu/ba1eRbltxDIwBB47j4wfVVHx/U/s25ORb1mf9O8x9gu5xVMmPWXx5NJgx2m/1fYfxrh9oP8AV9h/GtQ2n1WYW2TlvYk+bWfutVzs3qtwtw969iR5NZ++1WXy6NPj+5ljYpjy9n4mtv6hNp3rmGv2bhLW7LoLZJmAwJZAeQgHwz1I4Dqd2anpi9e/SXiP9oJV12TsqzhrfZYe0lpJJyoAASd5PM7tTyrWGPSZznqQ8qrdZ+Ou2dmYl7KgtkCmVDBUdlS4xU6GEZjroN50Bq018InQ1qZHkBMQ43MfcfeaUGMf6XuX8K9NYzoLs64Sz4OxJ1JW2EJPMlImmF3qv2W2/Cx5XsQv8twUu8C9jdZvqeeBjrn0vcv4V0uOcCM27wX8K389U+y/9Bx/6jEfe9Jt1SbM4W7g/b3fvJqvy69iyz/UwN8e/P3Cmz41z873L+FegW6oNnH5t4ftm++vidT2zRvS8fO+4+EVK6dL0Iee/U88tfY72PuHwrU+q/FbVGDIwaq9gXWC9pwMJmW3PzZndpJatGwHVpsu1quERv0rPd91xmFWnD2FRQiKqqohVUAADkANAK1hDSZSn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4" name="AutoShape 6" descr="data:image/jpeg;base64,/9j/4AAQSkZJRgABAQAAAQABAAD/2wCEAAkGBxQTEhUSEhQWFhUVFhcYGBcYFBQYHBcXGhoXGBgYFxUZHiglGB8lHBgUIj0hJS0rLi4uGB8zODMsNygtLiwBCgoKDg0OGxAQGywkICYtLDAsLC8sLCwsLCwsNCwsLCwsLCwsNywsLCwsLCwsLDQsLCwsLCwsLCwsLCwsLCwsLP/AABEIAQwAvAMBIgACEQEDEQH/xAAcAAABBQEBAQAAAAAAAAAAAAAAAwQFBgcCCAH/xABNEAACAQIDBAYFBwkGAwkBAAABAhEAAwQSIQUxQVEGBxMiYXEygZGhsRRCUmJywdEjM3OCg5KissIkJTVDU7M0Y5MVFlR0hMPS4fAI/8QAGQEAAgMBAAAAAAAAAAAAAAAAAAQBAgMF/8QALREAAgIBAwIEBAcBAAAAAAAAAAECEQMSITEEQSIzUWETFHGBBSNCkaHB8DL/2gAMAwEAAhEDEQA/ANxooooAKKKKACiiigAooooAKKKKACiiigBHF4lLSNcuMqIglmYhQoHEk7qzHpB1w2wSmDTPH+bcBAP2LehI8WK+RqodcPSS7fxtzCyRYw5VQgOjPlDG4w4kEwOQEjeaoNaxguWUb9DQMT1iYi4Za458nyDyy28oI85pm/Swt6SIfNFPvIqlzU1sro++IgWrtrOQT2bdsrKBzPZleWs8RWydLj+DPvyT1npYy+icnincPtWDU5srrEvpEXSw+jc/KD1k9/8AirPsPsXEXGdbVs3chgtb1SfBzAb1UycujFWBVlMEEEEHkQd1Dkns0FejPRnR7p7YvkJdi050BLSjHgA2mUnkeYAJNW+vKOD2gRoa2Lqt6Ym4Rg7zSYPYsTroJNsnjABI8ARwFZTxqriXjLszTKKKKxNAooooAKKKKACiiigAooooAKKKKACiiigAooooAyjrT6uLmIutjcGA1xgO1tSAXKgKHtk6TAAKmJiRrocWVYJDiCCQQdII0INewK8idMNmu218Thx6VzGXFQcB2l05PcwrXHlUN2rM8mNz2Toc2EMaKY8FMfCrn/3hwNvC/JRbxdgP+euILTPe8HLQQo17oIGvGTN1HRWwttLYtoQiqoJUEwogGeelQu0+hdpwRlZfFWPwaR7qzl+LOWzj/v3NY/hmndMq1jaeExWDtYT5Tbw9yxculTdBCXkuMWBdkBKuu6CIg6HlJ7Qt4W6MResKMVewuGwyS6uVukMy37/ZSCwUdkJO7fu1qt7a6tboJaxcDfVcZT+8JB9gqDwpxWCuB3W7YZTpcUkROmjroeUVrHrYZNn/AL19/wCTKXSTxj/pFgRae06p2a4iwl8JJIXMXUhZ1ykoWE8GHKpjq1t3Lu0cMluZVxcY/RRNWJ5A6L5sOdI7H2Xd2tjVW9iwC4k3bmrHLEW0SQC2pgCBox8DvXRLojhtn2ylhSWaM91iC7xuk8ANe6IGp4k1M5Jf8kRTfJP0UUVgahRRRQAUUUUAFFFFABRRRQAUUUUAFFFFABRRRQBxeQlSASpIIDCJE8ROkjxrzt0mwnyfaWH2kczZmtPdUwTqqKXt8wCwEHUEAyc3d9GVmPTfo/cQXIANp7bW0aCcjFgbSvG4BiQGjdEmd+WW0r7dzXFTdfsMcbt7GJeZhYtthwci5rwt3CRvuS3dyE6Ab9J41YNm7T7VMxtuh+i+X3FSQw8QajsdsO1jbDJdEZwASFtll490urZT4jXkRStnZNrD/JbdtIAc2weIQWbjGTxB7NJ5mDvArnbNe4/un7DPpBtx7R0t21QRmu37y2revBYDMx9QHiaZ7IvPf75uYe9bb/RBXs944s3aCRGuU6Hfuq14rZyXAQZEqVzKSrANvysNV4ajkKYYHY9nC2ltWVyosxJLHvHMxLHXU1FrT7hT1exn3QDYtv5S1yM6/K0yaxkTtx2eUeIkk8AbcbzHoWs16DdHGJtue7ZtxpA7zpcZsqnjBFsE7vyeXvSculV0sVtWxDLSdIKKKK1MgooooAKKKKAG2Nx1u0AbjRO7Rj8BSGB21YvOUt3AzAFiIYaAgTqOZFRvTL0E/W+6q70EP9tf9C/89usZZGpqJtHEnByNEooorYxCiiigAooooAKKKKAConpXazYS79UK/wC4yv8A01LUlirC3Ea23oupU+TCD7jUNWqJTp2UXBMRpS2Kt3C9p7YRshfMGdk9JYBUhGmNRGm/fpB4suBca0WRrluM2UgzO5oG4HlwOniVsNaCEyHuA6ibt0ZfCVJkeY9dcpRqVPY6blatbjlc2uYiOEAiOYJJM+enlUXtK7TjHW1uQCpCjUjPcObwYudR4QPuqJ2piVTvOQJIUSQAWO4EncOJO4AEnQGokt6TslS2t7Fy6Ej+xp+kv/792p2mOxMELNhLYbNAJLDczMS7EcgWYwOUU+rqwVRSOZJ3JsKKKKsVCiiigAooooArvTP82nmfuqt9A/8AjX/Qv/PbqxdNj+TTzPwqs9AG/tzfoH/ntUrPzUN4/JkaVRRRTQoFFFFABRRRQAUUVB9JOkSYYZRD3mEqk7h9JzwG/wATGm4kQ2krYN0Odubbt4ZAz6s05EEZmjfHICRLHQSOJAOa9ItvXsRo7QG0W0pOQcy/+pA172mggKTSWKxD3Ha5cYs7byeQ3KB81RJgDmeJJMbdD5y0KdIEsQQNCdMp3nx4LypSeZy44F5ZG+CzdF9np2DZdGDwGESsKsa8d5JB0OYzvqbwuIk5GgXAJjgw+knMfA6HgTUejO1+zY59LbmCZ0UgwHn6PAnlB3CrlicKriHUGDIkAweY5HxpWXO51elmpY1XYQxjhFLuYUcfgAOJJ0gakmqftqXV3cQcjZRp3ANR+tIBJ5gDcBVnv7MtqQ0SRuJ1I8id1VXbWPQ6AjJOrHc0awvMaTPEDiDNRFehpmyKEW5B0f6T38GIQ57Qk9k5Mc+42pt+qRv0kzWpbB6R2cWPyZIcCTbcAOBprAJDDUaqSNYrFbuIQq0Mp7p3EHhT/D4hrbLcttldCCrcj94IkEcQSKax5XHZ8HGhNrk3Kiono9t61i7YZCA4Az2zOZDx0MSJBAYaGNKlqdTsYCiiigDl3ABJMACSTuAG8k1Bnbtxtbdpcvzc7srMOZUKcnPWTzAOlS20bKvauIxyqyOpbTugqQTryFVXD4wNIOjLvGsH6yEjvIeB++l+oySglpN8EIybsZ9MNuLctqhVkuq0lGBgrBGZHHdcTHiJEgbqg+r7HouPYu6qPk76swA9O1xNT+2EtXLZW4ARBaZgpA1ZWgwdQPGY3TUR0T6Mdixv3STdYFQASAqSD3gDqxhSRqBuExJX+Nb1MZWOouCNOsX1cZkYMOakEe0UpVUUENnQ5X+kI1HJh84eB9UHWp3ZeP7QEMAHWMwG4gzDDwMHyII1iS1izKe3cVyYXDfsPqKKK2MQopLFYhLaF7jBVUSWJgCs86RdLHvylotbs+x7g8TvRfqjU8YkrVJzUVuVlJLknukXS5bc2sPD3BIL70tkaEfXb6o0EGSNxob3CSWYlmYyzEyWPMn2ewDcKbm6AIGgGgHIUzxGLiksmVyF5TciRL02xAzAiYkESOFM7eNBMEifOl2as7KHAvZdGAAHzl9GPEb194HOrV0b22oXsrrAKBKOSIygTlJ8BqDy04a1MvXWA2fcvPFlRmJMLBMkHVz3goPifCjZrc2w5ZY5Wie2xtjtiVWRb8dC/wBocB9X28qg9ovKEj5sN7NSPWJHrpPFYW4jlLjMGUwV7g9hA+BpFrK8QT4MzMPYxNEWq2IyZJTlcjt0B3wfPWnFvUVH3b4HgB6q6sYmgyJrZ+Key63bR76GRrAbmjfVYaH27wDWzYTELcRLi6q6qy+TAEe41h3bVYOhfSO5Ye1YZ2uWWKWsrGShYhFKE6gSVGWYA3ARqxhyadmbY51szVqKKKcNyJ6RzkT6PaDNy3Nknwz5PXlqpbYYESTlyyQwgFeZk/A6HjWg3EDAqwBBEEESCDvBHGqXt/ZKi9CAhQisAWZhmLOCQGJiMogDdNKdTj/XY108/wBJDbEu9o2a60hYiEYAsAGDNv0UOIM5SSWgFRE7j8X2dprgGYhZUD5zH0VHmSB66i7BNl2OuUmQwRnjRQVZV70yshhI7xB8WuIxHaQ691M4bKVy9oQTDBddMxHfkEsE0AHeUqxq6J7A3lKLlMgACecaa+NObTlHW4upUFSJgMrQSPAyqkHwjiaruFvBbhMxO+DofEjdO7XfpU1axinjUKTi7RLSkqZZcJtO3c0DQ/0G0bx0O8eIkeNQm0Om2HUEWT27Akd3RJBIM3SIIkEd3MfCmWMdCsGCORgj2GqTilRLl1bYVUDCFUBQJRCYA0Ekk+s00upbXBz+oxfDjqTHm1dvXcU03TGQ6WxOVTwb6xI+cd0kCNairlymmNxIUhxw0Pip/AkH286aXsSTWUpOTtnObvccX8UK42dgbuJui1ZUux5blH0mPzR4ny36VK9Feh97GkPrascbpGrcxaU+l9o90fWgitf2LsazhbfZ2ECjeTvZz9J23sfhuEDStMeBy3fBeGNvkwhsE1t7lu4IdWKuuhgjcPKIPjM8aJI9Ex4HUezh6ql+nLhtoYl0076iRxK27asCOIzKRHhUVbOYxublz8Rz+731lPwyaKS2ZyLxmCIMTvkVJ7Cxj2pe2YMuPMFjIqJtiSW57vIbvbqfXUx0a2dcvkpbiQXYljAADkanzNUlTi1LgmN3sGMuF2Ltqx+7cBUVBaTMCSNBroSN58uVSuLQqWRtCpg8ff7KjluquaTxBA46iIA81aohpUVp47fQJN275Ejh1Gsa8zqfaauW0OiVp9m28bYi3cTDq9xZhLgVRnIB0RtCQRAPHfIqWA/KYiwrDuNiLCleatdQEMeMgkRu3760HrV2zlRMGhgvD3I4ID3F9bCfJI40zjS0tyLQqm2ZvackV2izoeYPrBke+lcLZml1tga1iZmudCNpNfwiNcMuhNtjxOX0SfEqVJ8San6r/QXANZwi5xDXCbhB3gNAUEcDkCSOBmrBXSjelWOLjcKa4/AJdAzSCJyspgid8HiNBoZGg00FOqKlq+SU6M36R4V8KA18vcQtCkZMrGCdUEGYB0MjdrVcwG1L2KxQtIjFAjPliWLAqAzRuAndzgzui99ZiTYt/pf6Wqr9W9uMf+xufzW/wpOWOKnpHoTbxuRLWOiWKbU5Lc/TYkj9VJB/epy3RHEKO69tj4ll/pNXmit/l8foL/Hn6mZbT2ViraM7WmyIpZmDWzCqJJgNJ0nhNUZ8d2hd1MqzaaEblVTofFTXoO7bDKVYSrAgg7iDoQaqmzernBWmnK9xR6KXHzKvhAAz/r5qzl0y/SZ5pzyR0mTYfZl/EAixZe7wJVSVHPM26fCZ+NaB0R6ugAt3HAMdIsaEed0jRj9Ud3fObholq2FAVQFUCAAAAByAG6u60hgjHncxjjSPirAgaAcKh+l21mw2Ge4kZyQqTuDMYzEcYEtHGIqZqsdY9oHAu3FHtEet1Q+5mrSbqLovLgyRxJJJJJJJJ1JJMkk8STJ9dfGtgiD/APvI8KWVa7KiuYJjbLFOdjYl7YJRipJcHxGcmCPZSL1JdGdjtiBcKsqqhMlid5JgCPEN7KrPToevjuWhd+HkaYhySSTJJknmaYMus08xGhKneCQfMGDTaiNUq4Kyu9xzsdP7Thv/ADOH/wB1KRx20LmKuviCo/KNm1YiBuVRpuAAWeMTxpNr7WytxPSRkZfNWBHvFPMJa0AHDStL8NE3tRzYaB3lYeMBh/DJ9ZFWHoZsgYq+CYa1bh3O8MZ7iTxkgk+CkHeKi7LqTAIJ5AifZWi9XeCCYdrsQ124x1EGEPZge1WP61a4YXLcvjjbLVRRRTwyFFFFAFT6xR+Qt/pP6TVY6vP+O/Y3PilWnrB/M2/t/caqvV//AIh+yufFKUn5qHsS/JkapRRRTYiFFFFABRRRQAUy2zsxMTZexcJCvGqmCCpDKRPIgHXSntQHTfa5w+FYoYuXD2ds8QSDLD7Khj5gDjUSaS3IfBjTBwWUssqzK0KYzKSpjvcwa+C+cpJ4T7p/ClEwYPAaeFdXMJpHCuYxMY3sSVkkbuRBpxhMW9pe6xBjvRxO86HTfPtpri8N3W36Anfy86efJ50NRKKkqatEp1uhBr51JDcSTofEk60NcjxpY4ThmP8AD+FfWw2keXuM0UQcWcO11uzkJKlpILaAqIiR9LfNWnB7ETLqC5+tr/D6I9lV/A/k7iuSSNVM8FaNYHJguvKavux1BFQ2dTooQcLrckuh9zD2bZZ7ttblwwVZlUoqzkQqYg6lo5vxAFW6sy6QWitxWU5Q4IbSfR1U74GmfXy5CrH0G2wLifJ8ysbaypVge5JEFQdMug5RGgjV3BlT8NE5sTXiLVRRRTIuFFFFAFX6fD8in2j8KqXV+f7w/ZXPitW3p9+ZT7R+FVDq/wD8QH6K5/TSeTzkP4fIl9zV6KKKcEAooooAKKKKACsp6ebT7bFFQe5Ym2PF5HaH2gL+zPOtF6Q7QNjDXbw1ZV7vLOxCpPhmI9VYyB4k+J3k8STxJpfqJUqMsr2oVtDSuyKAK+saTFxnirQynx09pj76cZaaYq7IK7vHkd4Ptpthca7AE5RzGp/CPfR2AlAtcsRXwNpSbVAH1oOh3HQ1bOh2JzIUM5kgHxHzWnxA9s+E1FRqASFBIGZtFWSBmY8FEyTyBq+WtlPgxkKkqP8AMAJDc2cj0CdPS04AmKnS3G0h7oXUnvsJ7Usi5chhORcyjKWk6agAHfqM0d2BumCjdui2CyHvJLA8VYCR6/DkY3Gvt7HLd7sLcP0QBcM+CiTPlU3sHo+xZbt5cqqQUt6SSNVLAeiBoQu+YmIgzjxyk1R0JzjFOy1ivtFFdM5wUUUUAVbp/wDmU+0fhVQ6v/8AEB+juf01b+sD8yn2j8Kp3V8f7xH6O591J5POQ/h8iX3NaooopwQCiiigAooooAq3WNjFTBtbnv3WQIN/osrsSOQC7+ZUcay61cYekh81IYfcfdU10/xOI+VZr1sgEMLSh7Zi0rQGMNoXMtz4fNFV+3jyN6MP3T7gZpLNK5C+R2x/avK2gOvIyCPNTqKL7aU2+V23gE67wDKsPETBHmK5a6ZKkzABB01G7UDjp66xZmMcU+80riLOS46bsrsPeaa470W+yfhU10rt5cdiF5Ov8Vu2/wDVQv8Al/Vf2HYSRgBJMAcTXMs3ojKOZGp8l4eZ9hpK7oFY+ipEg7uWY+Rg+3wjm7jCfRHrMj2DefdUIB0uFT53ePNtfYNw9QFaF0N6VplXD32giFt3GOjDcqMx3NwBPpacd+WEMfSYnwHdHu199Wjq6e2uLFu5bRxeUqCyhirqC6kFpiQHHjK8q2wyqVWXxumbFRRRTwyFFFFABRRRQBVesH8yn2j8Kp3V9/iK/o7n3VcOsL8yn2j8DVM6vz/eSfYufCk8nnI6GHyJfc16iiinDnhRRRQAUUVH7f2ouGw9y83zV7o+k50RfW0CgDLOnuLF3HXSNRbC2geeWWb2O9xf1arpWlraljJMkkkn6THUk+JMn105XDVzJvU2xOTt2MOxkQQCORE1zYWM5knWBJnRRuk/WL1IXIUEncBJ8hTFQQoB37z9o6t7yajsQNsSJDDmD8KtfWPhwm0HI/zLdq57ja/9oVXMHbzXrSfTu21/edV++rl1rJ/a7R52QPY7/jWkV+W39C6XgZV8uZSDuIg+RpmqkgE79x8xofeDT6zur5AD67n1H2gNR6wAf1TWZQaqlOMBiWtXEupGZGDCdxIMwfA7vXX2+6rqSB5kCmL4tODA+WvwoVrdAb7sbaSYmyl9JAcbjvUglWU+TAjlpT2qF1UbaFy1cwxBmycynKRKXCxIkjeHz+phyNX2ulCWqKY5F2rCiiirEhRRRQBU+sQ/kU+2fgapHV6/95oP+Xd+FXTrJMWE+2f5TVC6uHnaqfo7v8tKT85D+J/kS+5tlFFFNiAUUUUAFVnp7si3fw+a7fawLMuGCq65iMozWyJffACkMS0A61ZqzDp9tK5cxBsOClu1qqn55MjtZG8bwOXenWQKZJKMdys3SKVhbzwD3TzGUrBGhEgtxBp4uJeNUn7LA/zZa+2sOBJneZjloB90+uuLt2DpXPbFRK+xbQqVHzpK6jkMpO/Qa8JpK61KXLlNnaqtkMkOjNnPjcMP+fbP7rB/6as3Wu39qtDlZB9rv+FJdWGwWuXxi20t2SwXm10rHsVWPrKxuNI9ZtzNjz9SzbT1zcf4OtMJNYXfc1qsZX7TV8vjMINcqa4Z6XMhuxRN+VZ+yJ/GuTcDbmB8iDSpxS8m/cf8K4LI2hQsPFPfDfdNSSbF1c7E+T4UOwi5fi407wsfk0PKF1jgWarVVZ6B4icPkbErfcEmAzFramIU5wHOsmWA9KNwFWaulGtKobjwFFFFWJErGIR5KMrAEg5WBgjQgxuIPCla8t7buvax2Ka2zW3GJxAzIzI2l5/nKQakcD0/2jagLi3YDg4t3J82dS3vqmtGvwn2Nh6zz/Z7f2/6TWedWL/3sn2Lv8tNG6cYrHA2sR2RVFLgqhVpkLqcxEQx4VBbG6SnA4sYlEW4VDLlLEDvCN4BrCW+SxmG2JxPTtFYgevK9/4O3/1n/wDhV/6temTbSs3bj21ttbuZMqsW0KqwJJ8Sw9VMqSYm4NclwoooqSoVWOn2wWxWHBtg9rZbOgBgsIIZATpqIMHQlVBqz0VDVqiGrPPhvuJkZoJGndYEGCCjbiDodd/AUjcxI5N+4594EVpnTnZmGfE2g7Lbu3rbRDqrsUK5YU6OSGbeD6AqlbQ2IbZ0uCPrJr6yGA91c/JHTKmV+Vm1cdyBa/yDH9Rh72AFFm1cuOqIssxAVR3mY8gBoOJmTABJiJq99F+gfym12128VUswUW0AJCnKTmcsB3gw3cBV/wBh9G8PhJ7G3DEQXYlnI5ZjuE/NEDwrSGBvd8Gawu6ZVeq3Y9+y2Ia9be2DkQBtMzLmLEDcwAKjMJBkwdDUL1h7Dv2793GMuey7Alkkm2AiqO0WO6O7vEjnFa1RTDxLTpNNC00eczfXiY+0Cv8AMBXJxC/SB8tfhWs9LOh+GKi7bTsjnUP2Zygh5X0NVBzshmJ0NVHFdFY3XGj6yqT7opPJDQ6ZEelnJXEp73GPoD1sCB7ND7qXwlu6zqltM7sYVVJzMfAR7yYA1JAq07A6LJdxKWrjuVOYsBlWVCnjEjvFdxrUtkbDw+GEWLSpIgtqWYDdmdpZvWavjxa1fYh9PKLqRn2D6B40Mpz2bZGocXLhZDzUBBJ/WE1qFsEAAmTGp3SecV1RTcIKPBeMUuAoooq5Y8z9PML2e0cWv/Pdv+pFz+uoEir51wYHJtJnj89at3J8QDa+FsVRbgrCXIzF7Ic7CeLreNth71P3VE4k95vOnWCvZLgPOR7RHxikMbZiTO81VsuovkaVrf8A/POMi9i7JPpW7VwD7DOrH+NPdWSVdOp7aHY7VsDheW5ZP6y51/jRB66tDkpNXE9K0UUVuLBRRVX6VdNLWEPZKva3uKAwqTqM7QYMa5QCd24EGqynGKuTLRi5OkY31j417m08Q+YzbdUQ/QFsCI/XzN5saR6R7bu3raB2EXBmICgSAAYPrI9lKbUsDEX7mIuGGusWKrooJ5TJ99N8Rs4MFGZhlED0dBp4a7hXJyZ4ynaZ1IYZKFNGp9Se0WuYJ7LGewulU8LbKrgepi/kIFaHWR9Um1LWFNzD3mhr1xSjxCnuhQh17rEzE6HQTJAOuV08M1KCaZzcsXGbTQUUUVqZmQ9dPTG/acYPDNkyoty6QJLEk5bfgBlBMb8w8QbHcxS3LYuIQQygyCCNRO8Vm/XQmXajH6dm03r7yx7FB9dUoAb4EjWY10pHOnKQ7haijUE6U/JdoYYqVZWLW72oOVHa2AfAg97yUjjW0V5Yt2wcQqGEm7bU8AuYrJPICc08BXqHF4pLSG5cZURd7MQAPXW3TPwGXULxC1FZh0h6w7jMVwncQf5jKC7eKq2ijzBPluqCTpjjgZ+Ut5FLJB9WT4VSXW4ouuS0ejyNXwbZRVF6KdPxedbGKCo7GEuLIRmO5WBJyMdI1IJ5GAb1TGPJGauLMJwlB1Iy7rw2dKYfED5rNab9cZlJ8sjD9ashupXpTppsn5Vgr1kCWK5k+2hDoPWQB5E150uJIqs1uaY3sQt8V8v38yid/GnGItU0a3WTRsnQlS+AxbWbtu8npWnS4viUYMB7RXAt12LVSQevMJiVuW0uIZV1VlPNWAIPsNLVQ+pnbPbbPWyx/KYY9mR9TU2j5Ze7+oavlMJ2KNU6Gm1sX2Ni7eieztu8c8qlo91YE9wsSzkszElmO9mJkk+Zmt529az4a+n0rNxfajCvPQv6Vz/xC3pX1/of6Glqf0HRaknu0g16m129XPUB1zFMRfEEHca3nq+2m2J2fYuuSWhkJOpY23e1mJ5nJPrrzpduV6F6sf8AC8N9l/8Aceun0cdLZz+rlaRaKTxF9baNcchURSzMdAqgSSTyABpSqx1mZv8AsvFZN+QT9jOvafwZqdbpCaVujE+lm2BjsXdvwcjkBFO8IoCrPImC3gWNNMHs9AQYJjdJJH/366ZWakLV6uPllJtnVxxih92S5s2UZt0wJ9tKjFu6IHd3VZyBmZgiycoUE93SBpTPt64w9yFUfVHwpenRvasfTXwtTU3qRuYmoUGS5oXxF3St/wCi+Ma9g8NdfVns22Y82KjMfbNea72Ir0h0OtZcBhF4jDWAfPs1mun0UdNnP6ySdExWPdPehD2rj37Cl7LsXIUSbTEywKj5kkkEbhoYgE7DRTzViSdHly/hZ1FM2wdek9rdEcHiCWuWVzHUukoxPNikZvXNUTpP0Dw+HGZHvGeDNbIHlCA+2s3BmqyIydcHSqYOpK+gVoFWXo10et4ggOzrP0Sv3qajSyzmiM6D427hsXaazvuOlt03h0ZgCCOY3g8COUg+hqr3R3obhsIc9tWe5EdpcIZgD9EABV3kSADFWGtIqkYylbM+67NrX7GBQWGZBdui3cdSQQmR2yhh6OYqBPmONYMm0HAiZjmK9ZbQwNu/ba1eRbltxDIwBB47j4wfVVHx/U/s25ORb1mf9O8x9gu5xVMmPWXx5NJgx2m/1fYfxrh9oP8AV9h/GtQ2n1WYW2TlvYk+bWfutVzs3qtwtw969iR5NZ++1WXy6NPj+5ljYpjy9n4mtv6hNp3rmGv2bhLW7LoLZJmAwJZAeQgHwz1I4Dqd2anpi9e/SXiP9oJV12TsqzhrfZYe0lpJJyoAASd5PM7tTyrWGPSZznqQ8qrdZ+Ou2dmYl7KgtkCmVDBUdlS4xU6GEZjroN50Bq018InQ1qZHkBMQ43MfcfeaUGMf6XuX8K9NYzoLs64Sz4OxJ1JW2EJPMlImmF3qv2W2/Cx5XsQv8twUu8C9jdZvqeeBjrn0vcv4V0uOcCM27wX8K389U+y/9Bx/6jEfe9Jt1SbM4W7g/b3fvJqvy69iyz/UwN8e/P3Cmz41z873L+FegW6oNnH5t4ftm++vidT2zRvS8fO+4+EVK6dL0Iee/U88tfY72PuHwrU+q/FbVGDIwaq9gXWC9pwMJmW3PzZndpJatGwHVpsu1quERv0rPd91xmFWnD2FRQiKqqohVUAADkANAK1hDSZSn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AutoShape 4" descr="zookeeper-server-ro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8" name="AutoShape 6" descr="zookeeper-server-ro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Content Placeholder 14" descr="zookeeper-server-rol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905000"/>
            <a:ext cx="8208161" cy="3276600"/>
          </a:xfrm>
          <a:ln w="12700">
            <a:solidFill>
              <a:schemeClr val="tx1"/>
            </a:solidFill>
          </a:ln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LeaderElection</a:t>
            </a:r>
            <a:r>
              <a:rPr lang="zh-CN" altLang="en-US" dirty="0" smtClean="0"/>
              <a:t>选举算法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FastLeaderElection</a:t>
            </a:r>
            <a:r>
              <a:rPr lang="zh-CN" altLang="en-US" dirty="0" smtClean="0"/>
              <a:t>选举算法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AuthFastLeaderElection</a:t>
            </a:r>
            <a:r>
              <a:rPr lang="zh-CN" altLang="en-US" dirty="0" smtClean="0"/>
              <a:t>选举算法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选举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2648-7771-4FEA-B48D-09B81014F1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1633</TotalTime>
  <Words>3891</Words>
  <Application>Microsoft Office PowerPoint</Application>
  <PresentationFormat>On-screen Show (4:3)</PresentationFormat>
  <Paragraphs>267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ZooKeeper原理与实践</vt:lpstr>
      <vt:lpstr>主要内容</vt:lpstr>
      <vt:lpstr>ZooKeeper简介</vt:lpstr>
      <vt:lpstr>数据模型 – 节点</vt:lpstr>
      <vt:lpstr>数据模型 – 节点类型</vt:lpstr>
      <vt:lpstr>数据模型 – 节点信息</vt:lpstr>
      <vt:lpstr>数据模型</vt:lpstr>
      <vt:lpstr>集群拓扑</vt:lpstr>
      <vt:lpstr>Leader选举</vt:lpstr>
      <vt:lpstr>FastLeaderElection</vt:lpstr>
      <vt:lpstr>FastLeaderElection</vt:lpstr>
      <vt:lpstr>FastLeaderElection</vt:lpstr>
      <vt:lpstr>FastLeaderElection</vt:lpstr>
      <vt:lpstr>Leader选举示例</vt:lpstr>
      <vt:lpstr>数据一致性</vt:lpstr>
      <vt:lpstr>Zab协议</vt:lpstr>
      <vt:lpstr>ZAB协议</vt:lpstr>
      <vt:lpstr>Session机制</vt:lpstr>
      <vt:lpstr>Watcher机制</vt:lpstr>
      <vt:lpstr>Watcher机制</vt:lpstr>
      <vt:lpstr>案例</vt:lpstr>
      <vt:lpstr>Q&amp;A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zhenlong huang</dc:creator>
  <cp:lastModifiedBy>zhenlong huang</cp:lastModifiedBy>
  <cp:revision>220</cp:revision>
  <dcterms:created xsi:type="dcterms:W3CDTF">2014-10-25T03:48:59Z</dcterms:created>
  <dcterms:modified xsi:type="dcterms:W3CDTF">2014-11-02T02:00:22Z</dcterms:modified>
</cp:coreProperties>
</file>