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05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DE3F10D-F32F-4C0E-BD68-2FE87DCF79CB}" type="datetimeFigureOut">
              <a:rPr lang="en-US" smtClean="0"/>
              <a:pPr/>
              <a:t>4/9/2013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0043CC5-3DE1-43DA-8C76-5880103AD1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DE3F10D-F32F-4C0E-BD68-2FE87DCF79CB}" type="datetimeFigureOut">
              <a:rPr lang="en-US" smtClean="0"/>
              <a:pPr/>
              <a:t>4/9/2013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0043CC5-3DE1-43DA-8C76-5880103AD1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DE3F10D-F32F-4C0E-BD68-2FE87DCF79CB}" type="datetimeFigureOut">
              <a:rPr lang="en-US" smtClean="0"/>
              <a:pPr/>
              <a:t>4/9/2013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0043CC5-3DE1-43DA-8C76-5880103AD1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DE3F10D-F32F-4C0E-BD68-2FE87DCF79CB}" type="datetimeFigureOut">
              <a:rPr lang="en-US" smtClean="0"/>
              <a:pPr/>
              <a:t>4/9/2013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0043CC5-3DE1-43DA-8C76-5880103AD1D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DE3F10D-F32F-4C0E-BD68-2FE87DCF79CB}" type="datetimeFigureOut">
              <a:rPr lang="en-US" smtClean="0"/>
              <a:pPr/>
              <a:t>4/9/2013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0043CC5-3DE1-43DA-8C76-5880103AD1D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DE3F10D-F32F-4C0E-BD68-2FE87DCF79CB}" type="datetimeFigureOut">
              <a:rPr lang="en-US" smtClean="0"/>
              <a:pPr/>
              <a:t>4/9/2013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0043CC5-3DE1-43DA-8C76-5880103AD1D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DE3F10D-F32F-4C0E-BD68-2FE87DCF79CB}" type="datetimeFigureOut">
              <a:rPr lang="en-US" smtClean="0"/>
              <a:pPr/>
              <a:t>4/9/2013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0043CC5-3DE1-43DA-8C76-5880103AD1D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DE3F10D-F32F-4C0E-BD68-2FE87DCF79CB}" type="datetimeFigureOut">
              <a:rPr lang="en-US" smtClean="0"/>
              <a:pPr/>
              <a:t>4/9/2013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0043CC5-3DE1-43DA-8C76-5880103AD1D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DE3F10D-F32F-4C0E-BD68-2FE87DCF79CB}" type="datetimeFigureOut">
              <a:rPr lang="en-US" smtClean="0"/>
              <a:pPr/>
              <a:t>4/9/2013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0043CC5-3DE1-43DA-8C76-5880103AD1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DE3F10D-F32F-4C0E-BD68-2FE87DCF79CB}" type="datetimeFigureOut">
              <a:rPr lang="en-US" smtClean="0"/>
              <a:pPr/>
              <a:t>4/9/2013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0043CC5-3DE1-43DA-8C76-5880103AD1D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DE3F10D-F32F-4C0E-BD68-2FE87DCF79CB}" type="datetimeFigureOut">
              <a:rPr lang="en-US" smtClean="0"/>
              <a:pPr/>
              <a:t>4/9/2013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0043CC5-3DE1-43DA-8C76-5880103AD1D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DE3F10D-F32F-4C0E-BD68-2FE87DCF79CB}" type="datetimeFigureOut">
              <a:rPr lang="en-US" smtClean="0"/>
              <a:pPr/>
              <a:t>4/9/2013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0043CC5-3DE1-43DA-8C76-5880103AD1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Chapter 8</a:t>
            </a:r>
            <a:br>
              <a:rPr lang="en-US" dirty="0" smtClean="0"/>
            </a:br>
            <a:endParaRPr lang="en-US" dirty="0"/>
          </a:p>
        </p:txBody>
      </p:sp>
      <p:sp>
        <p:nvSpPr>
          <p:cNvPr id="3" name="Subtitle 2"/>
          <p:cNvSpPr>
            <a:spLocks noGrp="1"/>
          </p:cNvSpPr>
          <p:nvPr>
            <p:ph type="subTitle" idx="1"/>
          </p:nvPr>
        </p:nvSpPr>
        <p:spPr>
          <a:xfrm>
            <a:off x="685800" y="2819400"/>
            <a:ext cx="7772400" cy="2819399"/>
          </a:xfrm>
        </p:spPr>
        <p:txBody>
          <a:bodyPr>
            <a:normAutofit/>
          </a:bodyPr>
          <a:lstStyle/>
          <a:p>
            <a:r>
              <a:rPr lang="en-US" sz="4800" dirty="0" smtClean="0"/>
              <a:t>Making Ethical Decisions in Business</a:t>
            </a:r>
            <a:endParaRPr 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smtClean="0"/>
          </a:p>
          <a:p>
            <a:pPr>
              <a:buNone/>
            </a:pPr>
            <a:endParaRPr lang="en-US" dirty="0" smtClean="0"/>
          </a:p>
          <a:p>
            <a:pPr>
              <a:buNone/>
            </a:pPr>
            <a:r>
              <a:rPr lang="en-US" dirty="0" smtClean="0"/>
              <a:t>	</a:t>
            </a:r>
            <a:r>
              <a:rPr lang="en-US" sz="3600" dirty="0" smtClean="0"/>
              <a:t>What is good or right is understood by an inner moral sense based on character development and felt as intuition.</a:t>
            </a:r>
            <a:endParaRPr lang="en-US" sz="3600" dirty="0"/>
          </a:p>
        </p:txBody>
      </p:sp>
      <p:sp>
        <p:nvSpPr>
          <p:cNvPr id="3" name="Title 2"/>
          <p:cNvSpPr>
            <a:spLocks noGrp="1"/>
          </p:cNvSpPr>
          <p:nvPr>
            <p:ph type="title"/>
          </p:nvPr>
        </p:nvSpPr>
        <p:spPr/>
        <p:txBody>
          <a:bodyPr/>
          <a:lstStyle/>
          <a:p>
            <a:r>
              <a:rPr lang="en-US" dirty="0" smtClean="0"/>
              <a:t>The Intuition Ethic</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smtClean="0"/>
          </a:p>
          <a:p>
            <a:pPr>
              <a:buNone/>
            </a:pPr>
            <a:r>
              <a:rPr lang="en-US" dirty="0" smtClean="0"/>
              <a:t>	Justice is the interest of the stronger.  In business, this thinking is expressed in some competitive strategies and marketing tactics.  What is ethical is what a stronger individual or company has the power to impose on a weaker one.  When faced with an ethical decision, people should seize what advantage they are strong enough to take without lofty sentiments.</a:t>
            </a:r>
            <a:endParaRPr lang="en-US" dirty="0"/>
          </a:p>
        </p:txBody>
      </p:sp>
      <p:sp>
        <p:nvSpPr>
          <p:cNvPr id="3" name="Title 2"/>
          <p:cNvSpPr>
            <a:spLocks noGrp="1"/>
          </p:cNvSpPr>
          <p:nvPr>
            <p:ph type="title"/>
          </p:nvPr>
        </p:nvSpPr>
        <p:spPr/>
        <p:txBody>
          <a:bodyPr/>
          <a:lstStyle/>
          <a:p>
            <a:r>
              <a:rPr lang="en-US" dirty="0" smtClean="0"/>
              <a:t>The Might-Equals-Right Ethic</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smtClean="0"/>
          </a:p>
          <a:p>
            <a:pPr>
              <a:buNone/>
            </a:pPr>
            <a:r>
              <a:rPr lang="en-US" dirty="0" smtClean="0"/>
              <a:t>	Be loyal to the organization.  The wills and needs of individuals are subordinate to the overall welfare of the organization.  This ethic leads to cooperation and mutual trust. </a:t>
            </a:r>
          </a:p>
          <a:p>
            <a:pPr>
              <a:buNone/>
            </a:pPr>
            <a:endParaRPr lang="en-US" dirty="0" smtClean="0"/>
          </a:p>
          <a:p>
            <a:pPr>
              <a:buNone/>
            </a:pPr>
            <a:r>
              <a:rPr lang="en-US" dirty="0" smtClean="0"/>
              <a:t>	Example: Military</a:t>
            </a:r>
            <a:endParaRPr lang="en-US" dirty="0"/>
          </a:p>
        </p:txBody>
      </p:sp>
      <p:sp>
        <p:nvSpPr>
          <p:cNvPr id="3" name="Title 2"/>
          <p:cNvSpPr>
            <a:spLocks noGrp="1"/>
          </p:cNvSpPr>
          <p:nvPr>
            <p:ph type="title"/>
          </p:nvPr>
        </p:nvSpPr>
        <p:spPr/>
        <p:txBody>
          <a:bodyPr/>
          <a:lstStyle/>
          <a:p>
            <a:r>
              <a:rPr lang="en-US" dirty="0" smtClean="0"/>
              <a:t>The Organization Ethic</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smtClean="0"/>
          </a:p>
          <a:p>
            <a:pPr>
              <a:buNone/>
            </a:pPr>
            <a:endParaRPr lang="en-US" dirty="0" smtClean="0"/>
          </a:p>
          <a:p>
            <a:pPr>
              <a:buNone/>
            </a:pPr>
            <a:r>
              <a:rPr lang="en-US" dirty="0" smtClean="0"/>
              <a:t>	</a:t>
            </a:r>
            <a:r>
              <a:rPr lang="en-US" sz="3600" dirty="0" smtClean="0"/>
              <a:t>A person has the right to freedom of action unless such action deprives another person of a proper freedom.</a:t>
            </a:r>
            <a:endParaRPr lang="en-US" sz="3600" dirty="0"/>
          </a:p>
        </p:txBody>
      </p:sp>
      <p:sp>
        <p:nvSpPr>
          <p:cNvPr id="3" name="Title 2"/>
          <p:cNvSpPr>
            <a:spLocks noGrp="1"/>
          </p:cNvSpPr>
          <p:nvPr>
            <p:ph type="title"/>
          </p:nvPr>
        </p:nvSpPr>
        <p:spPr/>
        <p:txBody>
          <a:bodyPr/>
          <a:lstStyle/>
          <a:p>
            <a:r>
              <a:rPr lang="en-US" dirty="0" smtClean="0"/>
              <a:t>The Principle of Equal Freedom</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A set of rules for making decisions having both good and evil consequences.</a:t>
            </a:r>
          </a:p>
          <a:p>
            <a:pPr>
              <a:buNone/>
            </a:pPr>
            <a:r>
              <a:rPr lang="en-US" dirty="0" smtClean="0"/>
              <a:t>		</a:t>
            </a:r>
          </a:p>
          <a:p>
            <a:pPr>
              <a:buNone/>
            </a:pPr>
            <a:r>
              <a:rPr lang="en-US" dirty="0" smtClean="0"/>
              <a:t>		Type of good and evil</a:t>
            </a:r>
          </a:p>
          <a:p>
            <a:pPr>
              <a:buNone/>
            </a:pPr>
            <a:r>
              <a:rPr lang="en-US" dirty="0" smtClean="0"/>
              <a:t>		Probability of good and evil effects</a:t>
            </a:r>
          </a:p>
          <a:p>
            <a:pPr>
              <a:buNone/>
            </a:pPr>
            <a:r>
              <a:rPr lang="en-US" dirty="0" smtClean="0"/>
              <a:t>		Urgency of the situation</a:t>
            </a:r>
          </a:p>
          <a:p>
            <a:pPr>
              <a:buNone/>
            </a:pPr>
            <a:r>
              <a:rPr lang="en-US" dirty="0" smtClean="0"/>
              <a:t>		Intensity of influence over effects, and</a:t>
            </a:r>
          </a:p>
          <a:p>
            <a:pPr>
              <a:buNone/>
            </a:pPr>
            <a:r>
              <a:rPr lang="en-US" dirty="0" smtClean="0"/>
              <a:t>		Existence of alternatives</a:t>
            </a:r>
            <a:endParaRPr lang="en-US" dirty="0"/>
          </a:p>
        </p:txBody>
      </p:sp>
      <p:sp>
        <p:nvSpPr>
          <p:cNvPr id="3" name="Title 2"/>
          <p:cNvSpPr>
            <a:spLocks noGrp="1"/>
          </p:cNvSpPr>
          <p:nvPr>
            <p:ph type="title"/>
          </p:nvPr>
        </p:nvSpPr>
        <p:spPr/>
        <p:txBody>
          <a:bodyPr/>
          <a:lstStyle/>
          <a:p>
            <a:r>
              <a:rPr lang="en-US" dirty="0" smtClean="0"/>
              <a:t>The Proportionality Ethic</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Each person has protections and entitlements that others have a duty to respect.</a:t>
            </a:r>
          </a:p>
          <a:p>
            <a:pPr>
              <a:buNone/>
            </a:pPr>
            <a:endParaRPr lang="en-US" dirty="0" smtClean="0"/>
          </a:p>
          <a:p>
            <a:pPr>
              <a:buNone/>
            </a:pPr>
            <a:r>
              <a:rPr lang="en-US" dirty="0" smtClean="0"/>
              <a:t>	Natural Rights:  Protections and entitlements that can be inferred by reason from the study of human nature, i.e., expression, conscience, religion, etc.</a:t>
            </a:r>
          </a:p>
          <a:p>
            <a:pPr>
              <a:buNone/>
            </a:pPr>
            <a:endParaRPr lang="en-US" dirty="0" smtClean="0"/>
          </a:p>
          <a:p>
            <a:pPr>
              <a:buNone/>
            </a:pPr>
            <a:r>
              <a:rPr lang="en-US" dirty="0" smtClean="0"/>
              <a:t>	Legal Rights:  Protections and entitlements conferred by law.  </a:t>
            </a:r>
            <a:endParaRPr lang="en-US" dirty="0"/>
          </a:p>
        </p:txBody>
      </p:sp>
      <p:sp>
        <p:nvSpPr>
          <p:cNvPr id="3" name="Title 2"/>
          <p:cNvSpPr>
            <a:spLocks noGrp="1"/>
          </p:cNvSpPr>
          <p:nvPr>
            <p:ph type="title"/>
          </p:nvPr>
        </p:nvSpPr>
        <p:spPr/>
        <p:txBody>
          <a:bodyPr/>
          <a:lstStyle/>
          <a:p>
            <a:r>
              <a:rPr lang="en-US" dirty="0" smtClean="0"/>
              <a:t>The Rights Ethic</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r>
              <a:rPr lang="en-US" dirty="0" smtClean="0"/>
              <a:t>	Each person should act fairly toward others in order to maintain the bonds of community.  Individuals must do what is good for society.</a:t>
            </a:r>
          </a:p>
          <a:p>
            <a:pPr>
              <a:buNone/>
            </a:pPr>
            <a:endParaRPr lang="en-US" dirty="0" smtClean="0"/>
          </a:p>
          <a:p>
            <a:pPr>
              <a:buNone/>
            </a:pPr>
            <a:r>
              <a:rPr lang="en-US" dirty="0" smtClean="0"/>
              <a:t>		Three Spheres of Justice</a:t>
            </a:r>
          </a:p>
          <a:p>
            <a:pPr>
              <a:buNone/>
            </a:pPr>
            <a:r>
              <a:rPr lang="en-US" dirty="0" smtClean="0"/>
              <a:t>			</a:t>
            </a:r>
            <a:r>
              <a:rPr lang="en-US" dirty="0" smtClean="0">
                <a:solidFill>
                  <a:srgbClr val="FF0000"/>
                </a:solidFill>
              </a:rPr>
              <a:t>Distributive Justice</a:t>
            </a:r>
            <a:r>
              <a:rPr lang="en-US" dirty="0" smtClean="0"/>
              <a:t>:  distribution of 		benefits and burdens (laws should 			apply equally to all)</a:t>
            </a:r>
          </a:p>
          <a:p>
            <a:pPr>
              <a:buNone/>
            </a:pPr>
            <a:r>
              <a:rPr lang="en-US" dirty="0" smtClean="0"/>
              <a:t>			</a:t>
            </a:r>
            <a:r>
              <a:rPr lang="en-US" dirty="0" smtClean="0">
                <a:solidFill>
                  <a:srgbClr val="FF0000"/>
                </a:solidFill>
              </a:rPr>
              <a:t>Retributive Justice</a:t>
            </a:r>
            <a:r>
              <a:rPr lang="en-US" dirty="0" smtClean="0"/>
              <a:t>:  punishment for 		wrongdoing</a:t>
            </a:r>
          </a:p>
          <a:p>
            <a:pPr>
              <a:buNone/>
            </a:pPr>
            <a:r>
              <a:rPr lang="en-US" dirty="0" smtClean="0"/>
              <a:t>			</a:t>
            </a:r>
            <a:r>
              <a:rPr lang="en-US" dirty="0" smtClean="0">
                <a:solidFill>
                  <a:srgbClr val="FF0000"/>
                </a:solidFill>
              </a:rPr>
              <a:t>Compensatory Justice</a:t>
            </a:r>
            <a:r>
              <a:rPr lang="en-US" dirty="0" smtClean="0"/>
              <a:t>:  compensation 		for victims of injury</a:t>
            </a:r>
            <a:endParaRPr lang="en-US" dirty="0"/>
          </a:p>
        </p:txBody>
      </p:sp>
      <p:sp>
        <p:nvSpPr>
          <p:cNvPr id="3" name="Title 2"/>
          <p:cNvSpPr>
            <a:spLocks noGrp="1"/>
          </p:cNvSpPr>
          <p:nvPr>
            <p:ph type="title"/>
          </p:nvPr>
        </p:nvSpPr>
        <p:spPr/>
        <p:txBody>
          <a:bodyPr/>
          <a:lstStyle/>
          <a:p>
            <a:r>
              <a:rPr lang="en-US" dirty="0" smtClean="0"/>
              <a:t>The Theory of Justice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smtClean="0"/>
          </a:p>
          <a:p>
            <a:pPr>
              <a:buNone/>
            </a:pPr>
            <a:r>
              <a:rPr lang="en-US" dirty="0" smtClean="0"/>
              <a:t>	The greatest good for the greatest number.  Actions that promote happiness are right and actions that cause unhappiness are wrong.  Choose alternatives that lead to the greatest sum of happiness.</a:t>
            </a:r>
            <a:endParaRPr lang="en-US" dirty="0"/>
          </a:p>
        </p:txBody>
      </p:sp>
      <p:sp>
        <p:nvSpPr>
          <p:cNvPr id="3" name="Title 2"/>
          <p:cNvSpPr>
            <a:spLocks noGrp="1"/>
          </p:cNvSpPr>
          <p:nvPr>
            <p:ph type="title"/>
          </p:nvPr>
        </p:nvSpPr>
        <p:spPr/>
        <p:txBody>
          <a:bodyPr/>
          <a:lstStyle/>
          <a:p>
            <a:r>
              <a:rPr lang="en-US" dirty="0" smtClean="0"/>
              <a:t>The Utilitarian Ethic</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arenR"/>
            </a:pPr>
            <a:r>
              <a:rPr lang="en-US" dirty="0" smtClean="0"/>
              <a:t>Pay attention to your ethical intuition</a:t>
            </a:r>
          </a:p>
          <a:p>
            <a:pPr marL="624078" indent="-514350">
              <a:buFont typeface="+mj-lt"/>
              <a:buAutoNum type="arabicParenR"/>
            </a:pPr>
            <a:r>
              <a:rPr lang="en-US" dirty="0" smtClean="0"/>
              <a:t>Consider tactics that illuminate alternatives</a:t>
            </a:r>
          </a:p>
          <a:p>
            <a:pPr marL="624078" indent="-514350">
              <a:buFont typeface="+mj-lt"/>
              <a:buAutoNum type="arabicParenR"/>
            </a:pPr>
            <a:r>
              <a:rPr lang="en-US" dirty="0" smtClean="0"/>
              <a:t>Sort out ethical priorities early</a:t>
            </a:r>
          </a:p>
          <a:p>
            <a:pPr marL="624078" indent="-514350">
              <a:buFont typeface="+mj-lt"/>
              <a:buAutoNum type="arabicParenR"/>
            </a:pPr>
            <a:r>
              <a:rPr lang="en-US" dirty="0" smtClean="0"/>
              <a:t>Set an example</a:t>
            </a:r>
          </a:p>
          <a:p>
            <a:pPr marL="624078" indent="-514350">
              <a:buFont typeface="+mj-lt"/>
              <a:buAutoNum type="arabicParenR"/>
            </a:pPr>
            <a:r>
              <a:rPr lang="en-US" dirty="0" smtClean="0"/>
              <a:t>Ethical deeds often require courage, prepare</a:t>
            </a:r>
          </a:p>
          <a:p>
            <a:pPr marL="624078" indent="-514350">
              <a:buFont typeface="+mj-lt"/>
              <a:buAutoNum type="arabicParenR"/>
            </a:pPr>
            <a:r>
              <a:rPr lang="en-US" dirty="0" smtClean="0"/>
              <a:t>Cultivate sympathy and charity </a:t>
            </a:r>
            <a:r>
              <a:rPr lang="en-US" smtClean="0"/>
              <a:t>toward others</a:t>
            </a:r>
            <a:endParaRPr lang="en-US"/>
          </a:p>
        </p:txBody>
      </p:sp>
      <p:sp>
        <p:nvSpPr>
          <p:cNvPr id="3" name="Title 2"/>
          <p:cNvSpPr>
            <a:spLocks noGrp="1"/>
          </p:cNvSpPr>
          <p:nvPr>
            <p:ph type="title"/>
          </p:nvPr>
        </p:nvSpPr>
        <p:spPr/>
        <p:txBody>
          <a:bodyPr>
            <a:normAutofit fontScale="90000"/>
          </a:bodyPr>
          <a:lstStyle/>
          <a:p>
            <a:r>
              <a:rPr lang="en-US" dirty="0" smtClean="0"/>
              <a:t>Practical Suggestions for Making Ethical Decisions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US" sz="4800" dirty="0" smtClean="0"/>
          </a:p>
          <a:p>
            <a:pPr algn="ctr">
              <a:buNone/>
            </a:pPr>
            <a:r>
              <a:rPr lang="en-US" sz="4800" dirty="0" smtClean="0"/>
              <a:t>The idea that actions are</a:t>
            </a:r>
          </a:p>
          <a:p>
            <a:pPr algn="ctr">
              <a:buNone/>
            </a:pPr>
            <a:r>
              <a:rPr lang="en-US" sz="4800" dirty="0" smtClean="0"/>
              <a:t>right and wrong in</a:t>
            </a:r>
          </a:p>
          <a:p>
            <a:pPr algn="ctr">
              <a:buNone/>
            </a:pPr>
            <a:r>
              <a:rPr lang="en-US" sz="4800" dirty="0" smtClean="0"/>
              <a:t>themselves independent</a:t>
            </a:r>
          </a:p>
          <a:p>
            <a:pPr algn="ctr">
              <a:buNone/>
            </a:pPr>
            <a:r>
              <a:rPr lang="en-US" sz="4800" dirty="0" smtClean="0"/>
              <a:t>of any consequences.</a:t>
            </a:r>
            <a:endParaRPr lang="en-US" sz="4800" dirty="0"/>
          </a:p>
        </p:txBody>
      </p:sp>
      <p:sp>
        <p:nvSpPr>
          <p:cNvPr id="2" name="Title 1"/>
          <p:cNvSpPr>
            <a:spLocks noGrp="1"/>
          </p:cNvSpPr>
          <p:nvPr>
            <p:ph type="title"/>
          </p:nvPr>
        </p:nvSpPr>
        <p:spPr/>
        <p:txBody>
          <a:bodyPr>
            <a:normAutofit/>
          </a:bodyPr>
          <a:lstStyle/>
          <a:p>
            <a:r>
              <a:rPr lang="en-US" sz="5400" dirty="0" smtClean="0"/>
              <a:t>Deontological Ethics</a:t>
            </a:r>
            <a:endParaRPr lang="en-US" sz="5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buNone/>
            </a:pPr>
            <a:r>
              <a:rPr lang="en-US" sz="4000" dirty="0" smtClean="0"/>
              <a:t>The idea that actions are right or wrong, in part or whole, based on their consequences.</a:t>
            </a:r>
          </a:p>
          <a:p>
            <a:pPr algn="ctr">
              <a:buNone/>
            </a:pPr>
            <a:endParaRPr lang="en-US" sz="4000" dirty="0" smtClean="0"/>
          </a:p>
          <a:p>
            <a:pPr algn="ctr">
              <a:buNone/>
            </a:pPr>
            <a:r>
              <a:rPr lang="en-US" sz="4000" dirty="0" smtClean="0"/>
              <a:t>“The greatest good for the greatest number”</a:t>
            </a:r>
            <a:endParaRPr lang="en-US" sz="4000" dirty="0"/>
          </a:p>
        </p:txBody>
      </p:sp>
      <p:sp>
        <p:nvSpPr>
          <p:cNvPr id="3" name="Title 2"/>
          <p:cNvSpPr>
            <a:spLocks noGrp="1"/>
          </p:cNvSpPr>
          <p:nvPr>
            <p:ph type="title"/>
          </p:nvPr>
        </p:nvSpPr>
        <p:spPr/>
        <p:txBody>
          <a:bodyPr/>
          <a:lstStyle/>
          <a:p>
            <a:r>
              <a:rPr lang="en-US" dirty="0" err="1" smtClean="0"/>
              <a:t>Consequentialism</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Categorical Imperative:</a:t>
            </a:r>
          </a:p>
          <a:p>
            <a:pPr lvl="1">
              <a:buNone/>
            </a:pPr>
            <a:r>
              <a:rPr lang="en-US" dirty="0" smtClean="0"/>
              <a:t>	</a:t>
            </a:r>
          </a:p>
          <a:p>
            <a:pPr lvl="1">
              <a:buNone/>
            </a:pPr>
            <a:r>
              <a:rPr lang="en-US" dirty="0" smtClean="0"/>
              <a:t>	“Act only according to that maxim by which you can at the same time will that it should become universal law.”  One should not adopt principles of action unless they can be adopted by everyone.  A manager faced with a moral choice must act in a way that he or she believes is right and just for any person in a similar situation.</a:t>
            </a:r>
            <a:endParaRPr lang="en-US" dirty="0"/>
          </a:p>
        </p:txBody>
      </p:sp>
      <p:sp>
        <p:nvSpPr>
          <p:cNvPr id="3" name="Title 2"/>
          <p:cNvSpPr>
            <a:spLocks noGrp="1"/>
          </p:cNvSpPr>
          <p:nvPr>
            <p:ph type="title"/>
          </p:nvPr>
        </p:nvSpPr>
        <p:spPr/>
        <p:txBody>
          <a:bodyPr/>
          <a:lstStyle/>
          <a:p>
            <a:r>
              <a:rPr lang="en-US" dirty="0" smtClean="0"/>
              <a:t>14 Principles of Ethical Conduct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a:t>
            </a:r>
          </a:p>
          <a:p>
            <a:pPr>
              <a:buNone/>
            </a:pPr>
            <a:endParaRPr lang="en-US" dirty="0" smtClean="0"/>
          </a:p>
          <a:p>
            <a:pPr>
              <a:buNone/>
            </a:pPr>
            <a:endParaRPr lang="en-US" dirty="0" smtClean="0"/>
          </a:p>
          <a:p>
            <a:pPr>
              <a:buNone/>
            </a:pPr>
            <a:r>
              <a:rPr lang="en-US" dirty="0" smtClean="0"/>
              <a:t>	Business is like a game with permissive ethics and actions that do not violate the law are permitted.  In effect, lower ethics are permissible in this view.</a:t>
            </a:r>
            <a:endParaRPr lang="en-US" dirty="0"/>
          </a:p>
        </p:txBody>
      </p:sp>
      <p:sp>
        <p:nvSpPr>
          <p:cNvPr id="3" name="Title 2"/>
          <p:cNvSpPr>
            <a:spLocks noGrp="1"/>
          </p:cNvSpPr>
          <p:nvPr>
            <p:ph type="title"/>
          </p:nvPr>
        </p:nvSpPr>
        <p:spPr/>
        <p:txBody>
          <a:bodyPr/>
          <a:lstStyle/>
          <a:p>
            <a:r>
              <a:rPr lang="en-US" dirty="0" smtClean="0"/>
              <a:t>The Conventionalist Ethic</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smtClean="0"/>
          </a:p>
          <a:p>
            <a:pPr>
              <a:buNone/>
            </a:pPr>
            <a:endParaRPr lang="en-US" dirty="0" smtClean="0"/>
          </a:p>
          <a:p>
            <a:pPr>
              <a:buNone/>
            </a:pPr>
            <a:r>
              <a:rPr lang="en-US" dirty="0" smtClean="0"/>
              <a:t>	Test an ethical decision by asking how you would feel explaining it to a wider audience such as newspaper readers, television viewers or your family.</a:t>
            </a:r>
            <a:endParaRPr lang="en-US" dirty="0"/>
          </a:p>
        </p:txBody>
      </p:sp>
      <p:sp>
        <p:nvSpPr>
          <p:cNvPr id="3" name="Title 2"/>
          <p:cNvSpPr>
            <a:spLocks noGrp="1"/>
          </p:cNvSpPr>
          <p:nvPr>
            <p:ph type="title"/>
          </p:nvPr>
        </p:nvSpPr>
        <p:spPr/>
        <p:txBody>
          <a:bodyPr/>
          <a:lstStyle/>
          <a:p>
            <a:r>
              <a:rPr lang="en-US" dirty="0" smtClean="0"/>
              <a:t>The Disclosure Rule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Virtue is achieved through moderation.  Avoid behavior that is excessive of </a:t>
            </a:r>
            <a:r>
              <a:rPr lang="en-US" smtClean="0"/>
              <a:t>deficient </a:t>
            </a:r>
            <a:r>
              <a:rPr lang="en-US" smtClean="0"/>
              <a:t>of a </a:t>
            </a:r>
            <a:r>
              <a:rPr lang="en-US" dirty="0" smtClean="0"/>
              <a:t>virtue.  This doctrine was set forth by Aristotle and is sometimes called the </a:t>
            </a:r>
            <a:r>
              <a:rPr lang="en-US" i="1" dirty="0" smtClean="0"/>
              <a:t>“golden mean.”</a:t>
            </a:r>
          </a:p>
          <a:p>
            <a:pPr>
              <a:buNone/>
            </a:pPr>
            <a:endParaRPr lang="en-US" i="1" dirty="0" smtClean="0"/>
          </a:p>
          <a:p>
            <a:pPr>
              <a:buNone/>
            </a:pPr>
            <a:r>
              <a:rPr lang="en-US" i="1" dirty="0" smtClean="0"/>
              <a:t>	</a:t>
            </a:r>
            <a:r>
              <a:rPr lang="en-US" dirty="0" smtClean="0"/>
              <a:t>Find a balance between work and life.</a:t>
            </a:r>
            <a:endParaRPr lang="en-US" dirty="0"/>
          </a:p>
        </p:txBody>
      </p:sp>
      <p:sp>
        <p:nvSpPr>
          <p:cNvPr id="3" name="Title 2"/>
          <p:cNvSpPr>
            <a:spLocks noGrp="1"/>
          </p:cNvSpPr>
          <p:nvPr>
            <p:ph type="title"/>
          </p:nvPr>
        </p:nvSpPr>
        <p:spPr/>
        <p:txBody>
          <a:bodyPr/>
          <a:lstStyle/>
          <a:p>
            <a:r>
              <a:rPr lang="en-US" dirty="0" smtClean="0"/>
              <a:t>The Doctrine of Mean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smtClean="0"/>
          </a:p>
          <a:p>
            <a:pPr>
              <a:buNone/>
            </a:pPr>
            <a:endParaRPr lang="en-US" dirty="0" smtClean="0"/>
          </a:p>
          <a:p>
            <a:pPr>
              <a:buNone/>
            </a:pPr>
            <a:r>
              <a:rPr lang="en-US" dirty="0" smtClean="0"/>
              <a:t>	The end justify the means.  When a manager is confronted with a decision involving an ethically questionable act, a person should ask whether some overall good justifies cutting corners.</a:t>
            </a:r>
            <a:endParaRPr lang="en-US" dirty="0"/>
          </a:p>
        </p:txBody>
      </p:sp>
      <p:sp>
        <p:nvSpPr>
          <p:cNvPr id="3" name="Title 2"/>
          <p:cNvSpPr>
            <a:spLocks noGrp="1"/>
          </p:cNvSpPr>
          <p:nvPr>
            <p:ph type="title"/>
          </p:nvPr>
        </p:nvSpPr>
        <p:spPr/>
        <p:txBody>
          <a:bodyPr/>
          <a:lstStyle/>
          <a:p>
            <a:r>
              <a:rPr lang="en-US" dirty="0" smtClean="0"/>
              <a:t>The Ends-Means Ethic</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a:t>
            </a:r>
          </a:p>
          <a:p>
            <a:pPr>
              <a:buNone/>
            </a:pPr>
            <a:endParaRPr lang="en-US" dirty="0" smtClean="0"/>
          </a:p>
          <a:p>
            <a:pPr>
              <a:buNone/>
            </a:pPr>
            <a:endParaRPr lang="en-US" dirty="0" smtClean="0"/>
          </a:p>
          <a:p>
            <a:pPr>
              <a:buNone/>
            </a:pPr>
            <a:r>
              <a:rPr lang="en-US" dirty="0" smtClean="0"/>
              <a:t>	</a:t>
            </a:r>
            <a:r>
              <a:rPr lang="en-US" sz="4000" dirty="0" smtClean="0"/>
              <a:t>Do unto others as you would have them do unto you.</a:t>
            </a:r>
            <a:endParaRPr lang="en-US" sz="4000" dirty="0"/>
          </a:p>
        </p:txBody>
      </p:sp>
      <p:sp>
        <p:nvSpPr>
          <p:cNvPr id="3" name="Title 2"/>
          <p:cNvSpPr>
            <a:spLocks noGrp="1"/>
          </p:cNvSpPr>
          <p:nvPr>
            <p:ph type="title"/>
          </p:nvPr>
        </p:nvSpPr>
        <p:spPr/>
        <p:txBody>
          <a:bodyPr/>
          <a:lstStyle/>
          <a:p>
            <a:r>
              <a:rPr lang="en-US" dirty="0" smtClean="0"/>
              <a:t>The Golden Rule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74</TotalTime>
  <Words>142</Words>
  <Application>Microsoft Office PowerPoint</Application>
  <PresentationFormat>On-screen Show (4:3)</PresentationFormat>
  <Paragraphs>85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Chapter 8 </vt:lpstr>
      <vt:lpstr>Deontological Ethics</vt:lpstr>
      <vt:lpstr>Consequentialism</vt:lpstr>
      <vt:lpstr>14 Principles of Ethical Conduct</vt:lpstr>
      <vt:lpstr>The Conventionalist Ethic</vt:lpstr>
      <vt:lpstr>The Disclosure Rule</vt:lpstr>
      <vt:lpstr>The Doctrine of Mean</vt:lpstr>
      <vt:lpstr>The Ends-Means Ethic</vt:lpstr>
      <vt:lpstr>The Golden Rule</vt:lpstr>
      <vt:lpstr>The Intuition Ethic</vt:lpstr>
      <vt:lpstr>The Might-Equals-Right Ethic</vt:lpstr>
      <vt:lpstr>The Organization Ethic</vt:lpstr>
      <vt:lpstr>The Principle of Equal Freedom</vt:lpstr>
      <vt:lpstr>The Proportionality Ethic</vt:lpstr>
      <vt:lpstr>The Rights Ethic</vt:lpstr>
      <vt:lpstr>The Theory of Justice</vt:lpstr>
      <vt:lpstr>The Utilitarian Ethic</vt:lpstr>
      <vt:lpstr>Practical Suggestions for Making Ethical Decisions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Anna</dc:creator>
  <cp:lastModifiedBy>Anna</cp:lastModifiedBy>
  <cp:revision>15</cp:revision>
  <dcterms:created xsi:type="dcterms:W3CDTF">2012-04-11T04:22:40Z</dcterms:created>
  <dcterms:modified xsi:type="dcterms:W3CDTF">2013-04-10T05:19:54Z</dcterms:modified>
</cp:coreProperties>
</file>