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008"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2BA5588-F4A5-4A9C-B09E-A5C8B9482A7B}" type="datetimeFigureOut">
              <a:rPr lang="en-US" smtClean="0"/>
              <a:t>4/19/2017</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140FDA2-DF3A-47BE-8FA9-DCE5AD1A455D}"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BA5588-F4A5-4A9C-B09E-A5C8B9482A7B}"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40FDA2-DF3A-47BE-8FA9-DCE5AD1A455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140FDA2-DF3A-47BE-8FA9-DCE5AD1A455D}"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BA5588-F4A5-4A9C-B09E-A5C8B9482A7B}"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2BA5588-F4A5-4A9C-B09E-A5C8B9482A7B}"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140FDA2-DF3A-47BE-8FA9-DCE5AD1A455D}"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22BA5588-F4A5-4A9C-B09E-A5C8B9482A7B}" type="datetimeFigureOut">
              <a:rPr lang="en-US" smtClean="0"/>
              <a:t>4/19/2017</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140FDA2-DF3A-47BE-8FA9-DCE5AD1A455D}"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22BA5588-F4A5-4A9C-B09E-A5C8B9482A7B}"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40FDA2-DF3A-47BE-8FA9-DCE5AD1A455D}"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2BA5588-F4A5-4A9C-B09E-A5C8B9482A7B}" type="datetimeFigureOut">
              <a:rPr lang="en-US" smtClean="0"/>
              <a:t>4/19/2017</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140FDA2-DF3A-47BE-8FA9-DCE5AD1A455D}"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2BA5588-F4A5-4A9C-B09E-A5C8B9482A7B}" type="datetimeFigureOut">
              <a:rPr lang="en-US" smtClean="0"/>
              <a:t>4/19/2017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140FDA2-DF3A-47BE-8FA9-DCE5AD1A455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22BA5588-F4A5-4A9C-B09E-A5C8B9482A7B}" type="datetimeFigureOut">
              <a:rPr lang="en-US" smtClean="0"/>
              <a:t>4/19/2017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140FDA2-DF3A-47BE-8FA9-DCE5AD1A455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140FDA2-DF3A-47BE-8FA9-DCE5AD1A455D}"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2BA5588-F4A5-4A9C-B09E-A5C8B9482A7B}" type="datetimeFigureOut">
              <a:rPr lang="en-US" smtClean="0"/>
              <a:t>4/19/2017</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140FDA2-DF3A-47BE-8FA9-DCE5AD1A455D}"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22BA5588-F4A5-4A9C-B09E-A5C8B9482A7B}" type="datetimeFigureOut">
              <a:rPr lang="en-US" smtClean="0"/>
              <a:t>4/19/2017</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2BA5588-F4A5-4A9C-B09E-A5C8B9482A7B}" type="datetimeFigureOut">
              <a:rPr lang="en-US" smtClean="0"/>
              <a:t>4/19/2017</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140FDA2-DF3A-47BE-8FA9-DCE5AD1A455D}"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Chapter 12</a:t>
            </a:r>
          </a:p>
          <a:p>
            <a:r>
              <a:rPr lang="en-US" dirty="0" smtClean="0"/>
              <a:t>Globalization, Trade and Corruption</a:t>
            </a:r>
            <a:endParaRPr lang="en-US" dirty="0"/>
          </a:p>
        </p:txBody>
      </p:sp>
      <p:sp>
        <p:nvSpPr>
          <p:cNvPr id="2" name="Title 1"/>
          <p:cNvSpPr>
            <a:spLocks noGrp="1"/>
          </p:cNvSpPr>
          <p:nvPr>
            <p:ph type="ctrTitle"/>
          </p:nvPr>
        </p:nvSpPr>
        <p:spPr/>
        <p:txBody>
          <a:bodyPr/>
          <a:lstStyle/>
          <a:p>
            <a:r>
              <a:rPr lang="en-US" dirty="0" smtClean="0"/>
              <a:t>BA 370D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 Trade Agreements</a:t>
            </a:r>
            <a:endParaRPr lang="en-US" dirty="0"/>
          </a:p>
        </p:txBody>
      </p:sp>
      <p:sp>
        <p:nvSpPr>
          <p:cNvPr id="3" name="Content Placeholder 2"/>
          <p:cNvSpPr>
            <a:spLocks noGrp="1"/>
          </p:cNvSpPr>
          <p:nvPr>
            <p:ph sz="quarter" idx="1"/>
          </p:nvPr>
        </p:nvSpPr>
        <p:spPr/>
        <p:txBody>
          <a:bodyPr>
            <a:normAutofit/>
          </a:bodyPr>
          <a:lstStyle/>
          <a:p>
            <a:pPr algn="ctr">
              <a:buNone/>
            </a:pPr>
            <a:r>
              <a:rPr lang="en-US" dirty="0" smtClean="0"/>
              <a:t>In 2015 the US was a participant in free trade agreements with 20 countries:</a:t>
            </a:r>
          </a:p>
          <a:p>
            <a:pPr>
              <a:buNone/>
            </a:pPr>
            <a:r>
              <a:rPr lang="en-US" sz="2000" dirty="0" smtClean="0"/>
              <a:t>		</a:t>
            </a:r>
            <a:r>
              <a:rPr lang="en-US" sz="1800" dirty="0" smtClean="0"/>
              <a:t>Australia			Nicaragua</a:t>
            </a:r>
          </a:p>
          <a:p>
            <a:pPr>
              <a:buNone/>
            </a:pPr>
            <a:r>
              <a:rPr lang="en-US" sz="1800" dirty="0" smtClean="0"/>
              <a:t>		Bahrain				Columbia			</a:t>
            </a:r>
            <a:r>
              <a:rPr lang="en-US" sz="1800" dirty="0"/>
              <a:t>	Chile				</a:t>
            </a:r>
            <a:r>
              <a:rPr lang="en-US" sz="1800" dirty="0" smtClean="0"/>
              <a:t>Panama</a:t>
            </a:r>
          </a:p>
          <a:p>
            <a:pPr>
              <a:buNone/>
            </a:pPr>
            <a:r>
              <a:rPr lang="en-US" sz="1800" dirty="0" smtClean="0"/>
              <a:t>		Costa Rica			Israel</a:t>
            </a:r>
          </a:p>
          <a:p>
            <a:pPr>
              <a:buNone/>
            </a:pPr>
            <a:r>
              <a:rPr lang="en-US" sz="1800" dirty="0" smtClean="0"/>
              <a:t>		Dominican Republic		Jordan</a:t>
            </a:r>
          </a:p>
          <a:p>
            <a:pPr>
              <a:buNone/>
            </a:pPr>
            <a:r>
              <a:rPr lang="en-US" sz="1800" dirty="0" smtClean="0"/>
              <a:t>		El Salvador			Morocco</a:t>
            </a:r>
          </a:p>
          <a:p>
            <a:pPr>
              <a:buNone/>
            </a:pPr>
            <a:r>
              <a:rPr lang="en-US" sz="1800" dirty="0" smtClean="0"/>
              <a:t>		Guatemala			Canada</a:t>
            </a:r>
          </a:p>
          <a:p>
            <a:pPr>
              <a:buNone/>
            </a:pPr>
            <a:r>
              <a:rPr lang="en-US" sz="1800" dirty="0" smtClean="0"/>
              <a:t>		Honduras			Mexico</a:t>
            </a:r>
          </a:p>
          <a:p>
            <a:pPr>
              <a:buNone/>
            </a:pPr>
            <a:r>
              <a:rPr lang="en-US" sz="1800" dirty="0" smtClean="0"/>
              <a:t>		Oman				Peru</a:t>
            </a:r>
          </a:p>
          <a:p>
            <a:pPr>
              <a:buNone/>
            </a:pPr>
            <a:r>
              <a:rPr lang="en-US" sz="1800" dirty="0" smtClean="0"/>
              <a:t>		Singapore			Korea</a:t>
            </a:r>
          </a:p>
          <a:p>
            <a:pPr>
              <a:buNone/>
            </a:pPr>
            <a:r>
              <a:rPr lang="en-US" sz="2000" dirty="0" smtClean="0"/>
              <a:t>		</a:t>
            </a:r>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 of Comparative Advantage</a:t>
            </a:r>
            <a:endParaRPr lang="en-US" dirty="0"/>
          </a:p>
        </p:txBody>
      </p:sp>
      <p:sp>
        <p:nvSpPr>
          <p:cNvPr id="3" name="Content Placeholder 2"/>
          <p:cNvSpPr>
            <a:spLocks noGrp="1"/>
          </p:cNvSpPr>
          <p:nvPr>
            <p:ph sz="quarter" idx="1"/>
          </p:nvPr>
        </p:nvSpPr>
        <p:spPr/>
        <p:txBody>
          <a:bodyPr/>
          <a:lstStyle/>
          <a:p>
            <a:pPr algn="ctr">
              <a:buNone/>
            </a:pPr>
            <a:endParaRPr lang="en-US" dirty="0" smtClean="0"/>
          </a:p>
          <a:p>
            <a:pPr algn="ctr">
              <a:buNone/>
            </a:pPr>
            <a:endParaRPr lang="en-US" dirty="0" smtClean="0"/>
          </a:p>
          <a:p>
            <a:pPr algn="ctr">
              <a:buNone/>
            </a:pPr>
            <a:r>
              <a:rPr lang="en-US" sz="3200" dirty="0" smtClean="0"/>
              <a:t>Efficiency and the general economic welfare are optimized when each country produces that for which it enjoys a cost advantage.</a:t>
            </a:r>
            <a:endParaRPr lang="en-US" sz="3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Protectionism</a:t>
            </a:r>
            <a:endParaRPr lang="en-US" dirty="0"/>
          </a:p>
        </p:txBody>
      </p:sp>
      <p:sp>
        <p:nvSpPr>
          <p:cNvPr id="3" name="Content Placeholder 2"/>
          <p:cNvSpPr>
            <a:spLocks noGrp="1"/>
          </p:cNvSpPr>
          <p:nvPr>
            <p:ph sz="quarter" idx="1"/>
          </p:nvPr>
        </p:nvSpPr>
        <p:spPr/>
        <p:txBody>
          <a:bodyPr/>
          <a:lstStyle/>
          <a:p>
            <a:r>
              <a:rPr lang="en-US" dirty="0" smtClean="0"/>
              <a:t>The use of trade barriers to shield domestic industries from foreign competitors.</a:t>
            </a:r>
          </a:p>
          <a:p>
            <a:pPr lvl="2"/>
            <a:r>
              <a:rPr lang="en-US" dirty="0" smtClean="0"/>
              <a:t>Barriers help to lower trade deficits.  A trade deficit exists when total imports exceeds total exports.</a:t>
            </a:r>
          </a:p>
          <a:p>
            <a:pPr lvl="2"/>
            <a:r>
              <a:rPr lang="en-US" dirty="0" smtClean="0"/>
              <a:t>Some governments use an industrial policy to promote the growth of technologies, companies or industry sectors.</a:t>
            </a:r>
          </a:p>
          <a:p>
            <a:pPr lvl="2"/>
            <a:r>
              <a:rPr lang="en-US" dirty="0" smtClean="0"/>
              <a:t>Foreign countries may use unfair trade tactics.  They may subsidize exports that enter the US and sell at unfairly low prices.  The prices are below what they would be in their domestic markets.</a:t>
            </a:r>
          </a:p>
          <a:p>
            <a:pPr lvl="2"/>
            <a:r>
              <a:rPr lang="en-US" dirty="0" smtClean="0"/>
              <a:t>Tariffs are important sources of revenue for some governments.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Corruption</a:t>
            </a:r>
            <a:endParaRPr lang="en-US" dirty="0"/>
          </a:p>
        </p:txBody>
      </p:sp>
      <p:sp>
        <p:nvSpPr>
          <p:cNvPr id="3" name="Content Placeholder 2"/>
          <p:cNvSpPr>
            <a:spLocks noGrp="1"/>
          </p:cNvSpPr>
          <p:nvPr>
            <p:ph sz="quarter" idx="1"/>
          </p:nvPr>
        </p:nvSpPr>
        <p:spPr/>
        <p:txBody>
          <a:bodyPr/>
          <a:lstStyle/>
          <a:p>
            <a:r>
              <a:rPr lang="en-US" dirty="0" smtClean="0"/>
              <a:t>Corruption can distort markets and thwart the efficient movement of goods, as well as undercut the honesty of customs and licensing decisions and slowing development.</a:t>
            </a:r>
          </a:p>
          <a:p>
            <a:endParaRPr lang="en-US" dirty="0" smtClean="0"/>
          </a:p>
          <a:p>
            <a:r>
              <a:rPr lang="en-US" dirty="0" smtClean="0"/>
              <a:t>The World Bank estimates that corrupt expenditures are 5 percent of global GDP, or more than $2 trillion a year.</a:t>
            </a:r>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Spectrum of Corruption</a:t>
            </a:r>
            <a:endParaRPr lang="en-US" dirty="0"/>
          </a:p>
        </p:txBody>
      </p:sp>
      <p:sp>
        <p:nvSpPr>
          <p:cNvPr id="3" name="Content Placeholder 2"/>
          <p:cNvSpPr>
            <a:spLocks noGrp="1"/>
          </p:cNvSpPr>
          <p:nvPr>
            <p:ph sz="quarter" idx="1"/>
          </p:nvPr>
        </p:nvSpPr>
        <p:spPr/>
        <p:txBody>
          <a:bodyPr/>
          <a:lstStyle/>
          <a:p>
            <a:r>
              <a:rPr lang="en-US" dirty="0" smtClean="0"/>
              <a:t>Facilitating Payments:  Small amounts of money demanded by minor officials to perform their regular duties.</a:t>
            </a:r>
          </a:p>
          <a:p>
            <a:pPr>
              <a:buNone/>
            </a:pPr>
            <a:endParaRPr lang="en-US" dirty="0" smtClean="0"/>
          </a:p>
          <a:p>
            <a:r>
              <a:rPr lang="en-US" dirty="0" smtClean="0"/>
              <a:t>Bribe:  Anything of value improperly requested or given in exchange for a corrupt action.</a:t>
            </a:r>
          </a:p>
          <a:p>
            <a:pPr>
              <a:buNone/>
            </a:pPr>
            <a:endParaRPr lang="en-US" dirty="0" smtClean="0"/>
          </a:p>
          <a:p>
            <a:r>
              <a:rPr lang="en-US" dirty="0" smtClean="0"/>
              <a:t>Extortion:  The act of accompanying the request for a bribe with a specific or implied threat of lost business.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Foreign Corrupt Practices Act (FCPA)</a:t>
            </a:r>
            <a:endParaRPr lang="en-US" dirty="0"/>
          </a:p>
        </p:txBody>
      </p:sp>
      <p:sp>
        <p:nvSpPr>
          <p:cNvPr id="3" name="Content Placeholder 2"/>
          <p:cNvSpPr>
            <a:spLocks noGrp="1"/>
          </p:cNvSpPr>
          <p:nvPr>
            <p:ph sz="quarter" idx="1"/>
          </p:nvPr>
        </p:nvSpPr>
        <p:spPr/>
        <p:txBody>
          <a:bodyPr/>
          <a:lstStyle/>
          <a:p>
            <a:r>
              <a:rPr lang="en-US" dirty="0" smtClean="0"/>
              <a:t>The FCPA makes it both a civil and a criminal offense to bribe an official of a foreign government or ministry, or a member of a foreign political party or candidate for office.</a:t>
            </a:r>
          </a:p>
          <a:p>
            <a:endParaRPr lang="en-US" dirty="0" smtClean="0"/>
          </a:p>
          <a:p>
            <a:r>
              <a:rPr lang="en-US" dirty="0" smtClean="0"/>
              <a:t>Companies can be fined up to $2 million and up to twice the gain they derived.  Individuals can receive up to a $100,000 fine and five years </a:t>
            </a:r>
            <a:r>
              <a:rPr lang="en-US" smtClean="0"/>
              <a:t>in prison.</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Globalization</a:t>
            </a:r>
            <a:endParaRPr lang="en-US" dirty="0"/>
          </a:p>
        </p:txBody>
      </p:sp>
      <p:sp>
        <p:nvSpPr>
          <p:cNvPr id="3" name="Content Placeholder 2"/>
          <p:cNvSpPr>
            <a:spLocks noGrp="1"/>
          </p:cNvSpPr>
          <p:nvPr>
            <p:ph sz="quarter" idx="1"/>
          </p:nvPr>
        </p:nvSpPr>
        <p:spPr/>
        <p:txBody>
          <a:bodyPr>
            <a:normAutofit/>
          </a:bodyPr>
          <a:lstStyle/>
          <a:p>
            <a:pPr algn="ctr">
              <a:buNone/>
            </a:pPr>
            <a:endParaRPr lang="en-US" sz="3600" dirty="0" smtClean="0"/>
          </a:p>
          <a:p>
            <a:pPr algn="ctr">
              <a:buNone/>
            </a:pPr>
            <a:r>
              <a:rPr lang="en-US" sz="3600" dirty="0" smtClean="0"/>
              <a:t>Growth in networks of economic, political, social, military, scientific or environmental interdependence to span worldwide distances.</a:t>
            </a:r>
            <a:endParaRPr lang="en-US" sz="3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Globalization Examples</a:t>
            </a:r>
            <a:endParaRPr lang="en-US" dirty="0"/>
          </a:p>
        </p:txBody>
      </p:sp>
      <p:sp>
        <p:nvSpPr>
          <p:cNvPr id="3" name="Content Placeholder 2"/>
          <p:cNvSpPr>
            <a:spLocks noGrp="1"/>
          </p:cNvSpPr>
          <p:nvPr>
            <p:ph sz="quarter" idx="1"/>
          </p:nvPr>
        </p:nvSpPr>
        <p:spPr/>
        <p:txBody>
          <a:bodyPr>
            <a:normAutofit lnSpcReduction="10000"/>
          </a:bodyPr>
          <a:lstStyle/>
          <a:p>
            <a:pPr marL="514350" indent="-514350">
              <a:buFont typeface="+mj-lt"/>
              <a:buAutoNum type="arabicPeriod"/>
            </a:pPr>
            <a:r>
              <a:rPr lang="en-US" dirty="0" smtClean="0"/>
              <a:t>Technological advances have significantly increased the speed and reduced the costs of communication.</a:t>
            </a:r>
          </a:p>
          <a:p>
            <a:pPr marL="514350" indent="-514350">
              <a:buFont typeface="+mj-lt"/>
              <a:buAutoNum type="arabicPeriod"/>
            </a:pPr>
            <a:r>
              <a:rPr lang="en-US" dirty="0" smtClean="0"/>
              <a:t>Transportation costs and delivery schedules of goods have been substantially reduced.</a:t>
            </a:r>
          </a:p>
          <a:p>
            <a:pPr marL="514350" indent="-514350">
              <a:buFont typeface="+mj-lt"/>
              <a:buAutoNum type="arabicPeriod"/>
            </a:pPr>
            <a:r>
              <a:rPr lang="en-US" dirty="0" smtClean="0"/>
              <a:t>International institutions created after WWII by the Allied powers to support a stable world economy have been largely successful.</a:t>
            </a:r>
          </a:p>
          <a:p>
            <a:pPr marL="514350" indent="-514350">
              <a:buFont typeface="+mj-lt"/>
              <a:buAutoNum type="arabicPeriod"/>
            </a:pPr>
            <a:r>
              <a:rPr lang="en-US" dirty="0" smtClean="0"/>
              <a:t>Developing nations with low-cost labor have become the workshops of industrialized nations, spreading economic growth.</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KOF Index of Globalization</a:t>
            </a:r>
            <a:endParaRPr lang="en-US" dirty="0"/>
          </a:p>
        </p:txBody>
      </p:sp>
      <p:sp>
        <p:nvSpPr>
          <p:cNvPr id="3" name="Content Placeholder 2"/>
          <p:cNvSpPr>
            <a:spLocks noGrp="1"/>
          </p:cNvSpPr>
          <p:nvPr>
            <p:ph sz="quarter" idx="1"/>
          </p:nvPr>
        </p:nvSpPr>
        <p:spPr/>
        <p:txBody>
          <a:bodyPr/>
          <a:lstStyle/>
          <a:p>
            <a:pPr algn="ctr">
              <a:buNone/>
            </a:pPr>
            <a:endParaRPr lang="en-US" dirty="0" smtClean="0"/>
          </a:p>
          <a:p>
            <a:pPr algn="ctr">
              <a:buNone/>
            </a:pPr>
            <a:r>
              <a:rPr lang="en-US" dirty="0" smtClean="0"/>
              <a:t>The index is a combination index.  It combines economic, political and social dimensions of globalization.</a:t>
            </a:r>
          </a:p>
          <a:p>
            <a:pPr algn="ctr">
              <a:buNone/>
            </a:pPr>
            <a:endParaRPr lang="en-US" dirty="0" smtClean="0"/>
          </a:p>
          <a:p>
            <a:pPr algn="ctr">
              <a:buNone/>
            </a:pPr>
            <a:r>
              <a:rPr lang="en-US" dirty="0" smtClean="0"/>
              <a:t>See Figure 12.2, page 400</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Ascent and Inertia</a:t>
            </a:r>
            <a:endParaRPr lang="en-US" dirty="0"/>
          </a:p>
        </p:txBody>
      </p:sp>
      <p:sp>
        <p:nvSpPr>
          <p:cNvPr id="3" name="Content Placeholder 2"/>
          <p:cNvSpPr>
            <a:spLocks noGrp="1"/>
          </p:cNvSpPr>
          <p:nvPr>
            <p:ph sz="quarter" idx="1"/>
          </p:nvPr>
        </p:nvSpPr>
        <p:spPr/>
        <p:txBody>
          <a:bodyPr/>
          <a:lstStyle/>
          <a:p>
            <a:pPr algn="ctr">
              <a:buNone/>
            </a:pPr>
            <a:endParaRPr lang="en-US" dirty="0" smtClean="0"/>
          </a:p>
          <a:p>
            <a:pPr algn="ctr">
              <a:buNone/>
            </a:pPr>
            <a:r>
              <a:rPr lang="en-US" dirty="0" smtClean="0"/>
              <a:t>For those who approve of globalization, its great benefit is human progress.  According to one economist, “The international economy has enabled countries to develop, alleviate poverty, improve social conditions, lengthen life spans and carry out social and political reform.” *</a:t>
            </a:r>
          </a:p>
          <a:p>
            <a:pPr>
              <a:buNone/>
            </a:pPr>
            <a:endParaRPr lang="en-US" dirty="0" smtClean="0"/>
          </a:p>
          <a:p>
            <a:pPr algn="ctr">
              <a:buNone/>
            </a:pPr>
            <a:r>
              <a:rPr lang="en-US" sz="1100" dirty="0" smtClean="0"/>
              <a:t>*Jeffrey A. </a:t>
            </a:r>
            <a:r>
              <a:rPr lang="en-US" sz="1100" dirty="0" err="1" smtClean="0"/>
              <a:t>Frieden</a:t>
            </a:r>
            <a:r>
              <a:rPr lang="en-US" sz="1100" dirty="0" smtClean="0"/>
              <a:t>, Global Capitalism (New York: W.W. Norton, 2006), p. 473.</a:t>
            </a:r>
            <a:endParaRPr lang="en-US" sz="11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a:t>
            </a:r>
            <a:endParaRPr lang="en-US" dirty="0"/>
          </a:p>
        </p:txBody>
      </p:sp>
      <p:sp>
        <p:nvSpPr>
          <p:cNvPr id="3" name="Content Placeholder 2"/>
          <p:cNvSpPr>
            <a:spLocks noGrp="1"/>
          </p:cNvSpPr>
          <p:nvPr>
            <p:ph sz="quarter" idx="1"/>
          </p:nvPr>
        </p:nvSpPr>
        <p:spPr/>
        <p:txBody>
          <a:bodyPr/>
          <a:lstStyle/>
          <a:p>
            <a:r>
              <a:rPr lang="en-US" dirty="0" smtClean="0"/>
              <a:t>Since 1970, 155 countries with approximately 95 percent of the world’s population have experienced rising incomes.</a:t>
            </a:r>
          </a:p>
          <a:p>
            <a:r>
              <a:rPr lang="en-US" dirty="0" smtClean="0"/>
              <a:t>World annual average per capita income in 2010 was about 150 percent greater than in 1990.</a:t>
            </a:r>
          </a:p>
          <a:p>
            <a:r>
              <a:rPr lang="en-US" dirty="0" smtClean="0"/>
              <a:t>In 1981, 52 percent of the world population lived on less than $1.25 a day, but by 2010 that figure had dropped to 21 percent.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Mercantilism:  A policy of increasing national power by managing the economy to create a trade surplus.  Exports are promoted and imports are restricted.</a:t>
            </a:r>
          </a:p>
          <a:p>
            <a:r>
              <a:rPr lang="en-US" dirty="0" smtClean="0"/>
              <a:t>Tariff:  A tax or duty charged by a government on goods moved across a border.  Tariffs raise the cost of imports, making them less competitive with similar domestic goods.</a:t>
            </a:r>
          </a:p>
          <a:p>
            <a:r>
              <a:rPr lang="en-US" dirty="0" smtClean="0"/>
              <a:t>Autarky:  A policy of national self-sufficiency and economic independence.  Example:  Adolf Hitler imposed stringent controls on the economy, cutting off capital flow, limiting trade and building industrial and military power from within.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World Trade Organization (WTO)</a:t>
            </a:r>
            <a:endParaRPr lang="en-US" dirty="0"/>
          </a:p>
        </p:txBody>
      </p:sp>
      <p:sp>
        <p:nvSpPr>
          <p:cNvPr id="3" name="Content Placeholder 2"/>
          <p:cNvSpPr>
            <a:spLocks noGrp="1"/>
          </p:cNvSpPr>
          <p:nvPr>
            <p:ph sz="quarter" idx="1"/>
          </p:nvPr>
        </p:nvSpPr>
        <p:spPr/>
        <p:txBody>
          <a:bodyPr>
            <a:normAutofit/>
          </a:bodyPr>
          <a:lstStyle/>
          <a:p>
            <a:pPr algn="ctr">
              <a:buNone/>
            </a:pPr>
            <a:endParaRPr lang="en-US" sz="3200" dirty="0" smtClean="0"/>
          </a:p>
          <a:p>
            <a:pPr algn="ctr">
              <a:buNone/>
            </a:pPr>
            <a:r>
              <a:rPr lang="en-US" sz="3200" dirty="0" smtClean="0"/>
              <a:t>The WTO is a formal international organization </a:t>
            </a:r>
            <a:r>
              <a:rPr lang="en-US" sz="3200" smtClean="0"/>
              <a:t>with </a:t>
            </a:r>
            <a:r>
              <a:rPr lang="en-US" sz="3200" smtClean="0"/>
              <a:t>164 </a:t>
            </a:r>
            <a:r>
              <a:rPr lang="en-US" sz="3200" dirty="0" smtClean="0"/>
              <a:t>members that include both countries and groupings such as the European Union.  The WTO provides a framework for trade negotiations.</a:t>
            </a:r>
            <a:endParaRPr lang="en-US" sz="3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 Trade</a:t>
            </a:r>
            <a:endParaRPr lang="en-US" dirty="0"/>
          </a:p>
        </p:txBody>
      </p:sp>
      <p:sp>
        <p:nvSpPr>
          <p:cNvPr id="3" name="Content Placeholder 2"/>
          <p:cNvSpPr>
            <a:spLocks noGrp="1"/>
          </p:cNvSpPr>
          <p:nvPr>
            <p:ph sz="quarter" idx="1"/>
          </p:nvPr>
        </p:nvSpPr>
        <p:spPr/>
        <p:txBody>
          <a:bodyPr>
            <a:normAutofit/>
          </a:bodyPr>
          <a:lstStyle/>
          <a:p>
            <a:pPr algn="ctr">
              <a:buNone/>
            </a:pPr>
            <a:endParaRPr lang="en-US" sz="3600" dirty="0" smtClean="0"/>
          </a:p>
          <a:p>
            <a:pPr algn="ctr">
              <a:buNone/>
            </a:pPr>
            <a:r>
              <a:rPr lang="en-US" sz="3600" dirty="0" smtClean="0"/>
              <a:t>The flow of goods and services across borders unhindered by government-imposed restrictions such as taxes, tariffs, quotas and rules.</a:t>
            </a:r>
            <a:endParaRPr lang="en-US" sz="36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92</TotalTime>
  <Words>746</Words>
  <Application>Microsoft Office PowerPoint</Application>
  <PresentationFormat>On-screen Show (4:3)</PresentationFormat>
  <Paragraphs>71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Georgia</vt:lpstr>
      <vt:lpstr>Wingdings</vt:lpstr>
      <vt:lpstr>Wingdings 2</vt:lpstr>
      <vt:lpstr>Civic</vt:lpstr>
      <vt:lpstr>BA 370D</vt:lpstr>
      <vt:lpstr>Globalization</vt:lpstr>
      <vt:lpstr>Globalization Examples</vt:lpstr>
      <vt:lpstr>KOF Index of Globalization</vt:lpstr>
      <vt:lpstr>Ascent and Inertia</vt:lpstr>
      <vt:lpstr>Statistics</vt:lpstr>
      <vt:lpstr>Trade</vt:lpstr>
      <vt:lpstr>The World Trade Organization (WTO)</vt:lpstr>
      <vt:lpstr>Free Trade</vt:lpstr>
      <vt:lpstr>Free Trade Agreements</vt:lpstr>
      <vt:lpstr>Law of Comparative Advantage</vt:lpstr>
      <vt:lpstr>Protectionism</vt:lpstr>
      <vt:lpstr>Corruption</vt:lpstr>
      <vt:lpstr>The Spectrum of Corruption</vt:lpstr>
      <vt:lpstr>The Foreign Corrupt Practices Act (FCPA)</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 370D</dc:title>
  <dc:creator>Anna</dc:creator>
  <cp:lastModifiedBy>Anna M. Mahony</cp:lastModifiedBy>
  <cp:revision>11</cp:revision>
  <dcterms:created xsi:type="dcterms:W3CDTF">2013-05-06T05:20:48Z</dcterms:created>
  <dcterms:modified xsi:type="dcterms:W3CDTF">2017-04-19T19:23:04Z</dcterms:modified>
</cp:coreProperties>
</file>