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ANSI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Control structures, </a:t>
            </a:r>
            <a:r>
              <a:rPr lang="en-US" b="1" dirty="0" err="1" smtClean="0"/>
              <a:t>goto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931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Structures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589212" y="1278069"/>
            <a:ext cx="8506251" cy="5488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if (</a:t>
            </a:r>
            <a:r>
              <a:rPr kumimoji="0" lang="en-US" altLang="en-US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expression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 </a:t>
            </a:r>
            <a:r>
              <a:rPr kumimoji="0" lang="en-US" altLang="en-US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statement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2800" dirty="0" smtClean="0">
                <a:latin typeface="+mj-lt"/>
              </a:rPr>
              <a:t>evaluates </a:t>
            </a:r>
            <a:r>
              <a:rPr lang="en-US" sz="2800" i="1" dirty="0">
                <a:latin typeface="+mj-lt"/>
              </a:rPr>
              <a:t>expression</a:t>
            </a:r>
            <a:r>
              <a:rPr lang="en-US" sz="2800" dirty="0">
                <a:latin typeface="+mj-lt"/>
              </a:rPr>
              <a:t> and, if non-zero, executes </a:t>
            </a:r>
            <a:r>
              <a:rPr lang="en-US" sz="2800" i="1" dirty="0">
                <a:latin typeface="+mj-lt"/>
              </a:rPr>
              <a:t>statement</a:t>
            </a:r>
            <a:endParaRPr kumimoji="0" lang="en-US" altLang="en-US" sz="2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b="1" i="1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if (</a:t>
            </a:r>
            <a:r>
              <a:rPr kumimoji="0" lang="en-US" altLang="en-US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expression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 </a:t>
            </a:r>
            <a:r>
              <a:rPr kumimoji="0" lang="en-US" altLang="en-US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statement-1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else </a:t>
            </a:r>
            <a:r>
              <a:rPr kumimoji="0" lang="en-US" altLang="en-US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statement-2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</a:rPr>
              <a:t>evaluates </a:t>
            </a:r>
            <a:r>
              <a:rPr lang="en-US" sz="2800" i="1" dirty="0">
                <a:latin typeface="+mj-lt"/>
              </a:rPr>
              <a:t>expression</a:t>
            </a:r>
            <a:r>
              <a:rPr lang="en-US" sz="2800" dirty="0">
                <a:latin typeface="+mj-lt"/>
              </a:rPr>
              <a:t> and if expression is non-zero, </a:t>
            </a:r>
            <a:r>
              <a:rPr lang="en-US" sz="2800" i="1" dirty="0">
                <a:latin typeface="+mj-lt"/>
              </a:rPr>
              <a:t>statement-1</a:t>
            </a:r>
            <a:r>
              <a:rPr lang="en-US" sz="2800" dirty="0">
                <a:latin typeface="+mj-lt"/>
              </a:rPr>
              <a:t> is executed </a:t>
            </a:r>
          </a:p>
          <a:p>
            <a:pPr marL="0" indent="0">
              <a:buNone/>
            </a:pPr>
            <a:r>
              <a:rPr lang="en-US" sz="2800" dirty="0">
                <a:latin typeface="+mj-lt"/>
              </a:rPr>
              <a:t>if expression is zero, </a:t>
            </a:r>
            <a:r>
              <a:rPr lang="en-US" sz="2800" i="1" dirty="0">
                <a:latin typeface="+mj-lt"/>
              </a:rPr>
              <a:t>statement-2</a:t>
            </a:r>
            <a:r>
              <a:rPr lang="en-US" sz="2800" dirty="0">
                <a:latin typeface="+mj-lt"/>
              </a:rPr>
              <a:t> is executed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dirty="0" smtClean="0">
                <a:solidFill>
                  <a:schemeClr val="tx1"/>
                </a:solidFill>
                <a:latin typeface="+mj-lt"/>
              </a:rPr>
              <a:t>? </a:t>
            </a:r>
            <a:r>
              <a:rPr lang="en-US" altLang="en-US" sz="2800" b="1" dirty="0">
                <a:solidFill>
                  <a:schemeClr val="tx1"/>
                </a:solidFill>
                <a:latin typeface="+mj-lt"/>
              </a:rPr>
              <a:t>o</a:t>
            </a:r>
            <a:r>
              <a:rPr lang="en-US" altLang="en-US" sz="2800" b="1" dirty="0" smtClean="0">
                <a:solidFill>
                  <a:schemeClr val="tx1"/>
                </a:solidFill>
                <a:latin typeface="+mj-lt"/>
              </a:rPr>
              <a:t>perator assigns c if expression is true(1) else a if false (0)</a:t>
            </a:r>
            <a:br>
              <a:rPr lang="en-US" altLang="en-US" sz="2800" b="1" dirty="0" smtClean="0">
                <a:solidFill>
                  <a:schemeClr val="tx1"/>
                </a:solidFill>
                <a:latin typeface="+mj-lt"/>
              </a:rPr>
            </a:br>
            <a:r>
              <a:rPr lang="pt-BR" altLang="en-US" sz="2400" dirty="0" smtClean="0">
                <a:solidFill>
                  <a:schemeClr val="tx1"/>
                </a:solidFill>
                <a:latin typeface="+mj-lt"/>
              </a:rPr>
              <a:t>max </a:t>
            </a:r>
            <a:r>
              <a:rPr lang="pt-BR" altLang="en-US" sz="2400" dirty="0">
                <a:solidFill>
                  <a:schemeClr val="tx1"/>
                </a:solidFill>
                <a:latin typeface="+mj-lt"/>
              </a:rPr>
              <a:t>= (a &lt; c) ? c : a;</a:t>
            </a:r>
            <a:endParaRPr kumimoji="0" lang="en-US" altLang="en-US" sz="24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b="1" i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802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89213" y="827802"/>
            <a:ext cx="7814875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while (</a:t>
            </a:r>
            <a:r>
              <a:rPr kumimoji="0" lang="en-US" altLang="en-US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expression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 </a:t>
            </a:r>
            <a:r>
              <a:rPr kumimoji="0" lang="en-US" altLang="en-US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statement</a:t>
            </a:r>
            <a:endParaRPr kumimoji="0" lang="en-US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repeatedly evaluates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expression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and, if non-zero, executes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statement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expression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initially zero,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statement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never executed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24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8001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Horrible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way of setting an integer to zero:</a:t>
            </a:r>
          </a:p>
          <a:p>
            <a:pPr marL="8001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8001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while (a != 0)</a:t>
            </a:r>
          </a:p>
          <a:p>
            <a:pPr marL="8001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	if (a &gt; 0)</a:t>
            </a:r>
          </a:p>
          <a:p>
            <a:pPr marL="8001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		a--;</a:t>
            </a:r>
          </a:p>
          <a:p>
            <a:pPr marL="8001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	else</a:t>
            </a:r>
          </a:p>
          <a:p>
            <a:pPr marL="8001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		a++;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377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9212" y="914400"/>
            <a:ext cx="8915400" cy="49968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800" b="1" dirty="0"/>
              <a:t>do statement while (expression)</a:t>
            </a:r>
          </a:p>
          <a:p>
            <a:pPr marL="0" indent="0">
              <a:buNone/>
            </a:pPr>
            <a:r>
              <a:rPr lang="en-US" sz="2400" dirty="0" smtClean="0"/>
              <a:t>do </a:t>
            </a:r>
            <a:r>
              <a:rPr lang="en-US" sz="2400" dirty="0"/>
              <a:t>is similar to the while statement except that expression is evaluated at after statement instead of before it</a:t>
            </a:r>
          </a:p>
          <a:p>
            <a:pPr marL="0" indent="0">
              <a:buNone/>
            </a:pPr>
            <a:r>
              <a:rPr lang="en-US" sz="2400" dirty="0"/>
              <a:t>statement is always executed once</a:t>
            </a:r>
          </a:p>
          <a:p>
            <a:pPr marL="0" indent="0">
              <a:buNone/>
            </a:pPr>
            <a:r>
              <a:rPr lang="en-US" sz="2400" dirty="0"/>
              <a:t>This is useful when checking something that is initialized inside statement</a:t>
            </a:r>
          </a:p>
        </p:txBody>
      </p:sp>
    </p:spTree>
    <p:extLst>
      <p:ext uri="{BB962C8B-B14F-4D97-AF65-F5344CB8AC3E}">
        <p14:creationId xmlns:p14="http://schemas.microsoft.com/office/powerpoint/2010/main" val="1634736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9212" y="914399"/>
            <a:ext cx="8915400" cy="569827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500" b="1" dirty="0"/>
              <a:t>for (</a:t>
            </a:r>
            <a:r>
              <a:rPr lang="en-US" sz="4500" b="1" dirty="0" err="1"/>
              <a:t>init</a:t>
            </a:r>
            <a:r>
              <a:rPr lang="en-US" sz="4500" b="1" dirty="0"/>
              <a:t>-expr; </a:t>
            </a:r>
            <a:r>
              <a:rPr lang="en-US" sz="4500" b="1" dirty="0" err="1"/>
              <a:t>eval</a:t>
            </a:r>
            <a:r>
              <a:rPr lang="en-US" sz="4500" b="1" dirty="0"/>
              <a:t>-expr; </a:t>
            </a:r>
            <a:r>
              <a:rPr lang="en-US" sz="4500" b="1" dirty="0" err="1"/>
              <a:t>incr</a:t>
            </a:r>
            <a:r>
              <a:rPr lang="en-US" sz="4500" b="1" dirty="0"/>
              <a:t>-expr) </a:t>
            </a:r>
            <a:r>
              <a:rPr lang="en-US" sz="4500" b="1" dirty="0" smtClean="0"/>
              <a:t>statement</a:t>
            </a:r>
          </a:p>
          <a:p>
            <a:pPr marL="0" indent="0">
              <a:buNone/>
            </a:pPr>
            <a:r>
              <a:rPr lang="en-US" sz="3400" i="1" dirty="0" err="1" smtClean="0"/>
              <a:t>init</a:t>
            </a:r>
            <a:r>
              <a:rPr lang="en-US" sz="3400" i="1" dirty="0" smtClean="0"/>
              <a:t>-expr</a:t>
            </a:r>
            <a:r>
              <a:rPr lang="en-US" sz="3400" dirty="0" smtClean="0"/>
              <a:t> </a:t>
            </a:r>
            <a:r>
              <a:rPr lang="en-US" sz="3400" dirty="0"/>
              <a:t>or </a:t>
            </a:r>
            <a:r>
              <a:rPr lang="en-US" sz="3400" i="1" dirty="0" err="1"/>
              <a:t>incr</a:t>
            </a:r>
            <a:r>
              <a:rPr lang="en-US" sz="3400" i="1" dirty="0"/>
              <a:t>-expr</a:t>
            </a:r>
            <a:r>
              <a:rPr lang="en-US" sz="3400" dirty="0"/>
              <a:t> may be empty statements </a:t>
            </a:r>
            <a:endParaRPr lang="en-US" sz="3400" dirty="0" smtClean="0"/>
          </a:p>
          <a:p>
            <a:pPr marL="1257300" lvl="3" indent="0">
              <a:buNone/>
            </a:pPr>
            <a:r>
              <a:rPr lang="en-US" sz="2200" i="1" dirty="0"/>
              <a:t>for ( ; </a:t>
            </a:r>
            <a:r>
              <a:rPr lang="en-US" sz="2200" i="1" dirty="0" err="1"/>
              <a:t>i</a:t>
            </a:r>
            <a:r>
              <a:rPr lang="en-US" sz="2200" i="1" dirty="0"/>
              <a:t> &gt; 0; ) {</a:t>
            </a:r>
          </a:p>
          <a:p>
            <a:pPr marL="1257300" lvl="3" indent="0">
              <a:buNone/>
            </a:pPr>
            <a:r>
              <a:rPr lang="en-US" sz="2200" i="1" dirty="0"/>
              <a:t>	</a:t>
            </a:r>
            <a:r>
              <a:rPr lang="en-US" sz="2200" i="1" dirty="0" err="1"/>
              <a:t>do_something</a:t>
            </a:r>
            <a:r>
              <a:rPr lang="en-US" sz="2200" i="1" dirty="0"/>
              <a:t>();</a:t>
            </a:r>
          </a:p>
          <a:p>
            <a:pPr marL="1257300" lvl="3" indent="0">
              <a:buNone/>
            </a:pPr>
            <a:r>
              <a:rPr lang="en-US" sz="2200" i="1" dirty="0"/>
              <a:t>}</a:t>
            </a:r>
          </a:p>
          <a:p>
            <a:pPr marL="0" indent="0">
              <a:buNone/>
            </a:pPr>
            <a:r>
              <a:rPr lang="en-US" sz="3400" i="1" dirty="0" err="1" smtClean="0"/>
              <a:t>init</a:t>
            </a:r>
            <a:r>
              <a:rPr lang="en-US" sz="3400" i="1" dirty="0" smtClean="0"/>
              <a:t>-expr</a:t>
            </a:r>
            <a:r>
              <a:rPr lang="en-US" sz="3400" dirty="0" smtClean="0"/>
              <a:t> </a:t>
            </a:r>
            <a:r>
              <a:rPr lang="en-US" sz="3400" dirty="0"/>
              <a:t>or </a:t>
            </a:r>
            <a:r>
              <a:rPr lang="en-US" sz="3400" i="1" dirty="0" err="1"/>
              <a:t>incr</a:t>
            </a:r>
            <a:r>
              <a:rPr lang="en-US" sz="3400" i="1" dirty="0"/>
              <a:t>-expr</a:t>
            </a:r>
            <a:r>
              <a:rPr lang="en-US" sz="3400" dirty="0"/>
              <a:t> are the places where the </a:t>
            </a:r>
            <a:r>
              <a:rPr lang="en-US" sz="3400" dirty="0" smtClean="0"/>
              <a:t>comma </a:t>
            </a:r>
            <a:r>
              <a:rPr lang="en-US" sz="3400" dirty="0"/>
              <a:t>operator is most commonly </a:t>
            </a:r>
            <a:r>
              <a:rPr lang="en-US" sz="3400" dirty="0" smtClean="0"/>
              <a:t>used</a:t>
            </a:r>
            <a:endParaRPr lang="en-US" sz="3400" dirty="0"/>
          </a:p>
          <a:p>
            <a:pPr marL="1257300" lvl="3" indent="0">
              <a:buNone/>
            </a:pPr>
            <a:r>
              <a:rPr lang="en-US" sz="2200" dirty="0"/>
              <a:t>for (min = max = </a:t>
            </a:r>
            <a:r>
              <a:rPr lang="en-US" sz="2200" dirty="0" err="1"/>
              <a:t>func</a:t>
            </a:r>
            <a:r>
              <a:rPr lang="en-US" sz="2200" dirty="0"/>
              <a:t>(0), </a:t>
            </a:r>
            <a:r>
              <a:rPr lang="en-US" sz="2200" dirty="0" err="1"/>
              <a:t>i</a:t>
            </a:r>
            <a:r>
              <a:rPr lang="en-US" sz="2200" dirty="0"/>
              <a:t> = 1; </a:t>
            </a:r>
            <a:r>
              <a:rPr lang="en-US" sz="2200" dirty="0" err="1"/>
              <a:t>i</a:t>
            </a:r>
            <a:r>
              <a:rPr lang="en-US" sz="2200" dirty="0"/>
              <a:t> &lt; </a:t>
            </a:r>
            <a:r>
              <a:rPr lang="en-US" sz="2200" dirty="0" err="1"/>
              <a:t>num_entries</a:t>
            </a:r>
            <a:r>
              <a:rPr lang="en-US" sz="2200" dirty="0"/>
              <a:t> - 1; </a:t>
            </a:r>
            <a:r>
              <a:rPr lang="en-US" sz="2200" dirty="0" err="1"/>
              <a:t>i</a:t>
            </a:r>
            <a:r>
              <a:rPr lang="en-US" sz="2200" dirty="0"/>
              <a:t>++) {</a:t>
            </a:r>
          </a:p>
          <a:p>
            <a:pPr marL="1257300" lvl="3" indent="0">
              <a:buNone/>
            </a:pPr>
            <a:r>
              <a:rPr lang="en-US" sz="2200" dirty="0"/>
              <a:t>	x = </a:t>
            </a:r>
            <a:r>
              <a:rPr lang="en-US" sz="2200" dirty="0" err="1"/>
              <a:t>func</a:t>
            </a:r>
            <a:r>
              <a:rPr lang="en-US" sz="2200" dirty="0"/>
              <a:t>(</a:t>
            </a:r>
            <a:r>
              <a:rPr lang="en-US" sz="2200" dirty="0" err="1"/>
              <a:t>i</a:t>
            </a:r>
            <a:r>
              <a:rPr lang="en-US" sz="2200" dirty="0"/>
              <a:t>);</a:t>
            </a:r>
          </a:p>
          <a:p>
            <a:pPr marL="1257300" lvl="3" indent="0">
              <a:buNone/>
            </a:pPr>
            <a:r>
              <a:rPr lang="en-US" sz="2200" dirty="0"/>
              <a:t>	if (x &lt; min) {</a:t>
            </a:r>
          </a:p>
          <a:p>
            <a:pPr marL="1257300" lvl="3" indent="0">
              <a:buNone/>
            </a:pPr>
            <a:r>
              <a:rPr lang="en-US" sz="2200" dirty="0"/>
              <a:t>		min = x;</a:t>
            </a:r>
          </a:p>
          <a:p>
            <a:pPr marL="1257300" lvl="3" indent="0">
              <a:buNone/>
            </a:pPr>
            <a:r>
              <a:rPr lang="en-US" sz="2200" dirty="0"/>
              <a:t>	} else if (x &gt; max) {</a:t>
            </a:r>
          </a:p>
          <a:p>
            <a:pPr marL="1257300" lvl="3" indent="0">
              <a:buNone/>
            </a:pPr>
            <a:r>
              <a:rPr lang="en-US" sz="2200" dirty="0"/>
              <a:t>		</a:t>
            </a:r>
            <a:r>
              <a:rPr lang="en-US" sz="2200" dirty="0" smtClean="0"/>
              <a:t>max </a:t>
            </a:r>
            <a:r>
              <a:rPr lang="en-US" sz="2200" dirty="0"/>
              <a:t>= x;</a:t>
            </a:r>
          </a:p>
          <a:p>
            <a:pPr marL="1257300" lvl="3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}  }</a:t>
            </a:r>
          </a:p>
        </p:txBody>
      </p:sp>
    </p:spTree>
    <p:extLst>
      <p:ext uri="{BB962C8B-B14F-4D97-AF65-F5344CB8AC3E}">
        <p14:creationId xmlns:p14="http://schemas.microsoft.com/office/powerpoint/2010/main" val="36431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9212" y="914400"/>
            <a:ext cx="8915400" cy="49968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b="1" dirty="0"/>
              <a:t>break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exits the innermost control loop</a:t>
            </a:r>
          </a:p>
          <a:p>
            <a:pPr marL="0" indent="0">
              <a:buNone/>
            </a:pPr>
            <a:r>
              <a:rPr lang="en-US" dirty="0"/>
              <a:t>    while (a &gt; 0) a--; could also be written as</a:t>
            </a:r>
          </a:p>
          <a:p>
            <a:pPr marL="1714500" lvl="4" indent="0">
              <a:buNone/>
            </a:pPr>
            <a:r>
              <a:rPr lang="en-US" dirty="0" smtClean="0"/>
              <a:t>    </a:t>
            </a:r>
            <a:r>
              <a:rPr lang="en-US" dirty="0"/>
              <a:t>while (1) {</a:t>
            </a:r>
          </a:p>
          <a:p>
            <a:pPr marL="1714500" lvl="4" indent="0">
              <a:buNone/>
            </a:pPr>
            <a:r>
              <a:rPr lang="en-US" dirty="0"/>
              <a:t>    	if (a &lt;= 0)</a:t>
            </a:r>
          </a:p>
          <a:p>
            <a:pPr marL="1714500" lvl="4" indent="0">
              <a:buNone/>
            </a:pPr>
            <a:r>
              <a:rPr lang="en-US" dirty="0"/>
              <a:t>    		break;</a:t>
            </a:r>
          </a:p>
          <a:p>
            <a:pPr marL="1714500" lvl="4" indent="0">
              <a:buNone/>
            </a:pPr>
            <a:r>
              <a:rPr lang="en-US" dirty="0"/>
              <a:t>    	else</a:t>
            </a:r>
          </a:p>
          <a:p>
            <a:pPr marL="1714500" lvl="4" indent="0">
              <a:buNone/>
            </a:pPr>
            <a:r>
              <a:rPr lang="en-US" dirty="0"/>
              <a:t>    		a-</a:t>
            </a:r>
            <a:r>
              <a:rPr lang="en-US" dirty="0" smtClean="0"/>
              <a:t>-;   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For this code:</a:t>
            </a:r>
          </a:p>
          <a:p>
            <a:pPr marL="1714500" lvl="4" indent="0">
              <a:buNone/>
            </a:pPr>
            <a:r>
              <a:rPr lang="en-US" dirty="0" smtClean="0"/>
              <a:t>    </a:t>
            </a:r>
            <a:r>
              <a:rPr lang="en-US" dirty="0"/>
              <a:t>while (</a:t>
            </a:r>
            <a:r>
              <a:rPr lang="en-US" dirty="0" err="1"/>
              <a:t>i</a:t>
            </a:r>
            <a:r>
              <a:rPr lang="en-US" dirty="0"/>
              <a:t> &gt; 0) {</a:t>
            </a:r>
          </a:p>
          <a:p>
            <a:pPr marL="1714500" lvl="4" indent="0">
              <a:buNone/>
            </a:pPr>
            <a:r>
              <a:rPr lang="en-US" dirty="0"/>
              <a:t>    	while (j &gt; 0) {</a:t>
            </a:r>
          </a:p>
          <a:p>
            <a:pPr marL="1714500" lvl="4" indent="0">
              <a:buNone/>
            </a:pPr>
            <a:r>
              <a:rPr lang="en-US" dirty="0"/>
              <a:t>    		if (j &gt; 50) {</a:t>
            </a:r>
          </a:p>
          <a:p>
            <a:pPr marL="1714500" lvl="4" indent="0">
              <a:buNone/>
            </a:pPr>
            <a:r>
              <a:rPr lang="en-US" dirty="0"/>
              <a:t>    			break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		}</a:t>
            </a:r>
          </a:p>
          <a:p>
            <a:pPr marL="1714500" lvl="4" indent="0">
              <a:buNone/>
            </a:pPr>
            <a:r>
              <a:rPr lang="en-US" dirty="0"/>
              <a:t>    		j-</a:t>
            </a:r>
            <a:r>
              <a:rPr lang="en-US" dirty="0" smtClean="0"/>
              <a:t>-;    </a:t>
            </a:r>
            <a:r>
              <a:rPr lang="en-US" dirty="0"/>
              <a:t>	}</a:t>
            </a:r>
          </a:p>
          <a:p>
            <a:pPr marL="1714500" lvl="4" indent="0">
              <a:buNone/>
            </a:pPr>
            <a:r>
              <a:rPr lang="en-US" dirty="0"/>
              <a:t>    	</a:t>
            </a:r>
            <a:r>
              <a:rPr lang="en-US" dirty="0" err="1"/>
              <a:t>i</a:t>
            </a:r>
            <a:r>
              <a:rPr lang="en-US" dirty="0"/>
              <a:t>-</a:t>
            </a:r>
            <a:r>
              <a:rPr lang="en-US" dirty="0" smtClean="0"/>
              <a:t>-;   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if j is greater than 50, the while (j &gt; 0) { ... } loop will be terminated and execution will resume at the </a:t>
            </a:r>
            <a:r>
              <a:rPr lang="en-US" dirty="0" err="1"/>
              <a:t>i</a:t>
            </a:r>
            <a:r>
              <a:rPr lang="en-US" dirty="0"/>
              <a:t>++ statement </a:t>
            </a:r>
          </a:p>
        </p:txBody>
      </p:sp>
    </p:spTree>
    <p:extLst>
      <p:ext uri="{BB962C8B-B14F-4D97-AF65-F5344CB8AC3E}">
        <p14:creationId xmlns:p14="http://schemas.microsoft.com/office/powerpoint/2010/main" val="736645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9212" y="914400"/>
            <a:ext cx="8915400" cy="49968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b="1" dirty="0"/>
              <a:t>continue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jumps end of control loop but continues execution</a:t>
            </a:r>
          </a:p>
          <a:p>
            <a:pPr marL="0" indent="0">
              <a:buNone/>
            </a:pPr>
            <a:r>
              <a:rPr lang="en-US" dirty="0"/>
              <a:t>    For this code</a:t>
            </a:r>
            <a:r>
              <a:rPr lang="en-US" dirty="0" smtClean="0"/>
              <a:t>:</a:t>
            </a:r>
            <a:endParaRPr lang="en-US" dirty="0"/>
          </a:p>
          <a:p>
            <a:pPr marL="1257300" lvl="3" indent="0">
              <a:buNone/>
            </a:pPr>
            <a:r>
              <a:rPr lang="en-US" dirty="0"/>
              <a:t>    while (</a:t>
            </a:r>
            <a:r>
              <a:rPr lang="en-US" dirty="0" err="1"/>
              <a:t>i</a:t>
            </a:r>
            <a:r>
              <a:rPr lang="en-US" dirty="0"/>
              <a:t> &gt; 0) {</a:t>
            </a:r>
          </a:p>
          <a:p>
            <a:pPr marL="1257300" lvl="3" indent="0">
              <a:buNone/>
            </a:pPr>
            <a:r>
              <a:rPr lang="en-US" dirty="0"/>
              <a:t>    	while (j &gt; 0) {</a:t>
            </a:r>
          </a:p>
          <a:p>
            <a:pPr marL="1257300" lvl="3" indent="0">
              <a:buNone/>
            </a:pPr>
            <a:r>
              <a:rPr lang="en-US" dirty="0"/>
              <a:t>    		if (j &gt; 50) {</a:t>
            </a:r>
          </a:p>
          <a:p>
            <a:pPr marL="1257300" lvl="3" indent="0">
              <a:buNone/>
            </a:pPr>
            <a:r>
              <a:rPr lang="en-US" dirty="0"/>
              <a:t>    			j = -100;</a:t>
            </a:r>
          </a:p>
          <a:p>
            <a:pPr marL="1257300" lvl="3" indent="0">
              <a:buNone/>
            </a:pPr>
            <a:r>
              <a:rPr lang="en-US" dirty="0"/>
              <a:t>    			continue;</a:t>
            </a:r>
          </a:p>
          <a:p>
            <a:pPr marL="1257300" lvl="3" indent="0">
              <a:buNone/>
            </a:pPr>
            <a:r>
              <a:rPr lang="en-US" dirty="0"/>
              <a:t>    		}</a:t>
            </a:r>
          </a:p>
          <a:p>
            <a:pPr marL="1257300" lvl="3" indent="0">
              <a:buNone/>
            </a:pPr>
            <a:r>
              <a:rPr lang="en-US" dirty="0"/>
              <a:t>    		j-</a:t>
            </a:r>
            <a:r>
              <a:rPr lang="en-US" dirty="0" smtClean="0"/>
              <a:t>-;    </a:t>
            </a:r>
            <a:r>
              <a:rPr lang="en-US" dirty="0"/>
              <a:t>	}</a:t>
            </a:r>
          </a:p>
          <a:p>
            <a:pPr marL="1257300" lvl="3" indent="0">
              <a:buNone/>
            </a:pPr>
            <a:r>
              <a:rPr lang="en-US" dirty="0"/>
              <a:t>    	</a:t>
            </a:r>
            <a:r>
              <a:rPr lang="en-US" dirty="0" err="1"/>
              <a:t>i</a:t>
            </a:r>
            <a:r>
              <a:rPr lang="en-US" dirty="0"/>
              <a:t>-</a:t>
            </a:r>
            <a:r>
              <a:rPr lang="en-US" dirty="0" smtClean="0"/>
              <a:t>-;    </a:t>
            </a: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if j is greater than 50, j will be set to -100, the </a:t>
            </a:r>
            <a:r>
              <a:rPr lang="en-US" dirty="0" smtClean="0"/>
              <a:t>j-- </a:t>
            </a:r>
            <a:r>
              <a:rPr lang="en-US" dirty="0"/>
              <a:t>statement will be skipped and execution will resume at the top of the while (j &gt; 0) { ... } loop </a:t>
            </a:r>
          </a:p>
        </p:txBody>
      </p:sp>
    </p:spTree>
    <p:extLst>
      <p:ext uri="{BB962C8B-B14F-4D97-AF65-F5344CB8AC3E}">
        <p14:creationId xmlns:p14="http://schemas.microsoft.com/office/powerpoint/2010/main" val="3203766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9212" y="914400"/>
            <a:ext cx="8915400" cy="49968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b="1" dirty="0" smtClean="0"/>
              <a:t>switch (</a:t>
            </a:r>
            <a:r>
              <a:rPr lang="en-US" sz="3000" b="1" dirty="0" err="1" smtClean="0"/>
              <a:t>int</a:t>
            </a:r>
            <a:r>
              <a:rPr lang="en-US" sz="3000" b="1" dirty="0" smtClean="0"/>
              <a:t>-expression) { switch-body }</a:t>
            </a:r>
            <a:endParaRPr lang="en-US" sz="3000" b="1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The switch statement is a way of branching to one of a number of blocks of code based on the result of </a:t>
            </a:r>
            <a:r>
              <a:rPr lang="en-US" dirty="0" err="1"/>
              <a:t>int</a:t>
            </a:r>
            <a:r>
              <a:rPr lang="en-US" dirty="0"/>
              <a:t>-expression</a:t>
            </a:r>
          </a:p>
          <a:p>
            <a:pPr marL="0" indent="0">
              <a:buNone/>
            </a:pPr>
            <a:r>
              <a:rPr lang="en-US" dirty="0"/>
              <a:t>    switch-body should contain two or more sets of code which are labeled with either a case </a:t>
            </a:r>
            <a:r>
              <a:rPr lang="en-US" dirty="0" err="1"/>
              <a:t>int</a:t>
            </a:r>
            <a:r>
              <a:rPr lang="en-US" dirty="0"/>
              <a:t>-constant: or default: label</a:t>
            </a:r>
          </a:p>
          <a:p>
            <a:pPr marL="0" indent="0">
              <a:buNone/>
            </a:pPr>
            <a:r>
              <a:rPr lang="en-US" dirty="0"/>
              <a:t>    When a switch statement is executed, </a:t>
            </a:r>
            <a:r>
              <a:rPr lang="en-US" dirty="0" err="1"/>
              <a:t>int</a:t>
            </a:r>
            <a:r>
              <a:rPr lang="en-US" dirty="0"/>
              <a:t>-expression is evaluated and the value is checked against the </a:t>
            </a:r>
            <a:r>
              <a:rPr lang="en-US" dirty="0" err="1"/>
              <a:t>int</a:t>
            </a:r>
            <a:r>
              <a:rPr lang="en-US" dirty="0"/>
              <a:t>-constant argument of each case label</a:t>
            </a:r>
          </a:p>
          <a:p>
            <a:pPr marL="0" indent="0">
              <a:buNone/>
            </a:pPr>
            <a:r>
              <a:rPr lang="en-US" dirty="0"/>
              <a:t>        if a match is found, the code immediately following that case label is executed</a:t>
            </a:r>
          </a:p>
          <a:p>
            <a:pPr marL="0" indent="0">
              <a:buNone/>
            </a:pPr>
            <a:r>
              <a:rPr lang="en-US" dirty="0"/>
              <a:t>        if no match is found and a default: label exists, the code immediately following the default label is executed</a:t>
            </a:r>
          </a:p>
          <a:p>
            <a:pPr marL="0" indent="0">
              <a:buNone/>
            </a:pPr>
            <a:r>
              <a:rPr lang="en-US" dirty="0"/>
              <a:t>        if no match is found and no default label exists, the switch statement is exited </a:t>
            </a:r>
          </a:p>
          <a:p>
            <a:pPr marL="0" indent="0">
              <a:buNone/>
            </a:pPr>
            <a:r>
              <a:rPr lang="en-US" dirty="0"/>
              <a:t>    sets of code associated with a case or default label should be terminated with either a break or return statement or execution will "fall through" to the next executable code </a:t>
            </a:r>
          </a:p>
        </p:txBody>
      </p:sp>
    </p:spTree>
    <p:extLst>
      <p:ext uri="{BB962C8B-B14F-4D97-AF65-F5344CB8AC3E}">
        <p14:creationId xmlns:p14="http://schemas.microsoft.com/office/powerpoint/2010/main" val="2425508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1756" y="981307"/>
            <a:ext cx="9162856" cy="550870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300" b="1" dirty="0" err="1"/>
              <a:t>goto</a:t>
            </a:r>
            <a:r>
              <a:rPr lang="en-US" sz="3300" b="1" dirty="0"/>
              <a:t> label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any statement can be </a:t>
            </a:r>
            <a:r>
              <a:rPr lang="en-US" dirty="0" err="1"/>
              <a:t>preceeded</a:t>
            </a:r>
            <a:r>
              <a:rPr lang="en-US" dirty="0"/>
              <a:t> by a label, which is a name followed by a `:' (colon)</a:t>
            </a:r>
          </a:p>
          <a:p>
            <a:pPr marL="800100" lvl="2" indent="0">
              <a:buNone/>
            </a:pPr>
            <a:r>
              <a:rPr lang="en-US" dirty="0" smtClean="0"/>
              <a:t>    </a:t>
            </a:r>
            <a:r>
              <a:rPr lang="en-US" dirty="0"/>
              <a:t>label1:	a = 0;</a:t>
            </a:r>
          </a:p>
          <a:p>
            <a:pPr marL="800100" lvl="2" indent="0">
              <a:buNone/>
            </a:pPr>
            <a:r>
              <a:rPr lang="en-US" dirty="0"/>
              <a:t>    </a:t>
            </a:r>
            <a:r>
              <a:rPr lang="en-US" dirty="0" err="1"/>
              <a:t>l_two</a:t>
            </a:r>
            <a:r>
              <a:rPr lang="en-US" dirty="0"/>
              <a:t>:	{</a:t>
            </a:r>
          </a:p>
          <a:p>
            <a:pPr marL="800100" lvl="2" indent="0">
              <a:buNone/>
            </a:pPr>
            <a:r>
              <a:rPr lang="en-US" dirty="0"/>
              <a:t>    third:		b = 1;</a:t>
            </a:r>
          </a:p>
          <a:p>
            <a:pPr marL="800100" lvl="2" indent="0">
              <a:buNone/>
            </a:pPr>
            <a:r>
              <a:rPr lang="en-US" dirty="0"/>
              <a:t>    final:		c = 2;</a:t>
            </a:r>
          </a:p>
          <a:p>
            <a:pPr marL="800100" lvl="2" indent="0">
              <a:buNone/>
            </a:pPr>
            <a:r>
              <a:rPr lang="en-US" dirty="0"/>
              <a:t>    	</a:t>
            </a: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note that it is illegal to put a label before the final `}'</a:t>
            </a:r>
          </a:p>
          <a:p>
            <a:pPr marL="800100" lvl="2" indent="0">
              <a:buNone/>
            </a:pPr>
            <a:r>
              <a:rPr lang="en-US" dirty="0"/>
              <a:t>   </a:t>
            </a:r>
            <a:r>
              <a:rPr lang="en-US" dirty="0" smtClean="0"/>
              <a:t> </a:t>
            </a:r>
            <a:r>
              <a:rPr lang="en-US" dirty="0"/>
              <a:t>if this was needed for the above code, the last line could have been changed to:</a:t>
            </a:r>
          </a:p>
          <a:p>
            <a:pPr marL="800100" lvl="2" indent="0">
              <a:buNone/>
            </a:pPr>
            <a:r>
              <a:rPr lang="en-US" dirty="0" smtClean="0"/>
              <a:t>        </a:t>
            </a:r>
            <a:r>
              <a:rPr lang="en-US" dirty="0"/>
              <a:t>empty:	; }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/>
              <a:t>goto</a:t>
            </a:r>
            <a:r>
              <a:rPr lang="en-US" dirty="0"/>
              <a:t> is used to jump to a labelled statement in a function</a:t>
            </a:r>
          </a:p>
          <a:p>
            <a:pPr marL="0" indent="0">
              <a:buNone/>
            </a:pPr>
            <a:r>
              <a:rPr lang="en-US" dirty="0"/>
              <a:t>    Labels can be referenced throughout a function, meaning they can be used before </a:t>
            </a:r>
            <a:r>
              <a:rPr lang="en-US" dirty="0" smtClean="0"/>
              <a:t>being  declared</a:t>
            </a:r>
            <a:r>
              <a:rPr lang="en-US" dirty="0"/>
              <a:t>:</a:t>
            </a:r>
          </a:p>
          <a:p>
            <a:pPr marL="800100" lvl="2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goto</a:t>
            </a:r>
            <a:r>
              <a:rPr lang="en-US" dirty="0" smtClean="0"/>
              <a:t> </a:t>
            </a:r>
            <a:r>
              <a:rPr lang="en-US" dirty="0" err="1"/>
              <a:t>downbelow</a:t>
            </a:r>
            <a:r>
              <a:rPr lang="en-US" dirty="0"/>
              <a:t>;</a:t>
            </a:r>
          </a:p>
          <a:p>
            <a:pPr marL="800100" lvl="2" indent="0">
              <a:buNone/>
            </a:pPr>
            <a:r>
              <a:rPr lang="en-US" dirty="0"/>
              <a:t>    </a:t>
            </a:r>
            <a:r>
              <a:rPr lang="en-US" dirty="0" err="1"/>
              <a:t>downbelow</a:t>
            </a:r>
            <a:r>
              <a:rPr lang="en-US" dirty="0"/>
              <a:t>:	</a:t>
            </a:r>
            <a:r>
              <a:rPr lang="en-US" dirty="0" err="1"/>
              <a:t>goneto</a:t>
            </a:r>
            <a:r>
              <a:rPr lang="en-US" dirty="0"/>
              <a:t> = 1;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You cannot, however, jump out of a function using a </a:t>
            </a:r>
            <a:r>
              <a:rPr lang="en-US" dirty="0" err="1"/>
              <a:t>goto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Jumping into the middle of a block of code is not recommended, since any initialization at the beginning of the block is skipped </a:t>
            </a:r>
          </a:p>
        </p:txBody>
      </p:sp>
    </p:spTree>
    <p:extLst>
      <p:ext uri="{BB962C8B-B14F-4D97-AF65-F5344CB8AC3E}">
        <p14:creationId xmlns:p14="http://schemas.microsoft.com/office/powerpoint/2010/main" val="125492665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93</TotalTime>
  <Words>414</Words>
  <Application>Microsoft Office PowerPoint</Application>
  <PresentationFormat>Widescreen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 Unicode MS</vt:lpstr>
      <vt:lpstr>Arial</vt:lpstr>
      <vt:lpstr>Century Gothic</vt:lpstr>
      <vt:lpstr>Wingdings 3</vt:lpstr>
      <vt:lpstr>Wisp</vt:lpstr>
      <vt:lpstr>ANSI C</vt:lpstr>
      <vt:lpstr>Control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WOU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 C</dc:title>
  <dc:creator>Becka Sue Morgan</dc:creator>
  <cp:lastModifiedBy>Becka Sue Morgan</cp:lastModifiedBy>
  <cp:revision>13</cp:revision>
  <dcterms:created xsi:type="dcterms:W3CDTF">2016-02-16T17:51:53Z</dcterms:created>
  <dcterms:modified xsi:type="dcterms:W3CDTF">2016-02-17T05:42:35Z</dcterms:modified>
</cp:coreProperties>
</file>