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3" r:id="rId5"/>
    <p:sldId id="264" r:id="rId6"/>
    <p:sldId id="265" r:id="rId7"/>
    <p:sldId id="266" r:id="rId8"/>
    <p:sldId id="257"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defRPr sz="2400"/>
            </a:lvl1pPr>
            <a:lvl2pPr>
              <a:defRPr sz="2200"/>
            </a:lvl2pPr>
            <a:lvl3pPr>
              <a:defRPr sz="2000"/>
            </a:lvl3pPr>
            <a:lvl4pPr>
              <a:defRPr sz="1800"/>
            </a:lvl4pPr>
            <a:lvl5pPr>
              <a:defRPr sz="16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lvl1pPr>
              <a:defRPr sz="2000"/>
            </a:lvl1pPr>
            <a:lvl2pPr>
              <a:defRPr sz="1800"/>
            </a:lvl2pPr>
            <a:lvl3pPr>
              <a:defRPr sz="1600"/>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Stack </a:t>
            </a:r>
            <a:r>
              <a:rPr lang="en-US" b="1" dirty="0"/>
              <a:t>execution, </a:t>
            </a:r>
            <a:r>
              <a:rPr lang="en-US" b="1" dirty="0" smtClean="0"/>
              <a:t>functions, prototypes and headers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7320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94267"/>
            <a:ext cx="8915400" cy="5858933"/>
          </a:xfrm>
        </p:spPr>
        <p:txBody>
          <a:bodyPr>
            <a:normAutofit fontScale="92500" lnSpcReduction="20000"/>
          </a:bodyPr>
          <a:lstStyle/>
          <a:p>
            <a:r>
              <a:rPr lang="en-US" dirty="0"/>
              <a:t>To indicate that a function really has no arguments, use the void keyword within the parentheses</a:t>
            </a:r>
            <a:r>
              <a:rPr lang="en-US" dirty="0" smtClean="0"/>
              <a:t>:</a:t>
            </a:r>
            <a:endParaRPr lang="en-US" dirty="0"/>
          </a:p>
          <a:p>
            <a:endParaRPr lang="en-US" dirty="0"/>
          </a:p>
          <a:p>
            <a:pPr lvl="1"/>
            <a:r>
              <a:rPr lang="en-US" dirty="0" smtClean="0"/>
              <a:t>void </a:t>
            </a:r>
            <a:r>
              <a:rPr lang="en-US" dirty="0" err="1"/>
              <a:t>print_name</a:t>
            </a:r>
            <a:r>
              <a:rPr lang="en-US" dirty="0"/>
              <a:t>(void);</a:t>
            </a:r>
          </a:p>
          <a:p>
            <a:endParaRPr lang="en-US" dirty="0"/>
          </a:p>
          <a:p>
            <a:r>
              <a:rPr lang="en-US" dirty="0" smtClean="0"/>
              <a:t>The </a:t>
            </a:r>
            <a:r>
              <a:rPr lang="en-US" dirty="0"/>
              <a:t>following is a definition and a prototype</a:t>
            </a:r>
          </a:p>
          <a:p>
            <a:endParaRPr lang="en-US" dirty="0"/>
          </a:p>
          <a:p>
            <a:pPr marL="857250" lvl="2" indent="0">
              <a:buNone/>
            </a:pPr>
            <a:r>
              <a:rPr lang="en-US" b="1" dirty="0">
                <a:solidFill>
                  <a:schemeClr val="accent1">
                    <a:lumMod val="50000"/>
                  </a:schemeClr>
                </a:solidFill>
              </a:rPr>
              <a:t>int </a:t>
            </a:r>
            <a:r>
              <a:rPr lang="en-US" b="1" dirty="0" err="1" smtClean="0">
                <a:solidFill>
                  <a:schemeClr val="accent1">
                    <a:lumMod val="50000"/>
                  </a:schemeClr>
                </a:solidFill>
              </a:rPr>
              <a:t>imax</a:t>
            </a:r>
            <a:r>
              <a:rPr lang="en-US" b="1" dirty="0" smtClean="0">
                <a:solidFill>
                  <a:schemeClr val="accent1">
                    <a:lumMod val="50000"/>
                  </a:schemeClr>
                </a:solidFill>
              </a:rPr>
              <a:t>(int, int);				//prototype</a:t>
            </a:r>
          </a:p>
          <a:p>
            <a:pPr marL="857250" lvl="2" indent="0">
              <a:buNone/>
            </a:pPr>
            <a:r>
              <a:rPr lang="en-US" b="1" dirty="0" smtClean="0">
                <a:solidFill>
                  <a:srgbClr val="0070C0"/>
                </a:solidFill>
              </a:rPr>
              <a:t>int </a:t>
            </a:r>
            <a:r>
              <a:rPr lang="en-US" b="1" dirty="0" err="1">
                <a:solidFill>
                  <a:srgbClr val="0070C0"/>
                </a:solidFill>
              </a:rPr>
              <a:t>imax</a:t>
            </a:r>
            <a:r>
              <a:rPr lang="en-US" b="1" dirty="0">
                <a:solidFill>
                  <a:srgbClr val="0070C0"/>
                </a:solidFill>
              </a:rPr>
              <a:t>(int a, int b</a:t>
            </a:r>
            <a:r>
              <a:rPr lang="en-US" b="1" dirty="0" smtClean="0">
                <a:solidFill>
                  <a:srgbClr val="0070C0"/>
                </a:solidFill>
              </a:rPr>
              <a:t>)</a:t>
            </a:r>
          </a:p>
          <a:p>
            <a:pPr marL="1371600" lvl="3" indent="0">
              <a:buNone/>
            </a:pPr>
            <a:r>
              <a:rPr lang="en-US" b="1" dirty="0" smtClean="0">
                <a:solidFill>
                  <a:srgbClr val="0070C0"/>
                </a:solidFill>
              </a:rPr>
              <a:t>{ </a:t>
            </a:r>
            <a:r>
              <a:rPr lang="en-US" b="1" dirty="0">
                <a:solidFill>
                  <a:srgbClr val="0070C0"/>
                </a:solidFill>
              </a:rPr>
              <a:t>return a &gt; b ? a : b; </a:t>
            </a:r>
            <a:r>
              <a:rPr lang="en-US" b="1" dirty="0" smtClean="0">
                <a:solidFill>
                  <a:srgbClr val="0070C0"/>
                </a:solidFill>
              </a:rPr>
              <a:t>}    	//definition (memory allocated)</a:t>
            </a:r>
            <a:endParaRPr lang="en-US" b="1" dirty="0">
              <a:solidFill>
                <a:srgbClr val="0070C0"/>
              </a:solidFill>
            </a:endParaRPr>
          </a:p>
          <a:p>
            <a:pPr marL="857250" lvl="2" indent="0">
              <a:buNone/>
            </a:pPr>
            <a:r>
              <a:rPr lang="en-US" dirty="0"/>
              <a:t>int main</a:t>
            </a:r>
            <a:r>
              <a:rPr lang="en-US" dirty="0" smtClean="0"/>
              <a:t>()</a:t>
            </a:r>
            <a:endParaRPr lang="en-US" dirty="0"/>
          </a:p>
          <a:p>
            <a:pPr marL="857250" lvl="2" indent="0">
              <a:buNone/>
            </a:pPr>
            <a:r>
              <a:rPr lang="en-US" dirty="0" smtClean="0"/>
              <a:t>{</a:t>
            </a:r>
            <a:endParaRPr lang="en-US" dirty="0"/>
          </a:p>
          <a:p>
            <a:pPr marL="857250" lvl="2" indent="0">
              <a:buNone/>
            </a:pPr>
            <a:r>
              <a:rPr lang="en-US" dirty="0" smtClean="0"/>
              <a:t>...</a:t>
            </a:r>
            <a:endParaRPr lang="en-US" dirty="0"/>
          </a:p>
          <a:p>
            <a:pPr marL="857250" lvl="2" indent="0">
              <a:buNone/>
            </a:pPr>
            <a:r>
              <a:rPr lang="en-US" dirty="0"/>
              <a:t>    z = </a:t>
            </a:r>
            <a:r>
              <a:rPr lang="en-US" dirty="0" err="1"/>
              <a:t>imax</a:t>
            </a:r>
            <a:r>
              <a:rPr lang="en-US" dirty="0"/>
              <a:t>(x, 50</a:t>
            </a:r>
            <a:r>
              <a:rPr lang="en-US" dirty="0" smtClean="0"/>
              <a:t>);</a:t>
            </a:r>
            <a:endParaRPr lang="en-US" dirty="0"/>
          </a:p>
          <a:p>
            <a:pPr marL="857250" lvl="2" indent="0">
              <a:buNone/>
            </a:pPr>
            <a:r>
              <a:rPr lang="en-US" dirty="0" smtClean="0"/>
              <a:t>...</a:t>
            </a:r>
            <a:endParaRPr lang="en-US" dirty="0"/>
          </a:p>
          <a:p>
            <a:pPr marL="857250" lvl="2" indent="0">
              <a:buNone/>
            </a:pPr>
            <a:r>
              <a:rPr lang="en-US" dirty="0"/>
              <a:t>}</a:t>
            </a:r>
          </a:p>
          <a:p>
            <a:endParaRPr lang="en-US" dirty="0"/>
          </a:p>
        </p:txBody>
      </p:sp>
    </p:spTree>
    <p:extLst>
      <p:ext uri="{BB962C8B-B14F-4D97-AF65-F5344CB8AC3E}">
        <p14:creationId xmlns:p14="http://schemas.microsoft.com/office/powerpoint/2010/main" val="301774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Pre-ANSI function declaration</a:t>
            </a:r>
          </a:p>
        </p:txBody>
      </p:sp>
      <p:sp>
        <p:nvSpPr>
          <p:cNvPr id="3" name="Content Placeholder 2"/>
          <p:cNvSpPr>
            <a:spLocks noGrp="1"/>
          </p:cNvSpPr>
          <p:nvPr>
            <p:ph idx="1"/>
          </p:nvPr>
        </p:nvSpPr>
        <p:spPr/>
        <p:txBody>
          <a:bodyPr/>
          <a:lstStyle/>
          <a:p>
            <a:pPr marL="0" indent="0">
              <a:buNone/>
            </a:pPr>
            <a:r>
              <a:rPr lang="en-US" dirty="0" smtClean="0"/>
              <a:t>Let’s consider a bit of history</a:t>
            </a:r>
          </a:p>
          <a:p>
            <a:r>
              <a:rPr lang="en-US" dirty="0" smtClean="0"/>
              <a:t>Functions </a:t>
            </a:r>
            <a:r>
              <a:rPr lang="en-US" dirty="0"/>
              <a:t>were declared with return types but not arguments</a:t>
            </a:r>
          </a:p>
          <a:p>
            <a:r>
              <a:rPr lang="en-US" dirty="0"/>
              <a:t>The following pre-ANSI legal function declaration tells the compiler that the function returns an int. However without arguments you can use the function without the correct number of arguments or with the wrong type of arguments and the compiler would not catch it.</a:t>
            </a:r>
          </a:p>
          <a:p>
            <a:pPr lvl="2"/>
            <a:r>
              <a:rPr lang="en-US" sz="2000" dirty="0"/>
              <a:t>int </a:t>
            </a:r>
            <a:r>
              <a:rPr lang="en-US" sz="2000" dirty="0" err="1"/>
              <a:t>imin</a:t>
            </a:r>
            <a:r>
              <a:rPr lang="en-US" sz="2000" dirty="0"/>
              <a:t>();</a:t>
            </a:r>
          </a:p>
          <a:p>
            <a:endParaRPr lang="en-US" dirty="0"/>
          </a:p>
        </p:txBody>
      </p:sp>
    </p:spTree>
    <p:extLst>
      <p:ext uri="{BB962C8B-B14F-4D97-AF65-F5344CB8AC3E}">
        <p14:creationId xmlns:p14="http://schemas.microsoft.com/office/powerpoint/2010/main" val="96439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Problem</a:t>
            </a:r>
            <a:br>
              <a:rPr lang="en-US" b="1" dirty="0"/>
            </a:br>
            <a:endParaRPr lang="en-US" dirty="0"/>
          </a:p>
        </p:txBody>
      </p:sp>
      <p:sp>
        <p:nvSpPr>
          <p:cNvPr id="3" name="Content Placeholder 2"/>
          <p:cNvSpPr>
            <a:spLocks noGrp="1"/>
          </p:cNvSpPr>
          <p:nvPr>
            <p:ph idx="1"/>
          </p:nvPr>
        </p:nvSpPr>
        <p:spPr/>
        <p:txBody>
          <a:bodyPr numCol="2" spcCol="914400">
            <a:normAutofit fontScale="62500" lnSpcReduction="20000"/>
          </a:bodyPr>
          <a:lstStyle/>
          <a:p>
            <a:pPr marL="0" indent="0">
              <a:buNone/>
            </a:pPr>
            <a:r>
              <a:rPr lang="en-US" dirty="0"/>
              <a:t>/* </a:t>
            </a:r>
            <a:r>
              <a:rPr lang="en-US" dirty="0" err="1"/>
              <a:t>misuse.c</a:t>
            </a:r>
            <a:r>
              <a:rPr lang="en-US" dirty="0"/>
              <a:t> -- uses a function incorrectly */</a:t>
            </a:r>
          </a:p>
          <a:p>
            <a:pPr marL="0" indent="0">
              <a:buNone/>
            </a:pPr>
            <a:r>
              <a:rPr lang="en-US" dirty="0" smtClean="0"/>
              <a:t>#</a:t>
            </a:r>
            <a:r>
              <a:rPr lang="en-US" dirty="0"/>
              <a:t>include &lt;</a:t>
            </a:r>
            <a:r>
              <a:rPr lang="en-US" dirty="0" err="1"/>
              <a:t>stdio.h</a:t>
            </a:r>
            <a:r>
              <a:rPr lang="en-US" dirty="0"/>
              <a:t>&gt;</a:t>
            </a:r>
          </a:p>
          <a:p>
            <a:pPr marL="0" indent="0">
              <a:buNone/>
            </a:pPr>
            <a:r>
              <a:rPr lang="en-US" dirty="0" smtClean="0"/>
              <a:t>int </a:t>
            </a:r>
            <a:r>
              <a:rPr lang="en-US" dirty="0" err="1"/>
              <a:t>imax</a:t>
            </a:r>
            <a:r>
              <a:rPr lang="en-US" dirty="0"/>
              <a:t>();      /* old-style declaration */</a:t>
            </a:r>
          </a:p>
          <a:p>
            <a:pPr marL="0" indent="0">
              <a:buNone/>
            </a:pPr>
            <a:r>
              <a:rPr lang="en-US" dirty="0" smtClean="0"/>
              <a:t>int </a:t>
            </a:r>
            <a:r>
              <a:rPr lang="en-US" dirty="0"/>
              <a:t>main(void)</a:t>
            </a:r>
          </a:p>
          <a:p>
            <a:pPr marL="0" indent="0">
              <a:buNone/>
            </a:pPr>
            <a:r>
              <a:rPr lang="en-US" dirty="0" smtClean="0"/>
              <a:t>{</a:t>
            </a:r>
          </a:p>
          <a:p>
            <a:pPr marL="0" indent="0">
              <a:buNone/>
            </a:pPr>
            <a:r>
              <a:rPr lang="en-US" dirty="0" smtClean="0"/>
              <a:t>    </a:t>
            </a:r>
            <a:r>
              <a:rPr lang="en-US" dirty="0" err="1"/>
              <a:t>printf</a:t>
            </a:r>
            <a:r>
              <a:rPr lang="en-US" dirty="0"/>
              <a:t>("The maximum of %d and %d is %d.\n</a:t>
            </a:r>
            <a:r>
              <a:rPr lang="en-US" dirty="0" smtClean="0"/>
              <a:t>",  </a:t>
            </a:r>
            <a:r>
              <a:rPr lang="en-US" dirty="0"/>
              <a:t>3, 5, </a:t>
            </a:r>
            <a:r>
              <a:rPr lang="en-US" dirty="0" err="1"/>
              <a:t>imax</a:t>
            </a:r>
            <a:r>
              <a:rPr lang="en-US" dirty="0"/>
              <a:t>(3));</a:t>
            </a:r>
          </a:p>
          <a:p>
            <a:pPr marL="0" indent="0">
              <a:buNone/>
            </a:pPr>
            <a:r>
              <a:rPr lang="en-US" dirty="0" smtClean="0"/>
              <a:t>    </a:t>
            </a:r>
            <a:r>
              <a:rPr lang="en-US" dirty="0" err="1"/>
              <a:t>printf</a:t>
            </a:r>
            <a:r>
              <a:rPr lang="en-US" dirty="0"/>
              <a:t>("The maximum of %d and %d is %d.\n</a:t>
            </a:r>
            <a:r>
              <a:rPr lang="en-US" dirty="0" smtClean="0"/>
              <a:t>",   </a:t>
            </a:r>
            <a:r>
              <a:rPr lang="en-US" dirty="0"/>
              <a:t>3, 5, </a:t>
            </a:r>
            <a:r>
              <a:rPr lang="en-US" dirty="0" err="1"/>
              <a:t>imax</a:t>
            </a:r>
            <a:r>
              <a:rPr lang="en-US" dirty="0"/>
              <a:t>(3.0, 5.0));</a:t>
            </a:r>
          </a:p>
          <a:p>
            <a:pPr marL="0" indent="0">
              <a:buNone/>
            </a:pPr>
            <a:r>
              <a:rPr lang="en-US" dirty="0" smtClean="0"/>
              <a:t>    </a:t>
            </a:r>
            <a:r>
              <a:rPr lang="en-US" dirty="0"/>
              <a:t>return 0;</a:t>
            </a:r>
          </a:p>
          <a:p>
            <a:pPr marL="0" indent="0">
              <a:buNone/>
            </a:pPr>
            <a:r>
              <a:rPr lang="en-US" dirty="0" smtClean="0"/>
              <a:t>}</a:t>
            </a:r>
          </a:p>
          <a:p>
            <a:pPr marL="0" indent="0">
              <a:buNone/>
            </a:pPr>
            <a:endParaRPr lang="en-US" dirty="0"/>
          </a:p>
          <a:p>
            <a:pPr marL="0" indent="0">
              <a:buNone/>
            </a:pPr>
            <a:endParaRPr lang="en-US" dirty="0"/>
          </a:p>
          <a:p>
            <a:pPr marL="0" indent="0">
              <a:buNone/>
            </a:pPr>
            <a:r>
              <a:rPr lang="en-US" dirty="0" smtClean="0"/>
              <a:t>int </a:t>
            </a:r>
            <a:r>
              <a:rPr lang="en-US" dirty="0" err="1"/>
              <a:t>imax</a:t>
            </a:r>
            <a:r>
              <a:rPr lang="en-US" dirty="0"/>
              <a:t>(n, m)</a:t>
            </a:r>
          </a:p>
          <a:p>
            <a:pPr marL="0" indent="0">
              <a:buNone/>
            </a:pPr>
            <a:r>
              <a:rPr lang="en-US" dirty="0" smtClean="0"/>
              <a:t>int </a:t>
            </a:r>
            <a:r>
              <a:rPr lang="en-US" dirty="0"/>
              <a:t>n, m;</a:t>
            </a:r>
          </a:p>
          <a:p>
            <a:pPr marL="0" indent="0">
              <a:buNone/>
            </a:pPr>
            <a:r>
              <a:rPr lang="en-US" dirty="0" smtClean="0"/>
              <a:t>{</a:t>
            </a:r>
            <a:endParaRPr lang="en-US" dirty="0"/>
          </a:p>
          <a:p>
            <a:pPr marL="0" indent="0">
              <a:buNone/>
            </a:pPr>
            <a:r>
              <a:rPr lang="en-US" dirty="0"/>
              <a:t>    int max</a:t>
            </a:r>
            <a:r>
              <a:rPr lang="en-US" dirty="0" smtClean="0"/>
              <a:t>;</a:t>
            </a:r>
            <a:endParaRPr lang="en-US" dirty="0"/>
          </a:p>
          <a:p>
            <a:pPr marL="0" indent="0">
              <a:buNone/>
            </a:pPr>
            <a:r>
              <a:rPr lang="en-US" dirty="0" smtClean="0"/>
              <a:t>    </a:t>
            </a:r>
            <a:r>
              <a:rPr lang="en-US" dirty="0"/>
              <a:t>if (n &gt; m)</a:t>
            </a:r>
          </a:p>
          <a:p>
            <a:pPr marL="0" indent="0">
              <a:buNone/>
            </a:pPr>
            <a:r>
              <a:rPr lang="en-US" dirty="0" smtClean="0"/>
              <a:t>        </a:t>
            </a:r>
            <a:r>
              <a:rPr lang="en-US" dirty="0"/>
              <a:t>max = n;</a:t>
            </a:r>
          </a:p>
          <a:p>
            <a:pPr marL="0" indent="0">
              <a:buNone/>
            </a:pPr>
            <a:r>
              <a:rPr lang="en-US" dirty="0" smtClean="0"/>
              <a:t>    </a:t>
            </a:r>
            <a:r>
              <a:rPr lang="en-US" dirty="0"/>
              <a:t>else</a:t>
            </a:r>
          </a:p>
          <a:p>
            <a:pPr marL="0" indent="0">
              <a:buNone/>
            </a:pPr>
            <a:r>
              <a:rPr lang="en-US" dirty="0" smtClean="0"/>
              <a:t>        </a:t>
            </a:r>
            <a:r>
              <a:rPr lang="en-US" dirty="0"/>
              <a:t>max = m;</a:t>
            </a:r>
          </a:p>
          <a:p>
            <a:pPr marL="0" indent="0">
              <a:buNone/>
            </a:pPr>
            <a:r>
              <a:rPr lang="en-US" dirty="0" smtClean="0"/>
              <a:t>    </a:t>
            </a:r>
            <a:r>
              <a:rPr lang="en-US" dirty="0"/>
              <a:t>return max;</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9252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31074"/>
            <a:ext cx="8915400" cy="5480148"/>
          </a:xfrm>
        </p:spPr>
        <p:txBody>
          <a:bodyPr>
            <a:normAutofit/>
          </a:bodyPr>
          <a:lstStyle/>
          <a:p>
            <a:pPr marL="0" indent="0">
              <a:buNone/>
            </a:pPr>
            <a:r>
              <a:rPr lang="en-US" dirty="0"/>
              <a:t>The first call to </a:t>
            </a:r>
            <a:r>
              <a:rPr lang="en-US" dirty="0" err="1"/>
              <a:t>printf</a:t>
            </a:r>
            <a:r>
              <a:rPr lang="en-US" dirty="0"/>
              <a:t>() omits an argument to </a:t>
            </a:r>
            <a:r>
              <a:rPr lang="en-US" dirty="0" err="1"/>
              <a:t>imax</a:t>
            </a:r>
            <a:r>
              <a:rPr lang="en-US" dirty="0"/>
              <a:t>(), and the second call uses floating-point arguments instead of integers. Despite these errors, the program compiles and runs.</a:t>
            </a:r>
          </a:p>
          <a:p>
            <a:pPr marL="0" indent="0">
              <a:buNone/>
            </a:pPr>
            <a:r>
              <a:rPr lang="en-US" dirty="0" smtClean="0"/>
              <a:t>Here's </a:t>
            </a:r>
            <a:r>
              <a:rPr lang="en-US" dirty="0"/>
              <a:t>the output </a:t>
            </a:r>
            <a:r>
              <a:rPr lang="en-US" dirty="0" smtClean="0"/>
              <a:t>(specific to the system the code was compiled and run on):</a:t>
            </a:r>
          </a:p>
          <a:p>
            <a:pPr marL="0" indent="0">
              <a:buNone/>
            </a:pPr>
            <a:endParaRPr lang="en-US" dirty="0"/>
          </a:p>
          <a:p>
            <a:pPr marL="0" indent="0">
              <a:buNone/>
            </a:pPr>
            <a:r>
              <a:rPr lang="en-US" dirty="0"/>
              <a:t>The maximum of 3 and 5 is 1245120.</a:t>
            </a:r>
          </a:p>
          <a:p>
            <a:pPr marL="0" indent="0">
              <a:buNone/>
            </a:pPr>
            <a:endParaRPr lang="en-US" dirty="0"/>
          </a:p>
          <a:p>
            <a:pPr marL="0" indent="0">
              <a:buNone/>
            </a:pPr>
            <a:r>
              <a:rPr lang="en-US" dirty="0"/>
              <a:t>The maximum of 3 and 5 is 1074266112</a:t>
            </a:r>
            <a:r>
              <a:rPr lang="en-US" dirty="0" smtClean="0"/>
              <a:t>.</a:t>
            </a:r>
          </a:p>
          <a:p>
            <a:pPr marL="0" indent="0">
              <a:buNone/>
            </a:pPr>
            <a:endParaRPr lang="en-US" dirty="0"/>
          </a:p>
          <a:p>
            <a:pPr marL="0" indent="0">
              <a:buNone/>
            </a:pPr>
            <a:r>
              <a:rPr lang="en-US" b="1" dirty="0" err="1" smtClean="0"/>
              <a:t>Hmmmmm</a:t>
            </a:r>
            <a:r>
              <a:rPr lang="en-US" b="1" dirty="0" smtClean="0"/>
              <a:t>, that doesn’t seem right</a:t>
            </a:r>
            <a:endParaRPr lang="en-US" b="1" dirty="0"/>
          </a:p>
          <a:p>
            <a:pPr marL="0" indent="0">
              <a:buNone/>
            </a:pPr>
            <a:endParaRPr lang="en-US" dirty="0"/>
          </a:p>
        </p:txBody>
      </p:sp>
    </p:spTree>
    <p:extLst>
      <p:ext uri="{BB962C8B-B14F-4D97-AF65-F5344CB8AC3E}">
        <p14:creationId xmlns:p14="http://schemas.microsoft.com/office/powerpoint/2010/main" val="326918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40080"/>
            <a:ext cx="8915400" cy="5760720"/>
          </a:xfrm>
        </p:spPr>
        <p:txBody>
          <a:bodyPr>
            <a:normAutofit fontScale="85000" lnSpcReduction="20000"/>
          </a:bodyPr>
          <a:lstStyle/>
          <a:p>
            <a:pPr marL="0" indent="0">
              <a:buNone/>
            </a:pPr>
            <a:r>
              <a:rPr lang="en-US" dirty="0"/>
              <a:t>The calling function places its arguments in a temporary storage area called the stack, and the called function reads those arguments off the stack. These two processes are not coordinated with one another. The calling function decides which type to pass based on the actual arguments in the call, and the called function reads values based on the types of its formal arguments. Therefore, the call </a:t>
            </a:r>
            <a:r>
              <a:rPr lang="en-US" dirty="0" err="1"/>
              <a:t>imax</a:t>
            </a:r>
            <a:r>
              <a:rPr lang="en-US" dirty="0"/>
              <a:t>(3) places one integer on the stack. When the </a:t>
            </a:r>
            <a:r>
              <a:rPr lang="en-US" dirty="0" err="1"/>
              <a:t>imax</a:t>
            </a:r>
            <a:r>
              <a:rPr lang="en-US" dirty="0"/>
              <a:t>() function starts up, it reads two integers off the stack. Only one was actually placed on the stack, so the second value read is whatever value happened to be sitting in the stack at the time.</a:t>
            </a:r>
          </a:p>
          <a:p>
            <a:pPr marL="0" indent="0">
              <a:buNone/>
            </a:pPr>
            <a:endParaRPr lang="en-US" dirty="0"/>
          </a:p>
          <a:p>
            <a:pPr marL="0" indent="0">
              <a:buNone/>
            </a:pPr>
            <a:r>
              <a:rPr lang="en-US" dirty="0"/>
              <a:t>The second time the example uses </a:t>
            </a:r>
            <a:r>
              <a:rPr lang="en-US" dirty="0" err="1"/>
              <a:t>imax</a:t>
            </a:r>
            <a:r>
              <a:rPr lang="en-US" dirty="0"/>
              <a:t>(), it passes float values to </a:t>
            </a:r>
            <a:r>
              <a:rPr lang="en-US" dirty="0" err="1"/>
              <a:t>imax</a:t>
            </a:r>
            <a:r>
              <a:rPr lang="en-US" dirty="0"/>
              <a:t>(). This places two double values on the stack. (Recall that a float is promoted to double when passed as an argument.) On our system, that's two 64-bit values, so 128 bits of data are placed on the stack.</a:t>
            </a:r>
          </a:p>
          <a:p>
            <a:pPr marL="0" indent="0">
              <a:buNone/>
            </a:pPr>
            <a:endParaRPr lang="en-US" dirty="0"/>
          </a:p>
          <a:p>
            <a:pPr marL="0" indent="0">
              <a:buNone/>
            </a:pPr>
            <a:r>
              <a:rPr lang="en-US" dirty="0"/>
              <a:t>When </a:t>
            </a:r>
            <a:r>
              <a:rPr lang="en-US" dirty="0" err="1"/>
              <a:t>imax</a:t>
            </a:r>
            <a:r>
              <a:rPr lang="en-US" dirty="0"/>
              <a:t>() reads two </a:t>
            </a:r>
            <a:r>
              <a:rPr lang="en-US" dirty="0" err="1"/>
              <a:t>ints</a:t>
            </a:r>
            <a:r>
              <a:rPr lang="en-US" dirty="0"/>
              <a:t> from the stack, it reads the first 64 bits on the stack because, on our system, each int is 32 bits. These bits happened to correspond to two integer values, the larger of which was 1074266112.</a:t>
            </a:r>
          </a:p>
        </p:txBody>
      </p:sp>
    </p:spTree>
    <p:extLst>
      <p:ext uri="{BB962C8B-B14F-4D97-AF65-F5344CB8AC3E}">
        <p14:creationId xmlns:p14="http://schemas.microsoft.com/office/powerpoint/2010/main" val="103448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ANSI </a:t>
            </a:r>
            <a:r>
              <a:rPr lang="en-US" b="1" dirty="0" smtClean="0"/>
              <a:t>Solution </a:t>
            </a:r>
            <a:r>
              <a:rPr lang="en-US" dirty="0"/>
              <a:t>a function prototype</a:t>
            </a:r>
            <a:r>
              <a:rPr lang="en-US" b="1" dirty="0"/>
              <a:t/>
            </a:r>
            <a:br>
              <a:rPr lang="en-US" b="1" dirty="0"/>
            </a:br>
            <a:endParaRPr lang="en-US" dirty="0"/>
          </a:p>
        </p:txBody>
      </p:sp>
      <p:sp>
        <p:nvSpPr>
          <p:cNvPr id="3" name="Content Placeholder 2"/>
          <p:cNvSpPr>
            <a:spLocks noGrp="1"/>
          </p:cNvSpPr>
          <p:nvPr>
            <p:ph idx="1"/>
          </p:nvPr>
        </p:nvSpPr>
        <p:spPr>
          <a:xfrm>
            <a:off x="2589212" y="1591733"/>
            <a:ext cx="8915400" cy="5113867"/>
          </a:xfrm>
        </p:spPr>
        <p:txBody>
          <a:bodyPr>
            <a:normAutofit fontScale="92500" lnSpcReduction="10000"/>
          </a:bodyPr>
          <a:lstStyle/>
          <a:p>
            <a:r>
              <a:rPr lang="en-US" dirty="0" smtClean="0"/>
              <a:t>ANSI C  solved the problem by allowing a function to declare the number and datatypes of arguments. Given this the </a:t>
            </a:r>
            <a:r>
              <a:rPr lang="en-US" dirty="0" err="1" smtClean="0"/>
              <a:t>iMax</a:t>
            </a:r>
            <a:r>
              <a:rPr lang="en-US" dirty="0" smtClean="0"/>
              <a:t>() function can be declared with either of the following prototypes:</a:t>
            </a:r>
          </a:p>
          <a:p>
            <a:pPr lvl="2"/>
            <a:r>
              <a:rPr lang="fr-FR" dirty="0"/>
              <a:t>int </a:t>
            </a:r>
            <a:r>
              <a:rPr lang="fr-FR" dirty="0" err="1"/>
              <a:t>imax</a:t>
            </a:r>
            <a:r>
              <a:rPr lang="fr-FR" dirty="0"/>
              <a:t>(int, int</a:t>
            </a:r>
            <a:r>
              <a:rPr lang="fr-FR" dirty="0" smtClean="0"/>
              <a:t>);</a:t>
            </a:r>
            <a:endParaRPr lang="fr-FR" dirty="0"/>
          </a:p>
          <a:p>
            <a:pPr lvl="2"/>
            <a:r>
              <a:rPr lang="fr-FR" dirty="0"/>
              <a:t>int </a:t>
            </a:r>
            <a:r>
              <a:rPr lang="fr-FR" dirty="0" err="1"/>
              <a:t>imax</a:t>
            </a:r>
            <a:r>
              <a:rPr lang="fr-FR" dirty="0"/>
              <a:t>(int a, int b</a:t>
            </a:r>
            <a:r>
              <a:rPr lang="fr-FR" dirty="0" smtClean="0"/>
              <a:t>);</a:t>
            </a:r>
          </a:p>
          <a:p>
            <a:pPr marL="114300" indent="0">
              <a:buNone/>
            </a:pPr>
            <a:r>
              <a:rPr lang="fr-FR" sz="1600" dirty="0" smtClean="0"/>
              <a:t>(</a:t>
            </a:r>
            <a:r>
              <a:rPr lang="en-US" sz="1600" dirty="0"/>
              <a:t>The first form uses a comma-separated list of types. The second adds variable names to the types. Remember that the variable names are dummy names and don't have to </a:t>
            </a:r>
            <a:r>
              <a:rPr lang="en-US" sz="1600" dirty="0" smtClean="0"/>
              <a:t>match </a:t>
            </a:r>
            <a:r>
              <a:rPr lang="en-US" sz="1600" dirty="0"/>
              <a:t>the names used in the function definition</a:t>
            </a:r>
            <a:r>
              <a:rPr lang="en-US" sz="1600" dirty="0" smtClean="0"/>
              <a:t>.)</a:t>
            </a:r>
          </a:p>
          <a:p>
            <a:pPr marL="114300" indent="0">
              <a:buNone/>
            </a:pPr>
            <a:r>
              <a:rPr lang="en-US" dirty="0"/>
              <a:t>With this information at hand, the compiler can check to see whether the function call matches the prototype. Are there the right number of arguments? Are they the correct type? If there is a type mismatch and if both types are numbers, the compiler converts the values of the actual arguments to the same type as the formal arguments. For example, </a:t>
            </a:r>
            <a:r>
              <a:rPr lang="en-US" dirty="0" err="1"/>
              <a:t>imax</a:t>
            </a:r>
            <a:r>
              <a:rPr lang="en-US" dirty="0"/>
              <a:t>(3.0, 5.0) becomes </a:t>
            </a:r>
            <a:r>
              <a:rPr lang="en-US" dirty="0" err="1"/>
              <a:t>imax</a:t>
            </a:r>
            <a:r>
              <a:rPr lang="en-US" dirty="0"/>
              <a:t>(3, 5).</a:t>
            </a:r>
            <a:endParaRPr lang="fr-FR" dirty="0" smtClean="0"/>
          </a:p>
        </p:txBody>
      </p:sp>
    </p:spTree>
    <p:extLst>
      <p:ext uri="{BB962C8B-B14F-4D97-AF65-F5344CB8AC3E}">
        <p14:creationId xmlns:p14="http://schemas.microsoft.com/office/powerpoint/2010/main" val="216367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43467"/>
            <a:ext cx="8915400" cy="5267755"/>
          </a:xfrm>
        </p:spPr>
        <p:txBody>
          <a:bodyPr>
            <a:normAutofit lnSpcReduction="10000"/>
          </a:bodyPr>
          <a:lstStyle/>
          <a:p>
            <a:r>
              <a:rPr lang="en-US" dirty="0"/>
              <a:t>In ANSI C (meaning C89 or C90), you do not have to declare a function prototype; however, it is a best practice to use them. The only reason the standard allows you to not use them is for backward compatibility with very old code.</a:t>
            </a:r>
          </a:p>
          <a:p>
            <a:r>
              <a:rPr lang="en-US" dirty="0"/>
              <a:t>If you do not have a prototype, and you call a function, the compiler will infer a prototype from the parameters you pass to the function. If you declare the function later in the same compilation unit, you'll get a compile error if the function's signature is different from what the compiler guessed. </a:t>
            </a:r>
          </a:p>
          <a:p>
            <a:r>
              <a:rPr lang="en-US" dirty="0"/>
              <a:t>Convention is to always declare a prototype in a header file that has the same name as the source file containing the function.</a:t>
            </a:r>
          </a:p>
        </p:txBody>
      </p:sp>
    </p:spTree>
    <p:extLst>
      <p:ext uri="{BB962C8B-B14F-4D97-AF65-F5344CB8AC3E}">
        <p14:creationId xmlns:p14="http://schemas.microsoft.com/office/powerpoint/2010/main" val="61707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modularization</a:t>
            </a:r>
            <a:endParaRPr lang="en-US" dirty="0"/>
          </a:p>
        </p:txBody>
      </p:sp>
      <p:sp>
        <p:nvSpPr>
          <p:cNvPr id="3" name="Content Placeholder 2"/>
          <p:cNvSpPr>
            <a:spLocks noGrp="1"/>
          </p:cNvSpPr>
          <p:nvPr>
            <p:ph idx="1"/>
          </p:nvPr>
        </p:nvSpPr>
        <p:spPr>
          <a:xfrm>
            <a:off x="2589212" y="1557867"/>
            <a:ext cx="8915400" cy="5046133"/>
          </a:xfrm>
        </p:spPr>
        <p:txBody>
          <a:bodyPr>
            <a:noAutofit/>
          </a:bodyPr>
          <a:lstStyle/>
          <a:p>
            <a:r>
              <a:rPr lang="en-US" sz="2200" dirty="0"/>
              <a:t>We could do it all in the main, but why would you want to?</a:t>
            </a:r>
          </a:p>
          <a:p>
            <a:r>
              <a:rPr lang="en-US" sz="2200" dirty="0"/>
              <a:t>First step is to analyze what needs to be broken down into components</a:t>
            </a:r>
          </a:p>
          <a:p>
            <a:r>
              <a:rPr lang="en-US" sz="2200" dirty="0"/>
              <a:t>This should give us a list of abstract function definitions, or function interfaces. For example:</a:t>
            </a:r>
          </a:p>
          <a:p>
            <a:pPr lvl="2"/>
            <a:r>
              <a:rPr lang="en-US" sz="2000" dirty="0"/>
              <a:t> </a:t>
            </a:r>
            <a:r>
              <a:rPr lang="en-US" dirty="0"/>
              <a:t>char *</a:t>
            </a:r>
            <a:r>
              <a:rPr lang="en-US" dirty="0" err="1"/>
              <a:t>strdup</a:t>
            </a:r>
            <a:r>
              <a:rPr lang="en-US" dirty="0"/>
              <a:t>(char *s)</a:t>
            </a:r>
          </a:p>
          <a:p>
            <a:pPr lvl="2"/>
            <a:r>
              <a:rPr lang="en-US" dirty="0"/>
              <a:t>  int </a:t>
            </a:r>
            <a:r>
              <a:rPr lang="en-US" dirty="0" err="1"/>
              <a:t>add_two_ints</a:t>
            </a:r>
            <a:r>
              <a:rPr lang="en-US" dirty="0"/>
              <a:t>(int x, int y)</a:t>
            </a:r>
          </a:p>
          <a:p>
            <a:pPr lvl="2"/>
            <a:r>
              <a:rPr lang="en-US" dirty="0"/>
              <a:t>  void useless(void)</a:t>
            </a:r>
          </a:p>
          <a:p>
            <a:r>
              <a:rPr lang="en-US" sz="2200" dirty="0" smtClean="0"/>
              <a:t>Stylistically </a:t>
            </a:r>
            <a:r>
              <a:rPr lang="en-US" sz="2200" dirty="0"/>
              <a:t>it is common to see programmers separate return from the function name for easier readability</a:t>
            </a:r>
          </a:p>
          <a:p>
            <a:pPr lvl="2"/>
            <a:r>
              <a:rPr lang="en-US" dirty="0"/>
              <a:t>int </a:t>
            </a:r>
            <a:br>
              <a:rPr lang="en-US" dirty="0"/>
            </a:br>
            <a:r>
              <a:rPr lang="en-US" dirty="0" err="1"/>
              <a:t>add_two_ints</a:t>
            </a:r>
            <a:r>
              <a:rPr lang="en-US" dirty="0"/>
              <a:t>(int x, int y)</a:t>
            </a:r>
          </a:p>
          <a:p>
            <a:endParaRPr lang="en-US" sz="1800" dirty="0"/>
          </a:p>
        </p:txBody>
      </p:sp>
    </p:spTree>
    <p:extLst>
      <p:ext uri="{BB962C8B-B14F-4D97-AF65-F5344CB8AC3E}">
        <p14:creationId xmlns:p14="http://schemas.microsoft.com/office/powerpoint/2010/main" val="308799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387044"/>
            <a:ext cx="8911687" cy="645890"/>
          </a:xfrm>
        </p:spPr>
        <p:txBody>
          <a:bodyPr>
            <a:normAutofit fontScale="90000"/>
          </a:bodyPr>
          <a:lstStyle/>
          <a:p>
            <a:r>
              <a:rPr lang="en-US" sz="2800" dirty="0"/>
              <a:t>The Accidental K&amp;R (Kernighan and </a:t>
            </a:r>
            <a:r>
              <a:rPr lang="en-US" sz="2800" dirty="0" smtClean="0"/>
              <a:t>Ritchie) </a:t>
            </a:r>
            <a:r>
              <a:rPr lang="en-US" sz="2800" dirty="0"/>
              <a:t>Declaration</a:t>
            </a:r>
            <a:br>
              <a:rPr lang="en-US" sz="2800" dirty="0"/>
            </a:br>
            <a:endParaRPr lang="en-US" sz="2800" dirty="0"/>
          </a:p>
        </p:txBody>
      </p:sp>
      <p:sp>
        <p:nvSpPr>
          <p:cNvPr id="3" name="Content Placeholder 2"/>
          <p:cNvSpPr>
            <a:spLocks noGrp="1"/>
          </p:cNvSpPr>
          <p:nvPr>
            <p:ph idx="1"/>
          </p:nvPr>
        </p:nvSpPr>
        <p:spPr>
          <a:xfrm>
            <a:off x="3276600" y="1032934"/>
            <a:ext cx="8915400" cy="5825066"/>
          </a:xfrm>
        </p:spPr>
        <p:txBody>
          <a:bodyPr>
            <a:normAutofit fontScale="47500" lnSpcReduction="20000"/>
          </a:bodyPr>
          <a:lstStyle/>
          <a:p>
            <a:pPr marL="0" indent="0">
              <a:buNone/>
            </a:pPr>
            <a:r>
              <a:rPr lang="en-US" sz="4000" dirty="0"/>
              <a:t>It's worth noting that newcomers to C may accidentally use K&amp;R declarations when they intend to use a full prototype, because they may not realize that an empty parameter list must be specified as void.</a:t>
            </a:r>
          </a:p>
          <a:p>
            <a:pPr marL="0" indent="0">
              <a:buNone/>
            </a:pPr>
            <a:r>
              <a:rPr lang="en-US" sz="4000" dirty="0"/>
              <a:t>If you declare and define a function as</a:t>
            </a:r>
          </a:p>
          <a:p>
            <a:pPr marL="400050" lvl="1" indent="0">
              <a:buNone/>
            </a:pPr>
            <a:r>
              <a:rPr lang="en-US" sz="3000" dirty="0"/>
              <a:t>// Accidental K&amp;R declaration</a:t>
            </a:r>
          </a:p>
          <a:p>
            <a:pPr marL="400050" lvl="1" indent="0">
              <a:buNone/>
            </a:pPr>
            <a:r>
              <a:rPr lang="en-US" sz="3000" dirty="0"/>
              <a:t>int </a:t>
            </a:r>
            <a:r>
              <a:rPr lang="en-US" sz="3000" dirty="0" err="1"/>
              <a:t>baz</a:t>
            </a:r>
            <a:r>
              <a:rPr lang="en-US" sz="3000" dirty="0"/>
              <a:t>(); // May be called with any possible set of parameters</a:t>
            </a:r>
          </a:p>
          <a:p>
            <a:pPr marL="400050" lvl="1" indent="0">
              <a:buNone/>
            </a:pPr>
            <a:r>
              <a:rPr lang="en-US" sz="3000" dirty="0" smtClean="0"/>
              <a:t>// </a:t>
            </a:r>
            <a:r>
              <a:rPr lang="en-US" sz="3000" dirty="0"/>
              <a:t>Definition</a:t>
            </a:r>
          </a:p>
          <a:p>
            <a:pPr marL="400050" lvl="1" indent="0">
              <a:buNone/>
            </a:pPr>
            <a:r>
              <a:rPr lang="en-US" sz="3000" dirty="0"/>
              <a:t>int </a:t>
            </a:r>
            <a:r>
              <a:rPr lang="en-US" sz="3000" dirty="0" err="1"/>
              <a:t>baz</a:t>
            </a:r>
            <a:r>
              <a:rPr lang="en-US" sz="3000" dirty="0"/>
              <a:t>() // No actual parameters means undefined behavior if called with parameters.</a:t>
            </a:r>
          </a:p>
          <a:p>
            <a:pPr marL="400050" lvl="1" indent="0">
              <a:buNone/>
            </a:pPr>
            <a:r>
              <a:rPr lang="en-US" sz="3000" dirty="0"/>
              <a:t>          // Missing "void" in the parameter list of a definition is undesirable but not</a:t>
            </a:r>
          </a:p>
          <a:p>
            <a:pPr marL="400050" lvl="1" indent="0">
              <a:buNone/>
            </a:pPr>
            <a:r>
              <a:rPr lang="en-US" sz="3000" dirty="0"/>
              <a:t>          // strictly an error, no parameters in a definition does mean no parameters;</a:t>
            </a:r>
          </a:p>
          <a:p>
            <a:pPr marL="400050" lvl="1" indent="0">
              <a:buNone/>
            </a:pPr>
            <a:r>
              <a:rPr lang="en-US" sz="3000" dirty="0"/>
              <a:t>          // still, it's better to be in the habit of consistently using "void" for empty</a:t>
            </a:r>
          </a:p>
          <a:p>
            <a:pPr marL="400050" lvl="1" indent="0">
              <a:buNone/>
            </a:pPr>
            <a:r>
              <a:rPr lang="en-US" sz="3000" dirty="0"/>
              <a:t>          // parameter lists in C, so we don't forget when writing prototypes.</a:t>
            </a:r>
          </a:p>
          <a:p>
            <a:pPr marL="400050" lvl="1" indent="0">
              <a:buNone/>
            </a:pPr>
            <a:r>
              <a:rPr lang="en-US" sz="3000" dirty="0"/>
              <a:t>{</a:t>
            </a:r>
          </a:p>
          <a:p>
            <a:pPr marL="400050" lvl="1" indent="0">
              <a:buNone/>
            </a:pPr>
            <a:r>
              <a:rPr lang="en-US" sz="3000" dirty="0"/>
              <a:t>    // ...</a:t>
            </a:r>
          </a:p>
          <a:p>
            <a:pPr marL="400050" lvl="1" indent="0">
              <a:buNone/>
            </a:pPr>
            <a:r>
              <a:rPr lang="en-US" sz="3000" dirty="0"/>
              <a:t>    return 0;</a:t>
            </a:r>
          </a:p>
          <a:p>
            <a:pPr marL="400050" lvl="1" indent="0">
              <a:buNone/>
            </a:pPr>
            <a:r>
              <a:rPr lang="en-US" sz="3000" dirty="0"/>
              <a:t>}</a:t>
            </a:r>
          </a:p>
          <a:p>
            <a:pPr marL="0" indent="0">
              <a:buNone/>
            </a:pPr>
            <a:r>
              <a:rPr lang="en-US" sz="4000" dirty="0" smtClean="0"/>
              <a:t>...then you have not actually given a prototype for a function that takes no parameters, but a declaration in K&amp;R-style for a function that accepts an unknown number of parameters of unknown type.</a:t>
            </a:r>
            <a:endParaRPr lang="en-US" sz="4000" dirty="0"/>
          </a:p>
          <a:p>
            <a:endParaRPr lang="en-US" dirty="0"/>
          </a:p>
        </p:txBody>
      </p:sp>
    </p:spTree>
    <p:extLst>
      <p:ext uri="{BB962C8B-B14F-4D97-AF65-F5344CB8AC3E}">
        <p14:creationId xmlns:p14="http://schemas.microsoft.com/office/powerpoint/2010/main" val="4188533503"/>
      </p:ext>
    </p:extLst>
  </p:cSld>
  <p:clrMapOvr>
    <a:masterClrMapping/>
  </p:clrMapOvr>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741</TotalTime>
  <Words>1119</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Stack execution, functions, prototypes and headers</vt:lpstr>
      <vt:lpstr>Pre-ANSI function declaration</vt:lpstr>
      <vt:lpstr>The Problem </vt:lpstr>
      <vt:lpstr>PowerPoint Presentation</vt:lpstr>
      <vt:lpstr>PowerPoint Presentation</vt:lpstr>
      <vt:lpstr>The ANSI Solution a function prototype </vt:lpstr>
      <vt:lpstr>PowerPoint Presentation</vt:lpstr>
      <vt:lpstr>Functions - modularization</vt:lpstr>
      <vt:lpstr>The Accidental K&amp;R (Kernighan and Ritchie) Declaration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 calls and returns, stack execution, pointer to function</dc:title>
  <dc:creator>Becka Sue Morgan</dc:creator>
  <cp:lastModifiedBy>Becka Sue Morgan</cp:lastModifiedBy>
  <cp:revision>11</cp:revision>
  <dcterms:created xsi:type="dcterms:W3CDTF">2016-02-21T16:25:43Z</dcterms:created>
  <dcterms:modified xsi:type="dcterms:W3CDTF">2016-02-22T06:03:42Z</dcterms:modified>
</cp:coreProperties>
</file>