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5" r:id="rId1"/>
  </p:sldMasterIdLst>
  <p:notesMasterIdLst>
    <p:notesMasterId r:id="rId21"/>
  </p:notesMasterIdLst>
  <p:sldIdLst>
    <p:sldId id="256" r:id="rId2"/>
    <p:sldId id="281" r:id="rId3"/>
    <p:sldId id="257" r:id="rId4"/>
    <p:sldId id="282" r:id="rId5"/>
    <p:sldId id="258" r:id="rId6"/>
    <p:sldId id="286" r:id="rId7"/>
    <p:sldId id="287" r:id="rId8"/>
    <p:sldId id="283" r:id="rId9"/>
    <p:sldId id="284" r:id="rId10"/>
    <p:sldId id="285" r:id="rId11"/>
    <p:sldId id="288" r:id="rId12"/>
    <p:sldId id="289" r:id="rId13"/>
    <p:sldId id="290" r:id="rId14"/>
    <p:sldId id="291" r:id="rId15"/>
    <p:sldId id="292" r:id="rId16"/>
    <p:sldId id="293" r:id="rId17"/>
    <p:sldId id="294" r:id="rId18"/>
    <p:sldId id="295" r:id="rId19"/>
    <p:sldId id="296" r:id="rId20"/>
  </p:sldIdLst>
  <p:sldSz cx="9144000" cy="6858000" type="screen4x3"/>
  <p:notesSz cx="6858000" cy="9144000"/>
  <p:defaultTextStyle>
    <a:defPPr>
      <a:defRPr lang="da-DK"/>
    </a:defPPr>
    <a:lvl1pPr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67" autoAdjust="0"/>
  </p:normalViewPr>
  <p:slideViewPr>
    <p:cSldViewPr snapToGrid="0">
      <p:cViewPr varScale="1">
        <p:scale>
          <a:sx n="76" d="100"/>
          <a:sy n="76"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60BAB-EADA-4224-92E1-3A71457C62D2}" type="datetimeFigureOut">
              <a:rPr lang="en-US" smtClean="0"/>
              <a:t>2/29/2016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C3C6-F8DC-4FDB-81FA-617F8980CE83}" type="slidenum">
              <a:rPr lang="en-US" smtClean="0"/>
              <a:t>‹#›</a:t>
            </a:fld>
            <a:endParaRPr lang="en-US"/>
          </a:p>
        </p:txBody>
      </p:sp>
    </p:spTree>
    <p:extLst>
      <p:ext uri="{BB962C8B-B14F-4D97-AF65-F5344CB8AC3E}">
        <p14:creationId xmlns:p14="http://schemas.microsoft.com/office/powerpoint/2010/main" val="15151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words, our number notation works by nesting the expression s(...) around our z as often as the number says (which also means: if we resolve the number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it will replicate the following expression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times). We can also say: we </a:t>
            </a:r>
            <a:r>
              <a:rPr lang="en-US" sz="1200" i="1" kern="1200" dirty="0" smtClean="0">
                <a:solidFill>
                  <a:schemeClr val="tx1"/>
                </a:solidFill>
                <a:effectLst/>
                <a:latin typeface="+mn-lt"/>
                <a:ea typeface="+mn-ea"/>
                <a:cs typeface="+mn-cs"/>
              </a:rPr>
              <a:t>apply</a:t>
            </a:r>
            <a:r>
              <a:rPr lang="en-US" sz="1200" kern="1200" dirty="0" smtClean="0">
                <a:solidFill>
                  <a:schemeClr val="tx1"/>
                </a:solidFill>
                <a:effectLst/>
                <a:latin typeface="+mn-lt"/>
                <a:ea typeface="+mn-ea"/>
                <a:cs typeface="+mn-cs"/>
              </a:rPr>
              <a:t> s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times to z.</a:t>
            </a:r>
            <a:endParaRPr lang="en-US" dirty="0"/>
          </a:p>
        </p:txBody>
      </p:sp>
      <p:sp>
        <p:nvSpPr>
          <p:cNvPr id="4" name="Slide Number Placeholder 3"/>
          <p:cNvSpPr>
            <a:spLocks noGrp="1"/>
          </p:cNvSpPr>
          <p:nvPr>
            <p:ph type="sldNum" sz="quarter" idx="10"/>
          </p:nvPr>
        </p:nvSpPr>
        <p:spPr/>
        <p:txBody>
          <a:bodyPr/>
          <a:lstStyle/>
          <a:p>
            <a:fld id="{DD90C3C6-F8DC-4FDB-81FA-617F8980CE83}" type="slidenum">
              <a:rPr lang="en-US" smtClean="0"/>
              <a:t>8</a:t>
            </a:fld>
            <a:endParaRPr lang="en-US"/>
          </a:p>
        </p:txBody>
      </p:sp>
    </p:spTree>
    <p:extLst>
      <p:ext uri="{BB962C8B-B14F-4D97-AF65-F5344CB8AC3E}">
        <p14:creationId xmlns:p14="http://schemas.microsoft.com/office/powerpoint/2010/main" val="32556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0C3C6-F8DC-4FDB-81FA-617F8980CE83}" type="slidenum">
              <a:rPr lang="en-US" smtClean="0"/>
              <a:t>9</a:t>
            </a:fld>
            <a:endParaRPr lang="en-US"/>
          </a:p>
        </p:txBody>
      </p:sp>
    </p:spTree>
    <p:extLst>
      <p:ext uri="{BB962C8B-B14F-4D97-AF65-F5344CB8AC3E}">
        <p14:creationId xmlns:p14="http://schemas.microsoft.com/office/powerpoint/2010/main" val="2931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A52AEEFF-37AF-4D27-8207-BAB180EFADC5}" type="datetimeFigureOut">
              <a:rPr lang="en-US"/>
              <a:pPr>
                <a:defRPr/>
              </a:pPr>
              <a:t>2/29/2016</a:t>
            </a:fld>
            <a:endParaRPr lang="en-US" dirty="0"/>
          </a:p>
        </p:txBody>
      </p:sp>
      <p:sp>
        <p:nvSpPr>
          <p:cNvPr id="6" name="Footer Placeholder 4"/>
          <p:cNvSpPr>
            <a:spLocks noGrp="1"/>
          </p:cNvSpPr>
          <p:nvPr>
            <p:ph type="ftr" sz="quarter" idx="11"/>
          </p:nvPr>
        </p:nvSpPr>
        <p:spPr/>
        <p:txBody>
          <a:bodyPr/>
          <a:lstStyle>
            <a:lvl1pPr>
              <a:defRPr dirty="0"/>
            </a:lvl1pPr>
          </a:lstStyle>
          <a:p>
            <a:pPr>
              <a:defRPr/>
            </a:pPr>
            <a:endParaRPr 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03E023D9-8DB4-44D2-B8F2-E74DC02F9E53}" type="slidenum">
              <a:rPr lang="en-US"/>
              <a:pPr>
                <a:defRPr/>
              </a:pPr>
              <a:t>‹#›</a:t>
            </a:fld>
            <a:endParaRPr lang="en-US" dirty="0"/>
          </a:p>
        </p:txBody>
      </p:sp>
    </p:spTree>
    <p:extLst>
      <p:ext uri="{BB962C8B-B14F-4D97-AF65-F5344CB8AC3E}">
        <p14:creationId xmlns:p14="http://schemas.microsoft.com/office/powerpoint/2010/main" val="97434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3893C9EE-8548-4947-AD0E-314D149DDC43}" type="datetimeFigureOut">
              <a:rPr lang="en-US"/>
              <a:pPr>
                <a:defRPr/>
              </a:pPr>
              <a:t>2/29/2016</a:t>
            </a:fld>
            <a:endParaRPr lang="en-US" dirty="0"/>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CB979901-08DD-4FB3-94E6-0CB9485016B8}" type="slidenum">
              <a:rPr lang="en-US"/>
              <a:pPr>
                <a:defRPr/>
              </a:pPr>
              <a:t>‹#›</a:t>
            </a:fld>
            <a:endParaRPr lang="en-US" dirty="0"/>
          </a:p>
        </p:txBody>
      </p:sp>
    </p:spTree>
    <p:extLst>
      <p:ext uri="{BB962C8B-B14F-4D97-AF65-F5344CB8AC3E}">
        <p14:creationId xmlns:p14="http://schemas.microsoft.com/office/powerpoint/2010/main" val="249746026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8" name="Date Placeholder 3"/>
          <p:cNvSpPr>
            <a:spLocks noGrp="1"/>
          </p:cNvSpPr>
          <p:nvPr>
            <p:ph type="dt" sz="half" idx="14"/>
          </p:nvPr>
        </p:nvSpPr>
        <p:spPr/>
        <p:txBody>
          <a:bodyPr/>
          <a:lstStyle>
            <a:lvl1pPr>
              <a:defRPr/>
            </a:lvl1pPr>
          </a:lstStyle>
          <a:p>
            <a:pPr>
              <a:defRPr/>
            </a:pPr>
            <a:fld id="{70B41BC6-164B-492E-9031-467F4E681D52}" type="datetimeFigureOut">
              <a:rPr lang="en-US"/>
              <a:pPr>
                <a:defRPr/>
              </a:pPr>
              <a:t>2/29/2016</a:t>
            </a:fld>
            <a:endParaRPr lang="en-US" dirty="0"/>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C18724E-8FC0-41C0-B5B7-5D1E6866944C}" type="slidenum">
              <a:rPr lang="en-US"/>
              <a:pPr>
                <a:defRPr/>
              </a:pPr>
              <a:t>‹#›</a:t>
            </a:fld>
            <a:endParaRPr lang="en-US" dirty="0"/>
          </a:p>
        </p:txBody>
      </p:sp>
    </p:spTree>
    <p:extLst>
      <p:ext uri="{BB962C8B-B14F-4D97-AF65-F5344CB8AC3E}">
        <p14:creationId xmlns:p14="http://schemas.microsoft.com/office/powerpoint/2010/main" val="384768858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1C0633FD-21BF-4CA2-9E51-B929ADEA1218}" type="datetimeFigureOut">
              <a:rPr lang="en-US"/>
              <a:pPr>
                <a:defRPr/>
              </a:pPr>
              <a:t>2/29/2016</a:t>
            </a:fld>
            <a:endParaRPr lang="en-US" dirty="0"/>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63689494-1DB2-43F8-B8B0-8A562C5EE693}" type="slidenum">
              <a:rPr lang="en-US"/>
              <a:pPr>
                <a:defRPr/>
              </a:pPr>
              <a:t>‹#›</a:t>
            </a:fld>
            <a:endParaRPr lang="en-US" dirty="0"/>
          </a:p>
        </p:txBody>
      </p:sp>
    </p:spTree>
    <p:extLst>
      <p:ext uri="{BB962C8B-B14F-4D97-AF65-F5344CB8AC3E}">
        <p14:creationId xmlns:p14="http://schemas.microsoft.com/office/powerpoint/2010/main" val="237986546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8" name="Date Placeholder 4"/>
          <p:cNvSpPr>
            <a:spLocks noGrp="1"/>
          </p:cNvSpPr>
          <p:nvPr>
            <p:ph type="dt" sz="half" idx="14"/>
          </p:nvPr>
        </p:nvSpPr>
        <p:spPr/>
        <p:txBody>
          <a:bodyPr/>
          <a:lstStyle>
            <a:lvl1pPr>
              <a:defRPr/>
            </a:lvl1pPr>
          </a:lstStyle>
          <a:p>
            <a:pPr>
              <a:defRPr/>
            </a:pPr>
            <a:fld id="{9C65A143-E593-46CD-A8AD-874EBCF6B0C2}" type="datetimeFigureOut">
              <a:rPr lang="en-US"/>
              <a:pPr>
                <a:defRPr/>
              </a:pPr>
              <a:t>2/29/2016</a:t>
            </a:fld>
            <a:endParaRPr lang="en-US" dirty="0"/>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232DDC-0C11-49B3-BA0B-A5F452F7608E}" type="slidenum">
              <a:rPr lang="en-US"/>
              <a:pPr>
                <a:defRPr/>
              </a:pPr>
              <a:t>‹#›</a:t>
            </a:fld>
            <a:endParaRPr lang="en-US" dirty="0"/>
          </a:p>
        </p:txBody>
      </p:sp>
    </p:spTree>
    <p:extLst>
      <p:ext uri="{BB962C8B-B14F-4D97-AF65-F5344CB8AC3E}">
        <p14:creationId xmlns:p14="http://schemas.microsoft.com/office/powerpoint/2010/main" val="632883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6" name="Date Placeholder 4"/>
          <p:cNvSpPr>
            <a:spLocks noGrp="1"/>
          </p:cNvSpPr>
          <p:nvPr>
            <p:ph type="dt" sz="half" idx="14"/>
          </p:nvPr>
        </p:nvSpPr>
        <p:spPr/>
        <p:txBody>
          <a:bodyPr/>
          <a:lstStyle>
            <a:lvl1pPr>
              <a:defRPr/>
            </a:lvl1pPr>
          </a:lstStyle>
          <a:p>
            <a:pPr>
              <a:defRPr/>
            </a:pPr>
            <a:fld id="{91D9562B-3292-4405-B4D2-C9BCF5F94834}" type="datetimeFigureOut">
              <a:rPr lang="en-US"/>
              <a:pPr>
                <a:defRPr/>
              </a:pPr>
              <a:t>2/29/2016</a:t>
            </a:fld>
            <a:endParaRPr lang="en-US" dirty="0"/>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2838B230-1D3E-4F35-B7D8-128EC6ECD5D0}" type="slidenum">
              <a:rPr lang="en-US"/>
              <a:pPr>
                <a:defRPr/>
              </a:pPr>
              <a:t>‹#›</a:t>
            </a:fld>
            <a:endParaRPr lang="en-US" dirty="0"/>
          </a:p>
        </p:txBody>
      </p:sp>
    </p:spTree>
    <p:extLst>
      <p:ext uri="{BB962C8B-B14F-4D97-AF65-F5344CB8AC3E}">
        <p14:creationId xmlns:p14="http://schemas.microsoft.com/office/powerpoint/2010/main" val="70316749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AE30D1B-BC13-4E58-B0EC-410B4C77E5FC}" type="datetimeFigureOut">
              <a:rPr lang="en-US"/>
              <a:pPr>
                <a:defRPr/>
              </a:pPr>
              <a:t>2/29/2016</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B376CA2-21F5-4AA4-B198-B7DA544318A3}" type="slidenum">
              <a:rPr lang="en-US"/>
              <a:pPr>
                <a:defRPr/>
              </a:pPr>
              <a:t>‹#›</a:t>
            </a:fld>
            <a:endParaRPr lang="en-US" dirty="0"/>
          </a:p>
        </p:txBody>
      </p:sp>
    </p:spTree>
    <p:extLst>
      <p:ext uri="{BB962C8B-B14F-4D97-AF65-F5344CB8AC3E}">
        <p14:creationId xmlns:p14="http://schemas.microsoft.com/office/powerpoint/2010/main" val="4044830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E69D163-1427-41DE-AC08-0A7B37158901}" type="datetimeFigureOut">
              <a:rPr lang="en-US"/>
              <a:pPr>
                <a:defRPr/>
              </a:pPr>
              <a:t>2/29/2016</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E34AB30-F160-4C7F-92C8-444AB45F8168}" type="slidenum">
              <a:rPr lang="en-US"/>
              <a:pPr>
                <a:defRPr/>
              </a:pPr>
              <a:t>‹#›</a:t>
            </a:fld>
            <a:endParaRPr lang="en-US" dirty="0"/>
          </a:p>
        </p:txBody>
      </p:sp>
    </p:spTree>
    <p:extLst>
      <p:ext uri="{BB962C8B-B14F-4D97-AF65-F5344CB8AC3E}">
        <p14:creationId xmlns:p14="http://schemas.microsoft.com/office/powerpoint/2010/main" val="302915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5EDA9EB-9F8F-4652-8282-C76E9FD08150}" type="datetimeFigureOut">
              <a:rPr lang="en-US"/>
              <a:pPr>
                <a:defRPr/>
              </a:pPr>
              <a:t>2/29/2016</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B6157F-F453-45F3-A5B7-15A0104DE9D6}" type="slidenum">
              <a:rPr lang="en-US"/>
              <a:pPr>
                <a:defRPr/>
              </a:pPr>
              <a:t>‹#›</a:t>
            </a:fld>
            <a:endParaRPr lang="en-US" dirty="0"/>
          </a:p>
        </p:txBody>
      </p:sp>
    </p:spTree>
    <p:extLst>
      <p:ext uri="{BB962C8B-B14F-4D97-AF65-F5344CB8AC3E}">
        <p14:creationId xmlns:p14="http://schemas.microsoft.com/office/powerpoint/2010/main" val="267181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A8D2342A-3265-4CC5-9381-BC3A87388692}" type="datetimeFigureOut">
              <a:rPr lang="en-US"/>
              <a:pPr>
                <a:defRPr/>
              </a:pPr>
              <a:t>2/29/2016</a:t>
            </a:fld>
            <a:endParaRPr lang="en-US" dirty="0"/>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8FF08934-1F81-447D-AB55-925F19EFCE2E}" type="slidenum">
              <a:rPr lang="en-US"/>
              <a:pPr>
                <a:defRPr/>
              </a:pPr>
              <a:t>‹#›</a:t>
            </a:fld>
            <a:endParaRPr lang="en-US" dirty="0"/>
          </a:p>
        </p:txBody>
      </p:sp>
    </p:spTree>
    <p:extLst>
      <p:ext uri="{BB962C8B-B14F-4D97-AF65-F5344CB8AC3E}">
        <p14:creationId xmlns:p14="http://schemas.microsoft.com/office/powerpoint/2010/main" val="174681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969321D6-8A3D-42F0-AB9A-92293DB05113}" type="datetimeFigureOut">
              <a:rPr lang="en-US"/>
              <a:pPr>
                <a:defRPr/>
              </a:pPr>
              <a:t>2/29/2016</a:t>
            </a:fld>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ECC165F-7EC9-4FFB-84B4-3D634C39711B}" type="slidenum">
              <a:rPr lang="en-US"/>
              <a:pPr>
                <a:defRPr/>
              </a:pPr>
              <a:t>‹#›</a:t>
            </a:fld>
            <a:endParaRPr lang="en-US" dirty="0"/>
          </a:p>
        </p:txBody>
      </p:sp>
    </p:spTree>
    <p:extLst>
      <p:ext uri="{BB962C8B-B14F-4D97-AF65-F5344CB8AC3E}">
        <p14:creationId xmlns:p14="http://schemas.microsoft.com/office/powerpoint/2010/main" val="214302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79AB831F-F662-46C3-91F9-E4E9A685F580}" type="datetimeFigureOut">
              <a:rPr lang="en-US"/>
              <a:pPr>
                <a:defRPr/>
              </a:pPr>
              <a:t>2/29/2016</a:t>
            </a:fld>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8F3E6D98-FB9A-44D0-BD07-3401DE068B94}" type="slidenum">
              <a:rPr lang="en-US"/>
              <a:pPr>
                <a:defRPr/>
              </a:pPr>
              <a:t>‹#›</a:t>
            </a:fld>
            <a:endParaRPr lang="en-US" dirty="0"/>
          </a:p>
        </p:txBody>
      </p:sp>
    </p:spTree>
    <p:extLst>
      <p:ext uri="{BB962C8B-B14F-4D97-AF65-F5344CB8AC3E}">
        <p14:creationId xmlns:p14="http://schemas.microsoft.com/office/powerpoint/2010/main" val="202621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D6CAB993-8AFB-466A-9504-EBD6B74E261C}" type="datetimeFigureOut">
              <a:rPr lang="en-US"/>
              <a:pPr>
                <a:defRPr/>
              </a:pPr>
              <a:t>2/29/2016</a:t>
            </a:fld>
            <a:endParaRPr lang="en-US" dirty="0"/>
          </a:p>
        </p:txBody>
      </p:sp>
      <p:sp>
        <p:nvSpPr>
          <p:cNvPr id="6" name="Slide Number Placeholder 4"/>
          <p:cNvSpPr>
            <a:spLocks noGrp="1"/>
          </p:cNvSpPr>
          <p:nvPr>
            <p:ph type="sldNum" sz="quarter" idx="12"/>
          </p:nvPr>
        </p:nvSpPr>
        <p:spPr/>
        <p:txBody>
          <a:bodyPr/>
          <a:lstStyle>
            <a:lvl1pPr>
              <a:defRPr/>
            </a:lvl1pPr>
          </a:lstStyle>
          <a:p>
            <a:pPr>
              <a:defRPr/>
            </a:pPr>
            <a:fld id="{C795BC21-532A-4F13-A143-1C0CC4F4BE15}" type="slidenum">
              <a:rPr lang="en-US"/>
              <a:pPr>
                <a:defRPr/>
              </a:pPr>
              <a:t>‹#›</a:t>
            </a:fld>
            <a:endParaRPr lang="en-US" dirty="0"/>
          </a:p>
        </p:txBody>
      </p:sp>
    </p:spTree>
    <p:extLst>
      <p:ext uri="{BB962C8B-B14F-4D97-AF65-F5344CB8AC3E}">
        <p14:creationId xmlns:p14="http://schemas.microsoft.com/office/powerpoint/2010/main" val="423525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9078AE7C-E76F-4A9F-B790-43F5BD715003}" type="datetimeFigureOut">
              <a:rPr lang="en-US"/>
              <a:pPr>
                <a:defRPr/>
              </a:pPr>
              <a:t>2/29/2016</a:t>
            </a:fld>
            <a:endParaRPr lang="en-US" dirty="0"/>
          </a:p>
        </p:txBody>
      </p:sp>
      <p:sp>
        <p:nvSpPr>
          <p:cNvPr id="5" name="Slide Number Placeholder 3"/>
          <p:cNvSpPr>
            <a:spLocks noGrp="1"/>
          </p:cNvSpPr>
          <p:nvPr>
            <p:ph type="sldNum" sz="quarter" idx="12"/>
          </p:nvPr>
        </p:nvSpPr>
        <p:spPr/>
        <p:txBody>
          <a:bodyPr/>
          <a:lstStyle>
            <a:lvl1pPr>
              <a:defRPr/>
            </a:lvl1pPr>
          </a:lstStyle>
          <a:p>
            <a:pPr>
              <a:defRPr/>
            </a:pPr>
            <a:fld id="{A97B1243-1044-4A8E-BBE8-997C5DA0F93E}" type="slidenum">
              <a:rPr lang="en-US"/>
              <a:pPr>
                <a:defRPr/>
              </a:pPr>
              <a:t>‹#›</a:t>
            </a:fld>
            <a:endParaRPr lang="en-US" dirty="0"/>
          </a:p>
        </p:txBody>
      </p:sp>
    </p:spTree>
    <p:extLst>
      <p:ext uri="{BB962C8B-B14F-4D97-AF65-F5344CB8AC3E}">
        <p14:creationId xmlns:p14="http://schemas.microsoft.com/office/powerpoint/2010/main" val="370610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C3FDA9FB-4451-4C5A-9C7C-E31A11FD8F8C}" type="datetimeFigureOut">
              <a:rPr lang="en-US"/>
              <a:pPr>
                <a:defRPr/>
              </a:pPr>
              <a:t>2/29/2016</a:t>
            </a:fld>
            <a:endParaRPr lang="en-US" dirty="0"/>
          </a:p>
        </p:txBody>
      </p:sp>
      <p:sp>
        <p:nvSpPr>
          <p:cNvPr id="8" name="Slide Number Placeholder 6"/>
          <p:cNvSpPr>
            <a:spLocks noGrp="1"/>
          </p:cNvSpPr>
          <p:nvPr>
            <p:ph type="sldNum" sz="quarter" idx="12"/>
          </p:nvPr>
        </p:nvSpPr>
        <p:spPr/>
        <p:txBody>
          <a:bodyPr/>
          <a:lstStyle>
            <a:lvl1pPr>
              <a:defRPr/>
            </a:lvl1pPr>
          </a:lstStyle>
          <a:p>
            <a:pPr>
              <a:defRPr/>
            </a:pPr>
            <a:fld id="{494C064E-FB44-45D2-9B4B-42A5A848BB0B}" type="slidenum">
              <a:rPr lang="en-US"/>
              <a:pPr>
                <a:defRPr/>
              </a:pPr>
              <a:t>‹#›</a:t>
            </a:fld>
            <a:endParaRPr lang="en-US" dirty="0"/>
          </a:p>
        </p:txBody>
      </p:sp>
    </p:spTree>
    <p:extLst>
      <p:ext uri="{BB962C8B-B14F-4D97-AF65-F5344CB8AC3E}">
        <p14:creationId xmlns:p14="http://schemas.microsoft.com/office/powerpoint/2010/main" val="14003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B15E24E9-DB2E-4B46-BBF8-F78D8A10B169}" type="datetimeFigureOut">
              <a:rPr lang="en-US"/>
              <a:pPr>
                <a:defRPr/>
              </a:pPr>
              <a:t>2/29/2016</a:t>
            </a:fld>
            <a:endParaRPr lang="en-US" dirty="0"/>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0BB85703-685F-4049-8349-60F92377BB7E}" type="slidenum">
              <a:rPr lang="en-US"/>
              <a:pPr>
                <a:defRPr/>
              </a:pPr>
              <a:t>‹#›</a:t>
            </a:fld>
            <a:endParaRPr lang="en-US" dirty="0"/>
          </a:p>
        </p:txBody>
      </p:sp>
    </p:spTree>
    <p:extLst>
      <p:ext uri="{BB962C8B-B14F-4D97-AF65-F5344CB8AC3E}">
        <p14:creationId xmlns:p14="http://schemas.microsoft.com/office/powerpoint/2010/main" val="27190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6102"/>
            <a:chExt cx="1952625" cy="5677649"/>
          </a:xfrm>
        </p:grpSpPr>
        <p:sp>
          <p:nvSpPr>
            <p:cNvPr id="1034" name="Freeform 27"/>
            <p:cNvSpPr>
              <a:spLocks/>
            </p:cNvSpPr>
            <p:nvPr/>
          </p:nvSpPr>
          <p:spPr bwMode="auto">
            <a:xfrm>
              <a:off x="6627813" y="196102"/>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816BF023-326B-45B6-857E-9047FD9A0873}" type="datetimeFigureOut">
              <a:rPr lang="en-US"/>
              <a:pPr>
                <a:defRPr/>
              </a:pPr>
              <a:t>2/29/2016</a:t>
            </a:fld>
            <a:endParaRPr lang="en-US" dirty="0"/>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r>
              <a:rPr lang="en-GB" altLang="en-US"/>
              <a:t>Objects First with Java - A Practical Introduction using BlueJ, © David J. Barnes, Michael Kölling</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smtClean="0">
                <a:solidFill>
                  <a:srgbClr val="FEFFFF"/>
                </a:solidFill>
              </a:defRPr>
            </a:lvl1pPr>
          </a:lstStyle>
          <a:p>
            <a:pPr>
              <a:defRPr/>
            </a:pPr>
            <a:fld id="{088E7EF1-A106-4371-BF6B-1C4E276E430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hf sldNum="0" hdr="0" dt="0"/>
  <p:txStyles>
    <p:titleStyle>
      <a:lvl1pPr algn="l" defTabSz="457200" rtl="0" eaLnBrk="1" fontAlgn="base" hangingPunct="1">
        <a:spcBef>
          <a:spcPct val="0"/>
        </a:spcBef>
        <a:spcAft>
          <a:spcPct val="0"/>
        </a:spcAft>
        <a:defRPr sz="3600" kern="1200">
          <a:solidFill>
            <a:schemeClr val="tx2">
              <a:lumMod val="75000"/>
            </a:schemeClr>
          </a:solidFill>
          <a:latin typeface="+mj-lt"/>
          <a:ea typeface="+mj-ea"/>
          <a:cs typeface="+mj-cs"/>
        </a:defRPr>
      </a:lvl1pPr>
      <a:lvl2pPr algn="l" defTabSz="457200" rtl="0" eaLnBrk="1" fontAlgn="base" hangingPunct="1">
        <a:spcBef>
          <a:spcPct val="0"/>
        </a:spcBef>
        <a:spcAft>
          <a:spcPct val="0"/>
        </a:spcAft>
        <a:defRPr sz="3600">
          <a:solidFill>
            <a:srgbClr val="1581AA"/>
          </a:solidFill>
          <a:latin typeface="Century Gothic" panose="020B0502020202020204" pitchFamily="34" charset="0"/>
        </a:defRPr>
      </a:lvl2pPr>
      <a:lvl3pPr algn="l" defTabSz="457200" rtl="0" eaLnBrk="1" fontAlgn="base" hangingPunct="1">
        <a:spcBef>
          <a:spcPct val="0"/>
        </a:spcBef>
        <a:spcAft>
          <a:spcPct val="0"/>
        </a:spcAft>
        <a:defRPr sz="3600">
          <a:solidFill>
            <a:srgbClr val="1581AA"/>
          </a:solidFill>
          <a:latin typeface="Century Gothic" panose="020B0502020202020204" pitchFamily="34" charset="0"/>
        </a:defRPr>
      </a:lvl3pPr>
      <a:lvl4pPr algn="l" defTabSz="457200" rtl="0" eaLnBrk="1" fontAlgn="base" hangingPunct="1">
        <a:spcBef>
          <a:spcPct val="0"/>
        </a:spcBef>
        <a:spcAft>
          <a:spcPct val="0"/>
        </a:spcAft>
        <a:defRPr sz="3600">
          <a:solidFill>
            <a:srgbClr val="1581AA"/>
          </a:solidFill>
          <a:latin typeface="Century Gothic" panose="020B0502020202020204" pitchFamily="34" charset="0"/>
        </a:defRPr>
      </a:lvl4pPr>
      <a:lvl5pPr algn="l" defTabSz="457200" rtl="0" eaLnBrk="1" fontAlgn="base" hangingPunct="1">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1" fontAlgn="base" hangingPunct="1">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1" fontAlgn="base" hangingPunct="1">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expres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ntscheidungsprobl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Functional Programming</a:t>
            </a:r>
            <a:endParaRPr lang="en-US" dirty="0"/>
          </a:p>
        </p:txBody>
      </p:sp>
      <p:sp>
        <p:nvSpPr>
          <p:cNvPr id="3" name="Subtitle 2"/>
          <p:cNvSpPr>
            <a:spLocks noGrp="1"/>
          </p:cNvSpPr>
          <p:nvPr>
            <p:ph type="subTitle" idx="1"/>
          </p:nvPr>
        </p:nvSpPr>
        <p:spPr/>
        <p:txBody>
          <a:bodyPr/>
          <a:lstStyle/>
          <a:p>
            <a:r>
              <a:rPr lang="en-US" dirty="0" smtClean="0"/>
              <a:t>Haskell</a:t>
            </a:r>
          </a:p>
          <a:p>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89232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a:t>
            </a:r>
            <a:endParaRPr lang="en-US" dirty="0"/>
          </a:p>
        </p:txBody>
      </p:sp>
      <p:sp>
        <p:nvSpPr>
          <p:cNvPr id="3" name="Content Placeholder 2"/>
          <p:cNvSpPr>
            <a:spLocks noGrp="1"/>
          </p:cNvSpPr>
          <p:nvPr>
            <p:ph idx="1"/>
          </p:nvPr>
        </p:nvSpPr>
        <p:spPr/>
        <p:txBody>
          <a:bodyPr/>
          <a:lstStyle/>
          <a:p>
            <a:pPr marL="0" indent="0">
              <a:buNone/>
            </a:pPr>
            <a:endParaRPr lang="en-US" sz="2200" dirty="0" smtClean="0"/>
          </a:p>
          <a:p>
            <a:pPr marL="0" indent="0">
              <a:buNone/>
            </a:pPr>
            <a:r>
              <a:rPr lang="en-US" sz="2200" dirty="0" smtClean="0"/>
              <a:t>That </a:t>
            </a:r>
            <a:r>
              <a:rPr lang="en-US" sz="2200" dirty="0"/>
              <a:t>makes multiplication easy - to multiply with m you need to replace every f with m copies of f, and that's exactly what the representation of m already does. So you can just set</a:t>
            </a:r>
          </a:p>
          <a:p>
            <a:pPr marL="0" indent="0">
              <a:buNone/>
            </a:pPr>
            <a:r>
              <a:rPr lang="en-US" sz="2200" dirty="0" smtClean="0"/>
              <a:t>MULT ≡ </a:t>
            </a:r>
            <a:r>
              <a:rPr lang="en-US" sz="2200" dirty="0" err="1" smtClean="0"/>
              <a:t>λnmf.n</a:t>
            </a:r>
            <a:r>
              <a:rPr lang="en-US" sz="2200" dirty="0" smtClean="0"/>
              <a:t>(mf)</a:t>
            </a:r>
            <a:endParaRPr lang="en-US" sz="2200" dirty="0"/>
          </a:p>
        </p:txBody>
      </p:sp>
    </p:spTree>
    <p:extLst>
      <p:ext uri="{BB962C8B-B14F-4D97-AF65-F5344CB8AC3E}">
        <p14:creationId xmlns:p14="http://schemas.microsoft.com/office/powerpoint/2010/main" val="215060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9238" y="897147"/>
            <a:ext cx="7504982" cy="5762445"/>
          </a:xfrm>
        </p:spPr>
        <p:txBody>
          <a:bodyPr/>
          <a:lstStyle/>
          <a:p>
            <a:pPr marL="0" indent="0">
              <a:buNone/>
            </a:pPr>
            <a:r>
              <a:rPr lang="en-US" sz="2000" b="1" dirty="0"/>
              <a:t>For </a:t>
            </a:r>
            <a:r>
              <a:rPr lang="en-US" sz="2000" b="1" dirty="0" smtClean="0"/>
              <a:t>3 * 4 </a:t>
            </a:r>
            <a:r>
              <a:rPr lang="en-US" sz="2000" b="1" dirty="0"/>
              <a:t>you get </a:t>
            </a:r>
            <a:endParaRPr lang="en-US" sz="2000" b="1" dirty="0" smtClean="0"/>
          </a:p>
          <a:p>
            <a:pPr marL="0" indent="0">
              <a:buNone/>
            </a:pPr>
            <a:r>
              <a:rPr lang="en-US" sz="2000" dirty="0" smtClean="0"/>
              <a:t>N(3)</a:t>
            </a:r>
            <a:r>
              <a:rPr lang="en-US" sz="2000" dirty="0"/>
              <a:t> </a:t>
            </a:r>
            <a:r>
              <a:rPr lang="en-US" sz="2000" dirty="0" smtClean="0"/>
              <a:t>≡ </a:t>
            </a:r>
            <a:r>
              <a:rPr lang="el-GR" sz="2000" i="1" dirty="0" smtClean="0"/>
              <a:t>λ</a:t>
            </a:r>
            <a:r>
              <a:rPr lang="en-US" sz="2000" i="1" dirty="0" err="1"/>
              <a:t>fx</a:t>
            </a:r>
            <a:r>
              <a:rPr lang="en-US" sz="2000" dirty="0" err="1"/>
              <a:t>.</a:t>
            </a:r>
            <a:r>
              <a:rPr lang="en-US" sz="2000" i="1" dirty="0" err="1"/>
              <a:t>f</a:t>
            </a:r>
            <a:r>
              <a:rPr lang="en-US" sz="2000" dirty="0"/>
              <a:t>(</a:t>
            </a:r>
            <a:r>
              <a:rPr lang="en-US" sz="2000" i="1" dirty="0"/>
              <a:t>f</a:t>
            </a:r>
            <a:r>
              <a:rPr lang="en-US" sz="2000" dirty="0"/>
              <a:t>(</a:t>
            </a:r>
            <a:r>
              <a:rPr lang="en-US" sz="2000" i="1" dirty="0" err="1"/>
              <a:t>fx</a:t>
            </a:r>
            <a:r>
              <a:rPr lang="en-US" sz="2000" dirty="0" smtClean="0"/>
              <a:t>))</a:t>
            </a:r>
          </a:p>
          <a:p>
            <a:pPr marL="0" indent="0">
              <a:buNone/>
            </a:pPr>
            <a:r>
              <a:rPr lang="en-US" sz="2000" dirty="0"/>
              <a:t>N(4</a:t>
            </a:r>
            <a:r>
              <a:rPr lang="en-US" sz="2000" dirty="0" smtClean="0"/>
              <a:t>) ≡ </a:t>
            </a:r>
            <a:r>
              <a:rPr lang="el-GR" sz="2000" i="1" dirty="0"/>
              <a:t>λ</a:t>
            </a:r>
            <a:r>
              <a:rPr lang="en-US" sz="2000" i="1" dirty="0" err="1"/>
              <a:t>gy</a:t>
            </a:r>
            <a:r>
              <a:rPr lang="en-US" sz="2000" dirty="0" err="1"/>
              <a:t>.</a:t>
            </a:r>
            <a:r>
              <a:rPr lang="en-US" sz="2000" i="1" dirty="0" err="1"/>
              <a:t>g</a:t>
            </a:r>
            <a:r>
              <a:rPr lang="en-US" sz="2000" dirty="0"/>
              <a:t>(</a:t>
            </a:r>
            <a:r>
              <a:rPr lang="en-US" sz="2000" i="1" dirty="0"/>
              <a:t>g</a:t>
            </a:r>
            <a:r>
              <a:rPr lang="en-US" sz="2000" dirty="0"/>
              <a:t>(</a:t>
            </a:r>
            <a:r>
              <a:rPr lang="en-US" sz="2000" i="1" dirty="0"/>
              <a:t>g</a:t>
            </a:r>
            <a:r>
              <a:rPr lang="en-US" sz="2000" dirty="0"/>
              <a:t>(</a:t>
            </a:r>
            <a:r>
              <a:rPr lang="en-US" sz="2000" i="1" dirty="0" err="1"/>
              <a:t>gy</a:t>
            </a:r>
            <a:r>
              <a:rPr lang="en-US" sz="2000" dirty="0" smtClean="0"/>
              <a:t>)))</a:t>
            </a:r>
          </a:p>
          <a:p>
            <a:pPr marL="0" indent="0">
              <a:buNone/>
            </a:pPr>
            <a:r>
              <a:rPr lang="en-US" sz="2000" dirty="0" smtClean="0"/>
              <a:t>MULT N(3)N(4) ≡ </a:t>
            </a:r>
            <a:r>
              <a:rPr lang="el-GR" sz="2000" dirty="0" smtClean="0"/>
              <a:t>(</a:t>
            </a:r>
            <a:r>
              <a:rPr lang="el-GR" sz="2000" i="1" dirty="0"/>
              <a:t>λ</a:t>
            </a:r>
            <a:r>
              <a:rPr lang="en-US" sz="2000" i="1" dirty="0" err="1" smtClean="0"/>
              <a:t>nmh</a:t>
            </a:r>
            <a:r>
              <a:rPr lang="en-US" sz="2000" dirty="0" err="1" smtClean="0"/>
              <a:t>.</a:t>
            </a:r>
            <a:r>
              <a:rPr lang="en-US" sz="2000" i="1" dirty="0" err="1" smtClean="0"/>
              <a:t>n</a:t>
            </a:r>
            <a:r>
              <a:rPr lang="en-US" sz="2000" dirty="0" smtClean="0"/>
              <a:t>(</a:t>
            </a:r>
            <a:r>
              <a:rPr lang="en-US" sz="2000" i="1" dirty="0" err="1" smtClean="0"/>
              <a:t>mh</a:t>
            </a:r>
            <a:r>
              <a:rPr lang="en-US" sz="2000" dirty="0"/>
              <a:t>))(</a:t>
            </a:r>
            <a:r>
              <a:rPr lang="el-GR" sz="2000" i="1" dirty="0"/>
              <a:t>λ</a:t>
            </a:r>
            <a:r>
              <a:rPr lang="en-US" sz="2000" i="1" dirty="0" err="1"/>
              <a:t>fx</a:t>
            </a:r>
            <a:r>
              <a:rPr lang="en-US" sz="2000" dirty="0" err="1"/>
              <a:t>.</a:t>
            </a:r>
            <a:r>
              <a:rPr lang="en-US" sz="2000" i="1" dirty="0" err="1"/>
              <a:t>f</a:t>
            </a:r>
            <a:r>
              <a:rPr lang="en-US" sz="2000" dirty="0"/>
              <a:t>(</a:t>
            </a:r>
            <a:r>
              <a:rPr lang="en-US" sz="2000" i="1" dirty="0"/>
              <a:t>f</a:t>
            </a:r>
            <a:r>
              <a:rPr lang="en-US" sz="2000" dirty="0"/>
              <a:t>(</a:t>
            </a:r>
            <a:r>
              <a:rPr lang="en-US" sz="2000" i="1" dirty="0" err="1"/>
              <a:t>fx</a:t>
            </a:r>
            <a:r>
              <a:rPr lang="en-US" sz="2000" dirty="0"/>
              <a:t>)))(</a:t>
            </a:r>
            <a:r>
              <a:rPr lang="el-GR" sz="2000" i="1" dirty="0"/>
              <a:t>λ</a:t>
            </a:r>
            <a:r>
              <a:rPr lang="en-US" sz="2000" i="1" dirty="0" err="1"/>
              <a:t>gy</a:t>
            </a:r>
            <a:r>
              <a:rPr lang="en-US" sz="2000" dirty="0" err="1"/>
              <a:t>.</a:t>
            </a:r>
            <a:r>
              <a:rPr lang="en-US" sz="2000" i="1" dirty="0" err="1"/>
              <a:t>g</a:t>
            </a:r>
            <a:r>
              <a:rPr lang="en-US" sz="2000" dirty="0"/>
              <a:t>(</a:t>
            </a:r>
            <a:r>
              <a:rPr lang="en-US" sz="2000" i="1" dirty="0"/>
              <a:t>g</a:t>
            </a:r>
            <a:r>
              <a:rPr lang="en-US" sz="2000" dirty="0"/>
              <a:t>(</a:t>
            </a:r>
            <a:r>
              <a:rPr lang="en-US" sz="2000" i="1" dirty="0"/>
              <a:t>g</a:t>
            </a:r>
            <a:r>
              <a:rPr lang="en-US" sz="2000" dirty="0"/>
              <a:t>(</a:t>
            </a:r>
            <a:r>
              <a:rPr lang="en-US" sz="2000" i="1" dirty="0" err="1"/>
              <a:t>gy</a:t>
            </a:r>
            <a:r>
              <a:rPr lang="en-US" sz="2000" dirty="0" smtClean="0"/>
              <a:t>))))</a:t>
            </a:r>
          </a:p>
          <a:p>
            <a:pPr marL="0" indent="0">
              <a:buNone/>
            </a:pPr>
            <a:r>
              <a:rPr lang="el-GR" sz="2000" dirty="0" smtClean="0"/>
              <a:t>=</a:t>
            </a:r>
            <a:r>
              <a:rPr lang="en-US" sz="2000" dirty="0" smtClean="0"/>
              <a:t> </a:t>
            </a:r>
            <a:r>
              <a:rPr lang="el-GR" sz="2000" i="1" dirty="0"/>
              <a:t>λ</a:t>
            </a:r>
            <a:r>
              <a:rPr lang="en-US" sz="2000" i="1" dirty="0"/>
              <a:t>h</a:t>
            </a:r>
            <a:r>
              <a:rPr lang="en-US" sz="2000" dirty="0"/>
              <a:t>.(</a:t>
            </a:r>
            <a:r>
              <a:rPr lang="el-GR" sz="2000" i="1" dirty="0"/>
              <a:t>λ</a:t>
            </a:r>
            <a:r>
              <a:rPr lang="en-US" sz="2000" i="1" dirty="0" err="1"/>
              <a:t>fx</a:t>
            </a:r>
            <a:r>
              <a:rPr lang="en-US" sz="2000" dirty="0" err="1"/>
              <a:t>.</a:t>
            </a:r>
            <a:r>
              <a:rPr lang="en-US" sz="2000" i="1" dirty="0" err="1"/>
              <a:t>f</a:t>
            </a:r>
            <a:r>
              <a:rPr lang="en-US" sz="2000" dirty="0"/>
              <a:t>(</a:t>
            </a:r>
            <a:r>
              <a:rPr lang="en-US" sz="2000" i="1" dirty="0"/>
              <a:t>f</a:t>
            </a:r>
            <a:r>
              <a:rPr lang="en-US" sz="2000" dirty="0"/>
              <a:t>(</a:t>
            </a:r>
            <a:r>
              <a:rPr lang="en-US" sz="2000" i="1" dirty="0" err="1"/>
              <a:t>fx</a:t>
            </a:r>
            <a:r>
              <a:rPr lang="en-US" sz="2000" dirty="0"/>
              <a:t>)))((</a:t>
            </a:r>
            <a:r>
              <a:rPr lang="el-GR" sz="2000" i="1" dirty="0"/>
              <a:t>λ</a:t>
            </a:r>
            <a:r>
              <a:rPr lang="en-US" sz="2000" i="1" u="sng" dirty="0" err="1" smtClean="0"/>
              <a:t>gy</a:t>
            </a:r>
            <a:r>
              <a:rPr lang="en-US" sz="2000" dirty="0" err="1" smtClean="0"/>
              <a:t>.</a:t>
            </a:r>
            <a:r>
              <a:rPr lang="en-US" sz="2000" i="1" dirty="0" err="1" smtClean="0"/>
              <a:t>g</a:t>
            </a:r>
            <a:r>
              <a:rPr lang="en-US" sz="2000" dirty="0" smtClean="0"/>
              <a:t>(</a:t>
            </a:r>
            <a:r>
              <a:rPr lang="en-US" sz="2000" i="1" dirty="0" smtClean="0"/>
              <a:t>g</a:t>
            </a:r>
            <a:r>
              <a:rPr lang="en-US" sz="2000" dirty="0" smtClean="0"/>
              <a:t>(</a:t>
            </a:r>
            <a:r>
              <a:rPr lang="en-US" sz="2000" i="1" dirty="0" smtClean="0"/>
              <a:t>g</a:t>
            </a:r>
            <a:r>
              <a:rPr lang="en-US" sz="2000" dirty="0" smtClean="0"/>
              <a:t>(</a:t>
            </a:r>
            <a:r>
              <a:rPr lang="en-US" sz="2000" i="1" dirty="0" err="1" smtClean="0"/>
              <a:t>gy</a:t>
            </a:r>
            <a:r>
              <a:rPr lang="en-US" sz="2000" dirty="0"/>
              <a:t>))))</a:t>
            </a:r>
            <a:r>
              <a:rPr lang="en-US" sz="2000" i="1" dirty="0"/>
              <a:t>h</a:t>
            </a:r>
            <a:r>
              <a:rPr lang="en-US" sz="2000" dirty="0"/>
              <a:t>)</a:t>
            </a:r>
            <a:endParaRPr lang="en-US" sz="2000" dirty="0" smtClean="0"/>
          </a:p>
          <a:p>
            <a:pPr marL="0" indent="0">
              <a:buNone/>
            </a:pPr>
            <a:r>
              <a:rPr lang="el-GR" sz="2000" dirty="0" smtClean="0"/>
              <a:t>=</a:t>
            </a:r>
            <a:r>
              <a:rPr lang="en-US" sz="2000" i="1" dirty="0" smtClean="0"/>
              <a:t> </a:t>
            </a:r>
            <a:r>
              <a:rPr lang="el-GR" sz="2000" i="1" dirty="0"/>
              <a:t>λ</a:t>
            </a:r>
            <a:r>
              <a:rPr lang="en-US" sz="2000" i="1" dirty="0"/>
              <a:t>h</a:t>
            </a:r>
            <a:r>
              <a:rPr lang="en-US" sz="2000" dirty="0"/>
              <a:t>.(</a:t>
            </a:r>
            <a:r>
              <a:rPr lang="el-GR" sz="2000" i="1" dirty="0"/>
              <a:t>λ</a:t>
            </a:r>
            <a:r>
              <a:rPr lang="en-US" sz="2000" i="1" u="sng" dirty="0" err="1" smtClean="0"/>
              <a:t>fx</a:t>
            </a:r>
            <a:r>
              <a:rPr lang="en-US" sz="2000" dirty="0" err="1" smtClean="0"/>
              <a:t>.</a:t>
            </a:r>
            <a:r>
              <a:rPr lang="en-US" sz="2000" i="1" dirty="0" err="1" smtClean="0"/>
              <a:t>f</a:t>
            </a:r>
            <a:r>
              <a:rPr lang="en-US" sz="2000" dirty="0" smtClean="0"/>
              <a:t>(</a:t>
            </a:r>
            <a:r>
              <a:rPr lang="en-US" sz="2000" i="1" dirty="0" smtClean="0"/>
              <a:t>f</a:t>
            </a:r>
            <a:r>
              <a:rPr lang="en-US" sz="2000" dirty="0" smtClean="0"/>
              <a:t>(</a:t>
            </a:r>
            <a:r>
              <a:rPr lang="en-US" sz="2000" i="1" dirty="0" err="1" smtClean="0"/>
              <a:t>fx</a:t>
            </a:r>
            <a:r>
              <a:rPr lang="en-US" sz="2000" dirty="0"/>
              <a:t>)))(</a:t>
            </a:r>
            <a:r>
              <a:rPr lang="el-GR" sz="2000" i="1" dirty="0"/>
              <a:t>λ</a:t>
            </a:r>
            <a:r>
              <a:rPr lang="en-US" sz="2000" i="1" dirty="0" err="1"/>
              <a:t>y</a:t>
            </a:r>
            <a:r>
              <a:rPr lang="en-US" sz="2000" dirty="0" err="1"/>
              <a:t>.</a:t>
            </a:r>
            <a:r>
              <a:rPr lang="en-US" sz="2000" i="1" dirty="0" err="1"/>
              <a:t>h</a:t>
            </a:r>
            <a:r>
              <a:rPr lang="en-US" sz="2000" dirty="0"/>
              <a:t>(</a:t>
            </a:r>
            <a:r>
              <a:rPr lang="en-US" sz="2000" i="1" dirty="0"/>
              <a:t>h</a:t>
            </a:r>
            <a:r>
              <a:rPr lang="en-US" sz="2000" dirty="0"/>
              <a:t>(</a:t>
            </a:r>
            <a:r>
              <a:rPr lang="en-US" sz="2000" i="1" dirty="0"/>
              <a:t>h</a:t>
            </a:r>
            <a:r>
              <a:rPr lang="en-US" sz="2000" dirty="0"/>
              <a:t>(</a:t>
            </a:r>
            <a:r>
              <a:rPr lang="en-US" sz="2000" i="1" dirty="0" err="1"/>
              <a:t>hy</a:t>
            </a:r>
            <a:r>
              <a:rPr lang="en-US" sz="2000" dirty="0"/>
              <a:t>))))</a:t>
            </a:r>
            <a:endParaRPr lang="en-US" sz="2000" i="1" dirty="0" smtClean="0"/>
          </a:p>
          <a:p>
            <a:pPr marL="0" indent="0">
              <a:buNone/>
            </a:pPr>
            <a:r>
              <a:rPr lang="el-GR" sz="2000" dirty="0" smtClean="0"/>
              <a:t>=</a:t>
            </a:r>
            <a:r>
              <a:rPr lang="en-US" sz="2000" i="1" dirty="0" smtClean="0"/>
              <a:t> </a:t>
            </a:r>
            <a:r>
              <a:rPr lang="pt-BR" sz="2000" i="1" dirty="0"/>
              <a:t>λh</a:t>
            </a:r>
            <a:r>
              <a:rPr lang="pt-BR" sz="2000" dirty="0"/>
              <a:t>.(</a:t>
            </a:r>
            <a:r>
              <a:rPr lang="pt-BR" sz="2000" i="1" dirty="0"/>
              <a:t>λx</a:t>
            </a:r>
            <a:r>
              <a:rPr lang="pt-BR" sz="2000" dirty="0"/>
              <a:t>.(</a:t>
            </a:r>
            <a:r>
              <a:rPr lang="pt-BR" sz="2000" i="1" dirty="0"/>
              <a:t>λy</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hy</a:t>
            </a:r>
            <a:r>
              <a:rPr lang="pt-BR" sz="2000" dirty="0"/>
              <a:t>))))((</a:t>
            </a:r>
            <a:r>
              <a:rPr lang="pt-BR" sz="2000" i="1" dirty="0"/>
              <a:t>λy</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hy</a:t>
            </a:r>
            <a:r>
              <a:rPr lang="pt-BR" sz="2000" dirty="0"/>
              <a:t>))))((</a:t>
            </a:r>
            <a:r>
              <a:rPr lang="pt-BR" sz="2000" i="1" u="sng" dirty="0" smtClean="0"/>
              <a:t>λy</a:t>
            </a:r>
            <a:r>
              <a:rPr lang="pt-BR" sz="2000" dirty="0" smtClean="0"/>
              <a:t>.</a:t>
            </a:r>
            <a:r>
              <a:rPr lang="pt-BR" sz="2000" i="1" dirty="0" smtClean="0"/>
              <a:t>h</a:t>
            </a:r>
            <a:r>
              <a:rPr lang="pt-BR" sz="2000" dirty="0" smtClean="0"/>
              <a:t>(</a:t>
            </a:r>
            <a:r>
              <a:rPr lang="pt-BR" sz="2000" i="1" dirty="0" smtClean="0"/>
              <a:t>h</a:t>
            </a:r>
            <a:r>
              <a:rPr lang="pt-BR" sz="2000" dirty="0" smtClean="0"/>
              <a:t>(</a:t>
            </a:r>
            <a:r>
              <a:rPr lang="pt-BR" sz="2000" i="1" dirty="0" smtClean="0"/>
              <a:t>h</a:t>
            </a:r>
            <a:r>
              <a:rPr lang="pt-BR" sz="2000" dirty="0" smtClean="0"/>
              <a:t>(</a:t>
            </a:r>
            <a:r>
              <a:rPr lang="pt-BR" sz="2000" i="1" dirty="0" smtClean="0"/>
              <a:t>hy</a:t>
            </a:r>
            <a:r>
              <a:rPr lang="pt-BR" sz="2000" dirty="0"/>
              <a:t>))))</a:t>
            </a:r>
            <a:endParaRPr lang="en-US" sz="2000" i="1" dirty="0" smtClean="0"/>
          </a:p>
          <a:p>
            <a:pPr marL="0" indent="0">
              <a:buNone/>
            </a:pPr>
            <a:r>
              <a:rPr lang="el-GR" sz="2000" dirty="0" smtClean="0"/>
              <a:t>=</a:t>
            </a:r>
            <a:r>
              <a:rPr lang="en-US" sz="2000" i="1" dirty="0" smtClean="0"/>
              <a:t> </a:t>
            </a:r>
            <a:r>
              <a:rPr lang="pt-BR" sz="2000" i="1" dirty="0"/>
              <a:t>λh</a:t>
            </a:r>
            <a:r>
              <a:rPr lang="pt-BR" sz="2000" dirty="0"/>
              <a:t>.(</a:t>
            </a:r>
            <a:r>
              <a:rPr lang="pt-BR" sz="2000" i="1" dirty="0"/>
              <a:t>λx</a:t>
            </a:r>
            <a:r>
              <a:rPr lang="pt-BR" sz="2000" dirty="0"/>
              <a:t>.(</a:t>
            </a:r>
            <a:r>
              <a:rPr lang="pt-BR" sz="2000" i="1" dirty="0"/>
              <a:t>λy</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hy</a:t>
            </a:r>
            <a:r>
              <a:rPr lang="pt-BR" sz="2000" dirty="0"/>
              <a:t>))))((</a:t>
            </a:r>
            <a:r>
              <a:rPr lang="pt-BR" sz="2000" i="1" u="sng" dirty="0" smtClean="0"/>
              <a:t>λy</a:t>
            </a:r>
            <a:r>
              <a:rPr lang="pt-BR" sz="2000" dirty="0" smtClean="0"/>
              <a:t>.</a:t>
            </a:r>
            <a:r>
              <a:rPr lang="pt-BR" sz="2000" i="1" dirty="0" smtClean="0"/>
              <a:t>h</a:t>
            </a:r>
            <a:r>
              <a:rPr lang="pt-BR" sz="2000" dirty="0" smtClean="0"/>
              <a:t>(</a:t>
            </a:r>
            <a:r>
              <a:rPr lang="pt-BR" sz="2000" i="1" dirty="0" smtClean="0"/>
              <a:t>h</a:t>
            </a:r>
            <a:r>
              <a:rPr lang="pt-BR" sz="2000" dirty="0" smtClean="0"/>
              <a:t>(</a:t>
            </a:r>
            <a:r>
              <a:rPr lang="pt-BR" sz="2000" i="1" dirty="0" smtClean="0"/>
              <a:t>h</a:t>
            </a:r>
            <a:r>
              <a:rPr lang="pt-BR" sz="2000" dirty="0" smtClean="0"/>
              <a:t>(</a:t>
            </a:r>
            <a:r>
              <a:rPr lang="pt-BR" sz="2000" i="1" dirty="0" smtClean="0"/>
              <a:t>hy</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hx</a:t>
            </a:r>
            <a:r>
              <a:rPr lang="pt-BR" sz="2000" dirty="0"/>
              <a:t>))))))</a:t>
            </a:r>
            <a:endParaRPr lang="en-US" sz="2000" i="1" dirty="0" smtClean="0"/>
          </a:p>
          <a:p>
            <a:pPr marL="0" indent="0">
              <a:buNone/>
            </a:pPr>
            <a:r>
              <a:rPr lang="el-GR" sz="2000" dirty="0" smtClean="0"/>
              <a:t>=</a:t>
            </a:r>
            <a:r>
              <a:rPr lang="en-US" sz="2000" i="1" dirty="0" smtClean="0"/>
              <a:t> </a:t>
            </a:r>
            <a:r>
              <a:rPr lang="pt-BR" sz="2000" i="1" dirty="0"/>
              <a:t>λh</a:t>
            </a:r>
            <a:r>
              <a:rPr lang="pt-BR" sz="2000" dirty="0"/>
              <a:t>.(</a:t>
            </a:r>
            <a:r>
              <a:rPr lang="pt-BR" sz="2000" i="1" dirty="0"/>
              <a:t>λx</a:t>
            </a:r>
            <a:r>
              <a:rPr lang="pt-BR" sz="2000" dirty="0"/>
              <a:t>.(</a:t>
            </a:r>
            <a:r>
              <a:rPr lang="pt-BR" sz="2000" i="1" u="sng" dirty="0" smtClean="0"/>
              <a:t>λy</a:t>
            </a:r>
            <a:r>
              <a:rPr lang="pt-BR" sz="2000" dirty="0" smtClean="0"/>
              <a:t>.</a:t>
            </a:r>
            <a:r>
              <a:rPr lang="pt-BR" sz="2000" i="1" dirty="0" smtClean="0"/>
              <a:t>h</a:t>
            </a:r>
            <a:r>
              <a:rPr lang="pt-BR" sz="2000" dirty="0" smtClean="0"/>
              <a:t>(</a:t>
            </a:r>
            <a:r>
              <a:rPr lang="pt-BR" sz="2000" i="1" dirty="0" smtClean="0"/>
              <a:t>h</a:t>
            </a:r>
            <a:r>
              <a:rPr lang="pt-BR" sz="2000" dirty="0" smtClean="0"/>
              <a:t>(</a:t>
            </a:r>
            <a:r>
              <a:rPr lang="pt-BR" sz="2000" i="1" dirty="0" smtClean="0"/>
              <a:t>h</a:t>
            </a:r>
            <a:r>
              <a:rPr lang="pt-BR" sz="2000" dirty="0" smtClean="0"/>
              <a:t>(</a:t>
            </a:r>
            <a:r>
              <a:rPr lang="pt-BR" sz="2000" i="1" dirty="0" smtClean="0"/>
              <a:t>hy</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a:t>
            </a:r>
            <a:r>
              <a:rPr lang="pt-BR" sz="2000" dirty="0"/>
              <a:t>(</a:t>
            </a:r>
            <a:r>
              <a:rPr lang="pt-BR" sz="2000" i="1" dirty="0"/>
              <a:t>hx</a:t>
            </a:r>
            <a:r>
              <a:rPr lang="pt-BR" sz="2000" dirty="0"/>
              <a:t>)))))))))</a:t>
            </a:r>
            <a:endParaRPr lang="en-US" sz="2000" i="1" dirty="0" smtClean="0"/>
          </a:p>
          <a:p>
            <a:pPr marL="0" indent="0">
              <a:buNone/>
            </a:pPr>
            <a:r>
              <a:rPr lang="el-GR" sz="2000" dirty="0" smtClean="0"/>
              <a:t>=</a:t>
            </a:r>
            <a:r>
              <a:rPr lang="en-US" sz="2000" i="1" dirty="0" smtClean="0"/>
              <a:t> </a:t>
            </a:r>
            <a:r>
              <a:rPr lang="el-GR" sz="2000" i="1" dirty="0"/>
              <a:t>λ</a:t>
            </a:r>
            <a:r>
              <a:rPr lang="en-US" sz="2000" i="1" dirty="0"/>
              <a:t>h</a:t>
            </a:r>
            <a:r>
              <a:rPr lang="en-US" sz="2000" dirty="0"/>
              <a:t>.(</a:t>
            </a:r>
            <a:r>
              <a:rPr lang="el-GR" sz="2000" i="1" dirty="0"/>
              <a:t>λ</a:t>
            </a:r>
            <a:r>
              <a:rPr lang="en-US" sz="2000" i="1" dirty="0" err="1"/>
              <a:t>x</a:t>
            </a:r>
            <a:r>
              <a:rPr lang="en-US" sz="2000" dirty="0" err="1"/>
              <a:t>.</a:t>
            </a:r>
            <a:r>
              <a:rPr lang="en-US" sz="2000" i="1" dirty="0" err="1"/>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err="1"/>
              <a:t>hx</a:t>
            </a:r>
            <a:r>
              <a:rPr lang="en-US" sz="2000" dirty="0"/>
              <a:t>))))))))))))</a:t>
            </a:r>
            <a:endParaRPr lang="en-US" sz="2000" i="1" dirty="0" smtClean="0"/>
          </a:p>
          <a:p>
            <a:pPr marL="0" indent="0">
              <a:buNone/>
            </a:pPr>
            <a:r>
              <a:rPr lang="el-GR" sz="2000" dirty="0" smtClean="0"/>
              <a:t>=</a:t>
            </a:r>
            <a:r>
              <a:rPr lang="en-US" sz="2000" dirty="0" smtClean="0"/>
              <a:t> </a:t>
            </a:r>
            <a:r>
              <a:rPr lang="el-GR" sz="2000" i="1" dirty="0"/>
              <a:t>λ</a:t>
            </a:r>
            <a:r>
              <a:rPr lang="en-US" sz="2000" i="1" dirty="0" err="1"/>
              <a:t>hx</a:t>
            </a:r>
            <a:r>
              <a:rPr lang="en-US" sz="2000" dirty="0" err="1"/>
              <a:t>.</a:t>
            </a:r>
            <a:r>
              <a:rPr lang="en-US" sz="2000" i="1" dirty="0" err="1"/>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a:t>h</a:t>
            </a:r>
            <a:r>
              <a:rPr lang="en-US" sz="2000" dirty="0"/>
              <a:t>(</a:t>
            </a:r>
            <a:r>
              <a:rPr lang="en-US" sz="2000" i="1" dirty="0" err="1"/>
              <a:t>hx</a:t>
            </a:r>
            <a:r>
              <a:rPr lang="en-US" sz="2000" dirty="0"/>
              <a:t>)))))))))))</a:t>
            </a:r>
            <a:endParaRPr lang="en-US" sz="2000" i="1" dirty="0"/>
          </a:p>
          <a:p>
            <a:pPr marL="0" indent="0">
              <a:buNone/>
            </a:pPr>
            <a:r>
              <a:rPr lang="en-US" sz="2000" dirty="0" smtClean="0"/>
              <a:t>≡ N(12)</a:t>
            </a:r>
          </a:p>
          <a:p>
            <a:pPr marL="0" indent="0">
              <a:buNone/>
            </a:pPr>
            <a:r>
              <a:rPr lang="en-US" sz="2000" dirty="0"/>
              <a:t>**the reduced λ-expression is marked by underlining</a:t>
            </a:r>
          </a:p>
        </p:txBody>
      </p:sp>
    </p:spTree>
    <p:extLst>
      <p:ext uri="{BB962C8B-B14F-4D97-AF65-F5344CB8AC3E}">
        <p14:creationId xmlns:p14="http://schemas.microsoft.com/office/powerpoint/2010/main" val="265788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Popular Functional</a:t>
            </a:r>
            <a:br>
              <a:rPr lang="en-US" dirty="0"/>
            </a:br>
            <a:r>
              <a:rPr lang="en-US" dirty="0"/>
              <a:t>Languages</a:t>
            </a:r>
          </a:p>
        </p:txBody>
      </p:sp>
      <p:sp>
        <p:nvSpPr>
          <p:cNvPr id="3" name="Content Placeholder 2"/>
          <p:cNvSpPr>
            <a:spLocks noGrp="1"/>
          </p:cNvSpPr>
          <p:nvPr>
            <p:ph idx="1"/>
          </p:nvPr>
        </p:nvSpPr>
        <p:spPr/>
        <p:txBody>
          <a:bodyPr/>
          <a:lstStyle/>
          <a:p>
            <a:r>
              <a:rPr lang="en-US" dirty="0"/>
              <a:t>Scala -- Java related OOP/FP hybrid</a:t>
            </a:r>
          </a:p>
          <a:p>
            <a:r>
              <a:rPr lang="nl-NL" dirty="0"/>
              <a:t>F# -- Microsoft’s .NET OOP/FP hybrid</a:t>
            </a:r>
          </a:p>
          <a:p>
            <a:r>
              <a:rPr lang="en-US" dirty="0" err="1"/>
              <a:t>Erlang</a:t>
            </a:r>
            <a:r>
              <a:rPr lang="en-US" dirty="0"/>
              <a:t> -- Ericsson’s fault tolerant, parallel, pure FP</a:t>
            </a:r>
          </a:p>
          <a:p>
            <a:r>
              <a:rPr lang="en-US" dirty="0" err="1"/>
              <a:t>Clojure</a:t>
            </a:r>
            <a:r>
              <a:rPr lang="en-US" dirty="0"/>
              <a:t> -- Java based Lisp dialect</a:t>
            </a:r>
          </a:p>
          <a:p>
            <a:r>
              <a:rPr lang="en-US" dirty="0"/>
              <a:t>Scheme/Common Lisp -- Modern Lisp</a:t>
            </a:r>
          </a:p>
          <a:p>
            <a:r>
              <a:rPr lang="en-US" dirty="0" err="1"/>
              <a:t>OCaml</a:t>
            </a:r>
            <a:r>
              <a:rPr lang="en-US" dirty="0"/>
              <a:t> -- Multi-paradigm</a:t>
            </a:r>
          </a:p>
        </p:txBody>
      </p:sp>
    </p:spTree>
    <p:extLst>
      <p:ext uri="{BB962C8B-B14F-4D97-AF65-F5344CB8AC3E}">
        <p14:creationId xmlns:p14="http://schemas.microsoft.com/office/powerpoint/2010/main" val="340028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a:t>
            </a:r>
          </a:p>
        </p:txBody>
      </p:sp>
      <p:sp>
        <p:nvSpPr>
          <p:cNvPr id="3" name="Content Placeholder 2"/>
          <p:cNvSpPr>
            <a:spLocks noGrp="1"/>
          </p:cNvSpPr>
          <p:nvPr>
            <p:ph idx="1"/>
          </p:nvPr>
        </p:nvSpPr>
        <p:spPr/>
        <p:txBody>
          <a:bodyPr/>
          <a:lstStyle/>
          <a:p>
            <a:r>
              <a:rPr lang="en-US" dirty="0"/>
              <a:t>Simple model of programming: “one value, the result, is</a:t>
            </a:r>
          </a:p>
          <a:p>
            <a:r>
              <a:rPr lang="en-US" dirty="0"/>
              <a:t>computed on the basis of others, the inputs.”</a:t>
            </a:r>
          </a:p>
          <a:p>
            <a:r>
              <a:rPr lang="en-US" dirty="0"/>
              <a:t>Everything is a function: inputs → output</a:t>
            </a:r>
          </a:p>
          <a:p>
            <a:r>
              <a:rPr lang="en-US" dirty="0"/>
              <a:t>Pure Functions</a:t>
            </a:r>
          </a:p>
          <a:p>
            <a:r>
              <a:rPr lang="en-US" dirty="0"/>
              <a:t>Same input, same output</a:t>
            </a:r>
          </a:p>
          <a:p>
            <a:r>
              <a:rPr lang="en-US" dirty="0"/>
              <a:t>No side effects</a:t>
            </a:r>
          </a:p>
          <a:p>
            <a:r>
              <a:rPr lang="en-US" dirty="0"/>
              <a:t>Referentially transparent</a:t>
            </a:r>
          </a:p>
          <a:p>
            <a:r>
              <a:rPr lang="en-US" dirty="0"/>
              <a:t>Functions with superpowers</a:t>
            </a:r>
          </a:p>
        </p:txBody>
      </p:sp>
    </p:spTree>
    <p:extLst>
      <p:ext uri="{BB962C8B-B14F-4D97-AF65-F5344CB8AC3E}">
        <p14:creationId xmlns:p14="http://schemas.microsoft.com/office/powerpoint/2010/main" val="194479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Pure Functional: </a:t>
            </a:r>
            <a:r>
              <a:rPr lang="en-US" b="1" dirty="0">
                <a:solidFill>
                  <a:srgbClr val="C00000"/>
                </a:solidFill>
              </a:rPr>
              <a:t>NO</a:t>
            </a:r>
          </a:p>
        </p:txBody>
      </p:sp>
      <p:sp>
        <p:nvSpPr>
          <p:cNvPr id="3" name="Content Placeholder 2"/>
          <p:cNvSpPr>
            <a:spLocks noGrp="1"/>
          </p:cNvSpPr>
          <p:nvPr>
            <p:ph idx="1"/>
          </p:nvPr>
        </p:nvSpPr>
        <p:spPr/>
        <p:txBody>
          <a:bodyPr numCol="2"/>
          <a:lstStyle/>
          <a:p>
            <a:r>
              <a:rPr lang="en-US" dirty="0"/>
              <a:t>statements</a:t>
            </a:r>
          </a:p>
          <a:p>
            <a:r>
              <a:rPr lang="en-US" dirty="0"/>
              <a:t>assignment statements</a:t>
            </a:r>
          </a:p>
          <a:p>
            <a:r>
              <a:rPr lang="en-US" dirty="0"/>
              <a:t>variables as we’re used to</a:t>
            </a:r>
          </a:p>
          <a:p>
            <a:r>
              <a:rPr lang="en-US" dirty="0"/>
              <a:t>side-effects</a:t>
            </a:r>
          </a:p>
          <a:p>
            <a:r>
              <a:rPr lang="en-US" dirty="0"/>
              <a:t>flow of control (for, while, do loops ...)</a:t>
            </a:r>
          </a:p>
          <a:p>
            <a:r>
              <a:rPr lang="en-US" dirty="0"/>
              <a:t>complex scope rules</a:t>
            </a:r>
          </a:p>
          <a:p>
            <a:r>
              <a:rPr lang="en-US" dirty="0"/>
              <a:t>direct connection with the CPU and </a:t>
            </a:r>
            <a:r>
              <a:rPr lang="en-US" dirty="0" smtClean="0"/>
              <a:t>architecture</a:t>
            </a:r>
          </a:p>
          <a:p>
            <a:r>
              <a:rPr lang="en-US" dirty="0"/>
              <a:t>objects</a:t>
            </a:r>
          </a:p>
          <a:p>
            <a:r>
              <a:rPr lang="en-US" dirty="0" err="1"/>
              <a:t>const</a:t>
            </a:r>
            <a:endParaRPr lang="en-US" dirty="0"/>
          </a:p>
          <a:p>
            <a:r>
              <a:rPr lang="en-US" dirty="0"/>
              <a:t>static</a:t>
            </a:r>
          </a:p>
          <a:p>
            <a:r>
              <a:rPr lang="en-US" dirty="0"/>
              <a:t>+=</a:t>
            </a:r>
          </a:p>
          <a:p>
            <a:r>
              <a:rPr lang="en-US" dirty="0"/>
              <a:t>++</a:t>
            </a:r>
          </a:p>
        </p:txBody>
      </p:sp>
    </p:spTree>
    <p:extLst>
      <p:ext uri="{BB962C8B-B14F-4D97-AF65-F5344CB8AC3E}">
        <p14:creationId xmlns:p14="http://schemas.microsoft.com/office/powerpoint/2010/main" val="218140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Power and elegance</a:t>
            </a:r>
          </a:p>
          <a:p>
            <a:r>
              <a:rPr lang="en-US" dirty="0"/>
              <a:t>Better modularity and abstraction</a:t>
            </a:r>
          </a:p>
          <a:p>
            <a:r>
              <a:rPr lang="en-US" dirty="0"/>
              <a:t>Shorter and easier to understand</a:t>
            </a:r>
          </a:p>
          <a:p>
            <a:r>
              <a:rPr lang="en-US" dirty="0"/>
              <a:t>Eliminates sources of errors</a:t>
            </a:r>
          </a:p>
          <a:p>
            <a:pPr lvl="1"/>
            <a:r>
              <a:rPr lang="en-US" dirty="0"/>
              <a:t>“Easier” to prove correctness</a:t>
            </a:r>
          </a:p>
          <a:p>
            <a:r>
              <a:rPr lang="en-US" dirty="0"/>
              <a:t>Order of execution is irrelevant</a:t>
            </a:r>
          </a:p>
          <a:p>
            <a:pPr lvl="1"/>
            <a:r>
              <a:rPr lang="en-US" dirty="0"/>
              <a:t>Better for concurrent execution: parallel </a:t>
            </a:r>
            <a:r>
              <a:rPr lang="en-US" dirty="0" err="1"/>
              <a:t>cpu’s</a:t>
            </a:r>
            <a:endParaRPr lang="en-US" dirty="0"/>
          </a:p>
          <a:p>
            <a:r>
              <a:rPr lang="en-US" dirty="0"/>
              <a:t>Generally very type-safe</a:t>
            </a:r>
          </a:p>
        </p:txBody>
      </p:sp>
    </p:spTree>
    <p:extLst>
      <p:ext uri="{BB962C8B-B14F-4D97-AF65-F5344CB8AC3E}">
        <p14:creationId xmlns:p14="http://schemas.microsoft.com/office/powerpoint/2010/main" val="228485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50233" y="1131632"/>
            <a:ext cx="3674853" cy="1930277"/>
          </a:xfrm>
          <a:prstGeom prst="rect">
            <a:avLst/>
          </a:prstGeom>
        </p:spPr>
      </p:pic>
      <p:pic>
        <p:nvPicPr>
          <p:cNvPr id="5" name="Picture 4"/>
          <p:cNvPicPr>
            <a:picLocks noChangeAspect="1"/>
          </p:cNvPicPr>
          <p:nvPr/>
        </p:nvPicPr>
        <p:blipFill>
          <a:blip r:embed="rId3"/>
          <a:stretch>
            <a:fillRect/>
          </a:stretch>
        </p:blipFill>
        <p:spPr>
          <a:xfrm>
            <a:off x="492152" y="3979424"/>
            <a:ext cx="3734791" cy="690143"/>
          </a:xfrm>
          <a:prstGeom prst="rect">
            <a:avLst/>
          </a:prstGeom>
        </p:spPr>
      </p:pic>
      <p:pic>
        <p:nvPicPr>
          <p:cNvPr id="6" name="Picture 5"/>
          <p:cNvPicPr>
            <a:picLocks noChangeAspect="1"/>
          </p:cNvPicPr>
          <p:nvPr/>
        </p:nvPicPr>
        <p:blipFill>
          <a:blip r:embed="rId4"/>
          <a:stretch>
            <a:fillRect/>
          </a:stretch>
        </p:blipFill>
        <p:spPr>
          <a:xfrm>
            <a:off x="492152" y="4807420"/>
            <a:ext cx="3312543" cy="1015988"/>
          </a:xfrm>
          <a:prstGeom prst="rect">
            <a:avLst/>
          </a:prstGeom>
        </p:spPr>
      </p:pic>
      <p:pic>
        <p:nvPicPr>
          <p:cNvPr id="7" name="Picture 6"/>
          <p:cNvPicPr>
            <a:picLocks noChangeAspect="1"/>
          </p:cNvPicPr>
          <p:nvPr/>
        </p:nvPicPr>
        <p:blipFill>
          <a:blip r:embed="rId5"/>
          <a:stretch>
            <a:fillRect/>
          </a:stretch>
        </p:blipFill>
        <p:spPr>
          <a:xfrm>
            <a:off x="5396547" y="3979424"/>
            <a:ext cx="3486620" cy="1981836"/>
          </a:xfrm>
          <a:prstGeom prst="rect">
            <a:avLst/>
          </a:prstGeom>
        </p:spPr>
      </p:pic>
      <p:sp>
        <p:nvSpPr>
          <p:cNvPr id="8" name="TextBox 7"/>
          <p:cNvSpPr txBox="1"/>
          <p:nvPr/>
        </p:nvSpPr>
        <p:spPr>
          <a:xfrm flipH="1">
            <a:off x="4036193" y="669967"/>
            <a:ext cx="1502931" cy="461665"/>
          </a:xfrm>
          <a:prstGeom prst="rect">
            <a:avLst/>
          </a:prstGeom>
          <a:noFill/>
        </p:spPr>
        <p:txBody>
          <a:bodyPr wrap="square" rtlCol="0">
            <a:spAutoFit/>
          </a:bodyPr>
          <a:lstStyle/>
          <a:p>
            <a:r>
              <a:rPr lang="en-US" dirty="0" smtClean="0"/>
              <a:t>Factorial</a:t>
            </a:r>
            <a:endParaRPr lang="en-US" dirty="0"/>
          </a:p>
        </p:txBody>
      </p:sp>
      <p:sp>
        <p:nvSpPr>
          <p:cNvPr id="10" name="TextBox 9"/>
          <p:cNvSpPr txBox="1"/>
          <p:nvPr/>
        </p:nvSpPr>
        <p:spPr>
          <a:xfrm flipH="1">
            <a:off x="6321175" y="3292741"/>
            <a:ext cx="1637364" cy="461665"/>
          </a:xfrm>
          <a:prstGeom prst="rect">
            <a:avLst/>
          </a:prstGeom>
          <a:noFill/>
        </p:spPr>
        <p:txBody>
          <a:bodyPr wrap="square" rtlCol="0">
            <a:spAutoFit/>
          </a:bodyPr>
          <a:lstStyle/>
          <a:p>
            <a:r>
              <a:rPr lang="en-US" dirty="0" smtClean="0"/>
              <a:t>Imperative</a:t>
            </a:r>
            <a:endParaRPr lang="en-US" dirty="0"/>
          </a:p>
        </p:txBody>
      </p:sp>
      <p:sp>
        <p:nvSpPr>
          <p:cNvPr id="11" name="TextBox 10"/>
          <p:cNvSpPr txBox="1"/>
          <p:nvPr/>
        </p:nvSpPr>
        <p:spPr>
          <a:xfrm flipH="1">
            <a:off x="1323619" y="3292741"/>
            <a:ext cx="1649608" cy="461665"/>
          </a:xfrm>
          <a:prstGeom prst="rect">
            <a:avLst/>
          </a:prstGeom>
          <a:noFill/>
        </p:spPr>
        <p:txBody>
          <a:bodyPr wrap="square" rtlCol="0">
            <a:spAutoFit/>
          </a:bodyPr>
          <a:lstStyle/>
          <a:p>
            <a:r>
              <a:rPr lang="en-US" dirty="0"/>
              <a:t>F</a:t>
            </a:r>
            <a:r>
              <a:rPr lang="en-US" dirty="0" smtClean="0"/>
              <a:t>unctional</a:t>
            </a:r>
            <a:endParaRPr lang="en-US" dirty="0"/>
          </a:p>
        </p:txBody>
      </p:sp>
    </p:spTree>
    <p:extLst>
      <p:ext uri="{BB962C8B-B14F-4D97-AF65-F5344CB8AC3E}">
        <p14:creationId xmlns:p14="http://schemas.microsoft.com/office/powerpoint/2010/main" val="164153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68764" y="2240159"/>
            <a:ext cx="2908241" cy="535323"/>
          </a:xfrm>
          <a:prstGeom prst="rect">
            <a:avLst/>
          </a:prstGeom>
        </p:spPr>
      </p:pic>
      <p:sp>
        <p:nvSpPr>
          <p:cNvPr id="4" name="TextBox 3"/>
          <p:cNvSpPr txBox="1"/>
          <p:nvPr/>
        </p:nvSpPr>
        <p:spPr>
          <a:xfrm>
            <a:off x="4462732" y="724618"/>
            <a:ext cx="4071668" cy="1200329"/>
          </a:xfrm>
          <a:prstGeom prst="rect">
            <a:avLst/>
          </a:prstGeom>
          <a:noFill/>
        </p:spPr>
        <p:txBody>
          <a:bodyPr wrap="square" rtlCol="0">
            <a:spAutoFit/>
          </a:bodyPr>
          <a:lstStyle/>
          <a:p>
            <a:r>
              <a:rPr lang="en-US" b="0" dirty="0"/>
              <a:t>Convert list of Integers to list </a:t>
            </a:r>
            <a:r>
              <a:rPr lang="en-US" b="0" dirty="0" smtClean="0"/>
              <a:t>of Strings</a:t>
            </a:r>
            <a:r>
              <a:rPr lang="en-US" b="0" dirty="0"/>
              <a:t>, then collapse to a </a:t>
            </a:r>
            <a:r>
              <a:rPr lang="en-US" b="0" dirty="0" smtClean="0"/>
              <a:t>single String</a:t>
            </a:r>
            <a:endParaRPr lang="en-US" dirty="0"/>
          </a:p>
        </p:txBody>
      </p:sp>
      <p:pic>
        <p:nvPicPr>
          <p:cNvPr id="8" name="Picture 7"/>
          <p:cNvPicPr>
            <a:picLocks noChangeAspect="1"/>
          </p:cNvPicPr>
          <p:nvPr/>
        </p:nvPicPr>
        <p:blipFill>
          <a:blip r:embed="rId3"/>
          <a:stretch>
            <a:fillRect/>
          </a:stretch>
        </p:blipFill>
        <p:spPr>
          <a:xfrm>
            <a:off x="568764" y="3427075"/>
            <a:ext cx="2809875" cy="314325"/>
          </a:xfrm>
          <a:prstGeom prst="rect">
            <a:avLst/>
          </a:prstGeom>
        </p:spPr>
      </p:pic>
      <p:pic>
        <p:nvPicPr>
          <p:cNvPr id="9" name="Picture 8"/>
          <p:cNvPicPr>
            <a:picLocks noChangeAspect="1"/>
          </p:cNvPicPr>
          <p:nvPr/>
        </p:nvPicPr>
        <p:blipFill>
          <a:blip r:embed="rId4"/>
          <a:stretch>
            <a:fillRect/>
          </a:stretch>
        </p:blipFill>
        <p:spPr>
          <a:xfrm>
            <a:off x="846824" y="5465869"/>
            <a:ext cx="3048668" cy="342984"/>
          </a:xfrm>
          <a:prstGeom prst="rect">
            <a:avLst/>
          </a:prstGeom>
        </p:spPr>
      </p:pic>
      <p:pic>
        <p:nvPicPr>
          <p:cNvPr id="10" name="Picture 9"/>
          <p:cNvPicPr>
            <a:picLocks noChangeAspect="1"/>
          </p:cNvPicPr>
          <p:nvPr/>
        </p:nvPicPr>
        <p:blipFill>
          <a:blip r:embed="rId5"/>
          <a:stretch>
            <a:fillRect/>
          </a:stretch>
        </p:blipFill>
        <p:spPr>
          <a:xfrm>
            <a:off x="4153046" y="2398142"/>
            <a:ext cx="4990954" cy="3868879"/>
          </a:xfrm>
          <a:prstGeom prst="rect">
            <a:avLst/>
          </a:prstGeom>
        </p:spPr>
      </p:pic>
      <p:sp>
        <p:nvSpPr>
          <p:cNvPr id="11" name="TextBox 10"/>
          <p:cNvSpPr txBox="1"/>
          <p:nvPr/>
        </p:nvSpPr>
        <p:spPr>
          <a:xfrm>
            <a:off x="6101750" y="1936477"/>
            <a:ext cx="793631" cy="461665"/>
          </a:xfrm>
          <a:prstGeom prst="rect">
            <a:avLst/>
          </a:prstGeom>
          <a:noFill/>
        </p:spPr>
        <p:txBody>
          <a:bodyPr wrap="square" rtlCol="0">
            <a:spAutoFit/>
          </a:bodyPr>
          <a:lstStyle/>
          <a:p>
            <a:pPr algn="just"/>
            <a:r>
              <a:rPr lang="en-US" dirty="0" smtClean="0"/>
              <a:t>Java</a:t>
            </a:r>
            <a:endParaRPr lang="en-US" dirty="0"/>
          </a:p>
        </p:txBody>
      </p:sp>
      <p:sp>
        <p:nvSpPr>
          <p:cNvPr id="12" name="TextBox 11"/>
          <p:cNvSpPr txBox="1"/>
          <p:nvPr/>
        </p:nvSpPr>
        <p:spPr>
          <a:xfrm>
            <a:off x="1247132" y="1728007"/>
            <a:ext cx="1175322" cy="461665"/>
          </a:xfrm>
          <a:prstGeom prst="rect">
            <a:avLst/>
          </a:prstGeom>
          <a:noFill/>
        </p:spPr>
        <p:txBody>
          <a:bodyPr wrap="none" rtlCol="0">
            <a:spAutoFit/>
          </a:bodyPr>
          <a:lstStyle/>
          <a:p>
            <a:r>
              <a:rPr lang="en-US" dirty="0"/>
              <a:t>Haskell</a:t>
            </a:r>
          </a:p>
        </p:txBody>
      </p:sp>
      <p:sp>
        <p:nvSpPr>
          <p:cNvPr id="17" name="Up Arrow 16"/>
          <p:cNvSpPr/>
          <p:nvPr/>
        </p:nvSpPr>
        <p:spPr>
          <a:xfrm>
            <a:off x="1875907" y="2875846"/>
            <a:ext cx="94593" cy="4508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3433850" flipH="1">
            <a:off x="2981649" y="3339491"/>
            <a:ext cx="109511" cy="26897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23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401678" y="2583763"/>
            <a:ext cx="818434" cy="461665"/>
          </a:xfrm>
          <a:prstGeom prst="rect">
            <a:avLst/>
          </a:prstGeom>
          <a:noFill/>
        </p:spPr>
        <p:txBody>
          <a:bodyPr wrap="square" rtlCol="0">
            <a:spAutoFit/>
          </a:bodyPr>
          <a:lstStyle/>
          <a:p>
            <a:pPr marL="0" indent="0">
              <a:buNone/>
            </a:pPr>
            <a:r>
              <a:rPr lang="en-US" sz="2400" b="1" dirty="0" smtClean="0">
                <a:latin typeface="Times" panose="02020603050405020304" pitchFamily="18" charset="0"/>
                <a:cs typeface="Times" panose="02020603050405020304" pitchFamily="18" charset="0"/>
              </a:rPr>
              <a:t>Java</a:t>
            </a:r>
            <a:endParaRPr lang="en-US" sz="2400" b="1" dirty="0">
              <a:latin typeface="Times" panose="02020603050405020304" pitchFamily="18" charset="0"/>
              <a:cs typeface="Times" panose="02020603050405020304" pitchFamily="18" charset="0"/>
            </a:endParaRPr>
          </a:p>
        </p:txBody>
      </p:sp>
      <p:sp>
        <p:nvSpPr>
          <p:cNvPr id="6" name="TextBox 5"/>
          <p:cNvSpPr txBox="1"/>
          <p:nvPr/>
        </p:nvSpPr>
        <p:spPr>
          <a:xfrm>
            <a:off x="2329132" y="2583763"/>
            <a:ext cx="1175322" cy="461665"/>
          </a:xfrm>
          <a:prstGeom prst="rect">
            <a:avLst/>
          </a:prstGeom>
          <a:noFill/>
        </p:spPr>
        <p:txBody>
          <a:bodyPr wrap="none" rtlCol="0">
            <a:spAutoFit/>
          </a:bodyPr>
          <a:lstStyle/>
          <a:p>
            <a:r>
              <a:rPr lang="en-US" dirty="0" smtClean="0"/>
              <a:t>Haskell</a:t>
            </a:r>
            <a:endParaRPr lang="en-US" dirty="0"/>
          </a:p>
        </p:txBody>
      </p:sp>
      <p:pic>
        <p:nvPicPr>
          <p:cNvPr id="7" name="Picture 6"/>
          <p:cNvPicPr>
            <a:picLocks noChangeAspect="1"/>
          </p:cNvPicPr>
          <p:nvPr/>
        </p:nvPicPr>
        <p:blipFill>
          <a:blip r:embed="rId2"/>
          <a:stretch>
            <a:fillRect/>
          </a:stretch>
        </p:blipFill>
        <p:spPr>
          <a:xfrm>
            <a:off x="1264327" y="3045428"/>
            <a:ext cx="3304932" cy="1611708"/>
          </a:xfrm>
          <a:prstGeom prst="rect">
            <a:avLst/>
          </a:prstGeom>
        </p:spPr>
      </p:pic>
      <p:pic>
        <p:nvPicPr>
          <p:cNvPr id="8" name="Picture 7"/>
          <p:cNvPicPr>
            <a:picLocks noChangeAspect="1"/>
          </p:cNvPicPr>
          <p:nvPr/>
        </p:nvPicPr>
        <p:blipFill>
          <a:blip r:embed="rId3"/>
          <a:stretch>
            <a:fillRect/>
          </a:stretch>
        </p:blipFill>
        <p:spPr>
          <a:xfrm>
            <a:off x="4947839" y="3045428"/>
            <a:ext cx="3726112" cy="2130421"/>
          </a:xfrm>
          <a:prstGeom prst="rect">
            <a:avLst/>
          </a:prstGeom>
        </p:spPr>
      </p:pic>
      <p:sp>
        <p:nvSpPr>
          <p:cNvPr id="9" name="TextBox 8"/>
          <p:cNvSpPr txBox="1"/>
          <p:nvPr/>
        </p:nvSpPr>
        <p:spPr>
          <a:xfrm>
            <a:off x="5050857" y="5406681"/>
            <a:ext cx="3623094" cy="461665"/>
          </a:xfrm>
          <a:prstGeom prst="rect">
            <a:avLst/>
          </a:prstGeom>
          <a:noFill/>
        </p:spPr>
        <p:txBody>
          <a:bodyPr wrap="square" rtlCol="0">
            <a:spAutoFit/>
          </a:bodyPr>
          <a:lstStyle/>
          <a:p>
            <a:r>
              <a:rPr lang="en-US" b="0"/>
              <a:t>Suffers from “indexitis”</a:t>
            </a:r>
            <a:endParaRPr lang="en-US"/>
          </a:p>
        </p:txBody>
      </p:sp>
    </p:spTree>
    <p:extLst>
      <p:ext uri="{BB962C8B-B14F-4D97-AF65-F5344CB8AC3E}">
        <p14:creationId xmlns:p14="http://schemas.microsoft.com/office/powerpoint/2010/main" val="34682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OK to laugh.</a:t>
            </a:r>
          </a:p>
        </p:txBody>
      </p:sp>
      <p:sp>
        <p:nvSpPr>
          <p:cNvPr id="3" name="Content Placeholder 2"/>
          <p:cNvSpPr>
            <a:spLocks noGrp="1"/>
          </p:cNvSpPr>
          <p:nvPr>
            <p:ph idx="1"/>
          </p:nvPr>
        </p:nvSpPr>
        <p:spPr/>
        <p:txBody>
          <a:bodyPr numCol="2"/>
          <a:lstStyle/>
          <a:p>
            <a:endParaRPr lang="en-US" dirty="0" smtClean="0"/>
          </a:p>
          <a:p>
            <a:endParaRPr lang="en-US" dirty="0" smtClean="0"/>
          </a:p>
          <a:p>
            <a:r>
              <a:rPr lang="en-US" sz="2000" dirty="0" smtClean="0"/>
              <a:t>Why </a:t>
            </a:r>
            <a:r>
              <a:rPr lang="en-US" sz="2000" dirty="0"/>
              <a:t>is it that this </a:t>
            </a:r>
            <a:r>
              <a:rPr lang="en-US" sz="2000" dirty="0" smtClean="0"/>
              <a:t>isn’t </a:t>
            </a:r>
            <a:br>
              <a:rPr lang="en-US" sz="2000" dirty="0" smtClean="0"/>
            </a:br>
            <a:r>
              <a:rPr lang="en-US" sz="2000" dirty="0" smtClean="0"/>
              <a:t>THE </a:t>
            </a:r>
            <a:r>
              <a:rPr lang="en-US" sz="2000" dirty="0"/>
              <a:t>way to </a:t>
            </a:r>
            <a:r>
              <a:rPr lang="en-US" sz="2000" dirty="0" smtClean="0"/>
              <a:t>write</a:t>
            </a:r>
            <a:br>
              <a:rPr lang="en-US" sz="2000" dirty="0" smtClean="0"/>
            </a:br>
            <a:r>
              <a:rPr lang="en-US" sz="2000" dirty="0" smtClean="0"/>
              <a:t>code?</a:t>
            </a:r>
          </a:p>
          <a:p>
            <a:endParaRPr lang="en-US" sz="2000" dirty="0"/>
          </a:p>
          <a:p>
            <a:r>
              <a:rPr lang="en-US" sz="2000" dirty="0"/>
              <a:t>Why is it that this </a:t>
            </a:r>
            <a:r>
              <a:rPr lang="en-US" sz="2000" dirty="0" smtClean="0"/>
              <a:t>isn’t </a:t>
            </a:r>
            <a:br>
              <a:rPr lang="en-US" sz="2000" dirty="0" smtClean="0"/>
            </a:br>
            <a:r>
              <a:rPr lang="en-US" sz="2000" dirty="0" smtClean="0"/>
              <a:t>THE </a:t>
            </a:r>
            <a:r>
              <a:rPr lang="en-US" sz="2000" dirty="0"/>
              <a:t>way to </a:t>
            </a:r>
            <a:r>
              <a:rPr lang="en-US" sz="2000" dirty="0" smtClean="0"/>
              <a:t>solve </a:t>
            </a:r>
            <a:br>
              <a:rPr lang="en-US" sz="2000" dirty="0" smtClean="0"/>
            </a:br>
            <a:r>
              <a:rPr lang="en-US" sz="2000" dirty="0" smtClean="0"/>
              <a:t>problems</a:t>
            </a:r>
            <a:r>
              <a:rPr lang="en-US" sz="2000" dirty="0"/>
              <a:t>?</a:t>
            </a:r>
          </a:p>
        </p:txBody>
      </p:sp>
      <p:pic>
        <p:nvPicPr>
          <p:cNvPr id="7" name="Picture 6"/>
          <p:cNvPicPr>
            <a:picLocks noChangeAspect="1"/>
          </p:cNvPicPr>
          <p:nvPr/>
        </p:nvPicPr>
        <p:blipFill>
          <a:blip r:embed="rId2"/>
          <a:stretch>
            <a:fillRect/>
          </a:stretch>
        </p:blipFill>
        <p:spPr>
          <a:xfrm>
            <a:off x="5841072" y="2297341"/>
            <a:ext cx="2693328" cy="3842481"/>
          </a:xfrm>
          <a:prstGeom prst="rect">
            <a:avLst/>
          </a:prstGeom>
        </p:spPr>
      </p:pic>
    </p:spTree>
    <p:extLst>
      <p:ext uri="{BB962C8B-B14F-4D97-AF65-F5344CB8AC3E}">
        <p14:creationId xmlns:p14="http://schemas.microsoft.com/office/powerpoint/2010/main" val="303596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Landmarks in </a:t>
            </a:r>
            <a:r>
              <a:rPr lang="en-US" dirty="0" smtClean="0"/>
              <a:t>Functional </a:t>
            </a:r>
            <a:r>
              <a:rPr lang="en-US" dirty="0"/>
              <a:t>P</a:t>
            </a:r>
            <a:r>
              <a:rPr lang="en-US" dirty="0" smtClean="0"/>
              <a:t>rogramming</a:t>
            </a:r>
            <a:r>
              <a:rPr lang="en-US" dirty="0"/>
              <a:t/>
            </a:r>
            <a:br>
              <a:rPr lang="en-US" dirty="0"/>
            </a:br>
            <a:endParaRPr lang="en-US" dirty="0"/>
          </a:p>
        </p:txBody>
      </p:sp>
      <p:sp>
        <p:nvSpPr>
          <p:cNvPr id="3" name="Content Placeholder 2"/>
          <p:cNvSpPr>
            <a:spLocks noGrp="1"/>
          </p:cNvSpPr>
          <p:nvPr>
            <p:ph idx="1"/>
          </p:nvPr>
        </p:nvSpPr>
        <p:spPr/>
        <p:txBody>
          <a:bodyPr/>
          <a:lstStyle/>
          <a:p>
            <a:r>
              <a:rPr lang="el-GR" sz="2000" dirty="0" smtClean="0"/>
              <a:t>λ-</a:t>
            </a:r>
            <a:r>
              <a:rPr lang="en-US" sz="2000" dirty="0"/>
              <a:t>Calculus -- Alonzo Church, 1936-1941</a:t>
            </a:r>
          </a:p>
          <a:p>
            <a:r>
              <a:rPr lang="en-US" sz="2000" dirty="0"/>
              <a:t>LISP -- John McCarthy, 1958</a:t>
            </a:r>
          </a:p>
          <a:p>
            <a:r>
              <a:rPr lang="en-US" sz="2000" dirty="0" smtClean="0"/>
              <a:t>S-Expressions (</a:t>
            </a:r>
            <a:r>
              <a:rPr lang="en-US" sz="2000" dirty="0" smtClean="0">
                <a:hlinkClick r:id="rId2"/>
              </a:rPr>
              <a:t>a</a:t>
            </a:r>
            <a:r>
              <a:rPr lang="en-US" sz="2000" dirty="0" smtClean="0">
                <a:hlinkClick r:id="rId2"/>
              </a:rPr>
              <a:t>rticle</a:t>
            </a:r>
            <a:r>
              <a:rPr lang="en-US" sz="2000" dirty="0" smtClean="0"/>
              <a:t>)</a:t>
            </a:r>
          </a:p>
          <a:p>
            <a:r>
              <a:rPr lang="en-US" sz="2000" dirty="0" smtClean="0"/>
              <a:t>ML -- Robin Milner, 1973</a:t>
            </a:r>
          </a:p>
          <a:p>
            <a:r>
              <a:rPr lang="en-US" sz="2000" dirty="0" smtClean="0"/>
              <a:t>Miranda </a:t>
            </a:r>
            <a:r>
              <a:rPr lang="en-US" sz="2000" dirty="0"/>
              <a:t>-- David Turner, 1985</a:t>
            </a:r>
          </a:p>
          <a:p>
            <a:r>
              <a:rPr lang="en-US" sz="2000" dirty="0"/>
              <a:t>Haskell -- Simon Peyton Jones and many others, 1990</a:t>
            </a:r>
          </a:p>
        </p:txBody>
      </p:sp>
    </p:spTree>
    <p:extLst>
      <p:ext uri="{BB962C8B-B14F-4D97-AF65-F5344CB8AC3E}">
        <p14:creationId xmlns:p14="http://schemas.microsoft.com/office/powerpoint/2010/main" val="2660651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Calculus</a:t>
            </a:r>
            <a:endParaRPr lang="en-US" dirty="0"/>
          </a:p>
        </p:txBody>
      </p:sp>
      <p:sp>
        <p:nvSpPr>
          <p:cNvPr id="3" name="Content Placeholder 2"/>
          <p:cNvSpPr>
            <a:spLocks noGrp="1"/>
          </p:cNvSpPr>
          <p:nvPr>
            <p:ph idx="1"/>
          </p:nvPr>
        </p:nvSpPr>
        <p:spPr/>
        <p:txBody>
          <a:bodyPr/>
          <a:lstStyle/>
          <a:p>
            <a:pPr marL="0" indent="0">
              <a:buNone/>
            </a:pPr>
            <a:r>
              <a:rPr lang="en-US" sz="2000" dirty="0"/>
              <a:t>“Lambda calculus (also written as λ-calculus or called “the lambda calculus”) is a formal system in mathematical logic and computer science for expressing computation by way of variable binding and substitution. First formulated by Alonzo Church, lambda calculus found early successes in the area of computability theory, such as a negative answer to Hilbert’s </a:t>
            </a:r>
            <a:r>
              <a:rPr lang="en-US" sz="2000" dirty="0" err="1" smtClean="0"/>
              <a:t>Entscheidungsproblem</a:t>
            </a:r>
            <a:r>
              <a:rPr lang="en-US" sz="2000" dirty="0" smtClean="0"/>
              <a:t>.” </a:t>
            </a:r>
            <a:r>
              <a:rPr lang="en-US" sz="2000" dirty="0" smtClean="0"/>
              <a:t>Wikipedia</a:t>
            </a:r>
          </a:p>
          <a:p>
            <a:pPr marL="0" indent="0">
              <a:buNone/>
            </a:pPr>
            <a:r>
              <a:rPr lang="en-US" sz="2000" dirty="0" smtClean="0">
                <a:hlinkClick r:id="rId2"/>
              </a:rPr>
              <a:t>Article</a:t>
            </a:r>
            <a:endParaRPr lang="en-US" sz="2000" dirty="0"/>
          </a:p>
        </p:txBody>
      </p:sp>
    </p:spTree>
    <p:extLst>
      <p:ext uri="{BB962C8B-B14F-4D97-AF65-F5344CB8AC3E}">
        <p14:creationId xmlns:p14="http://schemas.microsoft.com/office/powerpoint/2010/main" val="2236083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500332"/>
            <a:ext cx="6591985" cy="5410890"/>
          </a:xfrm>
        </p:spPr>
        <p:txBody>
          <a:bodyPr/>
          <a:lstStyle/>
          <a:p>
            <a:pPr marL="0" indent="0">
              <a:buNone/>
            </a:pPr>
            <a:r>
              <a:rPr lang="en-US" dirty="0"/>
              <a:t>A line of symbols is called an </a:t>
            </a:r>
            <a:r>
              <a:rPr lang="en-US" i="1" dirty="0"/>
              <a:t>expression</a:t>
            </a:r>
            <a:r>
              <a:rPr lang="en-US" dirty="0"/>
              <a:t>. It might look like this: (</a:t>
            </a:r>
            <a:r>
              <a:rPr lang="en-US" dirty="0" err="1"/>
              <a:t>λx.xy</a:t>
            </a:r>
            <a:r>
              <a:rPr lang="en-US" dirty="0"/>
              <a:t>) (ab)</a:t>
            </a:r>
            <a:br>
              <a:rPr lang="en-US" dirty="0"/>
            </a:br>
            <a:r>
              <a:rPr lang="en-US" dirty="0"/>
              <a:t>We only have the following symbols:</a:t>
            </a:r>
          </a:p>
          <a:p>
            <a:r>
              <a:rPr lang="en-US" dirty="0" smtClean="0"/>
              <a:t>Single </a:t>
            </a:r>
            <a:r>
              <a:rPr lang="en-US" dirty="0"/>
              <a:t>letters (like a, b, c, d...), which are called </a:t>
            </a:r>
            <a:r>
              <a:rPr lang="en-US" i="1" dirty="0"/>
              <a:t>variables</a:t>
            </a:r>
            <a:r>
              <a:rPr lang="en-US" dirty="0"/>
              <a:t>. An expression can be a single letter, or several letters in a row. More generally, we can write any two or more expressions together to get another expression.</a:t>
            </a:r>
          </a:p>
          <a:p>
            <a:r>
              <a:rPr lang="en-US" dirty="0"/>
              <a:t>Parentheses: ( ). Parentheses can be used to indicate that some part of an expression belongs together (just as the braces around this part of the sentence make it belong together). Where we don't have parentheses, we look at expressions simply from left to right.</a:t>
            </a:r>
          </a:p>
          <a:p>
            <a:r>
              <a:rPr lang="en-US" dirty="0"/>
              <a:t>The </a:t>
            </a:r>
            <a:r>
              <a:rPr lang="en-US" dirty="0" err="1"/>
              <a:t>greek</a:t>
            </a:r>
            <a:r>
              <a:rPr lang="en-US" dirty="0"/>
              <a:t> letter λ (pronounced, of course: </a:t>
            </a:r>
            <a:r>
              <a:rPr lang="en-US" i="1" dirty="0"/>
              <a:t>Lambda</a:t>
            </a:r>
            <a:r>
              <a:rPr lang="en-US" dirty="0"/>
              <a:t>), and the dot: . With λ and the dot, we can write </a:t>
            </a:r>
            <a:r>
              <a:rPr lang="en-US" i="1" dirty="0"/>
              <a:t>functions</a:t>
            </a:r>
            <a:r>
              <a:rPr lang="en-US" dirty="0"/>
              <a:t>. A function starts always with the λ and a variable, followed by a dot, and then comes an expression. The λ does not have any complicated meaning: it just says that a function starts here. The λ-</a:t>
            </a:r>
            <a:r>
              <a:rPr lang="en-US" i="1" dirty="0"/>
              <a:t>variable</a:t>
            </a:r>
            <a:r>
              <a:rPr lang="en-US" dirty="0"/>
              <a:t>-. part of a function is called its </a:t>
            </a:r>
            <a:r>
              <a:rPr lang="en-US" i="1" dirty="0"/>
              <a:t>head</a:t>
            </a:r>
            <a:r>
              <a:rPr lang="en-US" dirty="0"/>
              <a:t>, and the remainder (the expression) is called the </a:t>
            </a:r>
            <a:r>
              <a:rPr lang="en-US" i="1" dirty="0"/>
              <a:t>body</a:t>
            </a:r>
            <a:r>
              <a:rPr lang="en-US" dirty="0"/>
              <a:t>.</a:t>
            </a:r>
          </a:p>
          <a:p>
            <a:pPr marL="0" indent="0">
              <a:buNone/>
            </a:pPr>
            <a:endParaRPr lang="en-US" dirty="0"/>
          </a:p>
        </p:txBody>
      </p:sp>
    </p:spTree>
    <p:extLst>
      <p:ext uri="{BB962C8B-B14F-4D97-AF65-F5344CB8AC3E}">
        <p14:creationId xmlns:p14="http://schemas.microsoft.com/office/powerpoint/2010/main" val="319292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More Simply Put</a:t>
            </a:r>
            <a:endParaRPr lang="en-US" dirty="0"/>
          </a:p>
        </p:txBody>
      </p:sp>
      <p:sp>
        <p:nvSpPr>
          <p:cNvPr id="3" name="Content Placeholder 2"/>
          <p:cNvSpPr>
            <a:spLocks noGrp="1"/>
          </p:cNvSpPr>
          <p:nvPr>
            <p:ph idx="1"/>
          </p:nvPr>
        </p:nvSpPr>
        <p:spPr>
          <a:xfrm>
            <a:off x="1742524" y="2133600"/>
            <a:ext cx="6994551" cy="3777622"/>
          </a:xfrm>
        </p:spPr>
        <p:txBody>
          <a:bodyPr/>
          <a:lstStyle/>
          <a:p>
            <a:pPr marL="0" indent="0">
              <a:buNone/>
            </a:pPr>
            <a:r>
              <a:rPr lang="en-US" sz="2000" dirty="0"/>
              <a:t>An expression in lambda calculus can be </a:t>
            </a:r>
            <a:r>
              <a:rPr lang="en-US" sz="2000" dirty="0" smtClean="0"/>
              <a:t>a:</a:t>
            </a:r>
          </a:p>
          <a:p>
            <a:pPr marL="0" indent="0">
              <a:buNone/>
            </a:pPr>
            <a:r>
              <a:rPr lang="en-US" sz="2000" dirty="0" smtClean="0"/>
              <a:t>    variable: x</a:t>
            </a:r>
            <a:br>
              <a:rPr lang="en-US" sz="2000" dirty="0" smtClean="0"/>
            </a:br>
            <a:r>
              <a:rPr lang="en-US" sz="2000" dirty="0" smtClean="0"/>
              <a:t>    lambda </a:t>
            </a:r>
            <a:r>
              <a:rPr lang="en-US" sz="2000" dirty="0"/>
              <a:t>abstraction (function): </a:t>
            </a:r>
            <a:r>
              <a:rPr lang="en-US" sz="2000" dirty="0" err="1" smtClean="0"/>
              <a:t>λx.x</a:t>
            </a:r>
            <a:r>
              <a:rPr lang="en-US" sz="2000" dirty="0" smtClean="0"/>
              <a:t> </a:t>
            </a:r>
            <a:br>
              <a:rPr lang="en-US" sz="2000" dirty="0" smtClean="0"/>
            </a:br>
            <a:r>
              <a:rPr lang="en-US" sz="2000" dirty="0" smtClean="0"/>
              <a:t>(where . separates the function argument and body)</a:t>
            </a:r>
            <a:br>
              <a:rPr lang="en-US" sz="2000" dirty="0" smtClean="0"/>
            </a:br>
            <a:r>
              <a:rPr lang="en-US" sz="2000" dirty="0" smtClean="0"/>
              <a:t>    </a:t>
            </a:r>
            <a:r>
              <a:rPr lang="en-US" sz="2000" dirty="0"/>
              <a:t>function application: x y</a:t>
            </a:r>
          </a:p>
          <a:p>
            <a:pPr marL="0" indent="0">
              <a:buNone/>
            </a:pPr>
            <a:r>
              <a:rPr lang="en-US" sz="2000" dirty="0"/>
              <a:t>The simplest function is the </a:t>
            </a:r>
            <a:r>
              <a:rPr lang="en-US" sz="2000" b="1" dirty="0"/>
              <a:t>identity function </a:t>
            </a:r>
            <a:r>
              <a:rPr lang="en-US" sz="2000" dirty="0" err="1"/>
              <a:t>λx.x</a:t>
            </a:r>
            <a:r>
              <a:rPr lang="en-US" sz="2000" dirty="0"/>
              <a:t> – it takes something (another function) as an argument and returns the same thing. </a:t>
            </a:r>
          </a:p>
          <a:p>
            <a:pPr marL="0" indent="0">
              <a:buNone/>
            </a:pPr>
            <a:endParaRPr lang="en-US" dirty="0"/>
          </a:p>
        </p:txBody>
      </p:sp>
    </p:spTree>
    <p:extLst>
      <p:ext uri="{BB962C8B-B14F-4D97-AF65-F5344CB8AC3E}">
        <p14:creationId xmlns:p14="http://schemas.microsoft.com/office/powerpoint/2010/main" val="76445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Reduction</a:t>
            </a:r>
            <a:endParaRPr lang="en-US" dirty="0"/>
          </a:p>
        </p:txBody>
      </p:sp>
      <p:sp>
        <p:nvSpPr>
          <p:cNvPr id="3" name="Content Placeholder 2"/>
          <p:cNvSpPr>
            <a:spLocks noGrp="1"/>
          </p:cNvSpPr>
          <p:nvPr>
            <p:ph idx="1"/>
          </p:nvPr>
        </p:nvSpPr>
        <p:spPr>
          <a:xfrm>
            <a:off x="1942415" y="2133599"/>
            <a:ext cx="6591985" cy="4370717"/>
          </a:xfrm>
        </p:spPr>
        <p:txBody>
          <a:bodyPr/>
          <a:lstStyle/>
          <a:p>
            <a:pPr marL="0" indent="0">
              <a:buNone/>
            </a:pPr>
            <a:r>
              <a:rPr lang="en-US" sz="2000" dirty="0"/>
              <a:t>If you have a lambda expression of the form:</a:t>
            </a:r>
          </a:p>
          <a:p>
            <a:pPr marL="0" indent="0">
              <a:buNone/>
            </a:pPr>
            <a:r>
              <a:rPr lang="en-US" sz="2000" dirty="0" smtClean="0"/>
              <a:t>(</a:t>
            </a:r>
            <a:r>
              <a:rPr lang="en-US" sz="2000" dirty="0"/>
              <a:t>λx.t) s</a:t>
            </a:r>
          </a:p>
          <a:p>
            <a:pPr marL="0" indent="0">
              <a:buNone/>
            </a:pPr>
            <a:r>
              <a:rPr lang="en-US" sz="2000" dirty="0" smtClean="0"/>
              <a:t>then </a:t>
            </a:r>
            <a:r>
              <a:rPr lang="en-US" sz="2000" dirty="0"/>
              <a:t>you can reduce it to a new lambda expression by replacing every occurrence of x in t by s and erasing the </a:t>
            </a:r>
            <a:r>
              <a:rPr lang="en-US" sz="2000" dirty="0" err="1"/>
              <a:t>λx</a:t>
            </a:r>
            <a:r>
              <a:rPr lang="en-US" sz="2000" dirty="0"/>
              <a:t>. You can think of this as a simple string operation if you like. For example:</a:t>
            </a:r>
          </a:p>
          <a:p>
            <a:pPr marL="0" indent="0">
              <a:buNone/>
            </a:pPr>
            <a:r>
              <a:rPr lang="en-US" sz="2000" dirty="0" smtClean="0"/>
              <a:t>(</a:t>
            </a:r>
            <a:r>
              <a:rPr lang="en-US" sz="2000" dirty="0" err="1"/>
              <a:t>λx</a:t>
            </a:r>
            <a:r>
              <a:rPr lang="en-US" sz="2000" dirty="0"/>
              <a:t>. x z)  (a b) </a:t>
            </a:r>
          </a:p>
          <a:p>
            <a:pPr marL="0" indent="0">
              <a:buNone/>
            </a:pPr>
            <a:r>
              <a:rPr lang="en-US" sz="2000" dirty="0" smtClean="0"/>
              <a:t>is </a:t>
            </a:r>
            <a:r>
              <a:rPr lang="en-US" sz="2000" dirty="0"/>
              <a:t>of the form given with t=x z and s=a b.</a:t>
            </a:r>
          </a:p>
          <a:p>
            <a:pPr marL="0" indent="0">
              <a:buNone/>
            </a:pPr>
            <a:r>
              <a:rPr lang="en-US" sz="2000" dirty="0" smtClean="0"/>
              <a:t>By </a:t>
            </a:r>
            <a:r>
              <a:rPr lang="en-US" sz="2000" dirty="0"/>
              <a:t>our new rule we can replace the x in x z with s, i.e. a b. The resulting new reduced expression is:</a:t>
            </a:r>
          </a:p>
          <a:p>
            <a:pPr marL="0" indent="0">
              <a:buNone/>
            </a:pPr>
            <a:r>
              <a:rPr lang="en-US" sz="2000" dirty="0" smtClean="0"/>
              <a:t>a </a:t>
            </a:r>
            <a:r>
              <a:rPr lang="en-US" sz="2000" dirty="0"/>
              <a:t>b z </a:t>
            </a:r>
          </a:p>
        </p:txBody>
      </p:sp>
    </p:spTree>
    <p:extLst>
      <p:ext uri="{BB962C8B-B14F-4D97-AF65-F5344CB8AC3E}">
        <p14:creationId xmlns:p14="http://schemas.microsoft.com/office/powerpoint/2010/main" val="332709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431321"/>
            <a:ext cx="6591985" cy="6038490"/>
          </a:xfrm>
        </p:spPr>
        <p:txBody>
          <a:bodyPr/>
          <a:lstStyle/>
          <a:p>
            <a:pPr marL="0" indent="0">
              <a:buNone/>
            </a:pPr>
            <a:r>
              <a:rPr lang="en-US" sz="2000" dirty="0"/>
              <a:t>You can think of this as a function application. The function is</a:t>
            </a:r>
          </a:p>
          <a:p>
            <a:pPr marL="0" indent="0">
              <a:buNone/>
            </a:pPr>
            <a:r>
              <a:rPr lang="en-US" sz="2000" dirty="0" smtClean="0"/>
              <a:t>(</a:t>
            </a:r>
            <a:r>
              <a:rPr lang="en-US" sz="2000" dirty="0" err="1"/>
              <a:t>λx</a:t>
            </a:r>
            <a:r>
              <a:rPr lang="en-US" sz="2000" dirty="0"/>
              <a:t>. x z)</a:t>
            </a:r>
          </a:p>
          <a:p>
            <a:pPr marL="0" indent="0">
              <a:buNone/>
            </a:pPr>
            <a:r>
              <a:rPr lang="en-US" sz="2000" dirty="0" smtClean="0"/>
              <a:t>and </a:t>
            </a:r>
            <a:r>
              <a:rPr lang="en-US" sz="2000" dirty="0" err="1"/>
              <a:t>λx</a:t>
            </a:r>
            <a:r>
              <a:rPr lang="en-US" sz="2000" dirty="0"/>
              <a:t> can be thought of as defining the function's parameter as being x and the expression following the dot is the function's body.</a:t>
            </a:r>
          </a:p>
          <a:p>
            <a:pPr marL="0" indent="0">
              <a:buNone/>
            </a:pPr>
            <a:endParaRPr lang="en-US" dirty="0"/>
          </a:p>
          <a:p>
            <a:pPr marL="0" indent="0">
              <a:buNone/>
            </a:pPr>
            <a:r>
              <a:rPr lang="en-US" dirty="0" smtClean="0"/>
              <a:t> </a:t>
            </a:r>
          </a:p>
          <a:p>
            <a:pPr marL="0" indent="0">
              <a:buNone/>
            </a:pPr>
            <a:endParaRPr lang="en-US" dirty="0"/>
          </a:p>
          <a:p>
            <a:pPr marL="0" indent="0">
              <a:buNone/>
            </a:pPr>
            <a:r>
              <a:rPr lang="en-US" sz="2000" dirty="0" smtClean="0"/>
              <a:t>Hence </a:t>
            </a:r>
            <a:r>
              <a:rPr lang="en-US" sz="2000" dirty="0"/>
              <a:t>when you write:</a:t>
            </a:r>
          </a:p>
          <a:p>
            <a:pPr marL="0" indent="0">
              <a:buNone/>
            </a:pPr>
            <a:r>
              <a:rPr lang="en-US" sz="2000" dirty="0" smtClean="0"/>
              <a:t>(</a:t>
            </a:r>
            <a:r>
              <a:rPr lang="en-US" sz="2000" dirty="0" err="1"/>
              <a:t>λx.x</a:t>
            </a:r>
            <a:r>
              <a:rPr lang="en-US" sz="2000" dirty="0"/>
              <a:t> z)  (a b) </a:t>
            </a:r>
          </a:p>
          <a:p>
            <a:pPr marL="0" indent="0">
              <a:buNone/>
            </a:pPr>
            <a:r>
              <a:rPr lang="en-US" sz="2000" dirty="0" smtClean="0"/>
              <a:t>the function </a:t>
            </a:r>
            <a:r>
              <a:rPr lang="en-US" sz="2000" dirty="0"/>
              <a:t>is evaluated by having </a:t>
            </a:r>
            <a:r>
              <a:rPr lang="en-US" sz="2000" dirty="0" smtClean="0"/>
              <a:t/>
            </a:r>
            <a:br>
              <a:rPr lang="en-US" sz="2000" dirty="0" smtClean="0"/>
            </a:br>
            <a:r>
              <a:rPr lang="en-US" sz="2000" dirty="0" smtClean="0"/>
              <a:t>the </a:t>
            </a:r>
            <a:r>
              <a:rPr lang="en-US" sz="2000" dirty="0"/>
              <a:t>parameter x set to (a b) in the </a:t>
            </a:r>
            <a:r>
              <a:rPr lang="en-US" sz="2000" dirty="0" smtClean="0"/>
              <a:t/>
            </a:r>
            <a:br>
              <a:rPr lang="en-US" sz="2000" dirty="0" smtClean="0"/>
            </a:br>
            <a:r>
              <a:rPr lang="en-US" sz="2000" dirty="0" smtClean="0"/>
              <a:t>function </a:t>
            </a:r>
            <a:r>
              <a:rPr lang="en-US" sz="2000" dirty="0"/>
              <a:t>body.</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5645045" y="2324999"/>
            <a:ext cx="2032464" cy="1734714"/>
          </a:xfrm>
          <a:prstGeom prst="rect">
            <a:avLst/>
          </a:prstGeom>
        </p:spPr>
      </p:pic>
      <p:pic>
        <p:nvPicPr>
          <p:cNvPr id="5" name="Picture 4"/>
          <p:cNvPicPr>
            <a:picLocks noChangeAspect="1"/>
          </p:cNvPicPr>
          <p:nvPr/>
        </p:nvPicPr>
        <p:blipFill>
          <a:blip r:embed="rId3"/>
          <a:stretch>
            <a:fillRect/>
          </a:stretch>
        </p:blipFill>
        <p:spPr>
          <a:xfrm>
            <a:off x="6622751" y="4221911"/>
            <a:ext cx="2066925" cy="2247900"/>
          </a:xfrm>
          <a:prstGeom prst="rect">
            <a:avLst/>
          </a:prstGeom>
        </p:spPr>
      </p:pic>
    </p:spTree>
    <p:extLst>
      <p:ext uri="{BB962C8B-B14F-4D97-AF65-F5344CB8AC3E}">
        <p14:creationId xmlns:p14="http://schemas.microsoft.com/office/powerpoint/2010/main" val="45738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Church Numerals</a:t>
            </a:r>
            <a:br>
              <a:rPr lang="en-US" dirty="0"/>
            </a:br>
            <a:endParaRPr lang="en-US" dirty="0"/>
          </a:p>
        </p:txBody>
      </p:sp>
      <p:sp>
        <p:nvSpPr>
          <p:cNvPr id="3" name="Content Placeholder 2"/>
          <p:cNvSpPr>
            <a:spLocks noGrp="1"/>
          </p:cNvSpPr>
          <p:nvPr>
            <p:ph idx="1"/>
          </p:nvPr>
        </p:nvSpPr>
        <p:spPr>
          <a:xfrm>
            <a:off x="1942415" y="1719532"/>
            <a:ext cx="6591985" cy="4353464"/>
          </a:xfrm>
        </p:spPr>
        <p:txBody>
          <a:bodyPr/>
          <a:lstStyle/>
          <a:p>
            <a:pPr marL="0" indent="0">
              <a:buNone/>
            </a:pPr>
            <a:r>
              <a:rPr lang="en-US" dirty="0" smtClean="0"/>
              <a:t>The </a:t>
            </a:r>
            <a:r>
              <a:rPr lang="en-US" dirty="0"/>
              <a:t>value of a numeral is equivalent to the number of times a function is applied to an argument. This can be written as </a:t>
            </a:r>
            <a:r>
              <a:rPr lang="en-US" dirty="0" err="1"/>
              <a:t>λs.λz</a:t>
            </a:r>
            <a:r>
              <a:rPr lang="en-US" dirty="0"/>
              <a:t>. </a:t>
            </a:r>
            <a:r>
              <a:rPr lang="en-US" dirty="0" err="1"/>
              <a:t>sn</a:t>
            </a:r>
            <a:r>
              <a:rPr lang="en-US" dirty="0"/>
              <a:t> z, where n is the natural number represented and </a:t>
            </a:r>
            <a:r>
              <a:rPr lang="en-US" dirty="0" err="1"/>
              <a:t>sn</a:t>
            </a:r>
            <a:r>
              <a:rPr lang="en-US" dirty="0"/>
              <a:t> means function s composed with itself n times (we’ll say “applied n times” for short).</a:t>
            </a:r>
          </a:p>
          <a:p>
            <a:pPr marL="0" indent="0">
              <a:buNone/>
            </a:pPr>
            <a:r>
              <a:rPr lang="en-US" dirty="0" smtClean="0"/>
              <a:t>Thus </a:t>
            </a:r>
            <a:r>
              <a:rPr lang="en-US" dirty="0"/>
              <a:t>the first few natural numbers are encoded as follows:</a:t>
            </a:r>
          </a:p>
          <a:p>
            <a:pPr marL="0" indent="0">
              <a:buNone/>
            </a:pPr>
            <a:r>
              <a:rPr lang="en-US" dirty="0" smtClean="0"/>
              <a:t>    </a:t>
            </a:r>
            <a:r>
              <a:rPr lang="en-US" dirty="0"/>
              <a:t>0 = </a:t>
            </a:r>
            <a:r>
              <a:rPr lang="en-US" dirty="0" err="1" smtClean="0"/>
              <a:t>λsz</a:t>
            </a:r>
            <a:r>
              <a:rPr lang="en-US" dirty="0"/>
              <a:t>. z the function s is applied to the argument z zero times</a:t>
            </a:r>
          </a:p>
          <a:p>
            <a:pPr marL="0" indent="0">
              <a:buNone/>
            </a:pPr>
            <a:r>
              <a:rPr lang="en-US" dirty="0"/>
              <a:t>    1 = </a:t>
            </a:r>
            <a:r>
              <a:rPr lang="en-US" dirty="0" err="1" smtClean="0"/>
              <a:t>λsz.s</a:t>
            </a:r>
            <a:r>
              <a:rPr lang="en-US" dirty="0" smtClean="0"/>
              <a:t>(z) </a:t>
            </a:r>
            <a:r>
              <a:rPr lang="en-US" dirty="0"/>
              <a:t>the function s is applied once</a:t>
            </a:r>
          </a:p>
          <a:p>
            <a:pPr marL="0" indent="0">
              <a:buNone/>
            </a:pPr>
            <a:r>
              <a:rPr lang="en-US" dirty="0"/>
              <a:t>    2 = </a:t>
            </a:r>
            <a:r>
              <a:rPr lang="el-GR" dirty="0"/>
              <a:t>λ </a:t>
            </a:r>
            <a:r>
              <a:rPr lang="en-US" dirty="0" err="1"/>
              <a:t>sz.s</a:t>
            </a:r>
            <a:r>
              <a:rPr lang="en-US" dirty="0"/>
              <a:t>(s(z))</a:t>
            </a:r>
            <a:r>
              <a:rPr lang="en-US" dirty="0" smtClean="0"/>
              <a:t>the </a:t>
            </a:r>
            <a:r>
              <a:rPr lang="en-US" dirty="0"/>
              <a:t>function s is applied twice</a:t>
            </a:r>
          </a:p>
          <a:p>
            <a:pPr marL="0" indent="0">
              <a:buNone/>
            </a:pPr>
            <a:r>
              <a:rPr lang="en-US" dirty="0"/>
              <a:t> </a:t>
            </a:r>
            <a:r>
              <a:rPr lang="en-US" dirty="0" smtClean="0"/>
              <a:t>   </a:t>
            </a:r>
            <a:r>
              <a:rPr lang="pl-PL" dirty="0" smtClean="0"/>
              <a:t>3 </a:t>
            </a:r>
            <a:r>
              <a:rPr lang="pl-PL" dirty="0"/>
              <a:t>= λ sz.s(s(s(z)))</a:t>
            </a:r>
          </a:p>
          <a:p>
            <a:pPr marL="0" indent="0">
              <a:buNone/>
            </a:pPr>
            <a:r>
              <a:rPr lang="en-US" dirty="0" smtClean="0"/>
              <a:t>    </a:t>
            </a:r>
            <a:r>
              <a:rPr lang="pl-PL" dirty="0" smtClean="0"/>
              <a:t>4 </a:t>
            </a:r>
            <a:r>
              <a:rPr lang="pl-PL" dirty="0"/>
              <a:t>= λ sz.s(s(s(s(z</a:t>
            </a:r>
            <a:r>
              <a:rPr lang="pl-PL" dirty="0" smtClean="0"/>
              <a:t>))))</a:t>
            </a:r>
            <a:endParaRPr lang="pl-PL" dirty="0"/>
          </a:p>
        </p:txBody>
      </p:sp>
    </p:spTree>
    <p:extLst>
      <p:ext uri="{BB962C8B-B14F-4D97-AF65-F5344CB8AC3E}">
        <p14:creationId xmlns:p14="http://schemas.microsoft.com/office/powerpoint/2010/main" val="122108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Successor Function</a:t>
            </a:r>
            <a:endParaRPr lang="en-US" dirty="0"/>
          </a:p>
        </p:txBody>
      </p:sp>
      <p:sp>
        <p:nvSpPr>
          <p:cNvPr id="3" name="Content Placeholder 2"/>
          <p:cNvSpPr>
            <a:spLocks noGrp="1"/>
          </p:cNvSpPr>
          <p:nvPr>
            <p:ph idx="1"/>
          </p:nvPr>
        </p:nvSpPr>
        <p:spPr/>
        <p:txBody>
          <a:bodyPr/>
          <a:lstStyle/>
          <a:p>
            <a:pPr marL="0" indent="0">
              <a:buNone/>
            </a:pPr>
            <a:r>
              <a:rPr lang="en-US" dirty="0"/>
              <a:t> S :⇔ </a:t>
            </a:r>
            <a:r>
              <a:rPr lang="el-GR" dirty="0"/>
              <a:t>λ </a:t>
            </a:r>
            <a:r>
              <a:rPr lang="en-US" dirty="0" err="1"/>
              <a:t>abc.b</a:t>
            </a:r>
            <a:r>
              <a:rPr lang="en-US" dirty="0"/>
              <a:t>(</a:t>
            </a:r>
            <a:r>
              <a:rPr lang="en-US" dirty="0" err="1"/>
              <a:t>abc</a:t>
            </a:r>
            <a:r>
              <a:rPr lang="en-US" dirty="0"/>
              <a:t>)</a:t>
            </a:r>
          </a:p>
          <a:p>
            <a:pPr marL="0" indent="0">
              <a:buNone/>
            </a:pPr>
            <a:r>
              <a:rPr lang="en-US" dirty="0"/>
              <a:t>Let us calculate the successor of 0 with it:</a:t>
            </a:r>
          </a:p>
          <a:p>
            <a:pPr marL="0" indent="0">
              <a:buNone/>
            </a:pPr>
            <a:r>
              <a:rPr lang="en-US" dirty="0"/>
              <a:t>S0 = (</a:t>
            </a:r>
            <a:r>
              <a:rPr lang="el-GR" dirty="0"/>
              <a:t>λ </a:t>
            </a:r>
            <a:r>
              <a:rPr lang="en-US" dirty="0" err="1"/>
              <a:t>abc.b</a:t>
            </a:r>
            <a:r>
              <a:rPr lang="en-US" dirty="0"/>
              <a:t>(</a:t>
            </a:r>
            <a:r>
              <a:rPr lang="en-US" dirty="0" err="1"/>
              <a:t>abc</a:t>
            </a:r>
            <a:r>
              <a:rPr lang="en-US" dirty="0"/>
              <a:t>)) (</a:t>
            </a:r>
            <a:r>
              <a:rPr lang="el-GR" dirty="0"/>
              <a:t>λ </a:t>
            </a:r>
            <a:r>
              <a:rPr lang="en-US" dirty="0" err="1"/>
              <a:t>sz.z</a:t>
            </a:r>
            <a:r>
              <a:rPr lang="en-US" dirty="0"/>
              <a:t>)</a:t>
            </a:r>
          </a:p>
          <a:p>
            <a:pPr marL="0" indent="0">
              <a:buNone/>
            </a:pPr>
            <a:r>
              <a:rPr lang="en-US" dirty="0"/>
              <a:t>     = </a:t>
            </a:r>
            <a:r>
              <a:rPr lang="el-GR" dirty="0"/>
              <a:t>λ </a:t>
            </a:r>
            <a:r>
              <a:rPr lang="en-US" dirty="0" err="1"/>
              <a:t>bc.b</a:t>
            </a:r>
            <a:r>
              <a:rPr lang="en-US" dirty="0"/>
              <a:t>((</a:t>
            </a:r>
            <a:r>
              <a:rPr lang="el-GR" dirty="0"/>
              <a:t>λ </a:t>
            </a:r>
            <a:r>
              <a:rPr lang="en-US" dirty="0" err="1"/>
              <a:t>sz.z</a:t>
            </a:r>
            <a:r>
              <a:rPr lang="en-US" dirty="0"/>
              <a:t>) </a:t>
            </a:r>
            <a:r>
              <a:rPr lang="en-US" dirty="0" err="1"/>
              <a:t>bc</a:t>
            </a:r>
            <a:r>
              <a:rPr lang="en-US" dirty="0"/>
              <a:t>)</a:t>
            </a:r>
          </a:p>
          <a:p>
            <a:pPr marL="0" indent="0">
              <a:buNone/>
            </a:pPr>
            <a:r>
              <a:rPr lang="en-US" dirty="0"/>
              <a:t>     = </a:t>
            </a:r>
            <a:r>
              <a:rPr lang="el-GR" dirty="0"/>
              <a:t>λ </a:t>
            </a:r>
            <a:r>
              <a:rPr lang="en-US" dirty="0" err="1"/>
              <a:t>bc.b</a:t>
            </a:r>
            <a:r>
              <a:rPr lang="en-US" dirty="0"/>
              <a:t>((</a:t>
            </a:r>
            <a:r>
              <a:rPr lang="el-GR" b="1" dirty="0"/>
              <a:t>λ </a:t>
            </a:r>
            <a:r>
              <a:rPr lang="en-US" b="1" dirty="0" err="1"/>
              <a:t>z.z</a:t>
            </a:r>
            <a:r>
              <a:rPr lang="en-US" dirty="0"/>
              <a:t>) c)</a:t>
            </a:r>
          </a:p>
          <a:p>
            <a:pPr marL="0" indent="0">
              <a:buNone/>
            </a:pPr>
            <a:r>
              <a:rPr lang="en-US" dirty="0"/>
              <a:t>     = </a:t>
            </a:r>
            <a:r>
              <a:rPr lang="el-GR" dirty="0"/>
              <a:t>λ </a:t>
            </a:r>
            <a:r>
              <a:rPr lang="en-US" dirty="0" err="1"/>
              <a:t>bc.b</a:t>
            </a:r>
            <a:r>
              <a:rPr lang="en-US" dirty="0"/>
              <a:t>(c)</a:t>
            </a:r>
          </a:p>
        </p:txBody>
      </p:sp>
    </p:spTree>
    <p:extLst>
      <p:ext uri="{BB962C8B-B14F-4D97-AF65-F5344CB8AC3E}">
        <p14:creationId xmlns:p14="http://schemas.microsoft.com/office/powerpoint/2010/main" val="2509782139"/>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7601C75-CDC6-4807-897B-3854E23BF7B0}" vid="{649E03B9-4782-4420-A321-4D337BD8DE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499</TotalTime>
  <Words>889</Words>
  <Application>Microsoft Office PowerPoint</Application>
  <PresentationFormat>On-screen Show (4:3)</PresentationFormat>
  <Paragraphs>125</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PGothic</vt:lpstr>
      <vt:lpstr>Arial</vt:lpstr>
      <vt:lpstr>Calibri</vt:lpstr>
      <vt:lpstr>Century Gothic</vt:lpstr>
      <vt:lpstr>Times</vt:lpstr>
      <vt:lpstr>Wingdings 3</vt:lpstr>
      <vt:lpstr>Wisp</vt:lpstr>
      <vt:lpstr>Functional Programming</vt:lpstr>
      <vt:lpstr>Landmarks in Functional Programming </vt:lpstr>
      <vt:lpstr>Lambda Calculus</vt:lpstr>
      <vt:lpstr>PowerPoint Presentation</vt:lpstr>
      <vt:lpstr>Or More Simply Put</vt:lpstr>
      <vt:lpstr>Beta Reduction</vt:lpstr>
      <vt:lpstr>PowerPoint Presentation</vt:lpstr>
      <vt:lpstr>Church Numerals </vt:lpstr>
      <vt:lpstr>Successor Function</vt:lpstr>
      <vt:lpstr>Multiplication</vt:lpstr>
      <vt:lpstr>PowerPoint Presentation</vt:lpstr>
      <vt:lpstr>Other Popular Functional Languages</vt:lpstr>
      <vt:lpstr>Functional</vt:lpstr>
      <vt:lpstr>For Pure Functional: NO</vt:lpstr>
      <vt:lpstr>Why?</vt:lpstr>
      <vt:lpstr>PowerPoint Presentation</vt:lpstr>
      <vt:lpstr>PowerPoint Presentation</vt:lpstr>
      <vt:lpstr>PowerPoint Presentation</vt:lpstr>
      <vt:lpstr>It’s OK to laugh.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Becka Sue Morgan</dc:creator>
  <cp:lastModifiedBy>Becka Sue Morgan</cp:lastModifiedBy>
  <cp:revision>2</cp:revision>
  <dcterms:created xsi:type="dcterms:W3CDTF">2016-02-28T22:42:51Z</dcterms:created>
  <dcterms:modified xsi:type="dcterms:W3CDTF">2016-02-29T20:36:32Z</dcterms:modified>
</cp:coreProperties>
</file>