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5" r:id="rId10"/>
    <p:sldId id="257" r:id="rId11"/>
    <p:sldId id="263" r:id="rId12"/>
    <p:sldId id="271" r:id="rId13"/>
    <p:sldId id="275" r:id="rId14"/>
    <p:sldId id="272" r:id="rId15"/>
    <p:sldId id="273" r:id="rId16"/>
    <p:sldId id="274" r:id="rId17"/>
    <p:sldId id="26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 and Context Free grammars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- Symbols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77" y="1826631"/>
            <a:ext cx="8087069" cy="46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context-free grammar, or simply grammar, has four parts: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set of tokens or terminals.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set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set of productions (production rules) for identifying </a:t>
            </a:r>
            <a:r>
              <a:rPr lang="en-US" dirty="0" smtClean="0"/>
              <a:t>the components </a:t>
            </a:r>
            <a:r>
              <a:rPr lang="en-US" dirty="0"/>
              <a:t>of a construct. Each production has </a:t>
            </a:r>
            <a:r>
              <a:rPr lang="en-US" dirty="0" smtClean="0"/>
              <a:t>a nonterminal </a:t>
            </a:r>
            <a:r>
              <a:rPr lang="en-US" dirty="0"/>
              <a:t>as its left side and a string over the sets </a:t>
            </a:r>
            <a:r>
              <a:rPr lang="en-US" dirty="0" smtClean="0"/>
              <a:t>of terminals </a:t>
            </a:r>
            <a:r>
              <a:rPr lang="en-US" dirty="0"/>
              <a:t>and </a:t>
            </a:r>
            <a:r>
              <a:rPr lang="en-US" dirty="0" err="1"/>
              <a:t>nonterminals</a:t>
            </a:r>
            <a:r>
              <a:rPr lang="en-US" dirty="0"/>
              <a:t> as its right side.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nonterminal chosen as the starting nonterminal</a:t>
            </a:r>
            <a:r>
              <a:rPr lang="en-US" dirty="0" smtClean="0"/>
              <a:t>.</a:t>
            </a:r>
          </a:p>
          <a:p>
            <a:r>
              <a:rPr lang="en-US" dirty="0"/>
              <a:t>Notation for CFG </a:t>
            </a:r>
            <a:r>
              <a:rPr lang="en-US" dirty="0" smtClean="0"/>
              <a:t>is Backus </a:t>
            </a:r>
            <a:r>
              <a:rPr lang="en-US" dirty="0" err="1" smtClean="0"/>
              <a:t>Naur</a:t>
            </a:r>
            <a:r>
              <a:rPr lang="en-US" dirty="0" smtClean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9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83AD-80AA-47CE-BA7F-AC28ECFA598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53702"/>
            <a:ext cx="7772400" cy="45946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Left-hand sides (before the </a:t>
            </a:r>
            <a:r>
              <a:rPr lang="en-US" altLang="en-US" noProof="1">
                <a:latin typeface="Symbol" panose="05050102010706020507" pitchFamily="18" charset="2"/>
              </a:rPr>
              <a:t>®</a:t>
            </a:r>
            <a:r>
              <a:rPr lang="en-US" altLang="en-US" dirty="0"/>
              <a:t>) are called </a:t>
            </a:r>
            <a:r>
              <a:rPr lang="en-US" altLang="en-US" u="sng" dirty="0" err="1"/>
              <a:t>nonterminals</a:t>
            </a:r>
            <a:r>
              <a:rPr lang="en-US" altLang="en-US" dirty="0"/>
              <a:t> or </a:t>
            </a:r>
            <a:r>
              <a:rPr lang="en-US" altLang="en-US" u="sng" dirty="0"/>
              <a:t>structure names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Right-hand sides (after the </a:t>
            </a:r>
            <a:r>
              <a:rPr lang="en-US" altLang="en-US" noProof="1">
                <a:latin typeface="Symbol" panose="05050102010706020507" pitchFamily="18" charset="2"/>
              </a:rPr>
              <a:t>®</a:t>
            </a:r>
            <a:r>
              <a:rPr lang="en-US" altLang="en-US" dirty="0"/>
              <a:t>) are strings of tokens and </a:t>
            </a:r>
            <a:r>
              <a:rPr lang="en-US" altLang="en-US" dirty="0" err="1"/>
              <a:t>nonterminals</a:t>
            </a:r>
            <a:r>
              <a:rPr lang="en-US" altLang="en-US" dirty="0"/>
              <a:t>, sometimes called </a:t>
            </a:r>
            <a:r>
              <a:rPr lang="en-US" altLang="en-US" u="sng" dirty="0"/>
              <a:t>symbols</a:t>
            </a:r>
            <a:r>
              <a:rPr lang="en-US" altLang="en-US" dirty="0"/>
              <a:t>. (</a:t>
            </a:r>
            <a:r>
              <a:rPr lang="en-US" altLang="en-US" u="sng" dirty="0" err="1"/>
              <a:t>Metasymbols</a:t>
            </a:r>
            <a:r>
              <a:rPr lang="en-US" altLang="en-US" dirty="0"/>
              <a:t> with special meanings can also sometimes appear.)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Tokens are sometimes called </a:t>
            </a:r>
            <a:r>
              <a:rPr lang="en-US" altLang="en-US" u="sng" dirty="0"/>
              <a:t>terminals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Grammar rules themselves are sometimes called </a:t>
            </a:r>
            <a:r>
              <a:rPr lang="en-US" altLang="en-US" u="sng" dirty="0"/>
              <a:t>productions</a:t>
            </a:r>
            <a:r>
              <a:rPr lang="en-US" altLang="en-US" dirty="0"/>
              <a:t>, since they "produce" the language.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Metasymbols</a:t>
            </a:r>
            <a:r>
              <a:rPr lang="en-US" altLang="en-US" dirty="0"/>
              <a:t> are the arrow </a:t>
            </a:r>
            <a:r>
              <a:rPr lang="en-US" altLang="en-US" noProof="1">
                <a:latin typeface="Symbol" panose="05050102010706020507" pitchFamily="18" charset="2"/>
              </a:rPr>
              <a:t>® </a:t>
            </a:r>
            <a:r>
              <a:rPr lang="en-US" altLang="en-US" dirty="0"/>
              <a:t>(“consists of”) and the vertical bar | (choice).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One nonterminal is singled out as the </a:t>
            </a:r>
            <a:r>
              <a:rPr lang="en-US" altLang="en-US" u="sng" dirty="0"/>
              <a:t>start symbol</a:t>
            </a:r>
            <a:r>
              <a:rPr lang="en-US" altLang="en-US" dirty="0"/>
              <a:t>: it stands for a complete unit in the language (sentence, program).</a:t>
            </a:r>
          </a:p>
        </p:txBody>
      </p:sp>
    </p:spTree>
    <p:extLst>
      <p:ext uri="{BB962C8B-B14F-4D97-AF65-F5344CB8AC3E}">
        <p14:creationId xmlns:p14="http://schemas.microsoft.com/office/powerpoint/2010/main" val="346647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5D78-AA2F-42BB-9065-CFA5E26CCC1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Context-free grammars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0693" y="1646236"/>
            <a:ext cx="8229600" cy="3801253"/>
          </a:xfrm>
        </p:spPr>
        <p:txBody>
          <a:bodyPr/>
          <a:lstStyle/>
          <a:p>
            <a:pPr marL="0" indent="3175" defTabSz="1198563">
              <a:buNone/>
            </a:pPr>
            <a:endParaRPr lang="en-US" altLang="en-US" b="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 lvl="1" indent="-628650" defTabSz="1198563">
              <a:buNone/>
            </a:pPr>
            <a:r>
              <a:rPr lang="en-US" altLang="en-US" b="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  <a:r>
              <a:rPr lang="en-US" altLang="en-US" b="0" i="1" noProof="1"/>
              <a:t>sentence</a:t>
            </a:r>
            <a:r>
              <a:rPr lang="en-US" altLang="en-US" b="0" noProof="1"/>
              <a:t>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 </a:t>
            </a:r>
            <a:r>
              <a:rPr lang="en-US" altLang="en-US" b="0" i="1" noProof="1"/>
              <a:t>noun-phrase </a:t>
            </a:r>
            <a:r>
              <a:rPr lang="en-US" altLang="en-US" b="0" noProof="1"/>
              <a:t> </a:t>
            </a:r>
            <a:r>
              <a:rPr lang="en-US" altLang="en-US" b="0" i="1" noProof="1"/>
              <a:t>verb-phrase 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endParaRPr lang="en-US" altLang="en-US" b="0" noProof="1"/>
          </a:p>
          <a:p>
            <a:pPr marL="746125" lvl="1" indent="-628650" defTabSz="1198563">
              <a:buNone/>
            </a:pPr>
            <a:r>
              <a:rPr lang="en-US" altLang="en-US" b="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(2)	</a:t>
            </a:r>
            <a:r>
              <a:rPr lang="en-US" altLang="en-US" b="0" i="1" noProof="1"/>
              <a:t>noun-phrase</a:t>
            </a:r>
            <a:r>
              <a:rPr lang="en-US" altLang="en-US" b="0" noProof="1"/>
              <a:t>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</a:t>
            </a:r>
            <a:r>
              <a:rPr lang="en-US" altLang="en-US" b="0" i="1" noProof="1"/>
              <a:t>article</a:t>
            </a:r>
            <a:r>
              <a:rPr lang="en-US" altLang="en-US" b="0" noProof="1"/>
              <a:t>  </a:t>
            </a:r>
            <a:r>
              <a:rPr lang="en-US" altLang="en-US" b="0" i="1" noProof="1"/>
              <a:t>noun</a:t>
            </a:r>
            <a:endParaRPr lang="en-US" altLang="en-US" b="0" noProof="1"/>
          </a:p>
          <a:p>
            <a:pPr marL="746125" lvl="1" indent="-628650" defTabSz="1198563">
              <a:buNone/>
            </a:pPr>
            <a:r>
              <a:rPr lang="en-US" altLang="en-US" b="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(3)	</a:t>
            </a:r>
            <a:r>
              <a:rPr lang="en-US" altLang="en-US" b="0" i="1" noProof="1"/>
              <a:t>article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a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the</a:t>
            </a:r>
            <a:endParaRPr lang="en-US" altLang="en-US" b="0" noProof="1"/>
          </a:p>
          <a:p>
            <a:pPr marL="746125" lvl="1" indent="-628650" defTabSz="1198563">
              <a:buNone/>
            </a:pPr>
            <a:r>
              <a:rPr lang="en-US" altLang="en-US" b="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(4)	</a:t>
            </a:r>
            <a:r>
              <a:rPr lang="en-US" altLang="en-US" b="0" i="1" noProof="1"/>
              <a:t>noun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girl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dog</a:t>
            </a:r>
            <a:endParaRPr lang="en-US" altLang="en-US" b="0" noProof="1"/>
          </a:p>
          <a:p>
            <a:pPr marL="746125" lvl="1" indent="-628650" defTabSz="1198563">
              <a:buNone/>
            </a:pPr>
            <a:r>
              <a:rPr lang="en-US" altLang="en-US" b="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(5)	</a:t>
            </a:r>
            <a:r>
              <a:rPr lang="en-US" altLang="en-US" b="0" i="1" noProof="1"/>
              <a:t>verb-phrase</a:t>
            </a:r>
            <a:r>
              <a:rPr lang="en-US" altLang="en-US" b="0" noProof="1"/>
              <a:t> </a:t>
            </a:r>
            <a:r>
              <a:rPr lang="en-US" altLang="en-US" b="0" noProof="1">
                <a:latin typeface="Symbol" panose="05050102010706020507" pitchFamily="18" charset="2"/>
              </a:rPr>
              <a:t>® </a:t>
            </a:r>
            <a:r>
              <a:rPr lang="en-US" altLang="en-US" b="0" noProof="1"/>
              <a:t> </a:t>
            </a:r>
            <a:r>
              <a:rPr lang="en-US" altLang="en-US" b="0" i="1" noProof="1"/>
              <a:t>verb </a:t>
            </a:r>
            <a:r>
              <a:rPr lang="en-US" altLang="en-US" b="0" noProof="1"/>
              <a:t> </a:t>
            </a:r>
            <a:r>
              <a:rPr lang="en-US" altLang="en-US" b="0" i="1" noProof="1"/>
              <a:t>noun-phrase</a:t>
            </a:r>
            <a:endParaRPr lang="en-US" altLang="en-US" b="0" noProof="1"/>
          </a:p>
          <a:p>
            <a:pPr marL="746125" lvl="1" indent="-628650" defTabSz="1198563">
              <a:buNone/>
            </a:pPr>
            <a:r>
              <a:rPr lang="en-US" altLang="en-US" b="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(6)	</a:t>
            </a:r>
            <a:r>
              <a:rPr lang="en-US" altLang="en-US" b="0" i="1" noProof="1"/>
              <a:t>verb</a:t>
            </a:r>
            <a:r>
              <a:rPr lang="en-US" altLang="en-US" b="0" noProof="1"/>
              <a:t> 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 </a:t>
            </a:r>
            <a:r>
              <a:rPr lang="en-US" altLang="en-US" noProof="1">
                <a:latin typeface="Courier New" panose="02070309020205020404" pitchFamily="49" charset="0"/>
              </a:rPr>
              <a:t>sees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pets</a:t>
            </a:r>
          </a:p>
        </p:txBody>
      </p:sp>
    </p:spTree>
    <p:extLst>
      <p:ext uri="{BB962C8B-B14F-4D97-AF65-F5344CB8AC3E}">
        <p14:creationId xmlns:p14="http://schemas.microsoft.com/office/powerpoint/2010/main" val="140610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8400-0D93-4531-A33F-5913B868537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altLang="en-US"/>
              <a:t>CFGs generate “languages”: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510540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u="sng"/>
              <a:t>language</a:t>
            </a:r>
            <a:r>
              <a:rPr lang="en-US" altLang="en-US"/>
              <a:t> of a CFG is the set of strings of terminals that can be generated from the start symbol by a </a:t>
            </a:r>
            <a:r>
              <a:rPr lang="en-US" altLang="en-US" u="sng"/>
              <a:t>derivation</a:t>
            </a:r>
            <a:r>
              <a:rPr lang="en-US" altLang="en-US"/>
              <a:t>:</a:t>
            </a:r>
          </a:p>
          <a:p>
            <a:pPr lvl="2">
              <a:buFontTx/>
              <a:buNone/>
            </a:pPr>
            <a:r>
              <a:rPr lang="en-US" altLang="en-US" b="0" i="1" noProof="1"/>
              <a:t>sentence</a:t>
            </a:r>
            <a:r>
              <a:rPr lang="en-US" altLang="en-US" b="0" noProof="1"/>
              <a:t>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noun-phrase</a:t>
            </a:r>
            <a:r>
              <a:rPr lang="en-US" altLang="en-US" b="0" noProof="1"/>
              <a:t> </a:t>
            </a:r>
            <a:r>
              <a:rPr lang="en-US" altLang="en-US" b="0" i="1" noProof="1"/>
              <a:t>verb-phrase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1)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article</a:t>
            </a:r>
            <a:r>
              <a:rPr lang="en-US" altLang="en-US" b="0" noProof="1"/>
              <a:t> </a:t>
            </a:r>
            <a:r>
              <a:rPr lang="en-US" altLang="en-US" b="0" i="1" noProof="1"/>
              <a:t>noun</a:t>
            </a:r>
            <a:r>
              <a:rPr lang="en-US" altLang="en-US" b="0" noProof="1"/>
              <a:t> </a:t>
            </a:r>
            <a:r>
              <a:rPr lang="en-US" altLang="en-US" b="0" i="1" noProof="1"/>
              <a:t>verb-phrase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2)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the</a:t>
            </a:r>
            <a:r>
              <a:rPr lang="en-US" altLang="en-US" b="0" noProof="1"/>
              <a:t> </a:t>
            </a:r>
            <a:r>
              <a:rPr lang="en-US" altLang="en-US" b="0" i="1" noProof="1"/>
              <a:t>noun</a:t>
            </a:r>
            <a:r>
              <a:rPr lang="en-US" altLang="en-US" b="0" noProof="1"/>
              <a:t> </a:t>
            </a:r>
            <a:r>
              <a:rPr lang="en-US" altLang="en-US" b="0" i="1" noProof="1"/>
              <a:t>verb-phrase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3)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the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girl</a:t>
            </a:r>
            <a:r>
              <a:rPr lang="en-US" altLang="en-US" b="0" noProof="1"/>
              <a:t> </a:t>
            </a:r>
            <a:r>
              <a:rPr lang="en-US" altLang="en-US" b="0" i="1" noProof="1"/>
              <a:t>verb-phrase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4)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the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girl</a:t>
            </a:r>
            <a:r>
              <a:rPr lang="en-US" altLang="en-US" b="0" noProof="1"/>
              <a:t> </a:t>
            </a:r>
            <a:r>
              <a:rPr lang="en-US" altLang="en-US" b="0" i="1" noProof="1"/>
              <a:t>verb</a:t>
            </a:r>
            <a:r>
              <a:rPr lang="en-US" altLang="en-US" b="0" noProof="1"/>
              <a:t> </a:t>
            </a:r>
            <a:r>
              <a:rPr lang="en-US" altLang="en-US" b="0" i="1" noProof="1"/>
              <a:t>noun-phrase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5)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the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girl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sees</a:t>
            </a:r>
            <a:r>
              <a:rPr lang="en-US" altLang="en-US" b="0" noProof="1"/>
              <a:t> </a:t>
            </a:r>
            <a:r>
              <a:rPr lang="en-US" altLang="en-US" b="0" i="1" noProof="1"/>
              <a:t>noun-phrase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6)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the girl sees</a:t>
            </a:r>
            <a:r>
              <a:rPr lang="en-US" altLang="en-US" b="0" noProof="1"/>
              <a:t> </a:t>
            </a:r>
            <a:r>
              <a:rPr lang="en-US" altLang="en-US" b="0" i="1" noProof="1"/>
              <a:t>article</a:t>
            </a:r>
            <a:r>
              <a:rPr lang="en-US" altLang="en-US" b="0" noProof="1"/>
              <a:t> </a:t>
            </a:r>
            <a:r>
              <a:rPr lang="en-US" altLang="en-US" b="0" i="1" noProof="1"/>
              <a:t>noun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2)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the girl sees a</a:t>
            </a:r>
            <a:r>
              <a:rPr lang="en-US" altLang="en-US" b="0" noProof="1"/>
              <a:t> </a:t>
            </a:r>
            <a:r>
              <a:rPr lang="en-US" altLang="en-US" b="0" i="1" noProof="1"/>
              <a:t>noun </a:t>
            </a:r>
            <a:r>
              <a:rPr lang="en-US" altLang="en-US" noProof="1">
                <a:latin typeface="Courier New" panose="02070309020205020404" pitchFamily="49" charset="0"/>
              </a:rPr>
              <a:t>.</a:t>
            </a:r>
            <a:r>
              <a:rPr lang="en-US" altLang="en-US" b="0" noProof="1"/>
              <a:t> (rule 3)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the girl sees a dog .</a:t>
            </a:r>
            <a:r>
              <a:rPr lang="en-US" altLang="en-US" b="0" noProof="1"/>
              <a:t> (rule 4)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67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0A40-DDF2-4C74-8DD6-8C3F6EC14F1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CFGs can be recursive: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22921" y="2097088"/>
            <a:ext cx="7772400" cy="4267200"/>
          </a:xfrm>
        </p:spPr>
        <p:txBody>
          <a:bodyPr/>
          <a:lstStyle/>
          <a:p>
            <a:pPr marL="746125" lvl="1">
              <a:buNone/>
            </a:pPr>
            <a:r>
              <a:rPr lang="en-US" altLang="en-US" b="0" i="1" noProof="1"/>
              <a:t>expr</a:t>
            </a:r>
            <a:r>
              <a:rPr lang="en-US" altLang="en-US" b="0" noProof="1"/>
              <a:t> 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+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|</a:t>
            </a:r>
            <a:r>
              <a:rPr lang="en-US" altLang="en-US" noProof="1">
                <a:latin typeface="Courier New" panose="02070309020205020404" pitchFamily="49" charset="0"/>
              </a:rPr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b="0" noProof="1"/>
              <a:t> </a:t>
            </a:r>
            <a:r>
              <a:rPr lang="en-US" altLang="en-US" b="0" i="1" noProof="1"/>
              <a:t>expr </a:t>
            </a:r>
            <a:br>
              <a:rPr lang="en-US" altLang="en-US" b="0" i="1" noProof="1"/>
            </a:br>
            <a:r>
              <a:rPr lang="en-US" altLang="en-US" b="0" i="1" noProof="1"/>
              <a:t>		</a:t>
            </a:r>
            <a:r>
              <a:rPr lang="en-US" altLang="en-US" b="0" noProof="1"/>
              <a:t>| </a:t>
            </a:r>
            <a:r>
              <a:rPr lang="en-US" altLang="en-US" noProof="1">
                <a:latin typeface="Courier New" panose="02070309020205020404" pitchFamily="49" charset="0"/>
              </a:rPr>
              <a:t>(</a:t>
            </a:r>
            <a:r>
              <a:rPr lang="en-US" altLang="en-US" b="0" noProof="1"/>
              <a:t> </a:t>
            </a:r>
            <a:r>
              <a:rPr lang="en-US" altLang="en-US" b="0" i="1" noProof="1"/>
              <a:t>expr </a:t>
            </a:r>
            <a:r>
              <a:rPr lang="en-US" altLang="en-US" noProof="1">
                <a:latin typeface="Courier New" panose="02070309020205020404" pitchFamily="49" charset="0"/>
              </a:rPr>
              <a:t>)</a:t>
            </a:r>
            <a:r>
              <a:rPr lang="en-US" altLang="en-US" b="0" noProof="1"/>
              <a:t> | </a:t>
            </a:r>
            <a:r>
              <a:rPr lang="en-US" altLang="en-US" b="0" i="1" noProof="1"/>
              <a:t>number</a:t>
            </a:r>
            <a:endParaRPr lang="en-US" altLang="en-US" b="0" noProof="1"/>
          </a:p>
          <a:p>
            <a:pPr marL="746125" lvl="1">
              <a:buNone/>
            </a:pPr>
            <a:r>
              <a:rPr lang="en-US" altLang="en-US" b="0" i="1" noProof="1"/>
              <a:t>number</a:t>
            </a:r>
            <a:r>
              <a:rPr lang="en-US" altLang="en-US" b="0" noProof="1"/>
              <a:t>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</a:t>
            </a:r>
            <a:r>
              <a:rPr lang="en-US" altLang="en-US" b="0" i="1" noProof="1"/>
              <a:t>number digit</a:t>
            </a:r>
            <a:r>
              <a:rPr lang="en-US" altLang="en-US" b="0" noProof="1"/>
              <a:t> |</a:t>
            </a:r>
            <a:r>
              <a:rPr lang="en-US" altLang="en-US" noProof="1">
                <a:latin typeface="Courier New" panose="02070309020205020404" pitchFamily="49" charset="0"/>
              </a:rPr>
              <a:t> </a:t>
            </a:r>
            <a:r>
              <a:rPr lang="en-US" altLang="en-US" b="0" i="1" noProof="1"/>
              <a:t>digit</a:t>
            </a:r>
            <a:endParaRPr lang="en-US" altLang="en-US" b="0" noProof="1"/>
          </a:p>
          <a:p>
            <a:pPr marL="746125" lvl="1">
              <a:buNone/>
            </a:pPr>
            <a:r>
              <a:rPr lang="en-US" altLang="en-US" b="0" i="1" noProof="1"/>
              <a:t>digit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0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1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2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3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4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5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6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7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8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noProof="1"/>
              <a:t>or</a:t>
            </a:r>
          </a:p>
          <a:p>
            <a:pPr marL="746125" lvl="1">
              <a:buNone/>
            </a:pPr>
            <a:r>
              <a:rPr lang="en-US" altLang="en-US" b="0" i="1" noProof="1"/>
              <a:t>expr</a:t>
            </a:r>
            <a:r>
              <a:rPr lang="en-US" altLang="en-US" b="0" noProof="1"/>
              <a:t>  </a:t>
            </a:r>
            <a:r>
              <a:rPr lang="en-US" altLang="en-US" b="0" noProof="1">
                <a:latin typeface="Symbol" panose="05050102010706020507" pitchFamily="18" charset="2"/>
              </a:rPr>
              <a:t>®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+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|</a:t>
            </a:r>
            <a:r>
              <a:rPr lang="en-US" altLang="en-US" noProof="1">
                <a:latin typeface="Courier New" panose="02070309020205020404" pitchFamily="49" charset="0"/>
              </a:rPr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altLang="en-US" b="0" noProof="1"/>
              <a:t> </a:t>
            </a:r>
            <a:r>
              <a:rPr lang="en-US" altLang="en-US" b="0" i="1" noProof="1"/>
              <a:t>expr </a:t>
            </a:r>
            <a:br>
              <a:rPr lang="en-US" altLang="en-US" b="0" i="1" noProof="1"/>
            </a:br>
            <a:r>
              <a:rPr lang="en-US" altLang="en-US" b="0" i="1" noProof="1"/>
              <a:t>		</a:t>
            </a:r>
            <a:r>
              <a:rPr lang="en-US" altLang="en-US" b="0" noProof="1"/>
              <a:t>| </a:t>
            </a:r>
            <a:r>
              <a:rPr lang="en-US" altLang="en-US" noProof="1">
                <a:latin typeface="Courier New" panose="02070309020205020404" pitchFamily="49" charset="0"/>
              </a:rPr>
              <a:t>(</a:t>
            </a:r>
            <a:r>
              <a:rPr lang="en-US" altLang="en-US" b="0" noProof="1"/>
              <a:t> </a:t>
            </a:r>
            <a:r>
              <a:rPr lang="en-US" altLang="en-US" b="0" i="1" noProof="1"/>
              <a:t>expr </a:t>
            </a:r>
            <a:r>
              <a:rPr lang="en-US" altLang="en-US" noProof="1">
                <a:latin typeface="Courier New" panose="02070309020205020404" pitchFamily="49" charset="0"/>
              </a:rPr>
              <a:t>)</a:t>
            </a:r>
            <a:r>
              <a:rPr lang="en-US" altLang="en-US" b="0" noProof="1"/>
              <a:t> | </a:t>
            </a:r>
            <a:r>
              <a:rPr lang="en-US" altLang="en-US" noProof="1">
                <a:latin typeface="Courier New" panose="02070309020205020404" pitchFamily="49" charset="0"/>
              </a:rPr>
              <a:t>NUMBER</a:t>
            </a:r>
            <a:endParaRPr lang="en-US" altLang="en-US" b="0" noProof="1"/>
          </a:p>
          <a:p>
            <a:pPr marL="746125" lvl="1">
              <a:buNone/>
            </a:pPr>
            <a:r>
              <a:rPr lang="en-US" altLang="en-US" noProof="1">
                <a:latin typeface="Courier New" panose="02070309020205020404" pitchFamily="49" charset="0"/>
              </a:rPr>
              <a:t>NUMBER = [0-9]+</a:t>
            </a:r>
            <a:endParaRPr lang="en-US" altLang="en-US" b="0" noProof="1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37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1178-5EA9-4AAA-91E0-57896463EBC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Notes: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Recursion can be used to get simple repetition (Example 1):</a:t>
            </a:r>
          </a:p>
          <a:p>
            <a:pPr lvl="2">
              <a:buFontTx/>
              <a:buNone/>
            </a:pPr>
            <a:r>
              <a:rPr lang="en-US" altLang="en-US" b="0" i="1" noProof="1"/>
              <a:t>number</a:t>
            </a:r>
            <a:r>
              <a:rPr lang="en-US" altLang="en-US" b="0" noProof="1"/>
              <a:t> 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number</a:t>
            </a:r>
            <a:r>
              <a:rPr lang="en-US" altLang="en-US" b="0" noProof="1"/>
              <a:t> </a:t>
            </a:r>
            <a:r>
              <a:rPr lang="en-US" altLang="en-US" b="0" i="1" noProof="1"/>
              <a:t>digit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number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endParaRPr lang="en-US" altLang="en-US" b="0" noProof="1"/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r>
              <a:rPr lang="en-US" altLang="en-US" b="0" noProof="1"/>
              <a:t> </a:t>
            </a:r>
            <a:r>
              <a:rPr lang="en-US" altLang="en-US" b="0" i="1" noProof="1"/>
              <a:t>digit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2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endParaRPr lang="en-US" altLang="en-US" b="0" noProof="1"/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23</a:t>
            </a:r>
            <a:r>
              <a:rPr lang="en-US" altLang="en-US" b="0" noProof="1"/>
              <a:t> </a:t>
            </a:r>
            <a:r>
              <a:rPr lang="en-US" altLang="en-US" b="0" i="1" noProof="1"/>
              <a:t>digit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234</a:t>
            </a:r>
            <a:endParaRPr lang="en-US" altLang="en-US" b="0" noProof="1"/>
          </a:p>
          <a:p>
            <a:r>
              <a:rPr lang="en-US" altLang="en-US" sz="2800"/>
              <a:t>Recursion is more powerful than just simple repetition (Example 2):</a:t>
            </a:r>
          </a:p>
          <a:p>
            <a:pPr lvl="2">
              <a:buFontTx/>
              <a:buNone/>
            </a:pPr>
            <a:r>
              <a:rPr lang="en-US" altLang="en-US" b="0" i="1" noProof="1"/>
              <a:t>expr</a:t>
            </a:r>
            <a:r>
              <a:rPr lang="en-US" altLang="en-US" b="0" noProof="1"/>
              <a:t> 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*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(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)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*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 </a:t>
            </a:r>
            <a:r>
              <a:rPr lang="en-US" altLang="en-US" noProof="1">
                <a:latin typeface="Courier New" panose="02070309020205020404" pitchFamily="49" charset="0"/>
              </a:rPr>
              <a:t>(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+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)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*</a:t>
            </a:r>
            <a:r>
              <a:rPr lang="en-US" altLang="en-US" b="0" noProof="1"/>
              <a:t> </a:t>
            </a:r>
            <a:r>
              <a:rPr lang="en-US" altLang="en-US" b="0" i="1" noProof="1"/>
              <a:t>expr</a:t>
            </a:r>
            <a:r>
              <a:rPr lang="en-US" altLang="en-US" b="0" noProof="1"/>
              <a:t> </a:t>
            </a:r>
            <a:r>
              <a:rPr lang="en-US" altLang="en-US" b="0" i="1" noProof="1"/>
              <a:t> </a:t>
            </a:r>
            <a:r>
              <a:rPr lang="en-US" altLang="en-US" b="0" noProof="1">
                <a:sym typeface="Symbol" panose="05050102010706020507" pitchFamily="18" charset="2"/>
              </a:rPr>
              <a:t> ...</a:t>
            </a:r>
            <a:endParaRPr lang="en-US" altLang="en-US" b="0" noProof="1"/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 </a:t>
            </a:r>
            <a:r>
              <a:rPr lang="en-US" altLang="en-US" noProof="1">
                <a:latin typeface="Courier New" panose="02070309020205020404" pitchFamily="49" charset="0"/>
                <a:sym typeface="Symbol" panose="05050102010706020507" pitchFamily="18" charset="2"/>
              </a:rPr>
              <a:t>(2 + 3) * 4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651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95E-4EEB-4C9F-AC05-B596D814E39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1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Trees</a:t>
            </a:r>
          </a:p>
        </p:txBody>
      </p:sp>
      <p:sp>
        <p:nvSpPr>
          <p:cNvPr id="2119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/>
              <a:t>Derivations express the structure of syntax, but not very well: there can be lots of different derivations for the same structure, e.g. Example 1 could have been:</a:t>
            </a:r>
          </a:p>
          <a:p>
            <a:pPr lvl="2">
              <a:buFontTx/>
              <a:buNone/>
            </a:pPr>
            <a:r>
              <a:rPr lang="en-US" altLang="en-US" b="0" i="1" noProof="1"/>
              <a:t>number</a:t>
            </a:r>
            <a:r>
              <a:rPr lang="en-US" altLang="en-US" b="0" noProof="1"/>
              <a:t> 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number</a:t>
            </a:r>
            <a:r>
              <a:rPr lang="en-US" altLang="en-US" b="0" noProof="1"/>
              <a:t> </a:t>
            </a:r>
            <a:r>
              <a:rPr lang="en-US" altLang="en-US" b="0" i="1" noProof="1"/>
              <a:t>digit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number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4</a:t>
            </a:r>
            <a:endParaRPr lang="en-US" altLang="en-US" b="0" noProof="1"/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number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4</a:t>
            </a:r>
            <a:r>
              <a:rPr lang="en-US" altLang="en-US" b="0" i="1" noProof="1"/>
              <a:t>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number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34</a:t>
            </a:r>
            <a:endParaRPr lang="en-US" altLang="en-US" b="0" noProof="1"/>
          </a:p>
          <a:p>
            <a:pPr lvl="2">
              <a:buFontTx/>
              <a:buNone/>
            </a:pP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b="0" i="1" noProof="1"/>
              <a:t>digit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34</a:t>
            </a:r>
            <a:r>
              <a:rPr lang="en-US" altLang="en-US" b="0" i="1" noProof="1"/>
              <a:t> </a:t>
            </a:r>
            <a:r>
              <a:rPr lang="en-US" altLang="en-US" b="0" noProof="1">
                <a:sym typeface="Symbol" panose="05050102010706020507" pitchFamily="18" charset="2"/>
              </a:rPr>
              <a:t></a:t>
            </a:r>
            <a:r>
              <a:rPr lang="en-US" altLang="en-US" b="0" noProof="1"/>
              <a:t> </a:t>
            </a:r>
            <a:r>
              <a:rPr lang="en-US" altLang="en-US" noProof="1">
                <a:latin typeface="Courier New" panose="02070309020205020404" pitchFamily="49" charset="0"/>
              </a:rPr>
              <a:t>234</a:t>
            </a:r>
            <a:endParaRPr lang="en-US" altLang="en-US" b="0" noProof="1"/>
          </a:p>
          <a:p>
            <a:r>
              <a:rPr lang="en-US" altLang="en-US" sz="2800"/>
              <a:t>A </a:t>
            </a:r>
            <a:r>
              <a:rPr lang="en-US" altLang="en-US" sz="2800" u="sng"/>
              <a:t>parse tree</a:t>
            </a:r>
            <a:r>
              <a:rPr lang="en-US" altLang="en-US" sz="2800"/>
              <a:t> better expresses the structure inherent in a derivation.</a:t>
            </a:r>
          </a:p>
          <a:p>
            <a:r>
              <a:rPr lang="en-US" altLang="en-US" sz="2800"/>
              <a:t>Two sample parse trees on next slide.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do we need to figure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How do we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define</a:t>
            </a:r>
            <a:r>
              <a:rPr lang="en-US" altLang="en-US" sz="2200" dirty="0">
                <a:ea typeface="ＭＳ Ｐゴシック" panose="020B0600070205080204" pitchFamily="34" charset="-128"/>
              </a:rPr>
              <a:t> a language?  i.e. a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language specification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How do we write a program (in the same or another language) to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Read the program source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Check it for adherence to the language specification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Determine its structure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Determine its meaning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Translate it to machine code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For </a:t>
            </a: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any</a:t>
            </a:r>
            <a:r>
              <a:rPr lang="en-US" altLang="en-US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program written in the language!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Language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b="1" dirty="0">
                <a:ea typeface="ＭＳ Ｐゴシック" panose="020B0600070205080204" pitchFamily="34" charset="-128"/>
              </a:rPr>
              <a:t>Syntax</a:t>
            </a:r>
            <a:r>
              <a:rPr lang="en-US" altLang="en-US" dirty="0">
                <a:ea typeface="ＭＳ Ｐゴシック" panose="020B0600070205080204" pitchFamily="34" charset="-128"/>
              </a:rPr>
              <a:t> is the </a:t>
            </a:r>
            <a:r>
              <a:rPr lang="en-US" altLang="en-US" i="1" dirty="0">
                <a:ea typeface="ＭＳ Ｐゴシック" panose="020B0600070205080204" pitchFamily="34" charset="-128"/>
              </a:rPr>
              <a:t>structure</a:t>
            </a:r>
            <a:r>
              <a:rPr lang="en-US" altLang="en-US" dirty="0">
                <a:ea typeface="ＭＳ Ｐゴシック" panose="020B0600070205080204" pitchFamily="34" charset="-128"/>
              </a:rPr>
              <a:t> of a language, i.e., the form that each program or source code file must take.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Since the early 1960s, syntax has been given as a set of </a:t>
            </a:r>
            <a:r>
              <a:rPr lang="en-US" altLang="en-US" i="1" dirty="0">
                <a:ea typeface="ＭＳ Ｐゴシック" panose="020B0600070205080204" pitchFamily="34" charset="-128"/>
              </a:rPr>
              <a:t>grammar rules </a:t>
            </a:r>
            <a:r>
              <a:rPr lang="en-US" altLang="en-US" dirty="0">
                <a:ea typeface="ＭＳ Ｐゴシック" panose="020B0600070205080204" pitchFamily="34" charset="-128"/>
              </a:rPr>
              <a:t>in a form developed by Noam Chomsky, John Backus, and Peter </a:t>
            </a:r>
            <a:r>
              <a:rPr lang="en-US" altLang="en-US" dirty="0" err="1">
                <a:ea typeface="ＭＳ Ｐゴシック" panose="020B0600070205080204" pitchFamily="34" charset="-128"/>
              </a:rPr>
              <a:t>Naur</a:t>
            </a:r>
            <a:r>
              <a:rPr lang="en-US" altLang="en-US" dirty="0">
                <a:ea typeface="ＭＳ Ｐゴシック" panose="020B0600070205080204" pitchFamily="34" charset="-128"/>
              </a:rPr>
              <a:t>. (</a:t>
            </a:r>
            <a:r>
              <a:rPr lang="en-US" altLang="en-US" b="1" dirty="0">
                <a:ea typeface="ＭＳ Ｐゴシック" panose="020B0600070205080204" pitchFamily="34" charset="-128"/>
              </a:rPr>
              <a:t>Context-free grammar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b="1" dirty="0">
                <a:ea typeface="ＭＳ Ｐゴシック" panose="020B0600070205080204" pitchFamily="34" charset="-128"/>
              </a:rPr>
              <a:t>Backus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Naur</a:t>
            </a:r>
            <a:r>
              <a:rPr lang="en-US" altLang="en-US" b="1" dirty="0">
                <a:ea typeface="ＭＳ Ｐゴシック" panose="020B0600070205080204" pitchFamily="34" charset="-128"/>
              </a:rPr>
              <a:t> Form</a:t>
            </a:r>
            <a:r>
              <a:rPr lang="en-US" altLang="en-US" dirty="0">
                <a:ea typeface="ＭＳ Ｐゴシック" panose="020B0600070205080204" pitchFamily="34" charset="-128"/>
              </a:rPr>
              <a:t> [</a:t>
            </a:r>
            <a:r>
              <a:rPr lang="en-US" altLang="en-US" b="1" dirty="0">
                <a:ea typeface="ＭＳ Ｐゴシック" panose="020B0600070205080204" pitchFamily="34" charset="-128"/>
              </a:rPr>
              <a:t>BNF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b="1" dirty="0">
                <a:ea typeface="ＭＳ Ｐゴシック" panose="020B0600070205080204" pitchFamily="34" charset="-128"/>
              </a:rPr>
              <a:t>EBNF</a:t>
            </a:r>
            <a:r>
              <a:rPr lang="en-US" altLang="en-US" dirty="0">
                <a:ea typeface="ＭＳ Ｐゴシック" panose="020B0600070205080204" pitchFamily="34" charset="-128"/>
              </a:rPr>
              <a:t>].)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Syntax includes the definition of the words, or </a:t>
            </a:r>
            <a:r>
              <a:rPr lang="en-US" altLang="en-US" b="1" dirty="0">
                <a:ea typeface="ＭＳ Ｐゴシック" panose="020B0600070205080204" pitchFamily="34" charset="-128"/>
              </a:rPr>
              <a:t>tokens</a:t>
            </a:r>
            <a:r>
              <a:rPr lang="en-US" altLang="en-US" dirty="0">
                <a:ea typeface="ＭＳ Ｐゴシック" panose="020B0600070205080204" pitchFamily="34" charset="-128"/>
              </a:rPr>
              <a:t>, of the language, which can be called its </a:t>
            </a:r>
            <a:r>
              <a:rPr lang="en-US" altLang="en-US" b="1" dirty="0">
                <a:ea typeface="ＭＳ Ｐゴシック" panose="020B0600070205080204" pitchFamily="34" charset="-128"/>
              </a:rPr>
              <a:t>lexical structure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Both lexical and syntactic structure have precise mathematical definitions that every computer scientist should know.</a:t>
            </a:r>
          </a:p>
          <a:p>
            <a:pPr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Lexical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Recognizes consecutive characters that form </a:t>
            </a:r>
            <a:r>
              <a:rPr lang="en-US" dirty="0" smtClean="0"/>
              <a:t>a unit </a:t>
            </a:r>
            <a:r>
              <a:rPr lang="en-US" dirty="0"/>
              <a:t>and groups them into </a:t>
            </a:r>
            <a:r>
              <a:rPr lang="en-US" b="1" dirty="0"/>
              <a:t>tokens</a:t>
            </a:r>
            <a:r>
              <a:rPr lang="en-US" dirty="0"/>
              <a:t>.</a:t>
            </a:r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Tokens </a:t>
            </a:r>
            <a:r>
              <a:rPr lang="en-US" altLang="en-US" dirty="0">
                <a:ea typeface="ＭＳ Ｐゴシック" panose="020B0600070205080204" pitchFamily="34" charset="-128"/>
              </a:rPr>
              <a:t>are the building blocks of syntax: the “words” of the language.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Tokens are recognized by the first phase of a translator (compiler) -- the </a:t>
            </a:r>
            <a:r>
              <a:rPr lang="en-US" altLang="en-US" b="1" dirty="0">
                <a:ea typeface="ＭＳ Ｐゴシック" panose="020B0600070205080204" pitchFamily="34" charset="-128"/>
              </a:rPr>
              <a:t>scanner</a:t>
            </a:r>
            <a:r>
              <a:rPr lang="en-US" altLang="en-US" dirty="0">
                <a:ea typeface="ＭＳ Ｐゴシック" panose="020B0600070205080204" pitchFamily="34" charset="-128"/>
              </a:rPr>
              <a:t> -- which is the only part of the translator that deals directly with the input. The scanner groups the input characters into tokens. (Scanners are sometimes called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lexers</a:t>
            </a:r>
            <a:r>
              <a:rPr lang="en-US" altLang="en-US" dirty="0">
                <a:ea typeface="ＭＳ Ｐゴシック" panose="020B0600070205080204" pitchFamily="34" charset="-128"/>
              </a:rPr>
              <a:t>.)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Tokens can be defined using either grammar rules or </a:t>
            </a:r>
            <a:r>
              <a:rPr lang="en-US" altLang="en-US" b="1" dirty="0">
                <a:ea typeface="ＭＳ Ｐゴシック" panose="020B0600070205080204" pitchFamily="34" charset="-128"/>
              </a:rPr>
              <a:t>regular expressions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Regular expressions are used in many areas of computer science to describe text patterns. One example: grep (“global regular expression print”).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9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DD87-F114-472B-A29B-3890264754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Token Categories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267200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 sz="2800" u="sng" noProof="1"/>
              <a:t>Reserved words</a:t>
            </a:r>
            <a:r>
              <a:rPr lang="en-US" altLang="en-US" sz="2800" noProof="1"/>
              <a:t>, sometimes called </a:t>
            </a:r>
            <a:r>
              <a:rPr lang="en-US" altLang="en-US" sz="2800" i="1" noProof="1"/>
              <a:t>keywords</a:t>
            </a:r>
            <a:r>
              <a:rPr lang="en-US" altLang="en-US" sz="2800" noProof="1"/>
              <a:t>, such as </a:t>
            </a:r>
            <a:r>
              <a:rPr lang="en-US" altLang="en-US" sz="2800" noProof="1">
                <a:latin typeface="Courier New" panose="02070309020205020404" pitchFamily="49" charset="0"/>
              </a:rPr>
              <a:t>if</a:t>
            </a:r>
            <a:r>
              <a:rPr lang="en-US" altLang="en-US" sz="2800" noProof="1"/>
              <a:t> and </a:t>
            </a:r>
            <a:r>
              <a:rPr lang="en-US" altLang="en-US" sz="2800" noProof="1">
                <a:latin typeface="Courier New" panose="02070309020205020404" pitchFamily="49" charset="0"/>
              </a:rPr>
              <a:t>while</a:t>
            </a:r>
            <a:endParaRPr lang="en-US" altLang="en-US" sz="2800" noProof="1"/>
          </a:p>
          <a:p>
            <a:pPr>
              <a:spcBef>
                <a:spcPct val="50000"/>
              </a:spcBef>
            </a:pPr>
            <a:r>
              <a:rPr lang="en-US" altLang="en-US" sz="2800" u="sng" noProof="1"/>
              <a:t>Literals</a:t>
            </a:r>
            <a:r>
              <a:rPr lang="en-US" altLang="en-US" sz="2800" i="1" noProof="1"/>
              <a:t> </a:t>
            </a:r>
            <a:r>
              <a:rPr lang="en-US" altLang="en-US" sz="2800" noProof="1"/>
              <a:t>or </a:t>
            </a:r>
            <a:r>
              <a:rPr lang="en-US" altLang="en-US" sz="2800" u="sng" noProof="1"/>
              <a:t>constants</a:t>
            </a:r>
            <a:r>
              <a:rPr lang="en-US" altLang="en-US" sz="2800" noProof="1"/>
              <a:t>, such as </a:t>
            </a:r>
            <a:r>
              <a:rPr lang="en-US" altLang="en-US" sz="2800" noProof="1">
                <a:latin typeface="Courier New" panose="02070309020205020404" pitchFamily="49" charset="0"/>
              </a:rPr>
              <a:t>42</a:t>
            </a:r>
            <a:r>
              <a:rPr lang="en-US" altLang="en-US" sz="2800" noProof="1"/>
              <a:t> (a numeric literal) or </a:t>
            </a:r>
            <a:r>
              <a:rPr lang="en-US" altLang="en-US" sz="2800" noProof="1">
                <a:latin typeface="Courier New" panose="02070309020205020404" pitchFamily="49" charset="0"/>
              </a:rPr>
              <a:t>"hello"</a:t>
            </a:r>
            <a:r>
              <a:rPr lang="en-US" altLang="en-US" sz="2800" noProof="1"/>
              <a:t> (a string literal)</a:t>
            </a:r>
          </a:p>
          <a:p>
            <a:pPr>
              <a:spcBef>
                <a:spcPct val="50000"/>
              </a:spcBef>
            </a:pPr>
            <a:r>
              <a:rPr lang="en-US" altLang="en-US" sz="2800" u="sng" noProof="1"/>
              <a:t>Special symbols</a:t>
            </a:r>
            <a:r>
              <a:rPr lang="en-US" altLang="en-US" sz="2800" noProof="1"/>
              <a:t>, such as “</a:t>
            </a:r>
            <a:r>
              <a:rPr lang="en-US" altLang="en-US" sz="2800" noProof="1">
                <a:latin typeface="Courier New" panose="02070309020205020404" pitchFamily="49" charset="0"/>
              </a:rPr>
              <a:t>;</a:t>
            </a:r>
            <a:r>
              <a:rPr lang="en-US" altLang="en-US" sz="2800" noProof="1"/>
              <a:t>”, “</a:t>
            </a:r>
            <a:r>
              <a:rPr lang="en-US" altLang="en-US" sz="2800" noProof="1">
                <a:latin typeface="Courier New" panose="02070309020205020404" pitchFamily="49" charset="0"/>
              </a:rPr>
              <a:t>&lt;=</a:t>
            </a:r>
            <a:r>
              <a:rPr lang="en-US" altLang="en-US" sz="2800" noProof="1"/>
              <a:t>”, or “</a:t>
            </a:r>
            <a:r>
              <a:rPr lang="en-US" altLang="en-US" sz="2800" noProof="1">
                <a:latin typeface="Courier New" panose="02070309020205020404" pitchFamily="49" charset="0"/>
              </a:rPr>
              <a:t>+</a:t>
            </a:r>
            <a:r>
              <a:rPr lang="en-US" altLang="en-US" sz="2800" noProof="1"/>
              <a:t>”</a:t>
            </a:r>
          </a:p>
          <a:p>
            <a:pPr>
              <a:spcBef>
                <a:spcPct val="50000"/>
              </a:spcBef>
            </a:pPr>
            <a:r>
              <a:rPr lang="en-US" altLang="en-US" sz="2800" u="sng" noProof="1"/>
              <a:t>Identifiers</a:t>
            </a:r>
            <a:r>
              <a:rPr lang="en-US" altLang="en-US" sz="2800" noProof="1"/>
              <a:t>, such as </a:t>
            </a:r>
            <a:r>
              <a:rPr lang="en-US" altLang="en-US" sz="2800" noProof="1">
                <a:latin typeface="Courier New" panose="02070309020205020404" pitchFamily="49" charset="0"/>
              </a:rPr>
              <a:t>x24</a:t>
            </a:r>
            <a:r>
              <a:rPr lang="en-US" altLang="en-US" sz="2800" noProof="1"/>
              <a:t>, </a:t>
            </a:r>
            <a:r>
              <a:rPr lang="en-US" altLang="en-US" sz="2800" noProof="1">
                <a:latin typeface="Courier New" panose="02070309020205020404" pitchFamily="49" charset="0"/>
              </a:rPr>
              <a:t>monthly_balance</a:t>
            </a:r>
            <a:r>
              <a:rPr lang="en-US" altLang="en-US" sz="2800" noProof="1"/>
              <a:t>, or </a:t>
            </a:r>
            <a:r>
              <a:rPr lang="en-US" altLang="en-US" sz="2800" noProof="1">
                <a:latin typeface="Courier New" panose="02070309020205020404" pitchFamily="49" charset="0"/>
              </a:rPr>
              <a:t>putchar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35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7E22-ABCB-43C1-BB66-42B0FD5E906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altLang="en-US"/>
              <a:t>White space and comments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“Internal” tokens of the scanner that are matched and discarded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Typical white space: newlines, tabs, spaces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Comments: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/* … */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// … \n</a:t>
            </a:r>
            <a:r>
              <a:rPr lang="en-US" altLang="en-US"/>
              <a:t> (C, C++, Java)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-- … \n</a:t>
            </a:r>
            <a:r>
              <a:rPr lang="en-US" altLang="en-US"/>
              <a:t> (Ada, Haskell)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(* … *)</a:t>
            </a:r>
            <a:r>
              <a:rPr lang="en-US" altLang="en-US"/>
              <a:t> (Pascal, ML)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; … \n</a:t>
            </a:r>
            <a:r>
              <a:rPr lang="en-US" altLang="en-US"/>
              <a:t>  (Scheme)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Comments generally not nested.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Comments &amp; white space ignored except they function as </a:t>
            </a:r>
            <a:r>
              <a:rPr lang="en-US" altLang="en-US" sz="2800" i="1"/>
              <a:t>delimiters </a:t>
            </a:r>
            <a:r>
              <a:rPr lang="en-US" altLang="en-US" sz="2800"/>
              <a:t>(or </a:t>
            </a:r>
            <a:r>
              <a:rPr lang="en-US" altLang="en-US" sz="2800" i="1"/>
              <a:t>separators</a:t>
            </a:r>
            <a:r>
              <a:rPr lang="en-US" altLang="en-US" sz="2800"/>
              <a:t>).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E141-6815-462A-B817-0AF7B4D6A16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Reserved words versus predefined identifiers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4495800"/>
          </a:xfrm>
        </p:spPr>
        <p:txBody>
          <a:bodyPr/>
          <a:lstStyle/>
          <a:p>
            <a:r>
              <a:rPr lang="en-US" altLang="en-US" sz="2800"/>
              <a:t>Reserved words cannot be used as the name of anything in a definition (i.e., as an identifier). </a:t>
            </a:r>
          </a:p>
          <a:p>
            <a:r>
              <a:rPr lang="en-US" altLang="en-US" sz="2800"/>
              <a:t>Predefined identifiers have special meanings, but can be redefined (although they probably shouldn’t).</a:t>
            </a:r>
          </a:p>
          <a:p>
            <a:r>
              <a:rPr lang="en-US" altLang="en-US" sz="2800"/>
              <a:t>Examples of predefined identifiers in Java:</a:t>
            </a:r>
            <a:br>
              <a:rPr lang="en-US" altLang="en-US" sz="2800"/>
            </a:br>
            <a:r>
              <a:rPr lang="en-US" altLang="en-US" sz="2800"/>
              <a:t>anything in java.lang package, such as String, Object, System, Integer.</a:t>
            </a:r>
          </a:p>
        </p:txBody>
      </p:sp>
    </p:spTree>
    <p:extLst>
      <p:ext uri="{BB962C8B-B14F-4D97-AF65-F5344CB8AC3E}">
        <p14:creationId xmlns:p14="http://schemas.microsoft.com/office/powerpoint/2010/main" val="21761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C382-37B5-4339-A773-9685F74FFE0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reserved words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3733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abstract    default    if            private      this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boolean     do         implements    protected    throw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break       double     import        public       throws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byte        else       instanceof    return       transient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case        extends    int           short        try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catch       final      interface     static       void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char        finally    long          strictfp     volatile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class       float      native        super        while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const       for        new           switch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continue    goto       package       synchronized</a:t>
            </a:r>
          </a:p>
        </p:txBody>
      </p:sp>
    </p:spTree>
    <p:extLst>
      <p:ext uri="{BB962C8B-B14F-4D97-AF65-F5344CB8AC3E}">
        <p14:creationId xmlns:p14="http://schemas.microsoft.com/office/powerpoint/2010/main" val="389299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Base case: a regular expression (RE) is either</a:t>
            </a:r>
          </a:p>
          <a:p>
            <a:pPr lvl="1"/>
            <a:r>
              <a:rPr lang="en-US" dirty="0"/>
              <a:t>➡ a </a:t>
            </a:r>
            <a:r>
              <a:rPr lang="en-US" b="1" dirty="0"/>
              <a:t>character </a:t>
            </a:r>
            <a:r>
              <a:rPr lang="en-US" dirty="0"/>
              <a:t>(e.g., ʻ0ʼ, ʻ1ʼ, ...), or</a:t>
            </a:r>
          </a:p>
          <a:p>
            <a:pPr lvl="1"/>
            <a:r>
              <a:rPr lang="en-US" dirty="0"/>
              <a:t>➡ the </a:t>
            </a:r>
            <a:r>
              <a:rPr lang="en-US" b="1" dirty="0"/>
              <a:t>empty string </a:t>
            </a:r>
            <a:r>
              <a:rPr lang="en-US" dirty="0"/>
              <a:t>(i.e., </a:t>
            </a:r>
            <a:r>
              <a:rPr lang="en-US" dirty="0" err="1"/>
              <a:t>ʻεʼ</a:t>
            </a:r>
            <a:r>
              <a:rPr lang="en-US" dirty="0"/>
              <a:t>).</a:t>
            </a:r>
          </a:p>
          <a:p>
            <a:r>
              <a:rPr lang="en-US" b="1" dirty="0"/>
              <a:t>A compound RE is constructed by</a:t>
            </a:r>
          </a:p>
          <a:p>
            <a:pPr lvl="1"/>
            <a:r>
              <a:rPr lang="en-US" dirty="0"/>
              <a:t>➡ </a:t>
            </a:r>
            <a:r>
              <a:rPr lang="en-US" b="1" dirty="0"/>
              <a:t>concatenation: </a:t>
            </a:r>
            <a:r>
              <a:rPr lang="en-US" dirty="0"/>
              <a:t>two REs next to each other (e.g</a:t>
            </a:r>
            <a:r>
              <a:rPr lang="en-US" dirty="0" smtClean="0"/>
              <a:t>., “</a:t>
            </a:r>
            <a:r>
              <a:rPr lang="en-US" i="1" dirty="0" err="1"/>
              <a:t>non_negative_digit</a:t>
            </a:r>
            <a:r>
              <a:rPr lang="en-US" i="1" dirty="0"/>
              <a:t> digit</a:t>
            </a:r>
            <a:r>
              <a:rPr lang="en-US" dirty="0"/>
              <a:t>”),</a:t>
            </a:r>
          </a:p>
          <a:p>
            <a:pPr lvl="1"/>
            <a:r>
              <a:rPr lang="en-US" dirty="0"/>
              <a:t>➡ </a:t>
            </a:r>
            <a:r>
              <a:rPr lang="en-US" b="1" dirty="0"/>
              <a:t>alternation: </a:t>
            </a:r>
            <a:r>
              <a:rPr lang="en-US" dirty="0"/>
              <a:t>two REs separated by “</a:t>
            </a:r>
            <a:r>
              <a:rPr lang="en-US" b="1" dirty="0"/>
              <a:t>|</a:t>
            </a:r>
            <a:r>
              <a:rPr lang="en-US" dirty="0"/>
              <a:t>” next to each </a:t>
            </a:r>
            <a:r>
              <a:rPr lang="en-US" dirty="0" smtClean="0"/>
              <a:t>other (</a:t>
            </a:r>
            <a:r>
              <a:rPr lang="en-US" dirty="0"/>
              <a:t>e.g., “</a:t>
            </a:r>
            <a:r>
              <a:rPr lang="en-US" i="1" dirty="0" err="1"/>
              <a:t>non_negative_digit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digit</a:t>
            </a:r>
            <a:r>
              <a:rPr lang="en-US" dirty="0"/>
              <a:t>”),</a:t>
            </a:r>
          </a:p>
          <a:p>
            <a:pPr lvl="1"/>
            <a:r>
              <a:rPr lang="en-US" dirty="0"/>
              <a:t>➡ </a:t>
            </a:r>
            <a:r>
              <a:rPr lang="en-US" b="1" dirty="0"/>
              <a:t>optional repetition</a:t>
            </a:r>
            <a:r>
              <a:rPr lang="en-US" dirty="0"/>
              <a:t>: a RE followed by “*” (the </a:t>
            </a:r>
            <a:r>
              <a:rPr lang="en-US" b="1" dirty="0"/>
              <a:t>Kleene star</a:t>
            </a:r>
            <a:r>
              <a:rPr lang="en-US" dirty="0" smtClean="0"/>
              <a:t>) to </a:t>
            </a:r>
            <a:r>
              <a:rPr lang="en-US" dirty="0"/>
              <a:t>denote zero or more occurrences, and</a:t>
            </a:r>
          </a:p>
          <a:p>
            <a:pPr lvl="1"/>
            <a:r>
              <a:rPr lang="en-US" dirty="0"/>
              <a:t>➡ </a:t>
            </a:r>
            <a:r>
              <a:rPr lang="en-US" b="1" dirty="0"/>
              <a:t>parentheses </a:t>
            </a:r>
            <a:r>
              <a:rPr lang="en-US" dirty="0"/>
              <a:t>(in order to avoid ambiguity).</a:t>
            </a:r>
          </a:p>
        </p:txBody>
      </p:sp>
    </p:spTree>
    <p:extLst>
      <p:ext uri="{BB962C8B-B14F-4D97-AF65-F5344CB8AC3E}">
        <p14:creationId xmlns:p14="http://schemas.microsoft.com/office/powerpoint/2010/main" val="25909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406</TotalTime>
  <Words>1136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Courier New</vt:lpstr>
      <vt:lpstr>Symbol</vt:lpstr>
      <vt:lpstr>Times New Roman</vt:lpstr>
      <vt:lpstr>Trebuchet MS</vt:lpstr>
      <vt:lpstr>Tw Cen MT</vt:lpstr>
      <vt:lpstr>Wingdings</vt:lpstr>
      <vt:lpstr>Circuit</vt:lpstr>
      <vt:lpstr>Regular expressions and Context Free grammars</vt:lpstr>
      <vt:lpstr>What do we need to figure out?</vt:lpstr>
      <vt:lpstr>Language Definition</vt:lpstr>
      <vt:lpstr>Lexical Structure</vt:lpstr>
      <vt:lpstr>Standard Token Categories</vt:lpstr>
      <vt:lpstr>White space and comments</vt:lpstr>
      <vt:lpstr>Reserved words versus predefined identifiers</vt:lpstr>
      <vt:lpstr>Java reserved words</vt:lpstr>
      <vt:lpstr>Regular expression rules</vt:lpstr>
      <vt:lpstr>Regular expressions - Symbols</vt:lpstr>
      <vt:lpstr>Context free grammar</vt:lpstr>
      <vt:lpstr>Terminology</vt:lpstr>
      <vt:lpstr>Context-free grammars</vt:lpstr>
      <vt:lpstr>CFGs generate “languages”:</vt:lpstr>
      <vt:lpstr>CFGs can be recursive:</vt:lpstr>
      <vt:lpstr>Notes:</vt:lpstr>
      <vt:lpstr>Derivations</vt:lpstr>
      <vt:lpstr>Parse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and Context Free grammars</dc:title>
  <dc:creator>Becka Sue Morgan</dc:creator>
  <cp:lastModifiedBy>Becka Sue Morgan</cp:lastModifiedBy>
  <cp:revision>2</cp:revision>
  <dcterms:created xsi:type="dcterms:W3CDTF">2016-01-06T00:47:00Z</dcterms:created>
  <dcterms:modified xsi:type="dcterms:W3CDTF">2016-02-04T19:14:23Z</dcterms:modified>
</cp:coreProperties>
</file>