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18" autoAdjust="0"/>
    <p:restoredTop sz="73070" autoAdjust="0"/>
  </p:normalViewPr>
  <p:slideViewPr>
    <p:cSldViewPr snapToGrid="0">
      <p:cViewPr>
        <p:scale>
          <a:sx n="70" d="100"/>
          <a:sy n="70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B379B-F548-474F-ACB2-A86B93F6EC7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CD3D-5E1E-46E9-B050-C5C022F7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CD3D-5E1E-46E9-B050-C5C022F778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Functional</a:t>
            </a:r>
            <a:r>
              <a:rPr lang="en-US" dirty="0" smtClean="0"/>
              <a:t> — Computation proceeds by (nested) function calls that avoid any global state. Programs have no variables. No kidding. </a:t>
            </a:r>
          </a:p>
          <a:p>
            <a:r>
              <a:rPr lang="en-US" dirty="0" smtClean="0"/>
              <a:t>In functional programming control flow is expressed by combining function calls, rather than by assigning values to variables.</a:t>
            </a:r>
          </a:p>
          <a:p>
            <a:r>
              <a:rPr lang="en-US" dirty="0" smtClean="0"/>
              <a:t>With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no commands, only side-effect free expressions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Code is much shorter, less error-prone, and much easier to prove correct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is more inherent parallelism, so good compilers can produce faster code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CD3D-5E1E-46E9-B050-C5C022F778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Logic (Rule-based)</a:t>
            </a:r>
            <a:r>
              <a:rPr lang="en-US" dirty="0" smtClean="0"/>
              <a:t> — Programmer specifies a set of facts and rules, and an engine infers the answers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CD3D-5E1E-46E9-B050-C5C022F778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Object-Oriented</a:t>
            </a:r>
            <a:r>
              <a:rPr lang="en-US" dirty="0" smtClean="0"/>
              <a:t> — Computation is effected by sending messages to objects; objects have state and behavior.</a:t>
            </a:r>
          </a:p>
          <a:p>
            <a:r>
              <a:rPr lang="en-US" dirty="0" smtClean="0"/>
              <a:t>OOP is based on the sending of messages to objects. Objects respond to messages by performing operations. Messages can have arguments, so "sending messages" looks a lot like calling subroutines. A society of objects, each with their own "local memory" and own set of operations has a different feel than the "monolithic processor and single shared memory" feel of non object oriented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CD3D-5E1E-46E9-B050-C5C022F778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FA9E4E-B881-430E-87B0-3CA3A922BAC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2612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A6FC9-7082-4DA1-87D0-6F8E69AC7DB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9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80AE1E9-326A-4358-B0EB-1CFF03A6B7F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76271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FFCF8B-1C93-410F-A926-3DB776C977B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8618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1F00A7A-C0CA-43F1-93B5-85EBE0B72F2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5968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C262D67-E927-44CC-A826-4DC7B876E55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58001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C815B67-1B39-4CF5-A871-18CAB00F3C8F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5386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flow in imperative programming is </a:t>
            </a:r>
            <a:r>
              <a:rPr lang="en-US" i="1" dirty="0" smtClean="0"/>
              <a:t>explicit</a:t>
            </a:r>
            <a:r>
              <a:rPr lang="en-US" dirty="0" smtClean="0"/>
              <a:t>: commands show </a:t>
            </a:r>
            <a:r>
              <a:rPr lang="en-US" i="1" dirty="0" smtClean="0"/>
              <a:t>how</a:t>
            </a:r>
            <a:r>
              <a:rPr lang="en-US" dirty="0" smtClean="0"/>
              <a:t> the computation takes place, step by step. Each step affects the global </a:t>
            </a:r>
            <a:r>
              <a:rPr lang="en-US" b="1" dirty="0" smtClean="0"/>
              <a:t>state</a:t>
            </a:r>
            <a:r>
              <a:rPr lang="en-US" dirty="0" smtClean="0"/>
              <a:t> of the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CD3D-5E1E-46E9-B050-C5C022F778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4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CS360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becka</a:t>
            </a:r>
            <a:r>
              <a:rPr lang="en-US" dirty="0" smtClean="0"/>
              <a:t> </a:t>
            </a:r>
            <a:r>
              <a:rPr lang="en-US" dirty="0" err="1" smtClean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Main programming paradigms</a:t>
            </a:r>
          </a:p>
          <a:p>
            <a:pPr lvl="1"/>
            <a:r>
              <a:rPr lang="en-US" sz="2400" dirty="0"/>
              <a:t>The imperative paradigm</a:t>
            </a:r>
          </a:p>
          <a:p>
            <a:pPr lvl="1"/>
            <a:r>
              <a:rPr lang="en-US" sz="2400" dirty="0"/>
              <a:t>The functional paradigm</a:t>
            </a:r>
          </a:p>
          <a:p>
            <a:pPr lvl="1"/>
            <a:r>
              <a:rPr lang="en-US" sz="2400" dirty="0"/>
              <a:t>The logical paradigm</a:t>
            </a:r>
          </a:p>
          <a:p>
            <a:pPr lvl="1"/>
            <a:r>
              <a:rPr lang="en-US" sz="2400" dirty="0"/>
              <a:t>The object-oriented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The imperative paradigm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700" dirty="0" smtClean="0"/>
              <a:t>First </a:t>
            </a:r>
            <a:r>
              <a:rPr lang="en-US" sz="2700" b="1" dirty="0"/>
              <a:t>do this</a:t>
            </a:r>
            <a:r>
              <a:rPr lang="en-US" sz="2700" dirty="0"/>
              <a:t> and next </a:t>
            </a:r>
            <a:r>
              <a:rPr lang="en-US" sz="2700" b="1" dirty="0"/>
              <a:t>do that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44187" y="1815417"/>
            <a:ext cx="4878391" cy="4013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Discipline and idea</a:t>
            </a:r>
          </a:p>
          <a:p>
            <a:pPr lvl="2"/>
            <a:r>
              <a:rPr lang="en-US" dirty="0"/>
              <a:t>Digital hardware technology and the ideas of Von Neumann</a:t>
            </a:r>
          </a:p>
          <a:p>
            <a:pPr lvl="1"/>
            <a:r>
              <a:rPr lang="en-US" dirty="0"/>
              <a:t>Incremental </a:t>
            </a:r>
            <a:r>
              <a:rPr lang="en-US" i="1" dirty="0"/>
              <a:t>change of the program state </a:t>
            </a:r>
            <a:r>
              <a:rPr lang="en-US" dirty="0"/>
              <a:t>as a function of </a:t>
            </a:r>
            <a:r>
              <a:rPr lang="en-US" i="1" dirty="0"/>
              <a:t>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Execution of computational steps in an order governed by </a:t>
            </a:r>
            <a:r>
              <a:rPr lang="en-US" i="1" dirty="0"/>
              <a:t>control structures</a:t>
            </a:r>
            <a:endParaRPr lang="en-US" dirty="0"/>
          </a:p>
          <a:p>
            <a:pPr lvl="2"/>
            <a:r>
              <a:rPr lang="en-US" dirty="0"/>
              <a:t>We call the steps for </a:t>
            </a:r>
            <a:r>
              <a:rPr lang="en-US" i="1" dirty="0"/>
              <a:t>commands</a:t>
            </a:r>
            <a:endParaRPr lang="en-US" dirty="0"/>
          </a:p>
          <a:p>
            <a:pPr lvl="1"/>
            <a:r>
              <a:rPr lang="en-US" dirty="0"/>
              <a:t>Straightforward abstractions of the way a traditional Von Neumann computer works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1315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345422" y="1815417"/>
            <a:ext cx="5459828" cy="426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900" dirty="0"/>
              <a:t>Similar to descriptions of everyday routines, such </a:t>
            </a:r>
            <a:br>
              <a:rPr lang="en-US" sz="1900" dirty="0"/>
            </a:br>
            <a:r>
              <a:rPr lang="en-US" sz="1900" dirty="0" smtClean="0"/>
              <a:t>as </a:t>
            </a:r>
            <a:r>
              <a:rPr lang="en-US" sz="1900" dirty="0"/>
              <a:t>food recipes and car repair</a:t>
            </a:r>
          </a:p>
          <a:p>
            <a:r>
              <a:rPr lang="en-US" sz="1900" dirty="0"/>
              <a:t>Typical commands offered by imperative languages</a:t>
            </a:r>
          </a:p>
          <a:p>
            <a:pPr lvl="1"/>
            <a:r>
              <a:rPr lang="en-US" sz="1900" dirty="0"/>
              <a:t>Assignment, IO, procedure </a:t>
            </a:r>
            <a:r>
              <a:rPr lang="en-US" sz="1900" dirty="0" smtClean="0"/>
              <a:t>calls</a:t>
            </a:r>
          </a:p>
          <a:p>
            <a:r>
              <a:rPr lang="en-US" sz="2300" dirty="0" smtClean="0"/>
              <a:t>Language representations</a:t>
            </a:r>
          </a:p>
          <a:p>
            <a:pPr lvl="1"/>
            <a:r>
              <a:rPr lang="en-US" sz="1800" dirty="0"/>
              <a:t>Fortran, Algol, Pascal, Basic, </a:t>
            </a:r>
            <a:r>
              <a:rPr lang="en-US" sz="1800" dirty="0" smtClean="0"/>
              <a:t>C</a:t>
            </a:r>
          </a:p>
          <a:p>
            <a:r>
              <a:rPr lang="en-US" sz="2000" dirty="0"/>
              <a:t>The natural abstraction is the </a:t>
            </a:r>
            <a:r>
              <a:rPr lang="en-US" sz="2000" dirty="0" smtClean="0"/>
              <a:t>procedure</a:t>
            </a:r>
          </a:p>
          <a:p>
            <a:pPr lvl="1"/>
            <a:r>
              <a:rPr lang="en-US" sz="1800" dirty="0"/>
              <a:t>Abstracts one or more actions to a procedure,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which </a:t>
            </a:r>
            <a:r>
              <a:rPr lang="en-US" sz="1800" dirty="0"/>
              <a:t>can be called as a single command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"Procedural programming</a:t>
            </a:r>
            <a:r>
              <a:rPr lang="en-US" sz="1800" dirty="0" smtClean="0"/>
              <a:t>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Functional paradigm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100" dirty="0" smtClean="0"/>
              <a:t>Evaluate </a:t>
            </a:r>
            <a:r>
              <a:rPr lang="en-US" sz="2100" dirty="0"/>
              <a:t>an expression and use the resulting value for something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82822" y="2249486"/>
            <a:ext cx="487838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sz="2400" dirty="0"/>
              <a:t>Discipline and idea</a:t>
            </a:r>
          </a:p>
          <a:p>
            <a:pPr lvl="2"/>
            <a:r>
              <a:rPr lang="en-US" sz="2000" dirty="0"/>
              <a:t>Mathematics and the theory of functions</a:t>
            </a:r>
          </a:p>
          <a:p>
            <a:pPr lvl="1"/>
            <a:r>
              <a:rPr lang="en-US" sz="2400" dirty="0"/>
              <a:t>The values produced are </a:t>
            </a:r>
            <a:r>
              <a:rPr lang="en-US" sz="2400" i="1" dirty="0"/>
              <a:t>non-mutable</a:t>
            </a:r>
            <a:endParaRPr lang="en-US" sz="2400" dirty="0"/>
          </a:p>
          <a:p>
            <a:pPr lvl="2"/>
            <a:r>
              <a:rPr lang="en-US" sz="2000" dirty="0"/>
              <a:t>Impossible to change any constituent of a composite value</a:t>
            </a:r>
          </a:p>
          <a:p>
            <a:pPr lvl="2"/>
            <a:r>
              <a:rPr lang="en-US" sz="2000" dirty="0"/>
              <a:t>As a remedy, it is possible to make a revised copy of composite value</a:t>
            </a:r>
          </a:p>
          <a:p>
            <a:pPr lvl="1"/>
            <a:r>
              <a:rPr lang="en-US" sz="2400" dirty="0" err="1"/>
              <a:t>Atemporal</a:t>
            </a:r>
            <a:endParaRPr lang="en-US" sz="2400" dirty="0"/>
          </a:p>
          <a:p>
            <a:pPr lvl="2"/>
            <a:r>
              <a:rPr lang="en-US" sz="2000" dirty="0"/>
              <a:t>Time only plays a minor role compared to the imperative paradigm</a:t>
            </a:r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30788" y="2249486"/>
            <a:ext cx="4875211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Applicative</a:t>
            </a:r>
          </a:p>
          <a:p>
            <a:pPr lvl="1"/>
            <a:r>
              <a:rPr lang="en-US" dirty="0"/>
              <a:t>All computations are done by applying (calling)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The </a:t>
            </a:r>
            <a:r>
              <a:rPr lang="en-US" dirty="0"/>
              <a:t>natural abstraction is the function</a:t>
            </a:r>
          </a:p>
          <a:p>
            <a:pPr lvl="1"/>
            <a:r>
              <a:rPr lang="en-US" dirty="0"/>
              <a:t>Abstracts a single expression to a function which can be evaluated as an expression</a:t>
            </a:r>
          </a:p>
          <a:p>
            <a:r>
              <a:rPr lang="en-US" dirty="0"/>
              <a:t>Functions are first class values</a:t>
            </a:r>
          </a:p>
          <a:p>
            <a:pPr lvl="1"/>
            <a:r>
              <a:rPr lang="en-US" dirty="0"/>
              <a:t>Functions are full-fledged data just like numbers, lists, ...</a:t>
            </a:r>
          </a:p>
          <a:p>
            <a:r>
              <a:rPr lang="en-US" dirty="0"/>
              <a:t>Fits well with computations driven by needs</a:t>
            </a:r>
          </a:p>
          <a:p>
            <a:pPr lvl="1"/>
            <a:r>
              <a:rPr lang="en-US" dirty="0"/>
              <a:t>Opens a new world of 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logic paradigm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400" dirty="0" smtClean="0"/>
              <a:t>Answer </a:t>
            </a:r>
            <a:r>
              <a:rPr lang="en-US" sz="2400" dirty="0"/>
              <a:t>a question via search for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Discipline and idea</a:t>
            </a:r>
          </a:p>
          <a:p>
            <a:pPr lvl="2"/>
            <a:r>
              <a:rPr lang="en-US" dirty="0"/>
              <a:t>Automatic proofs within artificial intelligence</a:t>
            </a:r>
          </a:p>
          <a:p>
            <a:pPr lvl="1"/>
            <a:r>
              <a:rPr lang="en-US" dirty="0"/>
              <a:t>Based on axioms, inference rules, and queries.</a:t>
            </a:r>
          </a:p>
          <a:p>
            <a:pPr lvl="1"/>
            <a:r>
              <a:rPr lang="en-US" dirty="0"/>
              <a:t>Program execution becomes a systematic search in a set of facts, making use of a set of inference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 oriented Paradigm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200" dirty="0"/>
              <a:t>Send messages between objects to simulate the temporal </a:t>
            </a:r>
            <a:r>
              <a:rPr lang="en-US" sz="2200" dirty="0" smtClean="0"/>
              <a:t>	evolution </a:t>
            </a:r>
            <a:r>
              <a:rPr lang="en-US" sz="2200" dirty="0"/>
              <a:t>of a set of real world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0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Discipline and idea</a:t>
            </a:r>
          </a:p>
          <a:p>
            <a:pPr lvl="2"/>
            <a:r>
              <a:rPr lang="en-US" sz="1600" dirty="0"/>
              <a:t>The theory of concepts, and models of human interaction with real world phenomena</a:t>
            </a:r>
          </a:p>
          <a:p>
            <a:pPr lvl="1"/>
            <a:r>
              <a:rPr lang="en-US" dirty="0"/>
              <a:t>Data as well as operations are encapsulated in objects</a:t>
            </a:r>
          </a:p>
          <a:p>
            <a:pPr lvl="1"/>
            <a:r>
              <a:rPr lang="en-US" dirty="0"/>
              <a:t>Information hiding is used to protect internal properties of an object</a:t>
            </a:r>
          </a:p>
          <a:p>
            <a:pPr lvl="1"/>
            <a:r>
              <a:rPr lang="en-US" dirty="0"/>
              <a:t>Objects interact by means of message passing</a:t>
            </a:r>
          </a:p>
          <a:p>
            <a:pPr lvl="2"/>
            <a:r>
              <a:rPr lang="en-US" sz="1600" dirty="0"/>
              <a:t>A metaphor for applying an operation on an object</a:t>
            </a:r>
          </a:p>
          <a:p>
            <a:pPr lvl="1"/>
            <a:r>
              <a:rPr lang="en-US" dirty="0"/>
              <a:t>In most object-oriented languages objects are grouped in classes</a:t>
            </a:r>
          </a:p>
          <a:p>
            <a:pPr lvl="2"/>
            <a:r>
              <a:rPr lang="en-US" sz="1600" dirty="0"/>
              <a:t>Objects in classes are similar enough to allow programming of the classes, as opposed to programming of the individual objects</a:t>
            </a:r>
          </a:p>
          <a:p>
            <a:pPr lvl="2"/>
            <a:r>
              <a:rPr lang="en-US" sz="1600" dirty="0"/>
              <a:t>Classes represent concepts whereas objects represent phenomena</a:t>
            </a:r>
          </a:p>
          <a:p>
            <a:pPr lvl="1"/>
            <a:r>
              <a:rPr lang="en-US" dirty="0"/>
              <a:t>Classes are organized in inheritance hierarchies</a:t>
            </a:r>
          </a:p>
          <a:p>
            <a:pPr lvl="2"/>
            <a:r>
              <a:rPr lang="en-US" sz="1600" dirty="0"/>
              <a:t>Provides for class extension or specialization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3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</a:p>
          <a:p>
            <a:r>
              <a:rPr lang="en-US" dirty="0" smtClean="0"/>
              <a:t>Also optional books</a:t>
            </a:r>
          </a:p>
          <a:p>
            <a:r>
              <a:rPr lang="en-US" dirty="0" smtClean="0"/>
              <a:t>Google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36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study of programming languages is valuable for a number of reasons:</a:t>
            </a:r>
          </a:p>
          <a:p>
            <a:pPr marL="745236" lvl="1" indent="-342900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our capacity to use different constructs</a:t>
            </a:r>
          </a:p>
          <a:p>
            <a:pPr marL="745236" lvl="1" indent="-342900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us to choose languages more intelligently</a:t>
            </a:r>
          </a:p>
          <a:p>
            <a:pPr marL="745236" lvl="1" indent="-342900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learning new languages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190" y="927101"/>
            <a:ext cx="9674219" cy="709613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Programming Methodologies Influences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775012" y="1723746"/>
            <a:ext cx="8501309" cy="4383086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1950s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early 1960s: Simple applications; worry about machine efficiency</a:t>
            </a:r>
          </a:p>
          <a:p>
            <a:pPr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 1960s: People efficiency became important; readability, better control structures</a:t>
            </a:r>
          </a:p>
          <a:p>
            <a:pPr marL="745236" lvl="1" indent="-342900"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programming</a:t>
            </a:r>
          </a:p>
          <a:p>
            <a:pPr marL="745236" lvl="1" indent="-342900"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top-down design and step-wise refinement</a:t>
            </a:r>
          </a:p>
          <a:p>
            <a:pPr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 1970s: Process-oriented to data-oriented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abstraction</a:t>
            </a:r>
          </a:p>
          <a:p>
            <a:pPr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Middle 1980s: Object-oriented programming</a:t>
            </a:r>
          </a:p>
          <a:p>
            <a:pPr marL="745236" lvl="1" indent="-342900"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abstraction + inheritance + polymorphism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1AD18653-C7E4-48B4-B51F-490E2DD55E48}" type="slidenum">
              <a:rPr lang="en-US" altLang="en-US" sz="1000">
                <a:latin typeface="Arial" panose="020B0604020202020204" pitchFamily="34" charset="0"/>
              </a:rPr>
              <a:pPr/>
              <a:t>3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859" y="927101"/>
            <a:ext cx="7174567" cy="709613"/>
          </a:xfrm>
        </p:spPr>
        <p:txBody>
          <a:bodyPr/>
          <a:lstStyle/>
          <a:p>
            <a:r>
              <a:rPr lang="en-US" altLang="en-US" dirty="0" smtClean="0"/>
              <a:t>Language Categories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559859" y="1636714"/>
            <a:ext cx="8727141" cy="4934413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Imperative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 features are variables, assignment statements, and iteration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languages that support object-oriented programming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scripting languages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the visual languages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 C, Java, Perl, JavaScript, Visual BASIC .NET, C++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means of making computations is by applying functions to given parameters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 LISP, Scheme, ML, F#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Rule-based (rules are specified in no particular order)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Prolog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Markup/programming hybrid 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Markup languages extended to support some programming</a:t>
            </a:r>
          </a:p>
          <a:p>
            <a:pPr marL="688086" lvl="1" indent="-285750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 JSTL, XSLT</a:t>
            </a: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F8008991-C6DE-4656-B282-E584131592C5}" type="slidenum">
              <a:rPr lang="en-US" altLang="en-US" sz="1000">
                <a:latin typeface="Arial" panose="020B0604020202020204" pitchFamily="34" charset="0"/>
              </a:rPr>
              <a:pPr/>
              <a:t>4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2283" y="890587"/>
            <a:ext cx="7210427" cy="709613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Language Design Trade-Offs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153400" cy="4572000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vs. cost of execution</a:t>
            </a:r>
          </a:p>
          <a:p>
            <a:pPr marL="745236" lvl="1" indent="-342900">
              <a:lnSpc>
                <a:spcPct val="80000"/>
              </a:lnSpc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Java demands all references to array elements be checked for proper indexing, which leads to increased execution costs</a:t>
            </a:r>
          </a:p>
          <a:p>
            <a:pPr marL="745236" lvl="1" indent="-342900">
              <a:lnSpc>
                <a:spcPct val="80000"/>
              </a:lnSpc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Readability vs.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writability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5236" lvl="1" indent="-342900">
              <a:lnSpc>
                <a:spcPct val="80000"/>
              </a:lnSpc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readability</a:t>
            </a:r>
          </a:p>
          <a:p>
            <a:pPr marL="745236" lvl="1" indent="-342900">
              <a:lnSpc>
                <a:spcPct val="80000"/>
              </a:lnSpc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Writability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(flexibility) vs. reliability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5236" lvl="1" indent="-342900">
              <a:lnSpc>
                <a:spcPct val="80000"/>
              </a:lnSpc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C++ pointers are powerful and very flexible but are unreliable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32C4B524-36CA-4C86-AD7B-BDDB706C83BC}" type="slidenum">
              <a:rPr lang="en-US" altLang="en-US" sz="1000">
                <a:latin typeface="Arial" panose="020B0604020202020204" pitchFamily="34" charset="0"/>
              </a:rPr>
              <a:pPr/>
              <a:t>5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2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254" y="668425"/>
            <a:ext cx="6345237" cy="709613"/>
          </a:xfrm>
        </p:spPr>
        <p:txBody>
          <a:bodyPr/>
          <a:lstStyle/>
          <a:p>
            <a:r>
              <a:rPr lang="en-US" altLang="en-US" dirty="0" smtClean="0"/>
              <a:t>Implementation Methods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1674254" y="1882588"/>
            <a:ext cx="8612746" cy="451821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are translated into machine language; includes JIT systems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Use: Large commercial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Pure Interpretation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are interpreted by another program known as an interpreter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Use: Small programs or when efficiency is not an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issue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Hybrid Implementation Systems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compromise between compilers and pure interpreters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Use: Small and medium systems when efficiency is not the first concern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43C3EA26-CF67-4BB6-90C0-4FE158BB7DB3}" type="slidenum">
              <a:rPr lang="en-US" altLang="en-US" sz="1000"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9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6177" y="573088"/>
            <a:ext cx="8153400" cy="1143000"/>
          </a:xfrm>
        </p:spPr>
        <p:txBody>
          <a:bodyPr/>
          <a:lstStyle/>
          <a:p>
            <a:r>
              <a:rPr lang="en-US" altLang="en-US" dirty="0" smtClean="0"/>
              <a:t>Layered View of Computer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42DDFD2B-1C37-4D00-8500-B046FA47DE69}" type="slidenum">
              <a:rPr lang="en-US" altLang="en-US" sz="1000">
                <a:latin typeface="Arial" panose="020B0604020202020204" pitchFamily="34" charset="0"/>
              </a:rPr>
              <a:pPr/>
              <a:t>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1" y="2236789"/>
            <a:ext cx="4113213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2117726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s-MX" alt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2193926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s-MX" altLang="en-US"/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193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s-MX" altLang="en-US"/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1905001" y="2781301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dirty="0">
                <a:latin typeface="Lucida Sans Unicode" panose="020B0602030504020204" pitchFamily="34" charset="0"/>
              </a:rPr>
              <a:t>The operating system and language implementation are layered over </a:t>
            </a:r>
          </a:p>
          <a:p>
            <a:r>
              <a:rPr lang="en-US" altLang="en-US" sz="2000" dirty="0">
                <a:latin typeface="Lucida Sans Unicode" panose="020B0602030504020204" pitchFamily="34" charset="0"/>
              </a:rPr>
              <a:t>machine interface of a computer</a:t>
            </a:r>
          </a:p>
        </p:txBody>
      </p:sp>
    </p:spTree>
    <p:extLst>
      <p:ext uri="{BB962C8B-B14F-4D97-AF65-F5344CB8AC3E}">
        <p14:creationId xmlns:p14="http://schemas.microsoft.com/office/powerpoint/2010/main" val="73150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2365" y="738187"/>
            <a:ext cx="6345237" cy="709613"/>
          </a:xfrm>
        </p:spPr>
        <p:txBody>
          <a:bodyPr/>
          <a:lstStyle/>
          <a:p>
            <a:r>
              <a:rPr lang="en-US" altLang="en-US" dirty="0" smtClean="0"/>
              <a:t>Compilation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153400" cy="4572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program (source language) into machine code (machine language)</a:t>
            </a: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Slow translation, fast execution</a:t>
            </a: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 process has several phases: 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lexical analysis: converts characters in the source program into lexical units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analysis: transforms lexical units into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parse trees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represent the syntactic structure of program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 analysis: generate intermediate code</a:t>
            </a:r>
          </a:p>
          <a:p>
            <a:pPr marL="745236" lvl="1" indent="-34290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generation: machine code is generated</a:t>
            </a:r>
          </a:p>
          <a:p>
            <a:pPr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55E97F69-F33A-4B16-960C-101F7DE591C1}" type="slidenum">
              <a:rPr lang="en-US" altLang="en-US" sz="1000"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1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1223" y="457200"/>
            <a:ext cx="6477000" cy="1048871"/>
          </a:xfrm>
        </p:spPr>
        <p:txBody>
          <a:bodyPr/>
          <a:lstStyle/>
          <a:p>
            <a:r>
              <a:rPr lang="en-US" altLang="en-US" dirty="0" smtClean="0"/>
              <a:t>The Compilation Process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7B3D7270-1A64-4570-9A03-EC12749A8568}" type="slidenum">
              <a:rPr lang="en-US" altLang="en-US" sz="1000">
                <a:latin typeface="Arial" panose="020B0604020202020204" pitchFamily="34" charset="0"/>
              </a:rPr>
              <a:pPr/>
              <a:t>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22436"/>
            <a:ext cx="3327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00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1035</Words>
  <Application>Microsoft Office PowerPoint</Application>
  <PresentationFormat>Widescreen</PresentationFormat>
  <Paragraphs>157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Lucida Sans Unicode</vt:lpstr>
      <vt:lpstr>Times</vt:lpstr>
      <vt:lpstr>Trebuchet MS</vt:lpstr>
      <vt:lpstr>Tw Cen MT</vt:lpstr>
      <vt:lpstr>Wingdings 3</vt:lpstr>
      <vt:lpstr>Circuit</vt:lpstr>
      <vt:lpstr>Intro CS360</vt:lpstr>
      <vt:lpstr>Why Study Programming languages</vt:lpstr>
      <vt:lpstr>Programming Methodologies Influences</vt:lpstr>
      <vt:lpstr>Language Categories</vt:lpstr>
      <vt:lpstr>Language Design Trade-Offs</vt:lpstr>
      <vt:lpstr>Implementation Methods</vt:lpstr>
      <vt:lpstr>Layered View of Computer</vt:lpstr>
      <vt:lpstr>Compilation</vt:lpstr>
      <vt:lpstr>The Compilation Process</vt:lpstr>
      <vt:lpstr>Programming paradigms</vt:lpstr>
      <vt:lpstr>The imperative paradigm  First do this and next do that </vt:lpstr>
      <vt:lpstr>The Functional paradigm  Evaluate an expression and use the resulting value for something</vt:lpstr>
      <vt:lpstr>The logic paradigm  Answer a question via search for a solution</vt:lpstr>
      <vt:lpstr>The object oriented Paradigm  Send messages between objects to simulate the temporal  evolution of a set of real world phenomena</vt:lpstr>
      <vt:lpstr>Readings and videos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CS314</dc:title>
  <dc:creator>Becka Sue Morgan</dc:creator>
  <cp:lastModifiedBy>Becka Sue Morgan</cp:lastModifiedBy>
  <cp:revision>9</cp:revision>
  <dcterms:created xsi:type="dcterms:W3CDTF">2016-01-03T18:38:28Z</dcterms:created>
  <dcterms:modified xsi:type="dcterms:W3CDTF">2016-09-26T03:31:01Z</dcterms:modified>
</cp:coreProperties>
</file>