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5" r:id="rId2"/>
  </p:sld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0C05-4C59-47B9-B01B-E94FB671F303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A5B1-4F5A-43BB-8E61-821E88873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980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0C05-4C59-47B9-B01B-E94FB671F303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A5B1-4F5A-43BB-8E61-821E88873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186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0C05-4C59-47B9-B01B-E94FB671F303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A5B1-4F5A-43BB-8E61-821E88873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0C05-4C59-47B9-B01B-E94FB671F303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A5B1-4F5A-43BB-8E61-821E88873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994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0C05-4C59-47B9-B01B-E94FB671F303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A5B1-4F5A-43BB-8E61-821E88873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644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0C05-4C59-47B9-B01B-E94FB671F303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A5B1-4F5A-43BB-8E61-821E88873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834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0C05-4C59-47B9-B01B-E94FB671F303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A5B1-4F5A-43BB-8E61-821E88873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994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0C05-4C59-47B9-B01B-E94FB671F303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A5B1-4F5A-43BB-8E61-821E88873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14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0C05-4C59-47B9-B01B-E94FB671F303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A5B1-4F5A-43BB-8E61-821E88873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323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0C05-4C59-47B9-B01B-E94FB671F303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A5B1-4F5A-43BB-8E61-821E88873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784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0C05-4C59-47B9-B01B-E94FB671F303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A5B1-4F5A-43BB-8E61-821E88873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739739"/>
            <a:ext cx="10515600" cy="543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B0C05-4C59-47B9-B01B-E94FB671F303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AA5B1-4F5A-43BB-8E61-821E88873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6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 Preprocessor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preprocessor </a:t>
            </a:r>
            <a:r>
              <a:rPr lang="en-US" smtClean="0"/>
              <a:t>directives are </a:t>
            </a:r>
            <a:r>
              <a:rPr lang="en-US" dirty="0"/>
              <a:t>used for things such as macro text replacement, conditional compilation, and file inclusion</a:t>
            </a:r>
          </a:p>
        </p:txBody>
      </p:sp>
    </p:spTree>
    <p:extLst>
      <p:ext uri="{BB962C8B-B14F-4D97-AF65-F5344CB8AC3E}">
        <p14:creationId xmlns:p14="http://schemas.microsoft.com/office/powerpoint/2010/main" val="2458525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3012" y="876300"/>
            <a:ext cx="8915400" cy="5263522"/>
          </a:xfrm>
        </p:spPr>
        <p:txBody>
          <a:bodyPr numCol="2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#if expression - if expression evaluates to a non-zero value, process the following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expression may be as simple as: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	#if 0</a:t>
            </a:r>
          </a:p>
          <a:p>
            <a:pPr marL="0" indent="0">
              <a:buNone/>
            </a:pPr>
            <a:r>
              <a:rPr lang="en-US" dirty="0"/>
              <a:t>    	code which should not be compiled</a:t>
            </a:r>
          </a:p>
          <a:p>
            <a:pPr marL="0" indent="0">
              <a:buNone/>
            </a:pPr>
            <a:r>
              <a:rPr lang="en-US" dirty="0"/>
              <a:t>    	#</a:t>
            </a:r>
            <a:r>
              <a:rPr lang="en-US" dirty="0" err="1"/>
              <a:t>endif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or as complicated as: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	#if defined(UNIX) || \</a:t>
            </a:r>
          </a:p>
          <a:p>
            <a:pPr marL="0" indent="0">
              <a:buNone/>
            </a:pPr>
            <a:r>
              <a:rPr lang="en-US" dirty="0"/>
              <a:t>    		(defined(MYSYS) &amp;&amp; \</a:t>
            </a:r>
          </a:p>
          <a:p>
            <a:pPr marL="0" indent="0">
              <a:buNone/>
            </a:pPr>
            <a:r>
              <a:rPr lang="en-US" dirty="0"/>
              <a:t>    		 (defined(SYS_VERSION) &amp;&amp; (</a:t>
            </a:r>
          </a:p>
          <a:p>
            <a:pPr marL="0" indent="0">
              <a:buNone/>
            </a:pPr>
            <a:r>
              <a:rPr lang="en-US" dirty="0"/>
              <a:t>    		  (SYS_VERSION &gt; 17.2)))</a:t>
            </a:r>
          </a:p>
          <a:p>
            <a:pPr marL="0" indent="0">
              <a:buNone/>
            </a:pPr>
            <a:r>
              <a:rPr lang="en-US" dirty="0"/>
              <a:t>    	special code</a:t>
            </a:r>
          </a:p>
          <a:p>
            <a:pPr marL="0" indent="0">
              <a:buNone/>
            </a:pPr>
            <a:r>
              <a:rPr lang="en-US" dirty="0"/>
              <a:t>    	#</a:t>
            </a:r>
            <a:r>
              <a:rPr lang="en-US" dirty="0" err="1"/>
              <a:t>endif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dirty="0" err="1"/>
              <a:t>elif</a:t>
            </a:r>
            <a:r>
              <a:rPr lang="en-US" dirty="0"/>
              <a:t> expression - ANSI C addition which allows: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#</a:t>
            </a:r>
            <a:r>
              <a:rPr lang="en-US" dirty="0" err="1"/>
              <a:t>ifdef</a:t>
            </a:r>
            <a:r>
              <a:rPr lang="en-US" dirty="0"/>
              <a:t> expression-1</a:t>
            </a:r>
          </a:p>
          <a:p>
            <a:pPr marL="0" indent="0">
              <a:buNone/>
            </a:pPr>
            <a:r>
              <a:rPr lang="en-US" dirty="0"/>
              <a:t>	blah </a:t>
            </a:r>
            <a:r>
              <a:rPr lang="en-US" dirty="0" err="1"/>
              <a:t>blah</a:t>
            </a:r>
            <a:r>
              <a:rPr lang="en-US" dirty="0"/>
              <a:t> </a:t>
            </a:r>
            <a:r>
              <a:rPr lang="en-US" dirty="0" err="1"/>
              <a:t>blah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#else</a:t>
            </a:r>
          </a:p>
          <a:p>
            <a:pPr marL="0" indent="0">
              <a:buNone/>
            </a:pPr>
            <a:r>
              <a:rPr lang="en-US" dirty="0"/>
              <a:t>	# if expression-2</a:t>
            </a:r>
          </a:p>
          <a:p>
            <a:pPr marL="0" indent="0">
              <a:buNone/>
            </a:pPr>
            <a:r>
              <a:rPr lang="en-US" dirty="0"/>
              <a:t>	blech </a:t>
            </a:r>
            <a:r>
              <a:rPr lang="en-US" dirty="0" err="1"/>
              <a:t>blech</a:t>
            </a:r>
            <a:r>
              <a:rPr lang="en-US" dirty="0"/>
              <a:t> </a:t>
            </a:r>
            <a:r>
              <a:rPr lang="en-US" dirty="0" err="1"/>
              <a:t>blech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# </a:t>
            </a:r>
            <a:r>
              <a:rPr lang="en-US" dirty="0" err="1"/>
              <a:t>endif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#</a:t>
            </a:r>
            <a:r>
              <a:rPr lang="en-US" dirty="0" err="1"/>
              <a:t>endif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be written as: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#</a:t>
            </a:r>
            <a:r>
              <a:rPr lang="en-US" dirty="0" err="1"/>
              <a:t>ifdef</a:t>
            </a:r>
            <a:r>
              <a:rPr lang="en-US" dirty="0"/>
              <a:t> expression-1</a:t>
            </a:r>
          </a:p>
          <a:p>
            <a:pPr marL="0" indent="0">
              <a:buNone/>
            </a:pPr>
            <a:r>
              <a:rPr lang="en-US" dirty="0"/>
              <a:t>	blah </a:t>
            </a:r>
            <a:r>
              <a:rPr lang="en-US" dirty="0" err="1"/>
              <a:t>blah</a:t>
            </a:r>
            <a:r>
              <a:rPr lang="en-US" dirty="0"/>
              <a:t> </a:t>
            </a:r>
            <a:r>
              <a:rPr lang="en-US" dirty="0" err="1"/>
              <a:t>blah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#</a:t>
            </a:r>
            <a:r>
              <a:rPr lang="en-US" dirty="0" err="1"/>
              <a:t>elif</a:t>
            </a:r>
            <a:r>
              <a:rPr lang="en-US" dirty="0"/>
              <a:t> expression-2</a:t>
            </a:r>
          </a:p>
          <a:p>
            <a:pPr marL="0" indent="0">
              <a:buNone/>
            </a:pPr>
            <a:r>
              <a:rPr lang="en-US" dirty="0"/>
              <a:t>	blech </a:t>
            </a:r>
            <a:r>
              <a:rPr lang="en-US" dirty="0" err="1"/>
              <a:t>blech</a:t>
            </a:r>
            <a:r>
              <a:rPr lang="en-US" dirty="0"/>
              <a:t> </a:t>
            </a:r>
            <a:r>
              <a:rPr lang="en-US" dirty="0" err="1"/>
              <a:t>blech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#</a:t>
            </a:r>
            <a:r>
              <a:rPr lang="en-US" dirty="0" err="1"/>
              <a:t>endif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31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737755"/>
            <a:ext cx="8915400" cy="51734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b="1" dirty="0"/>
              <a:t>Pre-Processors Examples: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Analyze following examples to understand various directives.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#define MAX_ARRAY_LENGTH 20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Tells the CPP to replace instances of MAX_ARRAY_LENGTH with 20. Use #define for constants to increase readability.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#include "</a:t>
            </a:r>
            <a:r>
              <a:rPr lang="en-US" dirty="0" err="1"/>
              <a:t>myheader.h</a:t>
            </a:r>
            <a:r>
              <a:rPr lang="en-US" dirty="0"/>
              <a:t>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Tells the CPP to get </a:t>
            </a:r>
            <a:r>
              <a:rPr lang="en-US" dirty="0" err="1"/>
              <a:t>stdio.h</a:t>
            </a:r>
            <a:r>
              <a:rPr lang="en-US" dirty="0"/>
              <a:t> from System Libraries and add the text to this file. The next line tells CPP to get </a:t>
            </a:r>
            <a:r>
              <a:rPr lang="en-US" dirty="0" err="1"/>
              <a:t>myheader.h</a:t>
            </a:r>
            <a:r>
              <a:rPr lang="en-US" dirty="0"/>
              <a:t> from the local directory and add the text to the file.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254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789709"/>
            <a:ext cx="8915400" cy="512151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 #</a:t>
            </a:r>
            <a:r>
              <a:rPr lang="en-US" dirty="0" err="1"/>
              <a:t>undef</a:t>
            </a:r>
            <a:r>
              <a:rPr lang="en-US" dirty="0"/>
              <a:t>  FILE_SIZE</a:t>
            </a:r>
          </a:p>
          <a:p>
            <a:pPr marL="0" indent="0">
              <a:buNone/>
            </a:pPr>
            <a:r>
              <a:rPr lang="en-US" dirty="0"/>
              <a:t>  #define FILE_SIZE 42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Tells the CPP to </a:t>
            </a:r>
            <a:r>
              <a:rPr lang="en-US" dirty="0" err="1"/>
              <a:t>undefine</a:t>
            </a:r>
            <a:r>
              <a:rPr lang="en-US" dirty="0"/>
              <a:t> FILE_SIZE and define it for 42.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#</a:t>
            </a:r>
            <a:r>
              <a:rPr lang="en-US" dirty="0" err="1"/>
              <a:t>ifndef</a:t>
            </a:r>
            <a:r>
              <a:rPr lang="en-US" dirty="0"/>
              <a:t> MESSAGE</a:t>
            </a:r>
          </a:p>
          <a:p>
            <a:pPr marL="0" indent="0">
              <a:buNone/>
            </a:pPr>
            <a:r>
              <a:rPr lang="en-US" dirty="0"/>
              <a:t>  #define MESSAGE "You wish!"</a:t>
            </a:r>
          </a:p>
          <a:p>
            <a:pPr marL="0" indent="0">
              <a:buNone/>
            </a:pPr>
            <a:r>
              <a:rPr lang="en-US" dirty="0"/>
              <a:t>  #</a:t>
            </a:r>
            <a:r>
              <a:rPr lang="en-US" dirty="0" err="1"/>
              <a:t>endif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Tells the CPP to define MESSAGE only if MESSAGE isn't defined already.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#</a:t>
            </a:r>
            <a:r>
              <a:rPr lang="en-US" dirty="0" err="1"/>
              <a:t>ifdef</a:t>
            </a:r>
            <a:r>
              <a:rPr lang="en-US" dirty="0"/>
              <a:t> DEBUG</a:t>
            </a:r>
          </a:p>
          <a:p>
            <a:pPr marL="0" indent="0">
              <a:buNone/>
            </a:pPr>
            <a:r>
              <a:rPr lang="en-US" dirty="0"/>
              <a:t>    /* Your debugging statements here */</a:t>
            </a:r>
          </a:p>
          <a:p>
            <a:pPr marL="0" indent="0">
              <a:buNone/>
            </a:pPr>
            <a:r>
              <a:rPr lang="en-US" dirty="0"/>
              <a:t>  #</a:t>
            </a:r>
            <a:r>
              <a:rPr lang="en-US" dirty="0" err="1"/>
              <a:t>endif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Tells the CPP to do the following statements if DEBUG is defined. This is useful if you pass the -DDEBUG flag to </a:t>
            </a:r>
            <a:r>
              <a:rPr lang="en-US" dirty="0" err="1"/>
              <a:t>gcc</a:t>
            </a:r>
            <a:r>
              <a:rPr lang="en-US" dirty="0"/>
              <a:t>. This will define DEBUG, so you can turn debugging on and off on the fly!</a:t>
            </a:r>
          </a:p>
        </p:txBody>
      </p:sp>
    </p:spTree>
    <p:extLst>
      <p:ext uri="{BB962C8B-B14F-4D97-AF65-F5344CB8AC3E}">
        <p14:creationId xmlns:p14="http://schemas.microsoft.com/office/powerpoint/2010/main" val="203261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3012" y="876300"/>
            <a:ext cx="8915400" cy="52635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b="1" dirty="0"/>
              <a:t>#include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#include "filename" searches current directory and system-dependent directories (on Unix, the system-dependent directory is /</a:t>
            </a:r>
            <a:r>
              <a:rPr lang="en-US" dirty="0" err="1"/>
              <a:t>usr</a:t>
            </a:r>
            <a:r>
              <a:rPr lang="en-US" dirty="0"/>
              <a:t>/include)</a:t>
            </a:r>
          </a:p>
          <a:p>
            <a:pPr marL="0" indent="0">
              <a:buNone/>
            </a:pPr>
            <a:r>
              <a:rPr lang="en-US" dirty="0"/>
              <a:t>    #include &lt;filename&gt; searches only system-dependent directories (not the current directory)</a:t>
            </a:r>
          </a:p>
          <a:p>
            <a:pPr marL="0" indent="0">
              <a:buNone/>
            </a:pPr>
            <a:r>
              <a:rPr lang="en-US" dirty="0"/>
              <a:t>    filename can be a relative path (like #include &lt;subdir/</a:t>
            </a:r>
            <a:r>
              <a:rPr lang="en-US" dirty="0" err="1"/>
              <a:t>file.h</a:t>
            </a:r>
            <a:r>
              <a:rPr lang="en-US" dirty="0"/>
              <a:t>&gt;)</a:t>
            </a:r>
          </a:p>
          <a:p>
            <a:pPr marL="0" indent="0">
              <a:buNone/>
            </a:pPr>
            <a:r>
              <a:rPr lang="en-US" dirty="0"/>
              <a:t>    filename can also be an absolute path (like #include &lt;/home/chicken/</a:t>
            </a:r>
            <a:r>
              <a:rPr lang="en-US" dirty="0" err="1"/>
              <a:t>egg.h</a:t>
            </a:r>
            <a:r>
              <a:rPr lang="en-US" dirty="0"/>
              <a:t>&gt;, but this is non-portable and therefore not recommended</a:t>
            </a:r>
          </a:p>
          <a:p>
            <a:pPr marL="0" indent="0">
              <a:buNone/>
            </a:pPr>
            <a:r>
              <a:rPr lang="en-US" dirty="0"/>
              <a:t>        the same result can be achieved using the -</a:t>
            </a:r>
            <a:r>
              <a:rPr lang="en-US" dirty="0" err="1"/>
              <a:t>Idirectory</a:t>
            </a:r>
            <a:r>
              <a:rPr lang="en-US" dirty="0"/>
              <a:t> argument to cc </a:t>
            </a:r>
          </a:p>
          <a:p>
            <a:pPr marL="0" indent="0">
              <a:buNone/>
            </a:pPr>
            <a:r>
              <a:rPr lang="en-US" dirty="0"/>
              <a:t>    search order for directories is:</a:t>
            </a:r>
          </a:p>
          <a:p>
            <a:pPr marL="0" indent="0">
              <a:buNone/>
            </a:pPr>
            <a:r>
              <a:rPr lang="en-US" dirty="0"/>
              <a:t>        current directory (if using #include "filename" form)</a:t>
            </a:r>
          </a:p>
          <a:p>
            <a:pPr marL="0" indent="0">
              <a:buNone/>
            </a:pPr>
            <a:r>
              <a:rPr lang="en-US" dirty="0"/>
              <a:t>        any directories specified using the -</a:t>
            </a:r>
            <a:r>
              <a:rPr lang="en-US" dirty="0" err="1"/>
              <a:t>Idirectory</a:t>
            </a:r>
            <a:r>
              <a:rPr lang="en-US" dirty="0"/>
              <a:t> argument</a:t>
            </a:r>
          </a:p>
          <a:p>
            <a:pPr marL="0" indent="0">
              <a:buNone/>
            </a:pPr>
            <a:r>
              <a:rPr lang="en-US" dirty="0"/>
              <a:t>        system-dependent directories (</a:t>
            </a:r>
            <a:r>
              <a:rPr lang="en-US" dirty="0" err="1"/>
              <a:t>i.e</a:t>
            </a:r>
            <a:r>
              <a:rPr lang="en-US" dirty="0"/>
              <a:t> /</a:t>
            </a:r>
            <a:r>
              <a:rPr lang="en-US" dirty="0" err="1"/>
              <a:t>usr</a:t>
            </a:r>
            <a:r>
              <a:rPr lang="en-US" dirty="0"/>
              <a:t>/include) </a:t>
            </a:r>
          </a:p>
          <a:p>
            <a:pPr marL="0" indent="0">
              <a:buNone/>
            </a:pPr>
            <a:r>
              <a:rPr lang="en-US" dirty="0"/>
              <a:t>    #included files can include other files (which can include other files...)</a:t>
            </a:r>
          </a:p>
          <a:p>
            <a:pPr marL="0" indent="0">
              <a:buNone/>
            </a:pPr>
            <a:r>
              <a:rPr lang="en-US" dirty="0"/>
              <a:t>        without taking special precautions, can accidentally include a file in itself, causing an infinite loop...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8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8724" y="862013"/>
            <a:ext cx="8915400" cy="5263522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#define</a:t>
            </a:r>
            <a:endParaRPr lang="en-US" sz="2800" b="1" dirty="0" smtClean="0"/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define name defines an empty macro in the preprocessor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#define DEBUG</a:t>
            </a:r>
          </a:p>
          <a:p>
            <a:pPr marL="0" indent="0">
              <a:buNone/>
            </a:pPr>
            <a:r>
              <a:rPr lang="en-US" dirty="0"/>
              <a:t>    #define SILLY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define name token(s) defines a macro which, when used later in the code, is replaced the symbol(s) in the token list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after #define PI 3.141593, a statement like PI + PI would be replaced by the preprocessor with 3.141593 + 3.141593</a:t>
            </a:r>
          </a:p>
          <a:p>
            <a:pPr marL="0" indent="0">
              <a:buNone/>
            </a:pPr>
            <a:r>
              <a:rPr lang="en-US" dirty="0"/>
              <a:t>    only replaces exact matches, so something like PIE - PI would be replaced with PIE - 3.141593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80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3012" y="876300"/>
            <a:ext cx="8915400" cy="52635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#define name(</a:t>
            </a:r>
            <a:r>
              <a:rPr lang="en-US" dirty="0" err="1"/>
              <a:t>args</a:t>
            </a:r>
            <a:r>
              <a:rPr lang="en-US" dirty="0"/>
              <a:t>) token(s)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#define SQUARE(x) ((x) * (x)) defines a macro which replaces SQUARE(value) with ((value) * (value))</a:t>
            </a:r>
          </a:p>
          <a:p>
            <a:pPr marL="0" indent="0">
              <a:buNone/>
            </a:pPr>
            <a:r>
              <a:rPr lang="en-US" dirty="0"/>
              <a:t>        note that the parentheses are necessary to prevent unintended expansion</a:t>
            </a:r>
          </a:p>
          <a:p>
            <a:pPr marL="0" indent="0">
              <a:buNone/>
            </a:pPr>
            <a:r>
              <a:rPr lang="en-US" dirty="0"/>
              <a:t>        if SQUARE was defined as #define SQUARE(x) x * x, something like 4 / SQUARE(2) would get expanded to 4 / 2 * 2 which would be evaluated from left to right as "4 / 2 * 2" -&gt; "2 * 2" -&gt; "4" instead of the intended "4 / (2 * 2)" -&gt; "4 / 4" -&gt; "1"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20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3012" y="876300"/>
            <a:ext cx="8915400" cy="526352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previously defined macros can be included in later macros: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#define PI	3.141593</a:t>
            </a:r>
          </a:p>
          <a:p>
            <a:pPr marL="0" indent="0">
              <a:buNone/>
            </a:pPr>
            <a:r>
              <a:rPr lang="en-US" dirty="0"/>
              <a:t>	#define PI2	PI * 2</a:t>
            </a:r>
          </a:p>
          <a:p>
            <a:pPr marL="0" indent="0">
              <a:buNone/>
            </a:pPr>
            <a:r>
              <a:rPr lang="en-US" dirty="0"/>
              <a:t>	#define SQR(z)	((z) * (z))</a:t>
            </a:r>
          </a:p>
          <a:p>
            <a:pPr marL="0" indent="0">
              <a:buNone/>
            </a:pPr>
            <a:r>
              <a:rPr lang="en-US" dirty="0"/>
              <a:t>	#define PI2SQ	SQR(PI2)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statement like 12 * PI2SQ is expanded as follows: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the preprocessor sees the PI2SQ and expands the statement to 12 * SQR(PI2)</a:t>
            </a:r>
          </a:p>
          <a:p>
            <a:pPr marL="0" indent="0">
              <a:buNone/>
            </a:pPr>
            <a:r>
              <a:rPr lang="en-US" dirty="0"/>
              <a:t>    after it has processed the entire line, it starts again at the front and replace the SQR, leaving 12 * ((PI2) * (PI2))</a:t>
            </a:r>
          </a:p>
          <a:p>
            <a:pPr marL="0" indent="0">
              <a:buNone/>
            </a:pPr>
            <a:r>
              <a:rPr lang="en-US" dirty="0"/>
              <a:t>    it scans this new line and replaces the two references to PI2, leaving 12 * ((PI * 2) * (PI * 2))</a:t>
            </a:r>
          </a:p>
          <a:p>
            <a:pPr marL="0" indent="0">
              <a:buNone/>
            </a:pPr>
            <a:r>
              <a:rPr lang="en-US" dirty="0"/>
              <a:t>    the penultimate scan replaces the two PI references, leaving 12 * ((3.141593 * 2) * (3.141593 * 2))</a:t>
            </a:r>
          </a:p>
          <a:p>
            <a:pPr marL="0" indent="0">
              <a:buNone/>
            </a:pPr>
            <a:r>
              <a:rPr lang="en-US" dirty="0"/>
              <a:t>    one last scan is done and the preprocessor discovers there's nothing left to do so it moves onto the next line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884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3012" y="876300"/>
            <a:ext cx="8915400" cy="5263522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\ (continuation character)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expressions can span multiple lines using \ as the last character on a line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	#define SPLIT_EXPR	((12.3456789 * 9.87654) + \</a:t>
            </a:r>
          </a:p>
          <a:p>
            <a:pPr marL="0" indent="0">
              <a:buNone/>
            </a:pPr>
            <a:r>
              <a:rPr lang="en-US" dirty="0"/>
              <a:t>    				 (54321 - 12345))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	#define NOT_LESS_THAN(a, b)	\</a:t>
            </a:r>
          </a:p>
          <a:p>
            <a:pPr marL="0" indent="0">
              <a:buNone/>
            </a:pPr>
            <a:r>
              <a:rPr lang="en-US" dirty="0"/>
              <a:t>    					if ((a) &gt; (b)) \</a:t>
            </a:r>
          </a:p>
          <a:p>
            <a:pPr marL="0" indent="0">
              <a:buNone/>
            </a:pPr>
            <a:r>
              <a:rPr lang="en-US" dirty="0"/>
              <a:t>    						(a) = (b)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086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3012" y="876300"/>
            <a:ext cx="8915400" cy="5263522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#</a:t>
            </a:r>
            <a:r>
              <a:rPr lang="en-US" sz="2800" b="1" dirty="0" err="1"/>
              <a:t>undef</a:t>
            </a:r>
            <a:r>
              <a:rPr lang="en-US" sz="2800" b="1" dirty="0"/>
              <a:t> name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tells the preprocessor to forget about name</a:t>
            </a:r>
          </a:p>
          <a:p>
            <a:pPr marL="0" indent="0">
              <a:buNone/>
            </a:pPr>
            <a:r>
              <a:rPr lang="en-US" dirty="0"/>
              <a:t>    useful for localizing macros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	#define TEMPORARY(a, b)		(((a) * (b)) / 12345.678)</a:t>
            </a:r>
          </a:p>
          <a:p>
            <a:pPr marL="0" indent="0">
              <a:buNone/>
            </a:pPr>
            <a:r>
              <a:rPr lang="en-US" dirty="0"/>
              <a:t>    	</a:t>
            </a:r>
            <a:r>
              <a:rPr lang="en-US" dirty="0" err="1"/>
              <a:t>val</a:t>
            </a:r>
            <a:r>
              <a:rPr lang="en-US" dirty="0"/>
              <a:t> = TEMPORARY(</a:t>
            </a:r>
            <a:r>
              <a:rPr lang="en-US" dirty="0" err="1"/>
              <a:t>exp</a:t>
            </a:r>
            <a:r>
              <a:rPr lang="en-US" dirty="0"/>
              <a:t>, sect);</a:t>
            </a:r>
          </a:p>
          <a:p>
            <a:pPr marL="0" indent="0">
              <a:buNone/>
            </a:pPr>
            <a:r>
              <a:rPr lang="en-US" dirty="0"/>
              <a:t>    	#</a:t>
            </a:r>
            <a:r>
              <a:rPr lang="en-US" dirty="0" err="1"/>
              <a:t>undef</a:t>
            </a:r>
            <a:r>
              <a:rPr lang="en-US" dirty="0"/>
              <a:t> TEMPORARY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19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3012" y="876300"/>
            <a:ext cx="9088438" cy="5263522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Predefined symbols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In ANSI C, the preprocessor automatically predefines the following macros:</a:t>
            </a:r>
          </a:p>
          <a:p>
            <a:pPr marL="0" indent="0">
              <a:buNone/>
            </a:pPr>
            <a:r>
              <a:rPr lang="en-US" dirty="0"/>
              <a:t>        __DATE__ - string containing current date (like "Jan 1 2000")</a:t>
            </a:r>
          </a:p>
          <a:p>
            <a:pPr marL="0" indent="0">
              <a:buNone/>
            </a:pPr>
            <a:r>
              <a:rPr lang="en-US" dirty="0"/>
              <a:t>        __TIME__ - string containing current time (like "12:34:56)</a:t>
            </a:r>
          </a:p>
          <a:p>
            <a:pPr marL="0" indent="0">
              <a:buNone/>
            </a:pPr>
            <a:r>
              <a:rPr lang="en-US" dirty="0"/>
              <a:t>        __FILE__ - string containing source file name (like "</a:t>
            </a:r>
            <a:r>
              <a:rPr lang="en-US" dirty="0" err="1"/>
              <a:t>file.c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        __LINE__ - current line number in source file, expressed as an integer (like 7)</a:t>
            </a:r>
          </a:p>
          <a:p>
            <a:pPr marL="0" indent="0">
              <a:buNone/>
            </a:pPr>
            <a:r>
              <a:rPr lang="en-US" dirty="0"/>
              <a:t>        __STDC__ - non-zero integer in an ANSI C preprocessor, implementation-defined elsewhere (could be set to 0, could be undefined)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901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3012" y="876300"/>
            <a:ext cx="8915400" cy="526352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000" b="1" dirty="0"/>
              <a:t>Conditional directives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#</a:t>
            </a:r>
            <a:r>
              <a:rPr lang="en-US" dirty="0" err="1"/>
              <a:t>ifdef</a:t>
            </a:r>
            <a:r>
              <a:rPr lang="en-US" dirty="0"/>
              <a:t> name - if name has been defined as a preprocessor macro, process the following code</a:t>
            </a:r>
          </a:p>
          <a:p>
            <a:pPr marL="0" indent="0">
              <a:buNone/>
            </a:pPr>
            <a:r>
              <a:rPr lang="en-US" dirty="0"/>
              <a:t>    #</a:t>
            </a:r>
            <a:r>
              <a:rPr lang="en-US" dirty="0" err="1"/>
              <a:t>ifndef</a:t>
            </a:r>
            <a:r>
              <a:rPr lang="en-US" dirty="0"/>
              <a:t> name - if name has not been defined, process the following code</a:t>
            </a:r>
          </a:p>
          <a:p>
            <a:pPr marL="0" indent="0">
              <a:buNone/>
            </a:pPr>
            <a:r>
              <a:rPr lang="en-US" dirty="0"/>
              <a:t>    #</a:t>
            </a:r>
            <a:r>
              <a:rPr lang="en-US" dirty="0" err="1"/>
              <a:t>endif</a:t>
            </a:r>
            <a:r>
              <a:rPr lang="en-US" dirty="0"/>
              <a:t> - turn off the previous conditional directive</a:t>
            </a:r>
          </a:p>
          <a:p>
            <a:pPr marL="0" indent="0">
              <a:buNone/>
            </a:pPr>
            <a:r>
              <a:rPr lang="en-US" dirty="0"/>
              <a:t>    #else - reverse the meaning of the previous conditional directive</a:t>
            </a:r>
          </a:p>
          <a:p>
            <a:pPr marL="0" indent="0">
              <a:buNone/>
            </a:pPr>
            <a:r>
              <a:rPr lang="en-US" dirty="0"/>
              <a:t>    For example, with: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	#</a:t>
            </a:r>
            <a:r>
              <a:rPr lang="en-US" dirty="0" err="1"/>
              <a:t>ifdef</a:t>
            </a:r>
            <a:r>
              <a:rPr lang="en-US" dirty="0"/>
              <a:t> __STDC_</a:t>
            </a:r>
          </a:p>
          <a:p>
            <a:pPr marL="0" indent="0">
              <a:buNone/>
            </a:pPr>
            <a:r>
              <a:rPr lang="en-US" dirty="0"/>
              <a:t>    	#define CC_TYPE		"standard C"</a:t>
            </a:r>
          </a:p>
          <a:p>
            <a:pPr marL="0" indent="0">
              <a:buNone/>
            </a:pPr>
            <a:r>
              <a:rPr lang="en-US" dirty="0"/>
              <a:t>    	#else</a:t>
            </a:r>
          </a:p>
          <a:p>
            <a:pPr marL="0" indent="0">
              <a:buNone/>
            </a:pPr>
            <a:r>
              <a:rPr lang="en-US" dirty="0"/>
              <a:t>    	#define CC_TYPE		"nonstandard C"</a:t>
            </a:r>
          </a:p>
          <a:p>
            <a:pPr marL="0" indent="0">
              <a:buNone/>
            </a:pPr>
            <a:r>
              <a:rPr lang="en-US" dirty="0"/>
              <a:t>    	#</a:t>
            </a:r>
            <a:r>
              <a:rPr lang="en-US" dirty="0" err="1"/>
              <a:t>endif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when built with an ANSI C compiler, will define the CC_TYPE macro as "standard C"</a:t>
            </a:r>
          </a:p>
          <a:p>
            <a:pPr marL="0" indent="0">
              <a:buNone/>
            </a:pPr>
            <a:r>
              <a:rPr lang="en-US" dirty="0"/>
              <a:t>        when built with an older compiler, will define the CC_TYPE macro as "nonstandard C" </a:t>
            </a:r>
          </a:p>
          <a:p>
            <a:pPr marL="0" indent="0">
              <a:buNone/>
            </a:pPr>
            <a:r>
              <a:rPr lang="en-US" dirty="0"/>
              <a:t>    defined(name) - evaluates to 1 if name has been defined</a:t>
            </a:r>
          </a:p>
          <a:p>
            <a:pPr marL="0" indent="0">
              <a:buNone/>
            </a:pPr>
            <a:r>
              <a:rPr lang="en-US" dirty="0"/>
              <a:t>    #if defined(DEBUG) is the same as #</a:t>
            </a:r>
            <a:r>
              <a:rPr lang="en-US" dirty="0" err="1"/>
              <a:t>ifdef</a:t>
            </a:r>
            <a:r>
              <a:rPr lang="en-US" dirty="0"/>
              <a:t> DEBUG </a:t>
            </a:r>
          </a:p>
        </p:txBody>
      </p:sp>
    </p:spTree>
    <p:extLst>
      <p:ext uri="{BB962C8B-B14F-4D97-AF65-F5344CB8AC3E}">
        <p14:creationId xmlns:p14="http://schemas.microsoft.com/office/powerpoint/2010/main" val="416276647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No 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617</TotalTime>
  <Words>828</Words>
  <Application>Microsoft Office PowerPoint</Application>
  <PresentationFormat>Widescreen</PresentationFormat>
  <Paragraphs>147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Wingdings 3</vt:lpstr>
      <vt:lpstr>Wisp</vt:lpstr>
      <vt:lpstr>No Title</vt:lpstr>
      <vt:lpstr>C Preprocessor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WOU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Preprocessor</dc:title>
  <dc:creator>Becka Sue Morgan</dc:creator>
  <cp:lastModifiedBy>Becka Sue Morgan</cp:lastModifiedBy>
  <cp:revision>6</cp:revision>
  <dcterms:created xsi:type="dcterms:W3CDTF">2016-02-16T19:25:10Z</dcterms:created>
  <dcterms:modified xsi:type="dcterms:W3CDTF">2016-02-17T05:50:20Z</dcterms:modified>
</cp:coreProperties>
</file>