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61" r:id="rId6"/>
    <p:sldId id="263" r:id="rId7"/>
    <p:sldId id="258" r:id="rId8"/>
    <p:sldId id="262" r:id="rId9"/>
    <p:sldId id="264" r:id="rId10"/>
    <p:sldId id="265" r:id="rId11"/>
    <p:sldId id="266" r:id="rId12"/>
    <p:sldId id="267" r:id="rId13"/>
    <p:sldId id="270" r:id="rId14"/>
    <p:sldId id="271" r:id="rId15"/>
    <p:sldId id="268" r:id="rId16"/>
    <p:sldId id="286" r:id="rId17"/>
    <p:sldId id="284" r:id="rId18"/>
    <p:sldId id="289" r:id="rId19"/>
    <p:sldId id="285" r:id="rId20"/>
    <p:sldId id="287" r:id="rId21"/>
    <p:sldId id="288" r:id="rId22"/>
    <p:sldId id="290" r:id="rId23"/>
    <p:sldId id="269" r:id="rId24"/>
    <p:sldId id="272" r:id="rId25"/>
    <p:sldId id="280" r:id="rId26"/>
    <p:sldId id="273" r:id="rId27"/>
    <p:sldId id="274" r:id="rId28"/>
    <p:sldId id="275" r:id="rId29"/>
    <p:sldId id="276" r:id="rId30"/>
    <p:sldId id="277" r:id="rId31"/>
    <p:sldId id="278" r:id="rId32"/>
    <p:sldId id="279"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468" autoAdjust="0"/>
  </p:normalViewPr>
  <p:slideViewPr>
    <p:cSldViewPr snapToGrid="0">
      <p:cViewPr varScale="1">
        <p:scale>
          <a:sx n="50" d="100"/>
          <a:sy n="50" d="100"/>
        </p:scale>
        <p:origin x="48"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200707" cy="2262781"/>
          </a:xfrm>
        </p:spPr>
        <p:txBody>
          <a:bodyPr/>
          <a:lstStyle/>
          <a:p>
            <a:r>
              <a:rPr lang="en-US" dirty="0" smtClean="0"/>
              <a:t>Pointers, </a:t>
            </a:r>
            <a:r>
              <a:rPr lang="en-US" dirty="0" err="1" smtClean="0"/>
              <a:t>Structs</a:t>
            </a:r>
            <a:r>
              <a:rPr lang="en-US" dirty="0" smtClean="0"/>
              <a:t>, and Unions</a:t>
            </a:r>
            <a:endParaRPr lang="en-US" dirty="0"/>
          </a:p>
        </p:txBody>
      </p:sp>
      <p:sp>
        <p:nvSpPr>
          <p:cNvPr id="3" name="Subtitle 2"/>
          <p:cNvSpPr>
            <a:spLocks noGrp="1"/>
          </p:cNvSpPr>
          <p:nvPr>
            <p:ph type="subTitle" idx="1"/>
          </p:nvPr>
        </p:nvSpPr>
        <p:spPr/>
        <p:txBody>
          <a:bodyPr/>
          <a:lstStyle/>
          <a:p>
            <a:r>
              <a:rPr lang="en-US" dirty="0" smtClean="0"/>
              <a:t>OH MY</a:t>
            </a:r>
            <a:endParaRPr lang="en-US" dirty="0"/>
          </a:p>
        </p:txBody>
      </p:sp>
    </p:spTree>
    <p:extLst>
      <p:ext uri="{BB962C8B-B14F-4D97-AF65-F5344CB8AC3E}">
        <p14:creationId xmlns:p14="http://schemas.microsoft.com/office/powerpoint/2010/main" val="387144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lstStyle/>
          <a:p>
            <a:pPr marL="0" indent="0">
              <a:buNone/>
            </a:pPr>
            <a:r>
              <a:rPr lang="en-US" sz="2400" dirty="0"/>
              <a:t>You can declare variables of a structure type when you define the structure </a:t>
            </a:r>
            <a:r>
              <a:rPr lang="en-US" sz="2400" dirty="0" smtClean="0"/>
              <a:t>type </a:t>
            </a:r>
            <a:r>
              <a:rPr lang="en-US" sz="2400" dirty="0"/>
              <a:t>by putting the variable names after the closing brace of the structure definition, but before the final semicolon. You can declare more than one such variable by separating the names with commas.</a:t>
            </a:r>
          </a:p>
          <a:p>
            <a:pPr marL="0" indent="0">
              <a:buNone/>
            </a:pPr>
            <a:endParaRPr lang="en-US" sz="2400" dirty="0"/>
          </a:p>
          <a:p>
            <a:pPr marL="0" indent="0">
              <a:buNone/>
            </a:pPr>
            <a:r>
              <a:rPr lang="en-US" sz="2400" dirty="0"/>
              <a:t>     </a:t>
            </a:r>
            <a:r>
              <a:rPr lang="en-US" sz="2400" dirty="0" err="1"/>
              <a:t>struct</a:t>
            </a:r>
            <a:r>
              <a:rPr lang="en-US" sz="2400" dirty="0"/>
              <a:t> point</a:t>
            </a:r>
          </a:p>
          <a:p>
            <a:pPr marL="0" indent="0">
              <a:buNone/>
            </a:pPr>
            <a:r>
              <a:rPr lang="en-US" sz="2400" dirty="0"/>
              <a:t>       {</a:t>
            </a:r>
          </a:p>
          <a:p>
            <a:pPr marL="0" indent="0">
              <a:buNone/>
            </a:pPr>
            <a:r>
              <a:rPr lang="en-US" sz="2400" dirty="0"/>
              <a:t>         </a:t>
            </a:r>
            <a:r>
              <a:rPr lang="en-US" sz="2400" dirty="0" err="1"/>
              <a:t>int</a:t>
            </a:r>
            <a:r>
              <a:rPr lang="en-US" sz="2400" dirty="0"/>
              <a:t> x, y;</a:t>
            </a:r>
          </a:p>
          <a:p>
            <a:pPr marL="0" indent="0">
              <a:buNone/>
            </a:pPr>
            <a:r>
              <a:rPr lang="en-US" sz="2400" dirty="0"/>
              <a:t>       } </a:t>
            </a:r>
            <a:r>
              <a:rPr lang="en-US" sz="2400" dirty="0" err="1"/>
              <a:t>first_point</a:t>
            </a:r>
            <a:r>
              <a:rPr lang="en-US" sz="2400" dirty="0"/>
              <a:t>, </a:t>
            </a:r>
            <a:r>
              <a:rPr lang="en-US" sz="2400" dirty="0" err="1"/>
              <a:t>second_point</a:t>
            </a:r>
            <a:r>
              <a:rPr lang="en-US" sz="2400" dirty="0"/>
              <a:t>;</a:t>
            </a:r>
          </a:p>
          <a:p>
            <a:pPr marL="0" indent="0">
              <a:buNone/>
            </a:pPr>
            <a:r>
              <a:rPr lang="en-US" sz="2400" dirty="0" smtClean="0"/>
              <a:t>This example </a:t>
            </a:r>
            <a:r>
              <a:rPr lang="en-US" sz="2400" dirty="0"/>
              <a:t>declares two variables of type </a:t>
            </a:r>
            <a:r>
              <a:rPr lang="en-US" sz="2400" dirty="0" err="1"/>
              <a:t>struct</a:t>
            </a:r>
            <a:r>
              <a:rPr lang="en-US" sz="2400" dirty="0"/>
              <a:t> point, </a:t>
            </a:r>
            <a:r>
              <a:rPr lang="en-US" sz="2400" dirty="0" err="1"/>
              <a:t>first_point</a:t>
            </a:r>
            <a:r>
              <a:rPr lang="en-US" sz="2400" dirty="0"/>
              <a:t> and </a:t>
            </a:r>
            <a:r>
              <a:rPr lang="en-US" sz="2400" dirty="0" err="1"/>
              <a:t>second_point</a:t>
            </a:r>
            <a:r>
              <a:rPr lang="en-US" sz="2400" dirty="0"/>
              <a:t>. </a:t>
            </a:r>
            <a:endParaRPr lang="en-US" sz="2400" dirty="0"/>
          </a:p>
        </p:txBody>
      </p:sp>
    </p:spTree>
    <p:extLst>
      <p:ext uri="{BB962C8B-B14F-4D97-AF65-F5344CB8AC3E}">
        <p14:creationId xmlns:p14="http://schemas.microsoft.com/office/powerpoint/2010/main" val="206796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lnSpcReduction="10000"/>
          </a:bodyPr>
          <a:lstStyle/>
          <a:p>
            <a:pPr marL="0" indent="0">
              <a:buNone/>
            </a:pPr>
            <a:r>
              <a:rPr lang="en-US" sz="2400" dirty="0" smtClean="0"/>
              <a:t>You can declare variables of a structure type after defining the structure by using the </a:t>
            </a:r>
            <a:r>
              <a:rPr lang="en-US" sz="2400" dirty="0" err="1" smtClean="0"/>
              <a:t>struct</a:t>
            </a:r>
            <a:r>
              <a:rPr lang="en-US" sz="2400" dirty="0" smtClean="0"/>
              <a:t> keyword and the name you gave the structure type, followed by one or more variable names separated by commas.</a:t>
            </a:r>
          </a:p>
          <a:p>
            <a:pPr marL="0" indent="0">
              <a:buNone/>
            </a:pPr>
            <a:endParaRPr lang="en-US" sz="2400" dirty="0" smtClean="0"/>
          </a:p>
          <a:p>
            <a:pPr marL="0" indent="0">
              <a:buNone/>
            </a:pPr>
            <a:r>
              <a:rPr lang="en-US" sz="2400" dirty="0" smtClean="0"/>
              <a:t>     </a:t>
            </a:r>
            <a:r>
              <a:rPr lang="en-US" sz="2400" dirty="0" err="1" smtClean="0"/>
              <a:t>struct</a:t>
            </a:r>
            <a:r>
              <a:rPr lang="en-US" sz="2400" dirty="0" smtClean="0"/>
              <a:t> point</a:t>
            </a:r>
          </a:p>
          <a:p>
            <a:pPr marL="0" indent="0">
              <a:buNone/>
            </a:pPr>
            <a:r>
              <a:rPr lang="en-US" sz="2400" dirty="0" smtClean="0"/>
              <a:t>       {</a:t>
            </a:r>
          </a:p>
          <a:p>
            <a:pPr marL="0" indent="0">
              <a:buNone/>
            </a:pPr>
            <a:r>
              <a:rPr lang="en-US" sz="2400" dirty="0" smtClean="0"/>
              <a:t>         </a:t>
            </a:r>
            <a:r>
              <a:rPr lang="en-US" sz="2400" dirty="0" err="1" smtClean="0"/>
              <a:t>int</a:t>
            </a:r>
            <a:r>
              <a:rPr lang="en-US" sz="2400" dirty="0" smtClean="0"/>
              <a:t> x, y;</a:t>
            </a:r>
          </a:p>
          <a:p>
            <a:pPr marL="0" indent="0">
              <a:buNone/>
            </a:pPr>
            <a:r>
              <a:rPr lang="en-US" sz="2400" dirty="0" smtClean="0"/>
              <a:t>       };</a:t>
            </a:r>
          </a:p>
          <a:p>
            <a:pPr marL="0" indent="0">
              <a:buNone/>
            </a:pPr>
            <a:r>
              <a:rPr lang="en-US" sz="2400" dirty="0" smtClean="0"/>
              <a:t>     </a:t>
            </a:r>
            <a:r>
              <a:rPr lang="en-US" sz="2400" dirty="0" err="1" smtClean="0"/>
              <a:t>struct</a:t>
            </a:r>
            <a:r>
              <a:rPr lang="en-US" sz="2400" dirty="0" smtClean="0"/>
              <a:t> point </a:t>
            </a:r>
            <a:r>
              <a:rPr lang="en-US" sz="2400" dirty="0" err="1" smtClean="0"/>
              <a:t>first_point</a:t>
            </a:r>
            <a:r>
              <a:rPr lang="en-US" sz="2400" dirty="0" smtClean="0"/>
              <a:t>, </a:t>
            </a:r>
            <a:r>
              <a:rPr lang="en-US" sz="2400" dirty="0" err="1" smtClean="0"/>
              <a:t>second_point</a:t>
            </a:r>
            <a:r>
              <a:rPr lang="en-US" sz="2400" dirty="0" smtClean="0"/>
              <a:t>;</a:t>
            </a:r>
          </a:p>
          <a:p>
            <a:pPr marL="0" indent="0">
              <a:buNone/>
            </a:pPr>
            <a:r>
              <a:rPr lang="en-US" sz="2400" dirty="0" smtClean="0"/>
              <a:t>This example also </a:t>
            </a:r>
            <a:r>
              <a:rPr lang="en-US" sz="2400" dirty="0"/>
              <a:t>declares two variables of type </a:t>
            </a:r>
            <a:r>
              <a:rPr lang="en-US" sz="2400" dirty="0" err="1"/>
              <a:t>struct</a:t>
            </a:r>
            <a:r>
              <a:rPr lang="en-US" sz="2400" dirty="0"/>
              <a:t> point, </a:t>
            </a:r>
            <a:r>
              <a:rPr lang="en-US" sz="2400" dirty="0" err="1"/>
              <a:t>first_point</a:t>
            </a:r>
            <a:r>
              <a:rPr lang="en-US" sz="2400" dirty="0"/>
              <a:t> and </a:t>
            </a:r>
            <a:r>
              <a:rPr lang="en-US" sz="2400" dirty="0" err="1"/>
              <a:t>second_point</a:t>
            </a:r>
            <a:r>
              <a:rPr lang="en-US" sz="2400" dirty="0"/>
              <a:t>. </a:t>
            </a:r>
            <a:endParaRPr lang="en-US" sz="2400" dirty="0"/>
          </a:p>
        </p:txBody>
      </p:sp>
    </p:spTree>
    <p:extLst>
      <p:ext uri="{BB962C8B-B14F-4D97-AF65-F5344CB8AC3E}">
        <p14:creationId xmlns:p14="http://schemas.microsoft.com/office/powerpoint/2010/main" val="312269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800" b="1" dirty="0"/>
              <a:t>Initializing Structure Members</a:t>
            </a:r>
          </a:p>
          <a:p>
            <a:pPr marL="0" indent="0">
              <a:buNone/>
            </a:pPr>
            <a:r>
              <a:rPr lang="en-US" sz="2800" dirty="0"/>
              <a:t> </a:t>
            </a:r>
            <a:r>
              <a:rPr lang="en-US" sz="2800" dirty="0" err="1"/>
              <a:t>struct</a:t>
            </a:r>
            <a:r>
              <a:rPr lang="en-US" sz="2800" dirty="0"/>
              <a:t> point</a:t>
            </a:r>
          </a:p>
          <a:p>
            <a:pPr marL="0" indent="0">
              <a:buNone/>
            </a:pPr>
            <a:r>
              <a:rPr lang="en-US" sz="2800" dirty="0"/>
              <a:t>       {</a:t>
            </a:r>
          </a:p>
          <a:p>
            <a:pPr marL="0" indent="0">
              <a:buNone/>
            </a:pPr>
            <a:r>
              <a:rPr lang="en-US" sz="2800" dirty="0"/>
              <a:t>         </a:t>
            </a:r>
            <a:r>
              <a:rPr lang="en-US" sz="2800" dirty="0" err="1"/>
              <a:t>int</a:t>
            </a:r>
            <a:r>
              <a:rPr lang="en-US" sz="2800" dirty="0"/>
              <a:t> x, y;</a:t>
            </a:r>
          </a:p>
          <a:p>
            <a:pPr marL="0" indent="0">
              <a:buNone/>
            </a:pPr>
            <a:r>
              <a:rPr lang="en-US" sz="2800" dirty="0"/>
              <a:t>       };</a:t>
            </a:r>
          </a:p>
          <a:p>
            <a:pPr marL="0" indent="0">
              <a:buNone/>
            </a:pPr>
            <a:r>
              <a:rPr lang="en-US" sz="2800" dirty="0"/>
              <a:t>     </a:t>
            </a:r>
            <a:r>
              <a:rPr lang="en-US" sz="2800" dirty="0" err="1"/>
              <a:t>struct</a:t>
            </a:r>
            <a:r>
              <a:rPr lang="en-US" sz="2800" dirty="0"/>
              <a:t> point </a:t>
            </a:r>
            <a:r>
              <a:rPr lang="en-US" sz="2800" dirty="0" err="1"/>
              <a:t>first_point</a:t>
            </a:r>
            <a:r>
              <a:rPr lang="en-US" sz="2800" dirty="0"/>
              <a:t> = { 5, 10 };</a:t>
            </a:r>
          </a:p>
          <a:p>
            <a:pPr marL="0" indent="0">
              <a:buNone/>
            </a:pPr>
            <a:endParaRPr lang="en-US" sz="2800" dirty="0"/>
          </a:p>
          <a:p>
            <a:pPr marL="0" indent="0">
              <a:buNone/>
            </a:pPr>
            <a:r>
              <a:rPr lang="en-US" sz="2800" dirty="0"/>
              <a:t>In that example, the x member of </a:t>
            </a:r>
            <a:r>
              <a:rPr lang="en-US" sz="2800" dirty="0" err="1"/>
              <a:t>first_point</a:t>
            </a:r>
            <a:r>
              <a:rPr lang="en-US" sz="2800" dirty="0"/>
              <a:t> gets the value 5, and the y member gets the value 10. </a:t>
            </a:r>
            <a:endParaRPr lang="en-US" sz="2800" dirty="0"/>
          </a:p>
        </p:txBody>
      </p:sp>
    </p:spTree>
    <p:extLst>
      <p:ext uri="{BB962C8B-B14F-4D97-AF65-F5344CB8AC3E}">
        <p14:creationId xmlns:p14="http://schemas.microsoft.com/office/powerpoint/2010/main" val="31480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fontScale="77500" lnSpcReduction="20000"/>
          </a:bodyPr>
          <a:lstStyle/>
          <a:p>
            <a:pPr marL="0" indent="0">
              <a:buNone/>
            </a:pPr>
            <a:r>
              <a:rPr lang="en-US" sz="4000" b="1" dirty="0" smtClean="0"/>
              <a:t>Accessing </a:t>
            </a:r>
            <a:r>
              <a:rPr lang="en-US" sz="4000" b="1" dirty="0"/>
              <a:t>Structure </a:t>
            </a:r>
            <a:r>
              <a:rPr lang="en-US" sz="4000" b="1" dirty="0" smtClean="0"/>
              <a:t>Members</a:t>
            </a:r>
          </a:p>
          <a:p>
            <a:pPr marL="0" indent="0">
              <a:buNone/>
            </a:pPr>
            <a:r>
              <a:rPr lang="en-US" sz="2800" dirty="0"/>
              <a:t>You can access the members of a structure variable using the member access operator. You put the name of the structure variable on the left side of the operator, and the name of the member on the right side.</a:t>
            </a:r>
          </a:p>
          <a:p>
            <a:pPr marL="0" indent="0">
              <a:buNone/>
            </a:pPr>
            <a:r>
              <a:rPr lang="en-US" sz="2800" dirty="0" smtClean="0"/>
              <a:t>     </a:t>
            </a:r>
            <a:r>
              <a:rPr lang="en-US" sz="2800" dirty="0" err="1"/>
              <a:t>struct</a:t>
            </a:r>
            <a:r>
              <a:rPr lang="en-US" sz="2800" dirty="0"/>
              <a:t> point</a:t>
            </a:r>
          </a:p>
          <a:p>
            <a:pPr marL="0" indent="0">
              <a:buNone/>
            </a:pPr>
            <a:r>
              <a:rPr lang="en-US" sz="2800" dirty="0"/>
              <a:t>       {</a:t>
            </a:r>
          </a:p>
          <a:p>
            <a:pPr marL="0" indent="0">
              <a:buNone/>
            </a:pPr>
            <a:r>
              <a:rPr lang="en-US" sz="2800" dirty="0"/>
              <a:t>         </a:t>
            </a:r>
            <a:r>
              <a:rPr lang="en-US" sz="2800" dirty="0" err="1"/>
              <a:t>int</a:t>
            </a:r>
            <a:r>
              <a:rPr lang="en-US" sz="2800" dirty="0"/>
              <a:t> x, y;</a:t>
            </a:r>
          </a:p>
          <a:p>
            <a:pPr marL="0" indent="0">
              <a:buNone/>
            </a:pPr>
            <a:r>
              <a:rPr lang="en-US" sz="2800" dirty="0"/>
              <a:t>       };</a:t>
            </a:r>
          </a:p>
          <a:p>
            <a:pPr marL="0" indent="0">
              <a:buNone/>
            </a:pPr>
            <a:r>
              <a:rPr lang="en-US" sz="2800" dirty="0"/>
              <a:t>     </a:t>
            </a:r>
          </a:p>
          <a:p>
            <a:pPr marL="0" indent="0">
              <a:buNone/>
            </a:pPr>
            <a:r>
              <a:rPr lang="en-US" sz="2800" dirty="0"/>
              <a:t>     </a:t>
            </a:r>
            <a:r>
              <a:rPr lang="en-US" sz="2800" dirty="0" err="1"/>
              <a:t>struct</a:t>
            </a:r>
            <a:r>
              <a:rPr lang="en-US" sz="2800" dirty="0"/>
              <a:t> point </a:t>
            </a:r>
            <a:r>
              <a:rPr lang="en-US" sz="2800" dirty="0" err="1"/>
              <a:t>first_point</a:t>
            </a:r>
            <a:r>
              <a:rPr lang="en-US" sz="2800" dirty="0"/>
              <a:t>;</a:t>
            </a:r>
          </a:p>
          <a:p>
            <a:pPr marL="0" indent="0">
              <a:buNone/>
            </a:pPr>
            <a:r>
              <a:rPr lang="en-US" sz="2800" dirty="0"/>
              <a:t>     </a:t>
            </a:r>
          </a:p>
          <a:p>
            <a:pPr marL="0" indent="0">
              <a:buNone/>
            </a:pPr>
            <a:r>
              <a:rPr lang="en-US" sz="2800" dirty="0"/>
              <a:t>     </a:t>
            </a:r>
            <a:r>
              <a:rPr lang="en-US" sz="2800" dirty="0" err="1"/>
              <a:t>first_point.x</a:t>
            </a:r>
            <a:r>
              <a:rPr lang="en-US" sz="2800" dirty="0"/>
              <a:t> = 0;</a:t>
            </a:r>
          </a:p>
          <a:p>
            <a:pPr marL="0" indent="0">
              <a:buNone/>
            </a:pPr>
            <a:r>
              <a:rPr lang="en-US" sz="2800" dirty="0"/>
              <a:t>     </a:t>
            </a:r>
            <a:r>
              <a:rPr lang="en-US" sz="2800" dirty="0" err="1"/>
              <a:t>first_point.y</a:t>
            </a:r>
            <a:r>
              <a:rPr lang="en-US" sz="2800" dirty="0"/>
              <a:t> = 5;</a:t>
            </a:r>
          </a:p>
          <a:p>
            <a:pPr marL="0" indent="0">
              <a:buNone/>
            </a:pPr>
            <a:endParaRPr lang="en-US" sz="2800" b="1" dirty="0"/>
          </a:p>
        </p:txBody>
      </p:sp>
    </p:spTree>
    <p:extLst>
      <p:ext uri="{BB962C8B-B14F-4D97-AF65-F5344CB8AC3E}">
        <p14:creationId xmlns:p14="http://schemas.microsoft.com/office/powerpoint/2010/main" val="15084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772150"/>
          </a:xfrm>
        </p:spPr>
        <p:txBody>
          <a:bodyPr>
            <a:normAutofit fontScale="92500" lnSpcReduction="10000"/>
          </a:bodyPr>
          <a:lstStyle/>
          <a:p>
            <a:pPr marL="0" indent="0">
              <a:buNone/>
            </a:pPr>
            <a:r>
              <a:rPr lang="en-US" sz="2400" dirty="0"/>
              <a:t>You can also access the members of a structure variable which is itself a member of a structure variable.</a:t>
            </a:r>
          </a:p>
          <a:p>
            <a:pPr marL="0" indent="0">
              <a:buNone/>
            </a:pPr>
            <a:r>
              <a:rPr lang="en-US" sz="2400" dirty="0" smtClean="0"/>
              <a:t>     </a:t>
            </a:r>
            <a:r>
              <a:rPr lang="en-US" sz="2400" dirty="0" err="1"/>
              <a:t>struct</a:t>
            </a:r>
            <a:r>
              <a:rPr lang="en-US" sz="2400" dirty="0"/>
              <a:t> rectangle</a:t>
            </a:r>
          </a:p>
          <a:p>
            <a:pPr marL="0" indent="0">
              <a:buNone/>
            </a:pPr>
            <a:r>
              <a:rPr lang="en-US" sz="2400" dirty="0"/>
              <a:t>       {</a:t>
            </a:r>
          </a:p>
          <a:p>
            <a:pPr marL="0" indent="0">
              <a:buNone/>
            </a:pPr>
            <a:r>
              <a:rPr lang="en-US" sz="2400" dirty="0"/>
              <a:t>         </a:t>
            </a:r>
            <a:r>
              <a:rPr lang="en-US" sz="2400" dirty="0" err="1"/>
              <a:t>struct</a:t>
            </a:r>
            <a:r>
              <a:rPr lang="en-US" sz="2400" dirty="0"/>
              <a:t> point </a:t>
            </a:r>
            <a:r>
              <a:rPr lang="en-US" sz="2400" dirty="0" err="1"/>
              <a:t>top_left</a:t>
            </a:r>
            <a:r>
              <a:rPr lang="en-US" sz="2400" dirty="0"/>
              <a:t>, </a:t>
            </a:r>
            <a:r>
              <a:rPr lang="en-US" sz="2400" dirty="0" err="1"/>
              <a:t>bottom_right</a:t>
            </a:r>
            <a:r>
              <a:rPr lang="en-US" sz="2400" dirty="0"/>
              <a:t>;</a:t>
            </a:r>
          </a:p>
          <a:p>
            <a:pPr marL="0" indent="0">
              <a:buNone/>
            </a:pPr>
            <a:r>
              <a:rPr lang="en-US" sz="2400" dirty="0"/>
              <a:t>       </a:t>
            </a:r>
            <a:r>
              <a:rPr lang="en-US" sz="2400" dirty="0" smtClean="0"/>
              <a:t>};</a:t>
            </a:r>
          </a:p>
          <a:p>
            <a:pPr marL="0" indent="0">
              <a:buNone/>
            </a:pPr>
            <a:r>
              <a:rPr lang="en-US" sz="2400" dirty="0" smtClean="0"/>
              <a:t>     </a:t>
            </a:r>
            <a:r>
              <a:rPr lang="en-US" sz="2400" dirty="0" err="1"/>
              <a:t>struct</a:t>
            </a:r>
            <a:r>
              <a:rPr lang="en-US" sz="2400" dirty="0"/>
              <a:t> rectangle </a:t>
            </a:r>
            <a:r>
              <a:rPr lang="en-US" sz="2400" dirty="0" err="1"/>
              <a:t>my_rectangle</a:t>
            </a:r>
            <a:r>
              <a:rPr lang="en-US" sz="2400" dirty="0"/>
              <a:t>;</a:t>
            </a:r>
          </a:p>
          <a:p>
            <a:pPr marL="0" indent="0">
              <a:buNone/>
            </a:pPr>
            <a:r>
              <a:rPr lang="en-US" sz="2400" dirty="0"/>
              <a:t>     </a:t>
            </a:r>
          </a:p>
          <a:p>
            <a:pPr marL="0" indent="0">
              <a:buNone/>
            </a:pPr>
            <a:r>
              <a:rPr lang="en-US" sz="2400" dirty="0"/>
              <a:t>     </a:t>
            </a:r>
            <a:r>
              <a:rPr lang="en-US" sz="2400" dirty="0" err="1"/>
              <a:t>my_rectangle.top_left.x</a:t>
            </a:r>
            <a:r>
              <a:rPr lang="en-US" sz="2400" dirty="0"/>
              <a:t> = 0;</a:t>
            </a:r>
          </a:p>
          <a:p>
            <a:pPr marL="0" indent="0">
              <a:buNone/>
            </a:pPr>
            <a:r>
              <a:rPr lang="en-US" sz="2400" dirty="0"/>
              <a:t>     </a:t>
            </a:r>
            <a:r>
              <a:rPr lang="en-US" sz="2400" dirty="0" err="1"/>
              <a:t>my_rectangle.top_left.y</a:t>
            </a:r>
            <a:r>
              <a:rPr lang="en-US" sz="2400" dirty="0"/>
              <a:t> = 5;</a:t>
            </a:r>
          </a:p>
          <a:p>
            <a:pPr marL="0" indent="0">
              <a:buNone/>
            </a:pPr>
            <a:r>
              <a:rPr lang="en-US" sz="2400" dirty="0"/>
              <a:t>     </a:t>
            </a:r>
          </a:p>
          <a:p>
            <a:pPr marL="0" indent="0">
              <a:buNone/>
            </a:pPr>
            <a:r>
              <a:rPr lang="en-US" sz="2400" dirty="0"/>
              <a:t>     </a:t>
            </a:r>
            <a:r>
              <a:rPr lang="en-US" sz="2400" dirty="0" err="1"/>
              <a:t>my_rectangle.bottom_right.x</a:t>
            </a:r>
            <a:r>
              <a:rPr lang="en-US" sz="2400" dirty="0"/>
              <a:t> = 10;</a:t>
            </a:r>
          </a:p>
          <a:p>
            <a:pPr marL="0" indent="0">
              <a:buNone/>
            </a:pPr>
            <a:r>
              <a:rPr lang="en-US" sz="2400" dirty="0"/>
              <a:t>     </a:t>
            </a:r>
            <a:r>
              <a:rPr lang="en-US" sz="2400" dirty="0" err="1"/>
              <a:t>my_rectangle.bottom_right.y</a:t>
            </a:r>
            <a:r>
              <a:rPr lang="en-US" sz="2400" dirty="0"/>
              <a:t> = 0;</a:t>
            </a:r>
          </a:p>
          <a:p>
            <a:pPr marL="0" indent="0">
              <a:buNone/>
            </a:pPr>
            <a:endParaRPr lang="en-US" sz="2400" dirty="0"/>
          </a:p>
        </p:txBody>
      </p:sp>
    </p:spTree>
    <p:extLst>
      <p:ext uri="{BB962C8B-B14F-4D97-AF65-F5344CB8AC3E}">
        <p14:creationId xmlns:p14="http://schemas.microsoft.com/office/powerpoint/2010/main" val="84038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800" b="1" dirty="0" smtClean="0"/>
              <a:t>Another example</a:t>
            </a:r>
          </a:p>
          <a:p>
            <a:pPr marL="0" indent="0">
              <a:buNone/>
            </a:pPr>
            <a:endParaRPr lang="en-US" sz="2400" dirty="0" smtClean="0"/>
          </a:p>
          <a:p>
            <a:pPr marL="0" indent="0">
              <a:buNone/>
            </a:pPr>
            <a:r>
              <a:rPr lang="en-US" sz="2400" dirty="0" err="1" smtClean="0"/>
              <a:t>struct</a:t>
            </a:r>
            <a:r>
              <a:rPr lang="en-US" sz="2400" dirty="0" smtClean="0"/>
              <a:t> </a:t>
            </a:r>
            <a:r>
              <a:rPr lang="en-US" sz="2400" dirty="0"/>
              <a:t>Books {</a:t>
            </a:r>
          </a:p>
          <a:p>
            <a:pPr marL="0" indent="0">
              <a:buNone/>
            </a:pPr>
            <a:r>
              <a:rPr lang="en-US" sz="2400" dirty="0"/>
              <a:t>   char  title[50];</a:t>
            </a:r>
          </a:p>
          <a:p>
            <a:pPr marL="0" indent="0">
              <a:buNone/>
            </a:pPr>
            <a:r>
              <a:rPr lang="en-US" sz="2400" dirty="0"/>
              <a:t>   char  author[50];</a:t>
            </a:r>
          </a:p>
          <a:p>
            <a:pPr marL="0" indent="0">
              <a:buNone/>
            </a:pPr>
            <a:r>
              <a:rPr lang="en-US" sz="2400" dirty="0"/>
              <a:t>   char  subject[100];</a:t>
            </a:r>
          </a:p>
          <a:p>
            <a:pPr marL="0" indent="0">
              <a:buNone/>
            </a:pPr>
            <a:r>
              <a:rPr lang="en-US" sz="2400" dirty="0"/>
              <a:t>   </a:t>
            </a:r>
            <a:r>
              <a:rPr lang="en-US" sz="2400" dirty="0" err="1"/>
              <a:t>int</a:t>
            </a:r>
            <a:r>
              <a:rPr lang="en-US" sz="2400" dirty="0"/>
              <a:t>   </a:t>
            </a:r>
            <a:r>
              <a:rPr lang="en-US" sz="2400" dirty="0" err="1"/>
              <a:t>book_id</a:t>
            </a:r>
            <a:r>
              <a:rPr lang="en-US" sz="2400" dirty="0"/>
              <a:t>;</a:t>
            </a:r>
          </a:p>
          <a:p>
            <a:pPr marL="0" indent="0">
              <a:buNone/>
            </a:pPr>
            <a:r>
              <a:rPr lang="en-US" sz="2400" dirty="0"/>
              <a:t>} book; </a:t>
            </a:r>
            <a:endParaRPr lang="en-US" sz="2400" dirty="0"/>
          </a:p>
        </p:txBody>
      </p:sp>
    </p:spTree>
    <p:extLst>
      <p:ext uri="{BB962C8B-B14F-4D97-AF65-F5344CB8AC3E}">
        <p14:creationId xmlns:p14="http://schemas.microsoft.com/office/powerpoint/2010/main" val="36367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304800"/>
            <a:ext cx="8915400" cy="6400800"/>
          </a:xfrm>
        </p:spPr>
        <p:txBody>
          <a:bodyPr numCol="2">
            <a:normAutofit fontScale="55000" lnSpcReduction="20000"/>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string.h</a:t>
            </a:r>
            <a:r>
              <a:rPr lang="en-US" sz="2400" dirty="0"/>
              <a:t>&gt;</a:t>
            </a:r>
          </a:p>
          <a:p>
            <a:pPr marL="0" indent="0">
              <a:buNone/>
            </a:pPr>
            <a:r>
              <a:rPr lang="en-US" sz="2400" dirty="0"/>
              <a:t> </a:t>
            </a:r>
          </a:p>
          <a:p>
            <a:pPr marL="0" indent="0">
              <a:buNone/>
            </a:pPr>
            <a:r>
              <a:rPr lang="en-US" sz="2400" dirty="0" err="1"/>
              <a:t>struct</a:t>
            </a:r>
            <a:r>
              <a:rPr lang="en-US" sz="2400" dirty="0"/>
              <a:t> Books {</a:t>
            </a:r>
          </a:p>
          <a:p>
            <a:pPr marL="0" indent="0">
              <a:buNone/>
            </a:pPr>
            <a:r>
              <a:rPr lang="en-US" sz="2400" dirty="0"/>
              <a:t>   char  title[50];</a:t>
            </a:r>
          </a:p>
          <a:p>
            <a:pPr marL="0" indent="0">
              <a:buNone/>
            </a:pPr>
            <a:r>
              <a:rPr lang="en-US" sz="2400" dirty="0"/>
              <a:t>   char  author[50];</a:t>
            </a:r>
          </a:p>
          <a:p>
            <a:pPr marL="0" indent="0">
              <a:buNone/>
            </a:pPr>
            <a:r>
              <a:rPr lang="en-US" sz="2400" dirty="0"/>
              <a:t>   char  subject[100];</a:t>
            </a:r>
          </a:p>
          <a:p>
            <a:pPr marL="0" indent="0">
              <a:buNone/>
            </a:pPr>
            <a:r>
              <a:rPr lang="en-US" sz="2400" dirty="0"/>
              <a:t>   </a:t>
            </a:r>
            <a:r>
              <a:rPr lang="en-US" sz="2400" dirty="0" err="1"/>
              <a:t>int</a:t>
            </a:r>
            <a:r>
              <a:rPr lang="en-US" sz="2400" dirty="0"/>
              <a:t>   </a:t>
            </a:r>
            <a:r>
              <a:rPr lang="en-US" sz="2400" dirty="0" err="1"/>
              <a:t>book_id</a:t>
            </a:r>
            <a:r>
              <a:rPr lang="en-US" sz="2400" dirty="0"/>
              <a:t>;</a:t>
            </a:r>
          </a:p>
          <a:p>
            <a:pPr marL="0" indent="0">
              <a:buNone/>
            </a:pPr>
            <a:r>
              <a:rPr lang="en-US" sz="2400" dirty="0"/>
              <a:t>};</a:t>
            </a:r>
          </a:p>
          <a:p>
            <a:pPr marL="0" indent="0">
              <a:buNone/>
            </a:pPr>
            <a:r>
              <a:rPr lang="en-US" sz="2400" dirty="0"/>
              <a:t> </a:t>
            </a:r>
          </a:p>
          <a:p>
            <a:pPr marL="0" indent="0">
              <a:buNone/>
            </a:pPr>
            <a:r>
              <a:rPr lang="en-US" sz="2400" dirty="0" err="1"/>
              <a:t>int</a:t>
            </a:r>
            <a:r>
              <a:rPr lang="en-US" sz="2400" dirty="0"/>
              <a:t> main( ) {</a:t>
            </a:r>
          </a:p>
          <a:p>
            <a:pPr marL="0" indent="0">
              <a:lnSpc>
                <a:spcPct val="120000"/>
              </a:lnSpc>
              <a:buNone/>
            </a:pPr>
            <a:endParaRPr lang="en-US" sz="2400" dirty="0" smtClean="0"/>
          </a:p>
          <a:p>
            <a:pPr marL="0" indent="0">
              <a:buNone/>
            </a:pPr>
            <a:r>
              <a:rPr lang="en-US" sz="2400" dirty="0" smtClean="0"/>
              <a:t>   </a:t>
            </a:r>
            <a:r>
              <a:rPr lang="en-US" sz="2400" dirty="0" err="1"/>
              <a:t>struct</a:t>
            </a:r>
            <a:r>
              <a:rPr lang="en-US" sz="2400" dirty="0"/>
              <a:t> Books Book1;        /* Declare Book1 of type Book */</a:t>
            </a:r>
          </a:p>
          <a:p>
            <a:pPr marL="0" indent="0">
              <a:buNone/>
            </a:pPr>
            <a:r>
              <a:rPr lang="en-US" sz="2400" dirty="0"/>
              <a:t>   </a:t>
            </a:r>
            <a:r>
              <a:rPr lang="en-US" sz="2400" dirty="0" err="1"/>
              <a:t>struct</a:t>
            </a:r>
            <a:r>
              <a:rPr lang="en-US" sz="2400" dirty="0"/>
              <a:t> Books Book2;        /* Declare Book2 of type Book */</a:t>
            </a:r>
          </a:p>
          <a:p>
            <a:pPr marL="0" indent="0">
              <a:buNone/>
            </a:pPr>
            <a:r>
              <a:rPr lang="en-US" sz="2400" dirty="0"/>
              <a:t> </a:t>
            </a:r>
          </a:p>
          <a:p>
            <a:pPr marL="0" indent="0">
              <a:buNone/>
            </a:pPr>
            <a:r>
              <a:rPr lang="en-US" sz="2400" dirty="0"/>
              <a:t>   /* book 1 specification */</a:t>
            </a:r>
          </a:p>
          <a:p>
            <a:pPr marL="0" indent="0">
              <a:buNone/>
            </a:pPr>
            <a:r>
              <a:rPr lang="en-US" sz="2400" dirty="0"/>
              <a:t>   </a:t>
            </a:r>
            <a:r>
              <a:rPr lang="en-US" sz="2400" dirty="0" err="1"/>
              <a:t>strcpy</a:t>
            </a:r>
            <a:r>
              <a:rPr lang="en-US" sz="2400" dirty="0"/>
              <a:t>( Book1.title, "C Programming");</a:t>
            </a:r>
          </a:p>
          <a:p>
            <a:pPr marL="0" indent="0">
              <a:buNone/>
            </a:pPr>
            <a:r>
              <a:rPr lang="en-US" sz="2400" dirty="0"/>
              <a:t>   </a:t>
            </a:r>
            <a:r>
              <a:rPr lang="en-US" sz="2400" dirty="0" err="1"/>
              <a:t>strcpy</a:t>
            </a:r>
            <a:r>
              <a:rPr lang="en-US" sz="2400" dirty="0"/>
              <a:t>( Book1.author, "</a:t>
            </a:r>
            <a:r>
              <a:rPr lang="en-US" sz="2400" dirty="0" err="1"/>
              <a:t>Nuha</a:t>
            </a:r>
            <a:r>
              <a:rPr lang="en-US" sz="2400" dirty="0"/>
              <a:t> Ali"); </a:t>
            </a:r>
          </a:p>
          <a:p>
            <a:pPr marL="0" indent="0">
              <a:buNone/>
            </a:pPr>
            <a:r>
              <a:rPr lang="en-US" sz="2400" dirty="0"/>
              <a:t>   </a:t>
            </a:r>
            <a:r>
              <a:rPr lang="en-US" sz="2400" dirty="0" err="1"/>
              <a:t>strcpy</a:t>
            </a:r>
            <a:r>
              <a:rPr lang="en-US" sz="2400" dirty="0"/>
              <a:t>( Book1.subject, "C Programming Tutorial");</a:t>
            </a:r>
          </a:p>
          <a:p>
            <a:pPr marL="0" indent="0">
              <a:buNone/>
            </a:pPr>
            <a:r>
              <a:rPr lang="en-US" sz="2400" dirty="0"/>
              <a:t>   Book1.book_id = 6495407;</a:t>
            </a:r>
          </a:p>
          <a:p>
            <a:pPr marL="0" indent="0">
              <a:buNone/>
            </a:pPr>
            <a:endParaRPr lang="en-US" sz="2400" dirty="0" smtClean="0"/>
          </a:p>
          <a:p>
            <a:pPr marL="0" indent="0">
              <a:buNone/>
            </a:pPr>
            <a:endParaRPr lang="en-US" sz="2400" dirty="0"/>
          </a:p>
          <a:p>
            <a:pPr marL="0" indent="0">
              <a:buNone/>
            </a:pPr>
            <a:r>
              <a:rPr lang="en-US" sz="2400" dirty="0"/>
              <a:t>   /* book 2 specification */</a:t>
            </a:r>
          </a:p>
          <a:p>
            <a:pPr marL="0" indent="0">
              <a:buNone/>
            </a:pPr>
            <a:r>
              <a:rPr lang="en-US" sz="2400" dirty="0"/>
              <a:t>   </a:t>
            </a:r>
            <a:r>
              <a:rPr lang="en-US" sz="2400" dirty="0" err="1"/>
              <a:t>strcpy</a:t>
            </a:r>
            <a:r>
              <a:rPr lang="en-US" sz="2400" dirty="0"/>
              <a:t>( Book2.title, "Telecom Billing");</a:t>
            </a:r>
          </a:p>
          <a:p>
            <a:pPr marL="0" indent="0">
              <a:buNone/>
            </a:pPr>
            <a:r>
              <a:rPr lang="en-US" sz="2400" dirty="0"/>
              <a:t>   </a:t>
            </a:r>
            <a:r>
              <a:rPr lang="en-US" sz="2400" dirty="0" err="1"/>
              <a:t>strcpy</a:t>
            </a:r>
            <a:r>
              <a:rPr lang="en-US" sz="2400" dirty="0"/>
              <a:t>( Book2.author, "Zara Ali");</a:t>
            </a:r>
          </a:p>
          <a:p>
            <a:pPr marL="0" indent="0">
              <a:buNone/>
            </a:pPr>
            <a:r>
              <a:rPr lang="en-US" sz="2400" dirty="0"/>
              <a:t>   </a:t>
            </a:r>
            <a:r>
              <a:rPr lang="en-US" sz="2400" dirty="0" err="1"/>
              <a:t>strcpy</a:t>
            </a:r>
            <a:r>
              <a:rPr lang="en-US" sz="2400" dirty="0"/>
              <a:t>( Book2.subject, "Telecom Billing Tutorial");</a:t>
            </a:r>
          </a:p>
          <a:p>
            <a:pPr marL="0" indent="0">
              <a:buNone/>
            </a:pPr>
            <a:r>
              <a:rPr lang="en-US" sz="2400" dirty="0"/>
              <a:t>   Book2.book_id = 6495700;</a:t>
            </a:r>
          </a:p>
          <a:p>
            <a:pPr marL="0" indent="0">
              <a:buNone/>
            </a:pPr>
            <a:r>
              <a:rPr lang="en-US" sz="2400" dirty="0"/>
              <a:t> </a:t>
            </a:r>
          </a:p>
          <a:p>
            <a:pPr marL="0" indent="0">
              <a:buNone/>
            </a:pPr>
            <a:r>
              <a:rPr lang="en-US" sz="2400" dirty="0"/>
              <a:t>   /* print Book1 info */</a:t>
            </a:r>
          </a:p>
          <a:p>
            <a:pPr marL="0" indent="0">
              <a:buNone/>
            </a:pPr>
            <a:r>
              <a:rPr lang="en-US" sz="2400" dirty="0"/>
              <a:t>   </a:t>
            </a:r>
            <a:r>
              <a:rPr lang="en-US" sz="2400" dirty="0" err="1"/>
              <a:t>printf</a:t>
            </a:r>
            <a:r>
              <a:rPr lang="en-US" sz="2400" dirty="0"/>
              <a:t>( "Book 1 title : %s\n", Book1.title);</a:t>
            </a:r>
          </a:p>
          <a:p>
            <a:pPr marL="0" indent="0">
              <a:buNone/>
            </a:pPr>
            <a:r>
              <a:rPr lang="en-US" sz="2400" dirty="0"/>
              <a:t>   </a:t>
            </a:r>
            <a:r>
              <a:rPr lang="en-US" sz="2400" dirty="0" err="1"/>
              <a:t>printf</a:t>
            </a:r>
            <a:r>
              <a:rPr lang="en-US" sz="2400" dirty="0"/>
              <a:t>( "Book 1 author : %s\n", Book1.author);</a:t>
            </a:r>
          </a:p>
          <a:p>
            <a:pPr marL="0" indent="0">
              <a:buNone/>
            </a:pPr>
            <a:r>
              <a:rPr lang="en-US" sz="2400" dirty="0"/>
              <a:t>   </a:t>
            </a:r>
            <a:r>
              <a:rPr lang="en-US" sz="2400" dirty="0" err="1"/>
              <a:t>printf</a:t>
            </a:r>
            <a:r>
              <a:rPr lang="en-US" sz="2400" dirty="0"/>
              <a:t>( "Book 1 subject : %s\n", Book1.subject);</a:t>
            </a:r>
          </a:p>
          <a:p>
            <a:pPr marL="0" indent="0">
              <a:buNone/>
            </a:pPr>
            <a:r>
              <a:rPr lang="en-US" sz="2400" dirty="0"/>
              <a:t>   </a:t>
            </a:r>
            <a:r>
              <a:rPr lang="en-US" sz="2400" dirty="0" err="1"/>
              <a:t>printf</a:t>
            </a:r>
            <a:r>
              <a:rPr lang="en-US" sz="2400" dirty="0"/>
              <a:t>( "Book 1 </a:t>
            </a:r>
            <a:r>
              <a:rPr lang="en-US" sz="2400" dirty="0" err="1"/>
              <a:t>book_id</a:t>
            </a:r>
            <a:r>
              <a:rPr lang="en-US" sz="2400" dirty="0"/>
              <a:t> : %d\n", Book1.book_id);</a:t>
            </a:r>
          </a:p>
          <a:p>
            <a:pPr marL="0" indent="0">
              <a:buNone/>
            </a:pPr>
            <a:endParaRPr lang="en-US" sz="2400" dirty="0"/>
          </a:p>
          <a:p>
            <a:pPr marL="0" indent="0">
              <a:buNone/>
            </a:pPr>
            <a:r>
              <a:rPr lang="en-US" sz="2400" dirty="0"/>
              <a:t>   /* print Book2 info */</a:t>
            </a:r>
          </a:p>
          <a:p>
            <a:pPr marL="0" indent="0">
              <a:buNone/>
            </a:pPr>
            <a:r>
              <a:rPr lang="en-US" sz="2400" dirty="0"/>
              <a:t>   </a:t>
            </a:r>
            <a:r>
              <a:rPr lang="en-US" sz="2400" dirty="0" err="1"/>
              <a:t>printf</a:t>
            </a:r>
            <a:r>
              <a:rPr lang="en-US" sz="2400" dirty="0"/>
              <a:t>( "Book 2 title : %s\n", Book2.title);</a:t>
            </a:r>
          </a:p>
          <a:p>
            <a:pPr marL="0" indent="0">
              <a:buNone/>
            </a:pPr>
            <a:r>
              <a:rPr lang="en-US" sz="2400" dirty="0"/>
              <a:t>   </a:t>
            </a:r>
            <a:r>
              <a:rPr lang="en-US" sz="2400" dirty="0" err="1"/>
              <a:t>printf</a:t>
            </a:r>
            <a:r>
              <a:rPr lang="en-US" sz="2400" dirty="0"/>
              <a:t>( "Book 2 author : %s\n", Book2.author);</a:t>
            </a:r>
          </a:p>
          <a:p>
            <a:pPr marL="0" indent="0">
              <a:buNone/>
            </a:pPr>
            <a:r>
              <a:rPr lang="en-US" sz="2400" dirty="0"/>
              <a:t>   </a:t>
            </a:r>
            <a:r>
              <a:rPr lang="en-US" sz="2400" dirty="0" err="1"/>
              <a:t>printf</a:t>
            </a:r>
            <a:r>
              <a:rPr lang="en-US" sz="2400" dirty="0"/>
              <a:t>( "Book 2 subject : %s\n", Book2.subject);</a:t>
            </a:r>
          </a:p>
          <a:p>
            <a:pPr marL="0" indent="0">
              <a:buNone/>
            </a:pPr>
            <a:r>
              <a:rPr lang="en-US" sz="2400" dirty="0"/>
              <a:t>   </a:t>
            </a:r>
            <a:r>
              <a:rPr lang="en-US" sz="2400" dirty="0" err="1"/>
              <a:t>printf</a:t>
            </a:r>
            <a:r>
              <a:rPr lang="en-US" sz="2400" dirty="0"/>
              <a:t>( "Book 2 </a:t>
            </a:r>
            <a:r>
              <a:rPr lang="en-US" sz="2400" dirty="0" err="1"/>
              <a:t>book_id</a:t>
            </a:r>
            <a:r>
              <a:rPr lang="en-US" sz="2400" dirty="0"/>
              <a:t> : %d\n", Book2.book_id);</a:t>
            </a:r>
          </a:p>
          <a:p>
            <a:pPr marL="0" indent="0">
              <a:buNone/>
            </a:pPr>
            <a:endParaRPr lang="en-US" sz="2400" dirty="0"/>
          </a:p>
          <a:p>
            <a:pPr marL="0" indent="0">
              <a:buNone/>
            </a:pPr>
            <a:r>
              <a:rPr lang="en-US" sz="2400" dirty="0"/>
              <a:t>   return 0;</a:t>
            </a:r>
          </a:p>
          <a:p>
            <a:pPr marL="0" indent="0">
              <a:buNone/>
            </a:pPr>
            <a:r>
              <a:rPr lang="en-US" sz="2400" dirty="0"/>
              <a:t>}</a:t>
            </a:r>
            <a:endParaRPr lang="en-US" sz="2400" dirty="0"/>
          </a:p>
        </p:txBody>
      </p:sp>
    </p:spTree>
    <p:extLst>
      <p:ext uri="{BB962C8B-B14F-4D97-AF65-F5344CB8AC3E}">
        <p14:creationId xmlns:p14="http://schemas.microsoft.com/office/powerpoint/2010/main" val="258622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400" dirty="0"/>
              <a:t>When the </a:t>
            </a:r>
            <a:r>
              <a:rPr lang="en-US" sz="2400" dirty="0" smtClean="0"/>
              <a:t>code on the previous slide </a:t>
            </a:r>
            <a:r>
              <a:rPr lang="en-US" sz="2400" dirty="0"/>
              <a:t>is compiled and executed, it produces the following result −</a:t>
            </a:r>
          </a:p>
          <a:p>
            <a:pPr marL="0" indent="0">
              <a:buNone/>
            </a:pPr>
            <a:endParaRPr lang="en-US" sz="2400" dirty="0"/>
          </a:p>
          <a:p>
            <a:pPr marL="0" indent="0">
              <a:buNone/>
            </a:pPr>
            <a:r>
              <a:rPr lang="en-US" sz="2400" dirty="0"/>
              <a:t>Book 1 title : C Programming</a:t>
            </a:r>
          </a:p>
          <a:p>
            <a:pPr marL="0" indent="0">
              <a:buNone/>
            </a:pPr>
            <a:r>
              <a:rPr lang="en-US" sz="2400" dirty="0"/>
              <a:t>Book 1 author : </a:t>
            </a:r>
            <a:r>
              <a:rPr lang="en-US" sz="2400" dirty="0" err="1"/>
              <a:t>Nuha</a:t>
            </a:r>
            <a:r>
              <a:rPr lang="en-US" sz="2400" dirty="0"/>
              <a:t> Ali</a:t>
            </a:r>
          </a:p>
          <a:p>
            <a:pPr marL="0" indent="0">
              <a:buNone/>
            </a:pPr>
            <a:r>
              <a:rPr lang="en-US" sz="2400" dirty="0"/>
              <a:t>Book 1 subject : C Programming Tutorial</a:t>
            </a:r>
          </a:p>
          <a:p>
            <a:pPr marL="0" indent="0">
              <a:buNone/>
            </a:pPr>
            <a:r>
              <a:rPr lang="en-US" sz="2400" dirty="0"/>
              <a:t>Book 1 </a:t>
            </a:r>
            <a:r>
              <a:rPr lang="en-US" sz="2400" dirty="0" err="1"/>
              <a:t>book_id</a:t>
            </a:r>
            <a:r>
              <a:rPr lang="en-US" sz="2400" dirty="0"/>
              <a:t> : 6495407</a:t>
            </a:r>
          </a:p>
          <a:p>
            <a:pPr marL="0" indent="0">
              <a:buNone/>
            </a:pPr>
            <a:r>
              <a:rPr lang="en-US" sz="2400" dirty="0"/>
              <a:t>Book 2 title : Telecom Billing</a:t>
            </a:r>
          </a:p>
          <a:p>
            <a:pPr marL="0" indent="0">
              <a:buNone/>
            </a:pPr>
            <a:r>
              <a:rPr lang="en-US" sz="2400" dirty="0"/>
              <a:t>Book 2 author : Zara Ali</a:t>
            </a:r>
          </a:p>
          <a:p>
            <a:pPr marL="0" indent="0">
              <a:buNone/>
            </a:pPr>
            <a:r>
              <a:rPr lang="en-US" sz="2400" dirty="0"/>
              <a:t>Book 2 subject : Telecom Billing Tutorial</a:t>
            </a:r>
          </a:p>
          <a:p>
            <a:pPr marL="0" indent="0">
              <a:buNone/>
            </a:pPr>
            <a:r>
              <a:rPr lang="en-US" sz="2400" dirty="0"/>
              <a:t>Book 2 </a:t>
            </a:r>
            <a:r>
              <a:rPr lang="en-US" sz="2400" dirty="0" err="1"/>
              <a:t>book_id</a:t>
            </a:r>
            <a:r>
              <a:rPr lang="en-US" sz="2400" dirty="0"/>
              <a:t> : 6495700</a:t>
            </a:r>
          </a:p>
          <a:p>
            <a:pPr marL="0" indent="0">
              <a:buNone/>
            </a:pPr>
            <a:endParaRPr lang="en-US" sz="2400" dirty="0"/>
          </a:p>
        </p:txBody>
      </p:sp>
    </p:spTree>
    <p:extLst>
      <p:ext uri="{BB962C8B-B14F-4D97-AF65-F5344CB8AC3E}">
        <p14:creationId xmlns:p14="http://schemas.microsoft.com/office/powerpoint/2010/main" val="52087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171450"/>
            <a:ext cx="9545638" cy="6686550"/>
          </a:xfrm>
        </p:spPr>
        <p:txBody>
          <a:bodyPr numCol="2">
            <a:normAutofit fontScale="55000" lnSpcReduction="20000"/>
          </a:bodyPr>
          <a:lstStyle/>
          <a:p>
            <a:pPr marL="0" indent="0">
              <a:buNone/>
            </a:pPr>
            <a:r>
              <a:rPr lang="en-US" sz="3300" b="1" dirty="0"/>
              <a:t>Structures as Function </a:t>
            </a:r>
            <a:r>
              <a:rPr lang="en-US" sz="3300" b="1" dirty="0" smtClean="0"/>
              <a:t>Arguments</a:t>
            </a:r>
          </a:p>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string.h</a:t>
            </a:r>
            <a:r>
              <a:rPr lang="en-US" sz="2400" dirty="0"/>
              <a:t>&gt;</a:t>
            </a:r>
          </a:p>
          <a:p>
            <a:pPr marL="0" indent="0">
              <a:buNone/>
            </a:pPr>
            <a:r>
              <a:rPr lang="en-US" sz="2400" dirty="0"/>
              <a:t> </a:t>
            </a:r>
          </a:p>
          <a:p>
            <a:pPr marL="0" indent="0">
              <a:buNone/>
            </a:pPr>
            <a:r>
              <a:rPr lang="en-US" sz="2400" dirty="0" err="1"/>
              <a:t>struct</a:t>
            </a:r>
            <a:r>
              <a:rPr lang="en-US" sz="2400" dirty="0"/>
              <a:t> Books {</a:t>
            </a:r>
          </a:p>
          <a:p>
            <a:pPr marL="0" indent="0">
              <a:buNone/>
            </a:pPr>
            <a:r>
              <a:rPr lang="en-US" sz="2400" dirty="0"/>
              <a:t>   char  title[50];</a:t>
            </a:r>
          </a:p>
          <a:p>
            <a:pPr marL="0" indent="0">
              <a:buNone/>
            </a:pPr>
            <a:r>
              <a:rPr lang="en-US" sz="2400" dirty="0"/>
              <a:t>   char  author[50];</a:t>
            </a:r>
          </a:p>
          <a:p>
            <a:pPr marL="0" indent="0">
              <a:buNone/>
            </a:pPr>
            <a:r>
              <a:rPr lang="en-US" sz="2400" dirty="0"/>
              <a:t>   char  subject[100];</a:t>
            </a:r>
          </a:p>
          <a:p>
            <a:pPr marL="0" indent="0">
              <a:buNone/>
            </a:pPr>
            <a:r>
              <a:rPr lang="en-US" sz="2400" dirty="0"/>
              <a:t>   </a:t>
            </a:r>
            <a:r>
              <a:rPr lang="en-US" sz="2400" dirty="0" err="1"/>
              <a:t>int</a:t>
            </a:r>
            <a:r>
              <a:rPr lang="en-US" sz="2400" dirty="0"/>
              <a:t>   </a:t>
            </a:r>
            <a:r>
              <a:rPr lang="en-US" sz="2400" dirty="0" err="1"/>
              <a:t>book_id</a:t>
            </a:r>
            <a:r>
              <a:rPr lang="en-US" sz="2400" dirty="0"/>
              <a:t>;</a:t>
            </a:r>
          </a:p>
          <a:p>
            <a:pPr marL="0" indent="0">
              <a:buNone/>
            </a:pPr>
            <a:r>
              <a:rPr lang="en-US" sz="2400" dirty="0"/>
              <a:t>};</a:t>
            </a:r>
          </a:p>
          <a:p>
            <a:pPr marL="0" indent="0">
              <a:buNone/>
            </a:pPr>
            <a:r>
              <a:rPr lang="en-US" sz="2400" dirty="0" smtClean="0"/>
              <a:t>/* </a:t>
            </a:r>
            <a:r>
              <a:rPr lang="en-US" sz="2400" dirty="0"/>
              <a:t>function declaration */</a:t>
            </a:r>
          </a:p>
          <a:p>
            <a:pPr marL="0" indent="0">
              <a:buNone/>
            </a:pPr>
            <a:r>
              <a:rPr lang="en-US" sz="2400" dirty="0"/>
              <a:t>void </a:t>
            </a:r>
            <a:r>
              <a:rPr lang="en-US" sz="2400" dirty="0" err="1"/>
              <a:t>printBook</a:t>
            </a:r>
            <a:r>
              <a:rPr lang="en-US" sz="2400" dirty="0"/>
              <a:t>( </a:t>
            </a:r>
            <a:r>
              <a:rPr lang="en-US" sz="2400" dirty="0" err="1"/>
              <a:t>struct</a:t>
            </a:r>
            <a:r>
              <a:rPr lang="en-US" sz="2400" dirty="0"/>
              <a:t> Books book );</a:t>
            </a:r>
          </a:p>
          <a:p>
            <a:pPr marL="0" indent="0">
              <a:buNone/>
            </a:pPr>
            <a:endParaRPr lang="en-US" sz="2400" dirty="0"/>
          </a:p>
          <a:p>
            <a:pPr marL="0" indent="0">
              <a:buNone/>
            </a:pPr>
            <a:r>
              <a:rPr lang="en-US" sz="2400" dirty="0" err="1"/>
              <a:t>int</a:t>
            </a:r>
            <a:r>
              <a:rPr lang="en-US" sz="2400" dirty="0"/>
              <a:t> main( ) {</a:t>
            </a:r>
          </a:p>
          <a:p>
            <a:pPr marL="0" indent="0">
              <a:buNone/>
            </a:pPr>
            <a:r>
              <a:rPr lang="en-US" sz="2400" dirty="0" smtClean="0"/>
              <a:t>   </a:t>
            </a:r>
            <a:r>
              <a:rPr lang="en-US" sz="2400" dirty="0" err="1"/>
              <a:t>struct</a:t>
            </a:r>
            <a:r>
              <a:rPr lang="en-US" sz="2400" dirty="0"/>
              <a:t> Books Book1;        </a:t>
            </a:r>
            <a:r>
              <a:rPr lang="en-US" sz="2000" dirty="0"/>
              <a:t>/* Declare Book1 of type Book */</a:t>
            </a:r>
          </a:p>
          <a:p>
            <a:pPr marL="0" indent="0">
              <a:buNone/>
            </a:pPr>
            <a:r>
              <a:rPr lang="en-US" sz="2400" dirty="0"/>
              <a:t>   </a:t>
            </a:r>
            <a:r>
              <a:rPr lang="en-US" sz="2400" dirty="0" err="1"/>
              <a:t>struct</a:t>
            </a:r>
            <a:r>
              <a:rPr lang="en-US" sz="2400" dirty="0"/>
              <a:t> Books Book2;        </a:t>
            </a:r>
            <a:r>
              <a:rPr lang="en-US" sz="2000" dirty="0"/>
              <a:t>/* Declare Book2 of type Book */</a:t>
            </a:r>
          </a:p>
          <a:p>
            <a:pPr marL="0" indent="0">
              <a:buNone/>
            </a:pPr>
            <a:r>
              <a:rPr lang="en-US" sz="2400" dirty="0"/>
              <a:t> </a:t>
            </a:r>
          </a:p>
          <a:p>
            <a:pPr marL="0" indent="0">
              <a:buNone/>
            </a:pPr>
            <a:r>
              <a:rPr lang="en-US" sz="2400" dirty="0"/>
              <a:t>   /* book 1 specification */</a:t>
            </a:r>
          </a:p>
          <a:p>
            <a:pPr marL="0" indent="0">
              <a:buNone/>
            </a:pPr>
            <a:r>
              <a:rPr lang="en-US" sz="2400" dirty="0"/>
              <a:t>   </a:t>
            </a:r>
            <a:r>
              <a:rPr lang="en-US" sz="2400" dirty="0" err="1"/>
              <a:t>strcpy</a:t>
            </a:r>
            <a:r>
              <a:rPr lang="en-US" sz="2400" dirty="0"/>
              <a:t>( Book1.title, "C Programming");</a:t>
            </a:r>
          </a:p>
          <a:p>
            <a:pPr marL="0" indent="0">
              <a:buNone/>
            </a:pPr>
            <a:r>
              <a:rPr lang="en-US" sz="2400" dirty="0"/>
              <a:t>   </a:t>
            </a:r>
            <a:r>
              <a:rPr lang="en-US" sz="2400" dirty="0" err="1"/>
              <a:t>strcpy</a:t>
            </a:r>
            <a:r>
              <a:rPr lang="en-US" sz="2400" dirty="0"/>
              <a:t>( Book1.author, "</a:t>
            </a:r>
            <a:r>
              <a:rPr lang="en-US" sz="2400" dirty="0" err="1"/>
              <a:t>Nuha</a:t>
            </a:r>
            <a:r>
              <a:rPr lang="en-US" sz="2400" dirty="0"/>
              <a:t> Ali"); </a:t>
            </a:r>
          </a:p>
          <a:p>
            <a:pPr marL="0" indent="0">
              <a:buNone/>
            </a:pPr>
            <a:r>
              <a:rPr lang="en-US" sz="2400" dirty="0"/>
              <a:t>   </a:t>
            </a:r>
            <a:r>
              <a:rPr lang="en-US" sz="2400" dirty="0" err="1"/>
              <a:t>strcpy</a:t>
            </a:r>
            <a:r>
              <a:rPr lang="en-US" sz="2400" dirty="0"/>
              <a:t>( Book1.subject, "C Programming Tutorial");</a:t>
            </a:r>
          </a:p>
          <a:p>
            <a:pPr marL="0" indent="0">
              <a:buNone/>
            </a:pPr>
            <a:r>
              <a:rPr lang="en-US" sz="2400" dirty="0"/>
              <a:t>   Book1.book_id = 6495407</a:t>
            </a:r>
            <a:r>
              <a:rPr lang="en-US" sz="2400" dirty="0" smtClean="0"/>
              <a:t>;</a:t>
            </a:r>
          </a:p>
          <a:p>
            <a:pPr marL="0" indent="0">
              <a:buNone/>
            </a:pPr>
            <a:endParaRPr lang="en-US" sz="2400" dirty="0"/>
          </a:p>
          <a:p>
            <a:pPr marL="0" indent="0">
              <a:buNone/>
            </a:pPr>
            <a:r>
              <a:rPr lang="en-US" sz="2400" dirty="0"/>
              <a:t>   /* book 2 specification */</a:t>
            </a:r>
          </a:p>
          <a:p>
            <a:pPr marL="0" indent="0">
              <a:buNone/>
            </a:pPr>
            <a:r>
              <a:rPr lang="en-US" sz="2400" dirty="0"/>
              <a:t>   </a:t>
            </a:r>
            <a:r>
              <a:rPr lang="en-US" sz="2400" dirty="0" err="1"/>
              <a:t>strcpy</a:t>
            </a:r>
            <a:r>
              <a:rPr lang="en-US" sz="2400" dirty="0"/>
              <a:t>( Book2.title, "Telecom Billing");</a:t>
            </a:r>
          </a:p>
          <a:p>
            <a:pPr marL="0" indent="0">
              <a:buNone/>
            </a:pPr>
            <a:r>
              <a:rPr lang="en-US" sz="2400" dirty="0"/>
              <a:t>   </a:t>
            </a:r>
            <a:r>
              <a:rPr lang="en-US" sz="2400" dirty="0" err="1"/>
              <a:t>strcpy</a:t>
            </a:r>
            <a:r>
              <a:rPr lang="en-US" sz="2400" dirty="0"/>
              <a:t>( Book2.author, "Zara Ali");</a:t>
            </a:r>
          </a:p>
          <a:p>
            <a:pPr marL="0" indent="0">
              <a:buNone/>
            </a:pPr>
            <a:r>
              <a:rPr lang="en-US" sz="2400" dirty="0"/>
              <a:t>   </a:t>
            </a:r>
            <a:r>
              <a:rPr lang="en-US" sz="2400" dirty="0" err="1"/>
              <a:t>strcpy</a:t>
            </a:r>
            <a:r>
              <a:rPr lang="en-US" sz="2400" dirty="0"/>
              <a:t>( Book2.subject, "Telecom Billing Tutorial");</a:t>
            </a:r>
          </a:p>
          <a:p>
            <a:pPr marL="0" indent="0">
              <a:buNone/>
            </a:pPr>
            <a:r>
              <a:rPr lang="en-US" sz="2400" dirty="0"/>
              <a:t>   Book2.book_id = 6495700;</a:t>
            </a:r>
          </a:p>
          <a:p>
            <a:pPr marL="0" indent="0">
              <a:buNone/>
            </a:pPr>
            <a:r>
              <a:rPr lang="en-US" sz="2400" dirty="0"/>
              <a:t> </a:t>
            </a:r>
          </a:p>
          <a:p>
            <a:pPr marL="0" indent="0">
              <a:buNone/>
            </a:pPr>
            <a:r>
              <a:rPr lang="en-US" sz="2400" dirty="0"/>
              <a:t>   /* print Book1 info */</a:t>
            </a:r>
          </a:p>
          <a:p>
            <a:pPr marL="0" indent="0">
              <a:buNone/>
            </a:pPr>
            <a:r>
              <a:rPr lang="en-US" sz="2400" dirty="0"/>
              <a:t>   </a:t>
            </a:r>
            <a:r>
              <a:rPr lang="en-US" sz="2400" dirty="0" err="1"/>
              <a:t>printBook</a:t>
            </a:r>
            <a:r>
              <a:rPr lang="en-US" sz="2400" dirty="0"/>
              <a:t>( Book1 );</a:t>
            </a:r>
          </a:p>
          <a:p>
            <a:pPr marL="0" indent="0">
              <a:buNone/>
            </a:pPr>
            <a:endParaRPr lang="en-US" sz="2400" dirty="0"/>
          </a:p>
          <a:p>
            <a:pPr marL="0" indent="0">
              <a:buNone/>
            </a:pPr>
            <a:r>
              <a:rPr lang="en-US" sz="2400" dirty="0"/>
              <a:t>   /* Print Book2 info */</a:t>
            </a:r>
          </a:p>
          <a:p>
            <a:pPr marL="0" indent="0">
              <a:buNone/>
            </a:pPr>
            <a:r>
              <a:rPr lang="en-US" sz="2400" dirty="0"/>
              <a:t>   </a:t>
            </a:r>
            <a:r>
              <a:rPr lang="en-US" sz="2400" dirty="0" err="1"/>
              <a:t>printBook</a:t>
            </a:r>
            <a:r>
              <a:rPr lang="en-US" sz="2400" dirty="0"/>
              <a:t>( Book2 );</a:t>
            </a:r>
          </a:p>
          <a:p>
            <a:pPr marL="0" indent="0">
              <a:buNone/>
            </a:pPr>
            <a:endParaRPr lang="en-US" sz="2400" dirty="0"/>
          </a:p>
          <a:p>
            <a:pPr marL="0" indent="0">
              <a:buNone/>
            </a:pPr>
            <a:r>
              <a:rPr lang="en-US" sz="2400" dirty="0"/>
              <a:t>   return 0;</a:t>
            </a:r>
          </a:p>
          <a:p>
            <a:pPr marL="0" indent="0">
              <a:buNone/>
            </a:pPr>
            <a:r>
              <a:rPr lang="en-US" sz="2400" dirty="0"/>
              <a:t>}</a:t>
            </a:r>
          </a:p>
          <a:p>
            <a:pPr marL="0" indent="0">
              <a:buNone/>
            </a:pPr>
            <a:r>
              <a:rPr lang="en-US" sz="2400" dirty="0" smtClean="0"/>
              <a:t>void </a:t>
            </a:r>
            <a:r>
              <a:rPr lang="en-US" sz="2400" dirty="0" err="1"/>
              <a:t>printBook</a:t>
            </a:r>
            <a:r>
              <a:rPr lang="en-US" sz="2400" dirty="0"/>
              <a:t>( </a:t>
            </a:r>
            <a:r>
              <a:rPr lang="en-US" sz="2400" dirty="0" err="1"/>
              <a:t>struct</a:t>
            </a:r>
            <a:r>
              <a:rPr lang="en-US" sz="2400" dirty="0"/>
              <a:t> Books book ) {</a:t>
            </a:r>
          </a:p>
          <a:p>
            <a:pPr marL="0" indent="0">
              <a:buNone/>
            </a:pPr>
            <a:endParaRPr lang="en-US" sz="2400" dirty="0"/>
          </a:p>
          <a:p>
            <a:pPr marL="0" indent="0">
              <a:buNone/>
            </a:pPr>
            <a:r>
              <a:rPr lang="en-US" sz="2400" dirty="0"/>
              <a:t>   </a:t>
            </a:r>
            <a:r>
              <a:rPr lang="en-US" sz="2400" dirty="0" err="1"/>
              <a:t>printf</a:t>
            </a:r>
            <a:r>
              <a:rPr lang="en-US" sz="2400" dirty="0"/>
              <a:t>( "Book title : %s\n", </a:t>
            </a:r>
            <a:r>
              <a:rPr lang="en-US" sz="2400" dirty="0" err="1"/>
              <a:t>book.title</a:t>
            </a:r>
            <a:r>
              <a:rPr lang="en-US" sz="2400" dirty="0"/>
              <a:t>);</a:t>
            </a:r>
          </a:p>
          <a:p>
            <a:pPr marL="0" indent="0">
              <a:buNone/>
            </a:pPr>
            <a:r>
              <a:rPr lang="en-US" sz="2400" dirty="0"/>
              <a:t>   </a:t>
            </a:r>
            <a:r>
              <a:rPr lang="en-US" sz="2400" dirty="0" err="1"/>
              <a:t>printf</a:t>
            </a:r>
            <a:r>
              <a:rPr lang="en-US" sz="2400" dirty="0"/>
              <a:t>( "Book author : %s\n", </a:t>
            </a:r>
            <a:r>
              <a:rPr lang="en-US" sz="2400" dirty="0" err="1"/>
              <a:t>book.author</a:t>
            </a:r>
            <a:r>
              <a:rPr lang="en-US" sz="2400" dirty="0"/>
              <a:t>);</a:t>
            </a:r>
          </a:p>
          <a:p>
            <a:pPr marL="0" indent="0">
              <a:buNone/>
            </a:pPr>
            <a:r>
              <a:rPr lang="en-US" sz="2400" dirty="0"/>
              <a:t>   </a:t>
            </a:r>
            <a:r>
              <a:rPr lang="en-US" sz="2400" dirty="0" err="1"/>
              <a:t>printf</a:t>
            </a:r>
            <a:r>
              <a:rPr lang="en-US" sz="2400" dirty="0"/>
              <a:t>( "Book subject : %s\n", </a:t>
            </a:r>
            <a:r>
              <a:rPr lang="en-US" sz="2400" dirty="0" err="1"/>
              <a:t>book.subject</a:t>
            </a:r>
            <a:r>
              <a:rPr lang="en-US" sz="2400" dirty="0"/>
              <a:t>);</a:t>
            </a:r>
          </a:p>
          <a:p>
            <a:pPr marL="0" indent="0">
              <a:buNone/>
            </a:pPr>
            <a:r>
              <a:rPr lang="en-US" sz="2400" dirty="0"/>
              <a:t>   </a:t>
            </a:r>
            <a:r>
              <a:rPr lang="en-US" sz="2400" dirty="0" err="1"/>
              <a:t>printf</a:t>
            </a:r>
            <a:r>
              <a:rPr lang="en-US" sz="2400" dirty="0"/>
              <a:t>( "Book </a:t>
            </a:r>
            <a:r>
              <a:rPr lang="en-US" sz="2400" dirty="0" err="1"/>
              <a:t>book_id</a:t>
            </a:r>
            <a:r>
              <a:rPr lang="en-US" sz="2400" dirty="0"/>
              <a:t> : %d\n", </a:t>
            </a:r>
            <a:r>
              <a:rPr lang="en-US" sz="2400" dirty="0" err="1"/>
              <a:t>book.book_id</a:t>
            </a:r>
            <a:r>
              <a:rPr lang="en-US" sz="2400" dirty="0"/>
              <a:t>);</a:t>
            </a:r>
          </a:p>
          <a:p>
            <a:pPr marL="0" indent="0">
              <a:buNone/>
            </a:pPr>
            <a:r>
              <a:rPr lang="en-US" sz="2400" dirty="0"/>
              <a:t>}</a:t>
            </a:r>
          </a:p>
        </p:txBody>
      </p:sp>
    </p:spTree>
    <p:extLst>
      <p:ext uri="{BB962C8B-B14F-4D97-AF65-F5344CB8AC3E}">
        <p14:creationId xmlns:p14="http://schemas.microsoft.com/office/powerpoint/2010/main" val="413484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400" dirty="0"/>
              <a:t>When the code on the previous slide is compiled and executed, it produces the following result −</a:t>
            </a:r>
          </a:p>
          <a:p>
            <a:pPr marL="0" indent="0">
              <a:buNone/>
            </a:pPr>
            <a:endParaRPr lang="en-US" sz="2400" dirty="0" smtClean="0"/>
          </a:p>
          <a:p>
            <a:pPr marL="0" indent="0">
              <a:buNone/>
            </a:pPr>
            <a:r>
              <a:rPr lang="en-US" sz="2400" dirty="0" smtClean="0"/>
              <a:t>Book </a:t>
            </a:r>
            <a:r>
              <a:rPr lang="en-US" sz="2400" dirty="0"/>
              <a:t>title : C Programming</a:t>
            </a:r>
          </a:p>
          <a:p>
            <a:pPr marL="0" indent="0">
              <a:buNone/>
            </a:pPr>
            <a:r>
              <a:rPr lang="en-US" sz="2400" dirty="0"/>
              <a:t>Book author : </a:t>
            </a:r>
            <a:r>
              <a:rPr lang="en-US" sz="2400" dirty="0" err="1"/>
              <a:t>Nuha</a:t>
            </a:r>
            <a:r>
              <a:rPr lang="en-US" sz="2400" dirty="0"/>
              <a:t> Ali</a:t>
            </a:r>
          </a:p>
          <a:p>
            <a:pPr marL="0" indent="0">
              <a:buNone/>
            </a:pPr>
            <a:r>
              <a:rPr lang="en-US" sz="2400" dirty="0"/>
              <a:t>Book subject : C Programming Tutorial</a:t>
            </a:r>
          </a:p>
          <a:p>
            <a:pPr marL="0" indent="0">
              <a:buNone/>
            </a:pPr>
            <a:r>
              <a:rPr lang="en-US" sz="2400" dirty="0"/>
              <a:t>Book </a:t>
            </a:r>
            <a:r>
              <a:rPr lang="en-US" sz="2400" dirty="0" err="1"/>
              <a:t>book_id</a:t>
            </a:r>
            <a:r>
              <a:rPr lang="en-US" sz="2400" dirty="0"/>
              <a:t> : 6495407</a:t>
            </a:r>
          </a:p>
          <a:p>
            <a:pPr marL="0" indent="0">
              <a:buNone/>
            </a:pPr>
            <a:r>
              <a:rPr lang="en-US" sz="2400" dirty="0"/>
              <a:t>Book title : Telecom Billing</a:t>
            </a:r>
          </a:p>
          <a:p>
            <a:pPr marL="0" indent="0">
              <a:buNone/>
            </a:pPr>
            <a:r>
              <a:rPr lang="en-US" sz="2400" dirty="0"/>
              <a:t>Book author : Zara Ali</a:t>
            </a:r>
          </a:p>
          <a:p>
            <a:pPr marL="0" indent="0">
              <a:buNone/>
            </a:pPr>
            <a:r>
              <a:rPr lang="en-US" sz="2400" dirty="0"/>
              <a:t>Book subject : Telecom Billing Tutorial</a:t>
            </a:r>
          </a:p>
          <a:p>
            <a:pPr marL="0" indent="0">
              <a:buNone/>
            </a:pPr>
            <a:r>
              <a:rPr lang="en-US" sz="2400" dirty="0"/>
              <a:t>Book </a:t>
            </a:r>
            <a:r>
              <a:rPr lang="en-US" sz="2400" dirty="0" err="1"/>
              <a:t>book_id</a:t>
            </a:r>
            <a:r>
              <a:rPr lang="en-US" sz="2400" dirty="0"/>
              <a:t> : 6495700</a:t>
            </a:r>
            <a:endParaRPr lang="en-US" sz="2400" dirty="0"/>
          </a:p>
        </p:txBody>
      </p:sp>
    </p:spTree>
    <p:extLst>
      <p:ext uri="{BB962C8B-B14F-4D97-AF65-F5344CB8AC3E}">
        <p14:creationId xmlns:p14="http://schemas.microsoft.com/office/powerpoint/2010/main" val="177535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3000" b="1" dirty="0"/>
              <a:t>Pointers</a:t>
            </a:r>
          </a:p>
          <a:p>
            <a:pPr marL="0" indent="0">
              <a:buNone/>
            </a:pPr>
            <a:endParaRPr lang="en-US" dirty="0" smtClean="0"/>
          </a:p>
          <a:p>
            <a:r>
              <a:rPr lang="en-US" sz="2400" dirty="0" smtClean="0"/>
              <a:t>A </a:t>
            </a:r>
            <a:r>
              <a:rPr lang="en-US" sz="2400" b="1" dirty="0"/>
              <a:t>pointer</a:t>
            </a:r>
            <a:r>
              <a:rPr lang="en-US" sz="2400" dirty="0"/>
              <a:t> is a variable whose value is the address of another variable, i.e., direct address of the memory location. Like any variable or constant, you must declare a pointer before using it to store any variable address</a:t>
            </a:r>
            <a:r>
              <a:rPr lang="en-US" sz="2400" dirty="0" smtClean="0"/>
              <a:t>.</a:t>
            </a:r>
          </a:p>
          <a:p>
            <a:r>
              <a:rPr lang="en-US" sz="2400" dirty="0"/>
              <a:t>The actual data type of the value of all pointers, whether integer, float, character, or otherwise, is the same, a long hexadecimal number that represents a memory address. The only difference between pointers of different data types is the data type of the variable or constant that the pointer points to</a:t>
            </a:r>
            <a:r>
              <a:rPr lang="en-US" sz="2400" dirty="0" smtClean="0"/>
              <a:t>.</a:t>
            </a:r>
          </a:p>
        </p:txBody>
      </p:sp>
    </p:spTree>
    <p:extLst>
      <p:ext uri="{BB962C8B-B14F-4D97-AF65-F5344CB8AC3E}">
        <p14:creationId xmlns:p14="http://schemas.microsoft.com/office/powerpoint/2010/main" val="3845134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lnSpcReduction="10000"/>
          </a:bodyPr>
          <a:lstStyle/>
          <a:p>
            <a:pPr marL="0" indent="0">
              <a:buNone/>
            </a:pPr>
            <a:r>
              <a:rPr lang="en-US" sz="2400" b="1" dirty="0"/>
              <a:t>Pointers to Structures</a:t>
            </a:r>
          </a:p>
          <a:p>
            <a:pPr marL="0" indent="0">
              <a:buNone/>
            </a:pPr>
            <a:r>
              <a:rPr lang="en-US" sz="2400" dirty="0"/>
              <a:t>You can define pointers to structures in the same way as you define pointer to any other variable −</a:t>
            </a:r>
          </a:p>
          <a:p>
            <a:pPr marL="0" indent="0">
              <a:buNone/>
            </a:pPr>
            <a:endParaRPr lang="en-US" sz="2400" dirty="0"/>
          </a:p>
          <a:p>
            <a:pPr marL="0" indent="0">
              <a:buNone/>
            </a:pPr>
            <a:r>
              <a:rPr lang="en-US" sz="2400" dirty="0" err="1"/>
              <a:t>struct</a:t>
            </a:r>
            <a:r>
              <a:rPr lang="en-US" sz="2400" dirty="0"/>
              <a:t> Books *</a:t>
            </a:r>
            <a:r>
              <a:rPr lang="en-US" sz="2400" dirty="0" err="1"/>
              <a:t>struct_pointer</a:t>
            </a:r>
            <a:r>
              <a:rPr lang="en-US" sz="2400" dirty="0"/>
              <a:t>;</a:t>
            </a:r>
          </a:p>
          <a:p>
            <a:pPr marL="0" indent="0">
              <a:buNone/>
            </a:pPr>
            <a:endParaRPr lang="en-US" sz="2400" dirty="0"/>
          </a:p>
          <a:p>
            <a:pPr marL="0" indent="0">
              <a:buNone/>
            </a:pPr>
            <a:r>
              <a:rPr lang="en-US" sz="2400" dirty="0"/>
              <a:t>Now, you can store the address of a structure variable in the above defined pointer variable. To find the address of a structure variable, place the '&amp;'; operator before the structure's name as follows −</a:t>
            </a:r>
          </a:p>
          <a:p>
            <a:pPr marL="0" indent="0">
              <a:buNone/>
            </a:pPr>
            <a:endParaRPr lang="en-US" sz="2400" dirty="0"/>
          </a:p>
          <a:p>
            <a:pPr marL="0" indent="0">
              <a:buNone/>
            </a:pPr>
            <a:r>
              <a:rPr lang="en-US" sz="2400" dirty="0" err="1"/>
              <a:t>struct_pointer</a:t>
            </a:r>
            <a:r>
              <a:rPr lang="en-US" sz="2400" dirty="0"/>
              <a:t> = &amp;Book1;</a:t>
            </a:r>
          </a:p>
          <a:p>
            <a:pPr marL="0" indent="0">
              <a:buNone/>
            </a:pPr>
            <a:endParaRPr lang="en-US" sz="2400" dirty="0"/>
          </a:p>
        </p:txBody>
      </p:sp>
    </p:spTree>
    <p:extLst>
      <p:ext uri="{BB962C8B-B14F-4D97-AF65-F5344CB8AC3E}">
        <p14:creationId xmlns:p14="http://schemas.microsoft.com/office/powerpoint/2010/main" val="13955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152400"/>
            <a:ext cx="9678988" cy="6705600"/>
          </a:xfrm>
        </p:spPr>
        <p:txBody>
          <a:bodyPr numCol="2">
            <a:normAutofit fontScale="55000" lnSpcReduction="20000"/>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string.h</a:t>
            </a:r>
            <a:r>
              <a:rPr lang="en-US" sz="2400" dirty="0"/>
              <a:t>&gt;</a:t>
            </a:r>
          </a:p>
          <a:p>
            <a:pPr marL="0" indent="0">
              <a:buNone/>
            </a:pPr>
            <a:r>
              <a:rPr lang="en-US" sz="2400" dirty="0"/>
              <a:t> </a:t>
            </a:r>
          </a:p>
          <a:p>
            <a:pPr marL="0" indent="0">
              <a:buNone/>
            </a:pPr>
            <a:r>
              <a:rPr lang="en-US" sz="2400" dirty="0" err="1"/>
              <a:t>struct</a:t>
            </a:r>
            <a:r>
              <a:rPr lang="en-US" sz="2400" dirty="0"/>
              <a:t> Books {</a:t>
            </a:r>
          </a:p>
          <a:p>
            <a:pPr marL="0" indent="0">
              <a:buNone/>
            </a:pPr>
            <a:r>
              <a:rPr lang="en-US" sz="2400" dirty="0"/>
              <a:t>   char  title[50];</a:t>
            </a:r>
          </a:p>
          <a:p>
            <a:pPr marL="0" indent="0">
              <a:buNone/>
            </a:pPr>
            <a:r>
              <a:rPr lang="en-US" sz="2400" dirty="0"/>
              <a:t>   char  author[50];</a:t>
            </a:r>
          </a:p>
          <a:p>
            <a:pPr marL="0" indent="0">
              <a:buNone/>
            </a:pPr>
            <a:r>
              <a:rPr lang="en-US" sz="2400" dirty="0"/>
              <a:t>   char  subject[100];</a:t>
            </a:r>
          </a:p>
          <a:p>
            <a:pPr marL="0" indent="0">
              <a:buNone/>
            </a:pPr>
            <a:r>
              <a:rPr lang="en-US" sz="2400" dirty="0"/>
              <a:t>   </a:t>
            </a:r>
            <a:r>
              <a:rPr lang="en-US" sz="2400" dirty="0" err="1"/>
              <a:t>int</a:t>
            </a:r>
            <a:r>
              <a:rPr lang="en-US" sz="2400" dirty="0"/>
              <a:t>   </a:t>
            </a:r>
            <a:r>
              <a:rPr lang="en-US" sz="2400" dirty="0" err="1"/>
              <a:t>book_id</a:t>
            </a:r>
            <a:r>
              <a:rPr lang="en-US" sz="2400" dirty="0"/>
              <a:t>;</a:t>
            </a:r>
          </a:p>
          <a:p>
            <a:pPr marL="0" indent="0">
              <a:buNone/>
            </a:pPr>
            <a:r>
              <a:rPr lang="en-US" sz="2400" dirty="0"/>
              <a:t>};</a:t>
            </a:r>
          </a:p>
          <a:p>
            <a:pPr marL="0" indent="0">
              <a:buNone/>
            </a:pPr>
            <a:endParaRPr lang="en-US" sz="2400" dirty="0"/>
          </a:p>
          <a:p>
            <a:pPr marL="0" indent="0">
              <a:buNone/>
            </a:pPr>
            <a:r>
              <a:rPr lang="en-US" sz="2400" dirty="0"/>
              <a:t>/* function declaration */</a:t>
            </a:r>
          </a:p>
          <a:p>
            <a:pPr marL="0" indent="0">
              <a:buNone/>
            </a:pPr>
            <a:r>
              <a:rPr lang="en-US" sz="2400" dirty="0"/>
              <a:t>void </a:t>
            </a:r>
            <a:r>
              <a:rPr lang="en-US" sz="2400" dirty="0" err="1"/>
              <a:t>printBook</a:t>
            </a:r>
            <a:r>
              <a:rPr lang="en-US" sz="2400" dirty="0"/>
              <a:t>( </a:t>
            </a:r>
            <a:r>
              <a:rPr lang="en-US" sz="2400" dirty="0" err="1"/>
              <a:t>struct</a:t>
            </a:r>
            <a:r>
              <a:rPr lang="en-US" sz="2400" dirty="0"/>
              <a:t> Books *book );</a:t>
            </a:r>
          </a:p>
          <a:p>
            <a:pPr marL="0" indent="0">
              <a:buNone/>
            </a:pPr>
            <a:r>
              <a:rPr lang="en-US" sz="2400" dirty="0" err="1"/>
              <a:t>int</a:t>
            </a:r>
            <a:r>
              <a:rPr lang="en-US" sz="2400" dirty="0"/>
              <a:t> main( ) {</a:t>
            </a:r>
          </a:p>
          <a:p>
            <a:pPr marL="0" indent="0">
              <a:buNone/>
            </a:pPr>
            <a:endParaRPr lang="en-US" sz="2400" dirty="0"/>
          </a:p>
          <a:p>
            <a:pPr marL="0" indent="0">
              <a:buNone/>
            </a:pPr>
            <a:r>
              <a:rPr lang="en-US" sz="2400" dirty="0"/>
              <a:t>   </a:t>
            </a:r>
            <a:r>
              <a:rPr lang="en-US" sz="2400" dirty="0" err="1"/>
              <a:t>struct</a:t>
            </a:r>
            <a:r>
              <a:rPr lang="en-US" sz="2400" dirty="0"/>
              <a:t> Books Book1;        </a:t>
            </a:r>
            <a:r>
              <a:rPr lang="en-US" sz="2000" dirty="0"/>
              <a:t>/* Declare Book1 of type Book */</a:t>
            </a:r>
          </a:p>
          <a:p>
            <a:pPr marL="0" indent="0">
              <a:buNone/>
            </a:pPr>
            <a:r>
              <a:rPr lang="en-US" sz="2400" dirty="0"/>
              <a:t>   </a:t>
            </a:r>
            <a:r>
              <a:rPr lang="en-US" sz="2400" dirty="0" err="1"/>
              <a:t>struct</a:t>
            </a:r>
            <a:r>
              <a:rPr lang="en-US" sz="2400" dirty="0"/>
              <a:t> Books Book2;        </a:t>
            </a:r>
            <a:r>
              <a:rPr lang="en-US" sz="2000" dirty="0"/>
              <a:t>/* Declare Book2 of type Book */</a:t>
            </a:r>
          </a:p>
          <a:p>
            <a:pPr marL="0" indent="0">
              <a:buNone/>
            </a:pPr>
            <a:r>
              <a:rPr lang="en-US" sz="2400" dirty="0"/>
              <a:t> </a:t>
            </a:r>
          </a:p>
          <a:p>
            <a:pPr marL="0" indent="0">
              <a:buNone/>
            </a:pPr>
            <a:r>
              <a:rPr lang="en-US" sz="2400" dirty="0"/>
              <a:t>   /* book 1 specification */</a:t>
            </a:r>
          </a:p>
          <a:p>
            <a:pPr marL="0" indent="0">
              <a:buNone/>
            </a:pPr>
            <a:r>
              <a:rPr lang="en-US" sz="2400" dirty="0"/>
              <a:t>   </a:t>
            </a:r>
            <a:r>
              <a:rPr lang="en-US" sz="2400" dirty="0" err="1"/>
              <a:t>strcpy</a:t>
            </a:r>
            <a:r>
              <a:rPr lang="en-US" sz="2400" dirty="0"/>
              <a:t>( Book1.title, "C Programming");</a:t>
            </a:r>
          </a:p>
          <a:p>
            <a:pPr marL="0" indent="0">
              <a:buNone/>
            </a:pPr>
            <a:r>
              <a:rPr lang="en-US" sz="2400" dirty="0"/>
              <a:t>   </a:t>
            </a:r>
            <a:r>
              <a:rPr lang="en-US" sz="2400" dirty="0" err="1"/>
              <a:t>strcpy</a:t>
            </a:r>
            <a:r>
              <a:rPr lang="en-US" sz="2400" dirty="0"/>
              <a:t>( Book1.author, "</a:t>
            </a:r>
            <a:r>
              <a:rPr lang="en-US" sz="2400" dirty="0" err="1"/>
              <a:t>Nuha</a:t>
            </a:r>
            <a:r>
              <a:rPr lang="en-US" sz="2400" dirty="0"/>
              <a:t> Ali"); </a:t>
            </a:r>
          </a:p>
          <a:p>
            <a:pPr marL="0" indent="0">
              <a:buNone/>
            </a:pPr>
            <a:r>
              <a:rPr lang="en-US" sz="2400" dirty="0"/>
              <a:t>   </a:t>
            </a:r>
            <a:r>
              <a:rPr lang="en-US" sz="2400" dirty="0" err="1"/>
              <a:t>strcpy</a:t>
            </a:r>
            <a:r>
              <a:rPr lang="en-US" sz="2400" dirty="0"/>
              <a:t>( Book1.subject, "C Programming Tutorial");</a:t>
            </a:r>
          </a:p>
          <a:p>
            <a:pPr marL="0" indent="0">
              <a:buNone/>
            </a:pPr>
            <a:r>
              <a:rPr lang="en-US" sz="2400" dirty="0"/>
              <a:t>   Book1.book_id = 6495407;</a:t>
            </a:r>
          </a:p>
          <a:p>
            <a:pPr marL="0" indent="0">
              <a:buNone/>
            </a:pPr>
            <a:endParaRPr lang="en-US" sz="2400" dirty="0"/>
          </a:p>
          <a:p>
            <a:pPr marL="0" indent="0">
              <a:buNone/>
            </a:pPr>
            <a:r>
              <a:rPr lang="en-US" sz="2400" dirty="0"/>
              <a:t>   /* book 2 specification */</a:t>
            </a:r>
          </a:p>
          <a:p>
            <a:pPr marL="0" indent="0">
              <a:buNone/>
            </a:pPr>
            <a:r>
              <a:rPr lang="en-US" sz="2400" dirty="0"/>
              <a:t>   </a:t>
            </a:r>
            <a:r>
              <a:rPr lang="en-US" sz="2400" dirty="0" err="1"/>
              <a:t>strcpy</a:t>
            </a:r>
            <a:r>
              <a:rPr lang="en-US" sz="2400" dirty="0"/>
              <a:t>( Book2.title, "Telecom Billing");</a:t>
            </a:r>
          </a:p>
          <a:p>
            <a:pPr marL="0" indent="0">
              <a:buNone/>
            </a:pPr>
            <a:r>
              <a:rPr lang="en-US" sz="2400" dirty="0"/>
              <a:t>   </a:t>
            </a:r>
            <a:r>
              <a:rPr lang="en-US" sz="2400" dirty="0" err="1"/>
              <a:t>strcpy</a:t>
            </a:r>
            <a:r>
              <a:rPr lang="en-US" sz="2400" dirty="0"/>
              <a:t>( Book2.author, "Zara Ali");</a:t>
            </a:r>
          </a:p>
          <a:p>
            <a:pPr marL="0" indent="0">
              <a:buNone/>
            </a:pPr>
            <a:r>
              <a:rPr lang="en-US" sz="2400" dirty="0"/>
              <a:t>   </a:t>
            </a:r>
            <a:r>
              <a:rPr lang="en-US" sz="2400" dirty="0" err="1"/>
              <a:t>strcpy</a:t>
            </a:r>
            <a:r>
              <a:rPr lang="en-US" sz="2400" dirty="0"/>
              <a:t>( Book2.subject, "Telecom Billing Tutorial");</a:t>
            </a:r>
          </a:p>
          <a:p>
            <a:pPr marL="0" indent="0">
              <a:buNone/>
            </a:pPr>
            <a:r>
              <a:rPr lang="en-US" sz="2400" dirty="0"/>
              <a:t>   Book2.book_id = 6495700;</a:t>
            </a:r>
          </a:p>
          <a:p>
            <a:pPr marL="0" indent="0">
              <a:buNone/>
            </a:pPr>
            <a:r>
              <a:rPr lang="en-US" sz="2400" dirty="0"/>
              <a:t> </a:t>
            </a:r>
          </a:p>
          <a:p>
            <a:pPr marL="0" indent="0">
              <a:buNone/>
            </a:pPr>
            <a:r>
              <a:rPr lang="en-US" sz="2400" dirty="0"/>
              <a:t>   /* print Book1 info by passing address of Book1 */</a:t>
            </a:r>
          </a:p>
          <a:p>
            <a:pPr marL="0" indent="0">
              <a:buNone/>
            </a:pPr>
            <a:r>
              <a:rPr lang="en-US" sz="2400" dirty="0"/>
              <a:t>   </a:t>
            </a:r>
            <a:r>
              <a:rPr lang="en-US" sz="2400" dirty="0" err="1"/>
              <a:t>printBook</a:t>
            </a:r>
            <a:r>
              <a:rPr lang="en-US" sz="2400" dirty="0"/>
              <a:t>( &amp;Book1 );</a:t>
            </a:r>
          </a:p>
          <a:p>
            <a:pPr marL="0" indent="0">
              <a:buNone/>
            </a:pPr>
            <a:endParaRPr lang="en-US" sz="2400" dirty="0"/>
          </a:p>
          <a:p>
            <a:pPr marL="0" indent="0">
              <a:buNone/>
            </a:pPr>
            <a:r>
              <a:rPr lang="en-US" sz="2400" dirty="0"/>
              <a:t>   /* print Book2 info by passing address of Book2 */</a:t>
            </a:r>
          </a:p>
          <a:p>
            <a:pPr marL="0" indent="0">
              <a:buNone/>
            </a:pPr>
            <a:r>
              <a:rPr lang="en-US" sz="2400" dirty="0"/>
              <a:t>   </a:t>
            </a:r>
            <a:r>
              <a:rPr lang="en-US" sz="2400" dirty="0" err="1"/>
              <a:t>printBook</a:t>
            </a:r>
            <a:r>
              <a:rPr lang="en-US" sz="2400" dirty="0"/>
              <a:t>( &amp;Book2 );</a:t>
            </a:r>
          </a:p>
          <a:p>
            <a:pPr marL="0" indent="0">
              <a:buNone/>
            </a:pPr>
            <a:endParaRPr lang="en-US" sz="2400" dirty="0"/>
          </a:p>
          <a:p>
            <a:pPr marL="0" indent="0">
              <a:buNone/>
            </a:pPr>
            <a:r>
              <a:rPr lang="en-US" sz="2400" dirty="0"/>
              <a:t>   return 0;</a:t>
            </a:r>
          </a:p>
          <a:p>
            <a:pPr marL="0" indent="0">
              <a:buNone/>
            </a:pPr>
            <a:r>
              <a:rPr lang="en-US" sz="2400" dirty="0"/>
              <a:t>}</a:t>
            </a:r>
          </a:p>
          <a:p>
            <a:pPr marL="0" indent="0">
              <a:buNone/>
            </a:pPr>
            <a:endParaRPr lang="en-US" sz="2400" dirty="0"/>
          </a:p>
          <a:p>
            <a:pPr marL="0" indent="0">
              <a:buNone/>
            </a:pPr>
            <a:r>
              <a:rPr lang="en-US" sz="2400" dirty="0"/>
              <a:t>void </a:t>
            </a:r>
            <a:r>
              <a:rPr lang="en-US" sz="2400" dirty="0" err="1"/>
              <a:t>printBook</a:t>
            </a:r>
            <a:r>
              <a:rPr lang="en-US" sz="2400" dirty="0"/>
              <a:t>( </a:t>
            </a:r>
            <a:r>
              <a:rPr lang="en-US" sz="2400" dirty="0" err="1"/>
              <a:t>struct</a:t>
            </a:r>
            <a:r>
              <a:rPr lang="en-US" sz="2400" dirty="0"/>
              <a:t> Books *book ) {</a:t>
            </a:r>
          </a:p>
          <a:p>
            <a:pPr marL="0" indent="0">
              <a:buNone/>
            </a:pPr>
            <a:endParaRPr lang="en-US" sz="2400" dirty="0"/>
          </a:p>
          <a:p>
            <a:pPr marL="0" indent="0">
              <a:buNone/>
            </a:pPr>
            <a:r>
              <a:rPr lang="en-US" sz="2400" dirty="0"/>
              <a:t>   </a:t>
            </a:r>
            <a:r>
              <a:rPr lang="en-US" sz="2400" dirty="0" err="1"/>
              <a:t>printf</a:t>
            </a:r>
            <a:r>
              <a:rPr lang="en-US" sz="2400" dirty="0"/>
              <a:t>( "Book title : %s\n", book-&gt;title);</a:t>
            </a:r>
          </a:p>
          <a:p>
            <a:pPr marL="0" indent="0">
              <a:buNone/>
            </a:pPr>
            <a:r>
              <a:rPr lang="en-US" sz="2400" dirty="0"/>
              <a:t>   </a:t>
            </a:r>
            <a:r>
              <a:rPr lang="en-US" sz="2400" dirty="0" err="1"/>
              <a:t>printf</a:t>
            </a:r>
            <a:r>
              <a:rPr lang="en-US" sz="2400" dirty="0"/>
              <a:t>( "Book author : %s\n", book-&gt;author);</a:t>
            </a:r>
          </a:p>
          <a:p>
            <a:pPr marL="0" indent="0">
              <a:buNone/>
            </a:pPr>
            <a:r>
              <a:rPr lang="en-US" sz="2400" dirty="0"/>
              <a:t>   </a:t>
            </a:r>
            <a:r>
              <a:rPr lang="en-US" sz="2400" dirty="0" err="1"/>
              <a:t>printf</a:t>
            </a:r>
            <a:r>
              <a:rPr lang="en-US" sz="2400" dirty="0"/>
              <a:t>( "Book subject : %s\n", book-&gt;subject);</a:t>
            </a:r>
          </a:p>
          <a:p>
            <a:pPr marL="0" indent="0">
              <a:buNone/>
            </a:pPr>
            <a:r>
              <a:rPr lang="en-US" sz="2400" dirty="0"/>
              <a:t>   </a:t>
            </a:r>
            <a:r>
              <a:rPr lang="en-US" sz="2400" dirty="0" err="1"/>
              <a:t>printf</a:t>
            </a:r>
            <a:r>
              <a:rPr lang="en-US" sz="2400" dirty="0"/>
              <a:t>( "Book </a:t>
            </a:r>
            <a:r>
              <a:rPr lang="en-US" sz="2400" dirty="0" err="1"/>
              <a:t>book_id</a:t>
            </a:r>
            <a:r>
              <a:rPr lang="en-US" sz="2400" dirty="0"/>
              <a:t> : %d\n", book-&gt;</a:t>
            </a:r>
            <a:r>
              <a:rPr lang="en-US" sz="2400" dirty="0" err="1"/>
              <a:t>book_id</a:t>
            </a:r>
            <a:r>
              <a:rPr lang="en-US" sz="2400" dirty="0"/>
              <a:t>);</a:t>
            </a:r>
          </a:p>
          <a:p>
            <a:pPr marL="0" indent="0">
              <a:buNone/>
            </a:pPr>
            <a:r>
              <a:rPr lang="en-US" sz="2400" dirty="0"/>
              <a:t>}</a:t>
            </a:r>
            <a:endParaRPr lang="en-US" sz="2400" dirty="0"/>
          </a:p>
        </p:txBody>
      </p:sp>
    </p:spTree>
    <p:extLst>
      <p:ext uri="{BB962C8B-B14F-4D97-AF65-F5344CB8AC3E}">
        <p14:creationId xmlns:p14="http://schemas.microsoft.com/office/powerpoint/2010/main" val="150769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400" dirty="0"/>
              <a:t>When the code on the previous slide is compiled and executed, it produces the following result −</a:t>
            </a:r>
          </a:p>
          <a:p>
            <a:pPr marL="0" indent="0">
              <a:buNone/>
            </a:pPr>
            <a:endParaRPr lang="en-US" sz="2400" dirty="0" smtClean="0"/>
          </a:p>
          <a:p>
            <a:pPr marL="0" indent="0">
              <a:buNone/>
            </a:pPr>
            <a:r>
              <a:rPr lang="en-US" sz="2400" dirty="0" smtClean="0"/>
              <a:t>Book </a:t>
            </a:r>
            <a:r>
              <a:rPr lang="en-US" sz="2400" dirty="0"/>
              <a:t>title : C Programming</a:t>
            </a:r>
          </a:p>
          <a:p>
            <a:pPr marL="0" indent="0">
              <a:buNone/>
            </a:pPr>
            <a:r>
              <a:rPr lang="en-US" sz="2400" dirty="0"/>
              <a:t>Book author : </a:t>
            </a:r>
            <a:r>
              <a:rPr lang="en-US" sz="2400" dirty="0" err="1"/>
              <a:t>Nuha</a:t>
            </a:r>
            <a:r>
              <a:rPr lang="en-US" sz="2400" dirty="0"/>
              <a:t> Ali</a:t>
            </a:r>
          </a:p>
          <a:p>
            <a:pPr marL="0" indent="0">
              <a:buNone/>
            </a:pPr>
            <a:r>
              <a:rPr lang="en-US" sz="2400" dirty="0"/>
              <a:t>Book subject : C Programming Tutorial</a:t>
            </a:r>
          </a:p>
          <a:p>
            <a:pPr marL="0" indent="0">
              <a:buNone/>
            </a:pPr>
            <a:r>
              <a:rPr lang="en-US" sz="2400" dirty="0"/>
              <a:t>Book </a:t>
            </a:r>
            <a:r>
              <a:rPr lang="en-US" sz="2400" dirty="0" err="1"/>
              <a:t>book_id</a:t>
            </a:r>
            <a:r>
              <a:rPr lang="en-US" sz="2400" dirty="0"/>
              <a:t> : 6495407</a:t>
            </a:r>
          </a:p>
          <a:p>
            <a:pPr marL="0" indent="0">
              <a:buNone/>
            </a:pPr>
            <a:r>
              <a:rPr lang="en-US" sz="2400" dirty="0"/>
              <a:t>Book title : Telecom Billing</a:t>
            </a:r>
          </a:p>
          <a:p>
            <a:pPr marL="0" indent="0">
              <a:buNone/>
            </a:pPr>
            <a:r>
              <a:rPr lang="en-US" sz="2400" dirty="0"/>
              <a:t>Book author : Zara Ali</a:t>
            </a:r>
          </a:p>
          <a:p>
            <a:pPr marL="0" indent="0">
              <a:buNone/>
            </a:pPr>
            <a:r>
              <a:rPr lang="en-US" sz="2400" dirty="0"/>
              <a:t>Book subject : Telecom Billing Tutorial</a:t>
            </a:r>
          </a:p>
          <a:p>
            <a:pPr marL="0" indent="0">
              <a:buNone/>
            </a:pPr>
            <a:r>
              <a:rPr lang="en-US" sz="2400" dirty="0"/>
              <a:t>Book </a:t>
            </a:r>
            <a:r>
              <a:rPr lang="en-US" sz="2400" dirty="0" err="1"/>
              <a:t>book_id</a:t>
            </a:r>
            <a:r>
              <a:rPr lang="en-US" sz="2400" dirty="0"/>
              <a:t> : 6495700</a:t>
            </a:r>
            <a:endParaRPr lang="en-US" sz="2400" dirty="0"/>
          </a:p>
        </p:txBody>
      </p:sp>
    </p:spTree>
    <p:extLst>
      <p:ext uri="{BB962C8B-B14F-4D97-AF65-F5344CB8AC3E}">
        <p14:creationId xmlns:p14="http://schemas.microsoft.com/office/powerpoint/2010/main" val="170549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800" b="1" dirty="0" smtClean="0"/>
              <a:t>Unions</a:t>
            </a:r>
          </a:p>
          <a:p>
            <a:pPr marL="0" indent="0">
              <a:buNone/>
            </a:pPr>
            <a:r>
              <a:rPr lang="en-US" sz="2800" dirty="0"/>
              <a:t>A union is a custom data type used for storing several variables in the same memory space. Although you can access any of those variables at any time, you should only read from one of them at a time—assigning a value to one of them overwrites the values in the others. </a:t>
            </a:r>
            <a:endParaRPr lang="en-US" sz="2800" dirty="0" smtClean="0"/>
          </a:p>
          <a:p>
            <a:pPr marL="0" indent="0">
              <a:buNone/>
            </a:pPr>
            <a:endParaRPr lang="en-US" sz="2800" b="1" dirty="0"/>
          </a:p>
        </p:txBody>
      </p:sp>
    </p:spTree>
    <p:extLst>
      <p:ext uri="{BB962C8B-B14F-4D97-AF65-F5344CB8AC3E}">
        <p14:creationId xmlns:p14="http://schemas.microsoft.com/office/powerpoint/2010/main" val="136942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lnSpcReduction="10000"/>
          </a:bodyPr>
          <a:lstStyle/>
          <a:p>
            <a:pPr marL="0" indent="0">
              <a:buNone/>
            </a:pPr>
            <a:r>
              <a:rPr lang="en-US" sz="2800" b="1" dirty="0"/>
              <a:t>Defining Union </a:t>
            </a:r>
            <a:endParaRPr lang="en-US" sz="2800" b="1" dirty="0" smtClean="0"/>
          </a:p>
          <a:p>
            <a:pPr marL="0" indent="0">
              <a:buNone/>
            </a:pPr>
            <a:r>
              <a:rPr lang="en-US" sz="2400" dirty="0"/>
              <a:t>union Data {</a:t>
            </a:r>
          </a:p>
          <a:p>
            <a:pPr marL="0" indent="0">
              <a:buNone/>
            </a:pPr>
            <a:r>
              <a:rPr lang="en-US" sz="2400" dirty="0"/>
              <a:t>   </a:t>
            </a:r>
            <a:r>
              <a:rPr lang="en-US" sz="2400" dirty="0" err="1"/>
              <a:t>int</a:t>
            </a:r>
            <a:r>
              <a:rPr lang="en-US" sz="2400" dirty="0"/>
              <a:t> </a:t>
            </a:r>
            <a:r>
              <a:rPr lang="en-US" sz="2400" dirty="0" err="1"/>
              <a:t>i</a:t>
            </a:r>
            <a:r>
              <a:rPr lang="en-US" sz="2400" dirty="0"/>
              <a:t>;</a:t>
            </a:r>
          </a:p>
          <a:p>
            <a:pPr marL="0" indent="0">
              <a:buNone/>
            </a:pPr>
            <a:r>
              <a:rPr lang="en-US" sz="2400" dirty="0"/>
              <a:t>   float f;</a:t>
            </a:r>
          </a:p>
          <a:p>
            <a:pPr marL="0" indent="0">
              <a:buNone/>
            </a:pPr>
            <a:r>
              <a:rPr lang="en-US" sz="2400" dirty="0"/>
              <a:t>   char </a:t>
            </a:r>
            <a:r>
              <a:rPr lang="en-US" sz="2400" dirty="0" err="1"/>
              <a:t>str</a:t>
            </a:r>
            <a:r>
              <a:rPr lang="en-US" sz="2400" dirty="0"/>
              <a:t>[20];</a:t>
            </a:r>
          </a:p>
          <a:p>
            <a:pPr marL="0" indent="0">
              <a:buNone/>
            </a:pPr>
            <a:r>
              <a:rPr lang="en-US" sz="2400" dirty="0" smtClean="0"/>
              <a:t>}; </a:t>
            </a:r>
            <a:endParaRPr lang="en-US" sz="2400" dirty="0"/>
          </a:p>
          <a:p>
            <a:pPr marL="0" indent="0">
              <a:buNone/>
            </a:pPr>
            <a:r>
              <a:rPr lang="en-US" sz="2400" dirty="0"/>
              <a:t>Now, a variable of Data type can store an integer, a floating-point number, or a string of characters. It means a single variable, i.e., same memory location, can be used to store multiple types of data. You can use any built-in or user defined data types inside a union based on your requirement.</a:t>
            </a:r>
            <a:endParaRPr lang="en-US" sz="2400" dirty="0" smtClean="0"/>
          </a:p>
        </p:txBody>
      </p:sp>
    </p:spTree>
    <p:extLst>
      <p:ext uri="{BB962C8B-B14F-4D97-AF65-F5344CB8AC3E}">
        <p14:creationId xmlns:p14="http://schemas.microsoft.com/office/powerpoint/2010/main" val="711531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38250"/>
            <a:ext cx="8915400" cy="4672972"/>
          </a:xfrm>
        </p:spPr>
        <p:txBody>
          <a:bodyPr>
            <a:normAutofit/>
          </a:bodyPr>
          <a:lstStyle/>
          <a:p>
            <a:pPr marL="0" indent="0">
              <a:buNone/>
            </a:pPr>
            <a:r>
              <a:rPr lang="en-US" sz="2400" dirty="0"/>
              <a:t>The memory occupied by a </a:t>
            </a:r>
            <a:r>
              <a:rPr lang="en-US" sz="2400" dirty="0" smtClean="0"/>
              <a:t>union on the previous slide </a:t>
            </a:r>
            <a:r>
              <a:rPr lang="en-US" sz="2400" dirty="0"/>
              <a:t>will be large enough to hold the largest member of the union. For example, in the above example, Data type will occupy 20 bytes of memory space because this is the maximum space which can be occupied by a character string. The following example displays the total memory size occupied by the above union </a:t>
            </a:r>
          </a:p>
        </p:txBody>
      </p:sp>
    </p:spTree>
    <p:extLst>
      <p:ext uri="{BB962C8B-B14F-4D97-AF65-F5344CB8AC3E}">
        <p14:creationId xmlns:p14="http://schemas.microsoft.com/office/powerpoint/2010/main" val="417353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800" dirty="0" smtClean="0"/>
              <a:t>union </a:t>
            </a:r>
            <a:r>
              <a:rPr lang="en-US" sz="2800" dirty="0"/>
              <a:t>numbers</a:t>
            </a:r>
          </a:p>
          <a:p>
            <a:pPr marL="0" indent="0">
              <a:buNone/>
            </a:pPr>
            <a:r>
              <a:rPr lang="en-US" sz="2800" dirty="0"/>
              <a:t>       {</a:t>
            </a:r>
          </a:p>
          <a:p>
            <a:pPr marL="0" indent="0">
              <a:buNone/>
            </a:pPr>
            <a:r>
              <a:rPr lang="en-US" sz="2800" dirty="0"/>
              <a:t>         </a:t>
            </a:r>
            <a:r>
              <a:rPr lang="en-US" sz="2800" dirty="0" err="1"/>
              <a:t>int</a:t>
            </a:r>
            <a:r>
              <a:rPr lang="en-US" sz="2800" dirty="0"/>
              <a:t> </a:t>
            </a:r>
            <a:r>
              <a:rPr lang="en-US" sz="2800" dirty="0" err="1"/>
              <a:t>i</a:t>
            </a:r>
            <a:r>
              <a:rPr lang="en-US" sz="2800" dirty="0"/>
              <a:t>;</a:t>
            </a:r>
          </a:p>
          <a:p>
            <a:pPr marL="0" indent="0">
              <a:buNone/>
            </a:pPr>
            <a:r>
              <a:rPr lang="en-US" sz="2800" dirty="0"/>
              <a:t>         float f;</a:t>
            </a:r>
          </a:p>
          <a:p>
            <a:pPr marL="0" indent="0">
              <a:buNone/>
            </a:pPr>
            <a:r>
              <a:rPr lang="en-US" sz="2800" dirty="0"/>
              <a:t>       } </a:t>
            </a:r>
            <a:r>
              <a:rPr lang="en-US" sz="2800" dirty="0" err="1"/>
              <a:t>first_number</a:t>
            </a:r>
            <a:r>
              <a:rPr lang="en-US" sz="2800" dirty="0"/>
              <a:t>, </a:t>
            </a:r>
            <a:r>
              <a:rPr lang="en-US" sz="2800" dirty="0" err="1"/>
              <a:t>second_number</a:t>
            </a:r>
            <a:r>
              <a:rPr lang="en-US" sz="2800" dirty="0"/>
              <a:t>;</a:t>
            </a:r>
          </a:p>
          <a:p>
            <a:pPr marL="0" indent="0">
              <a:buNone/>
            </a:pPr>
            <a:endParaRPr lang="en-US" sz="2800" dirty="0"/>
          </a:p>
          <a:p>
            <a:pPr marL="0" indent="0">
              <a:buNone/>
            </a:pPr>
            <a:r>
              <a:rPr lang="en-US" sz="2800" dirty="0" smtClean="0"/>
              <a:t>This example </a:t>
            </a:r>
            <a:r>
              <a:rPr lang="en-US" sz="2800" dirty="0"/>
              <a:t>declares two variables of type union numbers, </a:t>
            </a:r>
            <a:r>
              <a:rPr lang="en-US" sz="2800" dirty="0" err="1"/>
              <a:t>first_number</a:t>
            </a:r>
            <a:r>
              <a:rPr lang="en-US" sz="2800" dirty="0"/>
              <a:t> and </a:t>
            </a:r>
            <a:r>
              <a:rPr lang="en-US" sz="2800" dirty="0" err="1"/>
              <a:t>second_number</a:t>
            </a:r>
            <a:r>
              <a:rPr lang="en-US" sz="2800" dirty="0"/>
              <a:t>. </a:t>
            </a:r>
            <a:endParaRPr lang="en-US" sz="2800" dirty="0"/>
          </a:p>
        </p:txBody>
      </p:sp>
    </p:spTree>
    <p:extLst>
      <p:ext uri="{BB962C8B-B14F-4D97-AF65-F5344CB8AC3E}">
        <p14:creationId xmlns:p14="http://schemas.microsoft.com/office/powerpoint/2010/main" val="316329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lstStyle/>
          <a:p>
            <a:pPr marL="0" indent="0">
              <a:buNone/>
            </a:pPr>
            <a:r>
              <a:rPr lang="en-US" sz="2400" dirty="0" smtClean="0"/>
              <a:t>union </a:t>
            </a:r>
            <a:r>
              <a:rPr lang="en-US" sz="2400" dirty="0"/>
              <a:t>numbers</a:t>
            </a:r>
          </a:p>
          <a:p>
            <a:pPr marL="0" indent="0">
              <a:buNone/>
            </a:pPr>
            <a:r>
              <a:rPr lang="en-US" sz="2400" dirty="0"/>
              <a:t>       {</a:t>
            </a:r>
          </a:p>
          <a:p>
            <a:pPr marL="0" indent="0">
              <a:buNone/>
            </a:pPr>
            <a:r>
              <a:rPr lang="en-US" sz="2400" dirty="0"/>
              <a:t>         </a:t>
            </a:r>
            <a:r>
              <a:rPr lang="en-US" sz="2400" dirty="0" err="1"/>
              <a:t>int</a:t>
            </a:r>
            <a:r>
              <a:rPr lang="en-US" sz="2400" dirty="0"/>
              <a:t> </a:t>
            </a:r>
            <a:r>
              <a:rPr lang="en-US" sz="2400" dirty="0" err="1"/>
              <a:t>i</a:t>
            </a:r>
            <a:r>
              <a:rPr lang="en-US" sz="2400" dirty="0"/>
              <a:t>;</a:t>
            </a:r>
          </a:p>
          <a:p>
            <a:pPr marL="0" indent="0">
              <a:buNone/>
            </a:pPr>
            <a:r>
              <a:rPr lang="en-US" sz="2400" dirty="0"/>
              <a:t>         float f;</a:t>
            </a:r>
          </a:p>
          <a:p>
            <a:pPr marL="0" indent="0">
              <a:buNone/>
            </a:pPr>
            <a:r>
              <a:rPr lang="en-US" sz="2400" dirty="0"/>
              <a:t>       };</a:t>
            </a:r>
          </a:p>
          <a:p>
            <a:pPr marL="0" indent="0">
              <a:buNone/>
            </a:pPr>
            <a:r>
              <a:rPr lang="en-US" sz="2400" dirty="0"/>
              <a:t>     union numbers </a:t>
            </a:r>
            <a:r>
              <a:rPr lang="en-US" sz="2400" dirty="0" err="1"/>
              <a:t>first_number</a:t>
            </a:r>
            <a:r>
              <a:rPr lang="en-US" sz="2400" dirty="0"/>
              <a:t>, </a:t>
            </a:r>
            <a:r>
              <a:rPr lang="en-US" sz="2400" dirty="0" err="1"/>
              <a:t>second_number</a:t>
            </a:r>
            <a:r>
              <a:rPr lang="en-US" sz="2400" dirty="0"/>
              <a:t>;</a:t>
            </a:r>
          </a:p>
          <a:p>
            <a:pPr marL="0" indent="0">
              <a:buNone/>
            </a:pPr>
            <a:endParaRPr lang="en-US" sz="2400" dirty="0"/>
          </a:p>
          <a:p>
            <a:pPr marL="0" indent="0">
              <a:buNone/>
            </a:pPr>
            <a:r>
              <a:rPr lang="en-US" sz="2400" dirty="0" smtClean="0"/>
              <a:t>This example also </a:t>
            </a:r>
            <a:r>
              <a:rPr lang="en-US" sz="2400" dirty="0"/>
              <a:t>declares two variables of type union numbers, </a:t>
            </a:r>
            <a:r>
              <a:rPr lang="en-US" sz="2400" dirty="0" err="1"/>
              <a:t>first_number</a:t>
            </a:r>
            <a:r>
              <a:rPr lang="en-US" sz="2400" dirty="0"/>
              <a:t> and </a:t>
            </a:r>
            <a:r>
              <a:rPr lang="en-US" sz="2400" dirty="0" err="1"/>
              <a:t>second_number</a:t>
            </a:r>
            <a:r>
              <a:rPr lang="en-US" sz="2400" dirty="0"/>
              <a:t>. </a:t>
            </a:r>
            <a:endParaRPr lang="en-US" sz="2400" dirty="0"/>
          </a:p>
        </p:txBody>
      </p:sp>
    </p:spTree>
    <p:extLst>
      <p:ext uri="{BB962C8B-B14F-4D97-AF65-F5344CB8AC3E}">
        <p14:creationId xmlns:p14="http://schemas.microsoft.com/office/powerpoint/2010/main" val="228152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fontScale="92500" lnSpcReduction="10000"/>
          </a:bodyPr>
          <a:lstStyle/>
          <a:p>
            <a:pPr marL="0" indent="0">
              <a:buNone/>
            </a:pPr>
            <a:r>
              <a:rPr lang="en-US" sz="2600" dirty="0" smtClean="0"/>
              <a:t>You </a:t>
            </a:r>
            <a:r>
              <a:rPr lang="en-US" sz="2600" dirty="0"/>
              <a:t>can initialize the first member of a union variable when you declare it:</a:t>
            </a:r>
          </a:p>
          <a:p>
            <a:pPr marL="0" indent="0">
              <a:buNone/>
            </a:pPr>
            <a:endParaRPr lang="en-US" sz="2600" dirty="0"/>
          </a:p>
          <a:p>
            <a:pPr marL="0" indent="0">
              <a:buNone/>
            </a:pPr>
            <a:r>
              <a:rPr lang="en-US" sz="2600" dirty="0"/>
              <a:t>     union numbers</a:t>
            </a:r>
          </a:p>
          <a:p>
            <a:pPr marL="0" indent="0">
              <a:buNone/>
            </a:pPr>
            <a:r>
              <a:rPr lang="en-US" sz="2600" dirty="0"/>
              <a:t>       {</a:t>
            </a:r>
          </a:p>
          <a:p>
            <a:pPr marL="0" indent="0">
              <a:buNone/>
            </a:pPr>
            <a:r>
              <a:rPr lang="en-US" sz="2600" dirty="0"/>
              <a:t>         </a:t>
            </a:r>
            <a:r>
              <a:rPr lang="en-US" sz="2600" dirty="0" err="1"/>
              <a:t>int</a:t>
            </a:r>
            <a:r>
              <a:rPr lang="en-US" sz="2600" dirty="0"/>
              <a:t> </a:t>
            </a:r>
            <a:r>
              <a:rPr lang="en-US" sz="2600" dirty="0" err="1"/>
              <a:t>i</a:t>
            </a:r>
            <a:r>
              <a:rPr lang="en-US" sz="2600" dirty="0"/>
              <a:t>;</a:t>
            </a:r>
          </a:p>
          <a:p>
            <a:pPr marL="0" indent="0">
              <a:buNone/>
            </a:pPr>
            <a:r>
              <a:rPr lang="en-US" sz="2600" dirty="0"/>
              <a:t>         float f;</a:t>
            </a:r>
          </a:p>
          <a:p>
            <a:pPr marL="0" indent="0">
              <a:buNone/>
            </a:pPr>
            <a:r>
              <a:rPr lang="en-US" sz="2600" dirty="0"/>
              <a:t>       };</a:t>
            </a:r>
          </a:p>
          <a:p>
            <a:pPr marL="0" indent="0">
              <a:buNone/>
            </a:pPr>
            <a:r>
              <a:rPr lang="en-US" sz="2600" dirty="0"/>
              <a:t>     union numbers </a:t>
            </a:r>
            <a:r>
              <a:rPr lang="en-US" sz="2600" dirty="0" err="1"/>
              <a:t>first_number</a:t>
            </a:r>
            <a:r>
              <a:rPr lang="en-US" sz="2600" dirty="0"/>
              <a:t> = { 5 };</a:t>
            </a:r>
          </a:p>
          <a:p>
            <a:pPr marL="0" indent="0">
              <a:buNone/>
            </a:pPr>
            <a:endParaRPr lang="en-US" sz="2600" dirty="0"/>
          </a:p>
          <a:p>
            <a:pPr marL="0" indent="0">
              <a:buNone/>
            </a:pPr>
            <a:r>
              <a:rPr lang="en-US" sz="2600" dirty="0"/>
              <a:t>In </a:t>
            </a:r>
            <a:r>
              <a:rPr lang="en-US" sz="2600" dirty="0" smtClean="0"/>
              <a:t>this example</a:t>
            </a:r>
            <a:r>
              <a:rPr lang="en-US" sz="2600" dirty="0"/>
              <a:t>, the </a:t>
            </a:r>
            <a:r>
              <a:rPr lang="en-US" sz="2600" dirty="0" err="1"/>
              <a:t>i</a:t>
            </a:r>
            <a:r>
              <a:rPr lang="en-US" sz="2600" dirty="0"/>
              <a:t> member of </a:t>
            </a:r>
            <a:r>
              <a:rPr lang="en-US" sz="2600" dirty="0" err="1"/>
              <a:t>first_number</a:t>
            </a:r>
            <a:r>
              <a:rPr lang="en-US" sz="2600" dirty="0"/>
              <a:t> gets the value 5. The f member is left alone. </a:t>
            </a:r>
            <a:endParaRPr lang="en-US" sz="2600" dirty="0"/>
          </a:p>
        </p:txBody>
      </p:sp>
    </p:spTree>
    <p:extLst>
      <p:ext uri="{BB962C8B-B14F-4D97-AF65-F5344CB8AC3E}">
        <p14:creationId xmlns:p14="http://schemas.microsoft.com/office/powerpoint/2010/main" val="94019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400" dirty="0"/>
              <a:t>To access any member of a union, we use the member access operator (.). The member access operator is coded as a period between the union variable name and the union member that we wish to access. You would use the keyword union to define variables of union type</a:t>
            </a:r>
            <a:r>
              <a:rPr lang="en-US" sz="2400" dirty="0" smtClean="0"/>
              <a:t>.</a:t>
            </a:r>
          </a:p>
          <a:p>
            <a:pPr marL="0" indent="0">
              <a:buNone/>
            </a:pPr>
            <a:endParaRPr lang="en-US" sz="2400" dirty="0"/>
          </a:p>
        </p:txBody>
      </p:sp>
    </p:spTree>
    <p:extLst>
      <p:ext uri="{BB962C8B-B14F-4D97-AF65-F5344CB8AC3E}">
        <p14:creationId xmlns:p14="http://schemas.microsoft.com/office/powerpoint/2010/main" val="17176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lstStyle/>
          <a:p>
            <a:r>
              <a:rPr lang="en-US" sz="2400" dirty="0"/>
              <a:t>There are a few important operations, which we will do with the help of pointers very frequently. (a) We define a pointer variable, (b) assign the address of a variable to a pointer and (c) finally access the value at the address available in the pointer variable. This is done by using unary operator * that returns the value of the variable located at the address specified by its operand.</a:t>
            </a:r>
          </a:p>
          <a:p>
            <a:r>
              <a:rPr lang="en-US" sz="2400" dirty="0"/>
              <a:t>It is always a good practice to assign a NULL value to a pointer variable in case you do not have an exact address to be assigned. This is done at the time of variable declaration. A pointer that is assigned NULL is called a null pointer.</a:t>
            </a:r>
          </a:p>
          <a:p>
            <a:endParaRPr lang="en-US" dirty="0"/>
          </a:p>
        </p:txBody>
      </p:sp>
    </p:spTree>
    <p:extLst>
      <p:ext uri="{BB962C8B-B14F-4D97-AF65-F5344CB8AC3E}">
        <p14:creationId xmlns:p14="http://schemas.microsoft.com/office/powerpoint/2010/main" val="291407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981700"/>
          </a:xfrm>
        </p:spPr>
        <p:txBody>
          <a:bodyPr>
            <a:normAutofit fontScale="70000" lnSpcReduction="20000"/>
          </a:bodyPr>
          <a:lstStyle/>
          <a:p>
            <a:pPr marL="0" indent="0">
              <a:buNone/>
            </a:pPr>
            <a:r>
              <a:rPr lang="en-US" sz="2400" dirty="0"/>
              <a:t>union Data {</a:t>
            </a:r>
          </a:p>
          <a:p>
            <a:pPr marL="0" indent="0">
              <a:buNone/>
            </a:pPr>
            <a:r>
              <a:rPr lang="en-US" sz="2400" dirty="0"/>
              <a:t>   </a:t>
            </a:r>
            <a:r>
              <a:rPr lang="en-US" sz="2400" dirty="0" err="1"/>
              <a:t>int</a:t>
            </a:r>
            <a:r>
              <a:rPr lang="en-US" sz="2400" dirty="0"/>
              <a:t> </a:t>
            </a:r>
            <a:r>
              <a:rPr lang="en-US" sz="2400" dirty="0" err="1"/>
              <a:t>i</a:t>
            </a:r>
            <a:r>
              <a:rPr lang="en-US" sz="2400" dirty="0"/>
              <a:t>;</a:t>
            </a:r>
          </a:p>
          <a:p>
            <a:pPr marL="0" indent="0">
              <a:buNone/>
            </a:pPr>
            <a:r>
              <a:rPr lang="en-US" sz="2400" dirty="0"/>
              <a:t>   float f;</a:t>
            </a:r>
          </a:p>
          <a:p>
            <a:pPr marL="0" indent="0">
              <a:buNone/>
            </a:pPr>
            <a:r>
              <a:rPr lang="en-US" sz="2400" dirty="0"/>
              <a:t>   char </a:t>
            </a:r>
            <a:r>
              <a:rPr lang="en-US" sz="2400" dirty="0" err="1"/>
              <a:t>str</a:t>
            </a:r>
            <a:r>
              <a:rPr lang="en-US" sz="2400" dirty="0"/>
              <a:t>[20];</a:t>
            </a:r>
          </a:p>
          <a:p>
            <a:pPr marL="0" indent="0">
              <a:buNone/>
            </a:pPr>
            <a:r>
              <a:rPr lang="en-US" sz="2400" dirty="0"/>
              <a:t>};</a:t>
            </a:r>
          </a:p>
          <a:p>
            <a:pPr marL="0" indent="0">
              <a:buNone/>
            </a:pPr>
            <a:r>
              <a:rPr lang="en-US" sz="2400" dirty="0"/>
              <a:t> </a:t>
            </a:r>
            <a:r>
              <a:rPr lang="en-US" sz="2400" dirty="0" err="1" smtClean="0"/>
              <a:t>int</a:t>
            </a:r>
            <a:r>
              <a:rPr lang="en-US" sz="2400" dirty="0" smtClean="0"/>
              <a:t> </a:t>
            </a:r>
            <a:r>
              <a:rPr lang="en-US" sz="2400" dirty="0"/>
              <a:t>main( ) {</a:t>
            </a:r>
          </a:p>
          <a:p>
            <a:pPr marL="0" indent="0">
              <a:buNone/>
            </a:pPr>
            <a:r>
              <a:rPr lang="en-US" sz="2400" dirty="0" smtClean="0"/>
              <a:t>   </a:t>
            </a:r>
            <a:r>
              <a:rPr lang="en-US" sz="2400" dirty="0"/>
              <a:t>union Data </a:t>
            </a:r>
            <a:r>
              <a:rPr lang="en-US" sz="2400" dirty="0" err="1"/>
              <a:t>data</a:t>
            </a:r>
            <a:r>
              <a:rPr lang="en-US" sz="2400" dirty="0"/>
              <a:t>;        </a:t>
            </a:r>
          </a:p>
          <a:p>
            <a:pPr marL="0" indent="0">
              <a:buNone/>
            </a:pPr>
            <a:r>
              <a:rPr lang="en-US" sz="2400" dirty="0" smtClean="0"/>
              <a:t>   </a:t>
            </a:r>
          </a:p>
          <a:p>
            <a:pPr marL="0" indent="0">
              <a:buNone/>
            </a:pPr>
            <a:r>
              <a:rPr lang="en-US" sz="2400" dirty="0" smtClean="0"/>
              <a:t>   </a:t>
            </a:r>
            <a:r>
              <a:rPr lang="en-US" sz="2400" dirty="0" err="1" smtClean="0"/>
              <a:t>data.i</a:t>
            </a:r>
            <a:r>
              <a:rPr lang="en-US" sz="2400" dirty="0" smtClean="0"/>
              <a:t> </a:t>
            </a:r>
            <a:r>
              <a:rPr lang="en-US" sz="2400" dirty="0"/>
              <a:t>= 10;</a:t>
            </a:r>
          </a:p>
          <a:p>
            <a:pPr marL="0" indent="0">
              <a:buNone/>
            </a:pPr>
            <a:r>
              <a:rPr lang="en-US" sz="2400" dirty="0"/>
              <a:t>   </a:t>
            </a:r>
            <a:r>
              <a:rPr lang="en-US" sz="2400" dirty="0" err="1"/>
              <a:t>data.f</a:t>
            </a:r>
            <a:r>
              <a:rPr lang="en-US" sz="2400" dirty="0"/>
              <a:t> = 220.5;</a:t>
            </a:r>
          </a:p>
          <a:p>
            <a:pPr marL="0" indent="0">
              <a:buNone/>
            </a:pPr>
            <a:r>
              <a:rPr lang="en-US" sz="2400" dirty="0"/>
              <a:t>   </a:t>
            </a:r>
            <a:r>
              <a:rPr lang="en-US" sz="2400" dirty="0" err="1"/>
              <a:t>strcpy</a:t>
            </a:r>
            <a:r>
              <a:rPr lang="en-US" sz="2400" dirty="0"/>
              <a:t>( </a:t>
            </a:r>
            <a:r>
              <a:rPr lang="en-US" sz="2400" dirty="0" err="1"/>
              <a:t>data.str</a:t>
            </a:r>
            <a:r>
              <a:rPr lang="en-US" sz="2400" dirty="0"/>
              <a:t>, "C Programming</a:t>
            </a:r>
            <a:r>
              <a:rPr lang="en-US" sz="2400" dirty="0" smtClean="0"/>
              <a:t>");</a:t>
            </a:r>
          </a:p>
          <a:p>
            <a:pPr marL="0" indent="0">
              <a:buNone/>
            </a:pPr>
            <a:endParaRPr lang="en-US" sz="2400" dirty="0"/>
          </a:p>
          <a:p>
            <a:pPr marL="0" indent="0">
              <a:buNone/>
            </a:pPr>
            <a:r>
              <a:rPr lang="en-US" sz="2400" dirty="0" smtClean="0"/>
              <a:t>   </a:t>
            </a:r>
            <a:r>
              <a:rPr lang="en-US" sz="2400" dirty="0" err="1"/>
              <a:t>printf</a:t>
            </a:r>
            <a:r>
              <a:rPr lang="en-US" sz="2400" dirty="0"/>
              <a:t>( "</a:t>
            </a:r>
            <a:r>
              <a:rPr lang="en-US" sz="2400" dirty="0" err="1"/>
              <a:t>data.i</a:t>
            </a:r>
            <a:r>
              <a:rPr lang="en-US" sz="2400" dirty="0"/>
              <a:t> : %d\n", </a:t>
            </a:r>
            <a:r>
              <a:rPr lang="en-US" sz="2400" dirty="0" err="1"/>
              <a:t>data.i</a:t>
            </a:r>
            <a:r>
              <a:rPr lang="en-US" sz="2400" dirty="0"/>
              <a:t>);</a:t>
            </a:r>
          </a:p>
          <a:p>
            <a:pPr marL="0" indent="0">
              <a:buNone/>
            </a:pPr>
            <a:r>
              <a:rPr lang="en-US" sz="2400" dirty="0"/>
              <a:t>   </a:t>
            </a:r>
            <a:r>
              <a:rPr lang="en-US" sz="2400" dirty="0" err="1"/>
              <a:t>printf</a:t>
            </a:r>
            <a:r>
              <a:rPr lang="en-US" sz="2400" dirty="0"/>
              <a:t>( "</a:t>
            </a:r>
            <a:r>
              <a:rPr lang="en-US" sz="2400" dirty="0" err="1"/>
              <a:t>data.f</a:t>
            </a:r>
            <a:r>
              <a:rPr lang="en-US" sz="2400" dirty="0"/>
              <a:t> : %f\n", </a:t>
            </a:r>
            <a:r>
              <a:rPr lang="en-US" sz="2400" dirty="0" err="1"/>
              <a:t>data.f</a:t>
            </a:r>
            <a:r>
              <a:rPr lang="en-US" sz="2400" dirty="0"/>
              <a:t>);</a:t>
            </a:r>
          </a:p>
          <a:p>
            <a:pPr marL="0" indent="0">
              <a:buNone/>
            </a:pPr>
            <a:r>
              <a:rPr lang="en-US" sz="2400" dirty="0"/>
              <a:t>   </a:t>
            </a:r>
            <a:r>
              <a:rPr lang="en-US" sz="2400" dirty="0" err="1"/>
              <a:t>printf</a:t>
            </a:r>
            <a:r>
              <a:rPr lang="en-US" sz="2400" dirty="0"/>
              <a:t>( "</a:t>
            </a:r>
            <a:r>
              <a:rPr lang="en-US" sz="2400" dirty="0" err="1"/>
              <a:t>data.str</a:t>
            </a:r>
            <a:r>
              <a:rPr lang="en-US" sz="2400" dirty="0"/>
              <a:t> : %s\n", </a:t>
            </a:r>
            <a:r>
              <a:rPr lang="en-US" sz="2400" dirty="0" err="1"/>
              <a:t>data.str</a:t>
            </a:r>
            <a:r>
              <a:rPr lang="en-US" sz="2400" dirty="0"/>
              <a:t>);</a:t>
            </a:r>
          </a:p>
          <a:p>
            <a:pPr marL="0" indent="0">
              <a:buNone/>
            </a:pPr>
            <a:endParaRPr lang="en-US" sz="2400" dirty="0"/>
          </a:p>
          <a:p>
            <a:pPr marL="0" indent="0">
              <a:buNone/>
            </a:pPr>
            <a:r>
              <a:rPr lang="en-US" sz="2400" dirty="0"/>
              <a:t>   return 0;</a:t>
            </a:r>
          </a:p>
          <a:p>
            <a:pPr marL="0" indent="0">
              <a:buNone/>
            </a:pPr>
            <a:r>
              <a:rPr lang="en-US" sz="2400" dirty="0"/>
              <a:t>}</a:t>
            </a:r>
            <a:endParaRPr lang="en-US" sz="2400" dirty="0"/>
          </a:p>
        </p:txBody>
      </p:sp>
      <p:sp>
        <p:nvSpPr>
          <p:cNvPr id="2" name="TextBox 1"/>
          <p:cNvSpPr txBox="1"/>
          <p:nvPr/>
        </p:nvSpPr>
        <p:spPr>
          <a:xfrm>
            <a:off x="6531429" y="1730828"/>
            <a:ext cx="3755571" cy="461665"/>
          </a:xfrm>
          <a:prstGeom prst="rect">
            <a:avLst/>
          </a:prstGeom>
          <a:noFill/>
        </p:spPr>
        <p:txBody>
          <a:bodyPr wrap="square" rtlCol="0">
            <a:spAutoFit/>
          </a:bodyPr>
          <a:lstStyle/>
          <a:p>
            <a:r>
              <a:rPr lang="en-US" sz="2400" b="1" dirty="0" smtClean="0">
                <a:solidFill>
                  <a:srgbClr val="FF0000"/>
                </a:solidFill>
              </a:rPr>
              <a:t>What would be printed?</a:t>
            </a:r>
            <a:endParaRPr lang="en-US" sz="2400" b="1" dirty="0">
              <a:solidFill>
                <a:srgbClr val="FF0000"/>
              </a:solidFill>
            </a:endParaRPr>
          </a:p>
        </p:txBody>
      </p:sp>
    </p:spTree>
    <p:extLst>
      <p:ext uri="{BB962C8B-B14F-4D97-AF65-F5344CB8AC3E}">
        <p14:creationId xmlns:p14="http://schemas.microsoft.com/office/powerpoint/2010/main" val="372171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fontScale="92500" lnSpcReduction="10000"/>
          </a:bodyPr>
          <a:lstStyle/>
          <a:p>
            <a:pPr marL="0" indent="0">
              <a:buNone/>
            </a:pPr>
            <a:r>
              <a:rPr lang="en-US" sz="2400" dirty="0"/>
              <a:t>When </a:t>
            </a:r>
            <a:r>
              <a:rPr lang="en-US" sz="2400" dirty="0" smtClean="0"/>
              <a:t>the code from the previous slide is </a:t>
            </a:r>
            <a:r>
              <a:rPr lang="en-US" sz="2400" dirty="0"/>
              <a:t>compiled and executed, it produces the following result −</a:t>
            </a:r>
          </a:p>
          <a:p>
            <a:pPr marL="0" indent="0">
              <a:buNone/>
            </a:pPr>
            <a:endParaRPr lang="en-US" sz="2400" dirty="0"/>
          </a:p>
          <a:p>
            <a:pPr marL="0" indent="0">
              <a:buNone/>
            </a:pPr>
            <a:r>
              <a:rPr lang="en-US" sz="2400" dirty="0" err="1"/>
              <a:t>data.i</a:t>
            </a:r>
            <a:r>
              <a:rPr lang="en-US" sz="2400" dirty="0"/>
              <a:t> : 1917853763</a:t>
            </a:r>
          </a:p>
          <a:p>
            <a:pPr marL="0" indent="0">
              <a:buNone/>
            </a:pPr>
            <a:r>
              <a:rPr lang="en-US" sz="2400" dirty="0" err="1"/>
              <a:t>data.f</a:t>
            </a:r>
            <a:r>
              <a:rPr lang="en-US" sz="2400" dirty="0"/>
              <a:t> : 4122360580327794860452759994368.000000</a:t>
            </a:r>
          </a:p>
          <a:p>
            <a:pPr marL="0" indent="0">
              <a:buNone/>
            </a:pPr>
            <a:r>
              <a:rPr lang="en-US" sz="2400" dirty="0" err="1"/>
              <a:t>data.str</a:t>
            </a:r>
            <a:r>
              <a:rPr lang="en-US" sz="2400" dirty="0"/>
              <a:t> : C Programming</a:t>
            </a:r>
          </a:p>
          <a:p>
            <a:pPr marL="0" indent="0">
              <a:buNone/>
            </a:pPr>
            <a:endParaRPr lang="en-US" sz="2400" dirty="0"/>
          </a:p>
          <a:p>
            <a:pPr marL="0" indent="0">
              <a:buNone/>
            </a:pPr>
            <a:r>
              <a:rPr lang="en-US" sz="2400" dirty="0"/>
              <a:t>Here, we can see that the values of </a:t>
            </a:r>
            <a:r>
              <a:rPr lang="en-US" sz="2400" dirty="0" err="1"/>
              <a:t>i</a:t>
            </a:r>
            <a:r>
              <a:rPr lang="en-US" sz="2400" dirty="0"/>
              <a:t> and f members of union got corrupted because the final value assigned to the variable has occupied the memory location and this is the reason that the value of </a:t>
            </a:r>
            <a:r>
              <a:rPr lang="en-US" sz="2400" dirty="0" err="1"/>
              <a:t>str</a:t>
            </a:r>
            <a:r>
              <a:rPr lang="en-US" sz="2400" dirty="0"/>
              <a:t> member is getting printed very well</a:t>
            </a:r>
            <a:r>
              <a:rPr lang="en-US" sz="2400" dirty="0" smtClean="0"/>
              <a:t>.</a:t>
            </a:r>
          </a:p>
          <a:p>
            <a:pPr marL="0" indent="0">
              <a:buNone/>
            </a:pPr>
            <a:r>
              <a:rPr lang="en-US" sz="2400" dirty="0"/>
              <a:t>Now let's look into the same example once again where we will use one variable at a time which is the main purpose of having unions −</a:t>
            </a:r>
            <a:endParaRPr lang="en-US" sz="2400" dirty="0"/>
          </a:p>
        </p:txBody>
      </p:sp>
    </p:spTree>
    <p:extLst>
      <p:ext uri="{BB962C8B-B14F-4D97-AF65-F5344CB8AC3E}">
        <p14:creationId xmlns:p14="http://schemas.microsoft.com/office/powerpoint/2010/main" val="29334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381000"/>
            <a:ext cx="8915400" cy="6210300"/>
          </a:xfrm>
        </p:spPr>
        <p:txBody>
          <a:bodyPr>
            <a:normAutofit fontScale="70000" lnSpcReduction="20000"/>
          </a:bodyPr>
          <a:lstStyle/>
          <a:p>
            <a:pPr marL="0" indent="0">
              <a:buNone/>
            </a:pPr>
            <a:r>
              <a:rPr lang="en-US" sz="2400" dirty="0"/>
              <a:t>union Data {</a:t>
            </a:r>
          </a:p>
          <a:p>
            <a:pPr marL="0" indent="0">
              <a:buNone/>
            </a:pPr>
            <a:r>
              <a:rPr lang="en-US" sz="2400" dirty="0"/>
              <a:t>   </a:t>
            </a:r>
            <a:r>
              <a:rPr lang="en-US" sz="2400" dirty="0" err="1"/>
              <a:t>int</a:t>
            </a:r>
            <a:r>
              <a:rPr lang="en-US" sz="2400" dirty="0"/>
              <a:t> </a:t>
            </a:r>
            <a:r>
              <a:rPr lang="en-US" sz="2400" dirty="0" err="1"/>
              <a:t>i</a:t>
            </a:r>
            <a:r>
              <a:rPr lang="en-US" sz="2400" dirty="0"/>
              <a:t>;</a:t>
            </a:r>
          </a:p>
          <a:p>
            <a:pPr marL="0" indent="0">
              <a:buNone/>
            </a:pPr>
            <a:r>
              <a:rPr lang="en-US" sz="2400" dirty="0"/>
              <a:t>   float f;</a:t>
            </a:r>
          </a:p>
          <a:p>
            <a:pPr marL="0" indent="0">
              <a:buNone/>
            </a:pPr>
            <a:r>
              <a:rPr lang="en-US" sz="2400" dirty="0"/>
              <a:t>   char </a:t>
            </a:r>
            <a:r>
              <a:rPr lang="en-US" sz="2400" dirty="0" err="1"/>
              <a:t>str</a:t>
            </a:r>
            <a:r>
              <a:rPr lang="en-US" sz="2400" dirty="0"/>
              <a:t>[20];</a:t>
            </a:r>
          </a:p>
          <a:p>
            <a:pPr marL="0" indent="0">
              <a:buNone/>
            </a:pPr>
            <a:r>
              <a:rPr lang="en-US" sz="2400" dirty="0"/>
              <a:t>};</a:t>
            </a:r>
          </a:p>
          <a:p>
            <a:pPr marL="0" indent="0">
              <a:buNone/>
            </a:pPr>
            <a:r>
              <a:rPr lang="en-US" sz="2400" dirty="0"/>
              <a:t> </a:t>
            </a:r>
            <a:r>
              <a:rPr lang="en-US" sz="2400" dirty="0" err="1" smtClean="0"/>
              <a:t>int</a:t>
            </a:r>
            <a:r>
              <a:rPr lang="en-US" sz="2400" dirty="0" smtClean="0"/>
              <a:t> </a:t>
            </a:r>
            <a:r>
              <a:rPr lang="en-US" sz="2400" dirty="0"/>
              <a:t>main( ) {</a:t>
            </a:r>
          </a:p>
          <a:p>
            <a:pPr marL="0" indent="0">
              <a:buNone/>
            </a:pPr>
            <a:r>
              <a:rPr lang="en-US" sz="2400" dirty="0" smtClean="0"/>
              <a:t>   </a:t>
            </a:r>
            <a:r>
              <a:rPr lang="en-US" sz="2400" dirty="0"/>
              <a:t>union Data </a:t>
            </a:r>
            <a:r>
              <a:rPr lang="en-US" sz="2400" dirty="0" err="1"/>
              <a:t>data</a:t>
            </a:r>
            <a:r>
              <a:rPr lang="en-US" sz="2400" dirty="0"/>
              <a:t>;        </a:t>
            </a:r>
          </a:p>
          <a:p>
            <a:pPr marL="0" indent="0">
              <a:buNone/>
            </a:pPr>
            <a:r>
              <a:rPr lang="en-US" sz="2400" dirty="0" smtClean="0"/>
              <a:t>   </a:t>
            </a:r>
            <a:r>
              <a:rPr lang="en-US" sz="2400" dirty="0" err="1"/>
              <a:t>data.i</a:t>
            </a:r>
            <a:r>
              <a:rPr lang="en-US" sz="2400" dirty="0"/>
              <a:t> = 10;</a:t>
            </a:r>
          </a:p>
          <a:p>
            <a:pPr marL="0" indent="0">
              <a:buNone/>
            </a:pPr>
            <a:r>
              <a:rPr lang="en-US" sz="2400" dirty="0"/>
              <a:t>   </a:t>
            </a:r>
            <a:r>
              <a:rPr lang="en-US" sz="2400" dirty="0" err="1"/>
              <a:t>printf</a:t>
            </a:r>
            <a:r>
              <a:rPr lang="en-US" sz="2400" dirty="0"/>
              <a:t>( "</a:t>
            </a:r>
            <a:r>
              <a:rPr lang="en-US" sz="2400" dirty="0" err="1"/>
              <a:t>data.i</a:t>
            </a:r>
            <a:r>
              <a:rPr lang="en-US" sz="2400" dirty="0"/>
              <a:t> : %d\n", </a:t>
            </a:r>
            <a:r>
              <a:rPr lang="en-US" sz="2400" dirty="0" err="1"/>
              <a:t>data.i</a:t>
            </a:r>
            <a:r>
              <a:rPr lang="en-US" sz="2400" dirty="0"/>
              <a:t>);</a:t>
            </a:r>
          </a:p>
          <a:p>
            <a:pPr marL="0" indent="0">
              <a:buNone/>
            </a:pPr>
            <a:r>
              <a:rPr lang="en-US" sz="2400" dirty="0"/>
              <a:t>   </a:t>
            </a:r>
          </a:p>
          <a:p>
            <a:pPr marL="0" indent="0">
              <a:buNone/>
            </a:pPr>
            <a:r>
              <a:rPr lang="en-US" sz="2400" dirty="0"/>
              <a:t>   </a:t>
            </a:r>
            <a:r>
              <a:rPr lang="en-US" sz="2400" dirty="0" err="1"/>
              <a:t>data.f</a:t>
            </a:r>
            <a:r>
              <a:rPr lang="en-US" sz="2400" dirty="0"/>
              <a:t> = 220.5;</a:t>
            </a:r>
          </a:p>
          <a:p>
            <a:pPr marL="0" indent="0">
              <a:buNone/>
            </a:pPr>
            <a:r>
              <a:rPr lang="en-US" sz="2400" dirty="0"/>
              <a:t>   </a:t>
            </a:r>
            <a:r>
              <a:rPr lang="en-US" sz="2400" dirty="0" err="1"/>
              <a:t>printf</a:t>
            </a:r>
            <a:r>
              <a:rPr lang="en-US" sz="2400" dirty="0"/>
              <a:t>( "</a:t>
            </a:r>
            <a:r>
              <a:rPr lang="en-US" sz="2400" dirty="0" err="1"/>
              <a:t>data.f</a:t>
            </a:r>
            <a:r>
              <a:rPr lang="en-US" sz="2400" dirty="0"/>
              <a:t> : %f\n", </a:t>
            </a:r>
            <a:r>
              <a:rPr lang="en-US" sz="2400" dirty="0" err="1"/>
              <a:t>data.f</a:t>
            </a:r>
            <a:r>
              <a:rPr lang="en-US" sz="2400" dirty="0"/>
              <a:t>);</a:t>
            </a:r>
          </a:p>
          <a:p>
            <a:pPr marL="0" indent="0">
              <a:buNone/>
            </a:pPr>
            <a:r>
              <a:rPr lang="en-US" sz="2400" dirty="0"/>
              <a:t>   </a:t>
            </a:r>
          </a:p>
          <a:p>
            <a:pPr marL="0" indent="0">
              <a:buNone/>
            </a:pPr>
            <a:r>
              <a:rPr lang="en-US" sz="2400" dirty="0"/>
              <a:t>   </a:t>
            </a:r>
            <a:r>
              <a:rPr lang="en-US" sz="2400" dirty="0" err="1"/>
              <a:t>strcpy</a:t>
            </a:r>
            <a:r>
              <a:rPr lang="en-US" sz="2400" dirty="0"/>
              <a:t>( </a:t>
            </a:r>
            <a:r>
              <a:rPr lang="en-US" sz="2400" dirty="0" err="1"/>
              <a:t>data.str</a:t>
            </a:r>
            <a:r>
              <a:rPr lang="en-US" sz="2400" dirty="0"/>
              <a:t>, "C Programming");</a:t>
            </a:r>
          </a:p>
          <a:p>
            <a:pPr marL="0" indent="0">
              <a:buNone/>
            </a:pPr>
            <a:r>
              <a:rPr lang="en-US" sz="2400" dirty="0"/>
              <a:t>   </a:t>
            </a:r>
            <a:r>
              <a:rPr lang="en-US" sz="2400" dirty="0" err="1"/>
              <a:t>printf</a:t>
            </a:r>
            <a:r>
              <a:rPr lang="en-US" sz="2400" dirty="0"/>
              <a:t>( "</a:t>
            </a:r>
            <a:r>
              <a:rPr lang="en-US" sz="2400" dirty="0" err="1"/>
              <a:t>data.str</a:t>
            </a:r>
            <a:r>
              <a:rPr lang="en-US" sz="2400" dirty="0"/>
              <a:t> : %s\n", </a:t>
            </a:r>
            <a:r>
              <a:rPr lang="en-US" sz="2400" dirty="0" err="1"/>
              <a:t>data.str</a:t>
            </a:r>
            <a:r>
              <a:rPr lang="en-US" sz="2400" dirty="0"/>
              <a:t>);</a:t>
            </a:r>
          </a:p>
          <a:p>
            <a:pPr marL="0" indent="0">
              <a:buNone/>
            </a:pPr>
            <a:endParaRPr lang="en-US" sz="2400" dirty="0"/>
          </a:p>
          <a:p>
            <a:pPr marL="0" indent="0">
              <a:buNone/>
            </a:pPr>
            <a:r>
              <a:rPr lang="en-US" sz="2400" dirty="0"/>
              <a:t>   return 0;</a:t>
            </a:r>
          </a:p>
          <a:p>
            <a:pPr marL="0" indent="0">
              <a:buNone/>
            </a:pPr>
            <a:r>
              <a:rPr lang="en-US" sz="2400" dirty="0"/>
              <a:t>}</a:t>
            </a:r>
            <a:endParaRPr lang="en-US" sz="2400" dirty="0"/>
          </a:p>
        </p:txBody>
      </p:sp>
    </p:spTree>
    <p:extLst>
      <p:ext uri="{BB962C8B-B14F-4D97-AF65-F5344CB8AC3E}">
        <p14:creationId xmlns:p14="http://schemas.microsoft.com/office/powerpoint/2010/main" val="3847042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933450"/>
            <a:ext cx="8915400" cy="5263522"/>
          </a:xfrm>
        </p:spPr>
        <p:txBody>
          <a:bodyPr>
            <a:normAutofit/>
          </a:bodyPr>
          <a:lstStyle/>
          <a:p>
            <a:pPr marL="0" indent="0">
              <a:buNone/>
            </a:pPr>
            <a:r>
              <a:rPr lang="en-US" sz="2400" dirty="0" smtClean="0"/>
              <a:t>Now we get the results we expected and w</a:t>
            </a:r>
            <a:r>
              <a:rPr lang="en-US" sz="2400" dirty="0" smtClean="0"/>
              <a:t>hen the code on the previous slide </a:t>
            </a:r>
            <a:r>
              <a:rPr lang="en-US" sz="2400" dirty="0"/>
              <a:t>is compiled and executed, it produces the </a:t>
            </a:r>
            <a:r>
              <a:rPr lang="en-US" sz="2400" dirty="0" smtClean="0"/>
              <a:t>following result</a:t>
            </a:r>
          </a:p>
          <a:p>
            <a:pPr marL="0" indent="0">
              <a:buNone/>
            </a:pPr>
            <a:endParaRPr lang="en-US" sz="2400" dirty="0"/>
          </a:p>
          <a:p>
            <a:pPr marL="0" indent="0">
              <a:buNone/>
            </a:pPr>
            <a:r>
              <a:rPr lang="en-US" sz="2400" dirty="0" err="1"/>
              <a:t>data.i</a:t>
            </a:r>
            <a:r>
              <a:rPr lang="en-US" sz="2400" dirty="0"/>
              <a:t> : 10</a:t>
            </a:r>
          </a:p>
          <a:p>
            <a:pPr marL="0" indent="0">
              <a:buNone/>
            </a:pPr>
            <a:r>
              <a:rPr lang="en-US" sz="2400" dirty="0" err="1"/>
              <a:t>data.f</a:t>
            </a:r>
            <a:r>
              <a:rPr lang="en-US" sz="2400" dirty="0"/>
              <a:t> : 220.500000</a:t>
            </a:r>
          </a:p>
          <a:p>
            <a:pPr marL="0" indent="0">
              <a:buNone/>
            </a:pPr>
            <a:r>
              <a:rPr lang="en-US" sz="2400" dirty="0" err="1"/>
              <a:t>data.str</a:t>
            </a:r>
            <a:r>
              <a:rPr lang="en-US" sz="2400" dirty="0"/>
              <a:t> : C </a:t>
            </a:r>
            <a:r>
              <a:rPr lang="en-US" sz="2400" dirty="0" smtClean="0"/>
              <a:t>Programming</a:t>
            </a:r>
          </a:p>
          <a:p>
            <a:pPr marL="0" indent="0">
              <a:buNone/>
            </a:pPr>
            <a:endParaRPr lang="en-US" sz="2400" dirty="0"/>
          </a:p>
          <a:p>
            <a:pPr marL="0" indent="0">
              <a:buNone/>
            </a:pPr>
            <a:r>
              <a:rPr lang="en-US" sz="2400" dirty="0" smtClean="0"/>
              <a:t>All </a:t>
            </a:r>
            <a:r>
              <a:rPr lang="en-US" sz="2400" dirty="0"/>
              <a:t>the members are getting printed very well because one member is being used at a time.</a:t>
            </a:r>
            <a:endParaRPr lang="en-US" sz="2400" dirty="0"/>
          </a:p>
        </p:txBody>
      </p:sp>
    </p:spTree>
    <p:extLst>
      <p:ext uri="{BB962C8B-B14F-4D97-AF65-F5344CB8AC3E}">
        <p14:creationId xmlns:p14="http://schemas.microsoft.com/office/powerpoint/2010/main" val="84129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lnSpc>
                <a:spcPct val="150000"/>
              </a:lnSpc>
              <a:buNone/>
            </a:pPr>
            <a:r>
              <a:rPr lang="en-US" sz="2400" dirty="0" smtClean="0"/>
              <a:t>void </a:t>
            </a:r>
            <a:r>
              <a:rPr lang="en-US" sz="2400" dirty="0"/>
              <a:t>* -&gt;  Generic pointer </a:t>
            </a:r>
            <a:r>
              <a:rPr lang="en-US" sz="2400" dirty="0" smtClean="0"/>
              <a:t>type</a:t>
            </a:r>
            <a:endParaRPr lang="en-US" sz="2400" dirty="0"/>
          </a:p>
          <a:p>
            <a:pPr marL="0" indent="0">
              <a:lnSpc>
                <a:spcPct val="150000"/>
              </a:lnSpc>
              <a:buNone/>
            </a:pPr>
            <a:r>
              <a:rPr lang="en-US" sz="2400" dirty="0"/>
              <a:t>type *name -&gt;  Declare pointer to </a:t>
            </a:r>
            <a:r>
              <a:rPr lang="en-US" sz="2400" dirty="0" smtClean="0"/>
              <a:t>type</a:t>
            </a:r>
          </a:p>
          <a:p>
            <a:pPr marL="0" indent="0">
              <a:lnSpc>
                <a:spcPct val="150000"/>
              </a:lnSpc>
              <a:buNone/>
            </a:pPr>
            <a:r>
              <a:rPr lang="en-US" sz="2400" dirty="0" smtClean="0"/>
              <a:t>NULL  -&gt;  Null pointer</a:t>
            </a:r>
            <a:endParaRPr lang="en-US" sz="2400" dirty="0"/>
          </a:p>
          <a:p>
            <a:pPr marL="0" indent="0">
              <a:lnSpc>
                <a:spcPct val="150000"/>
              </a:lnSpc>
              <a:buNone/>
            </a:pPr>
            <a:r>
              <a:rPr lang="en-US" sz="2400" dirty="0"/>
              <a:t>type *f() -&gt;  Declare function returning pointer to </a:t>
            </a:r>
            <a:r>
              <a:rPr lang="en-US" sz="2400" dirty="0" smtClean="0"/>
              <a:t>type</a:t>
            </a:r>
            <a:endParaRPr lang="en-US" sz="2400" dirty="0"/>
          </a:p>
          <a:p>
            <a:pPr marL="0" indent="0">
              <a:lnSpc>
                <a:spcPct val="150000"/>
              </a:lnSpc>
              <a:buNone/>
            </a:pPr>
            <a:r>
              <a:rPr lang="en-US" sz="2400" dirty="0"/>
              <a:t>type (*pf)() -&gt;  Declare pointer to function returning </a:t>
            </a:r>
            <a:r>
              <a:rPr lang="en-US" sz="2400" dirty="0" smtClean="0"/>
              <a:t>type</a:t>
            </a:r>
            <a:endParaRPr lang="en-US" sz="2400" dirty="0"/>
          </a:p>
          <a:p>
            <a:pPr marL="0" indent="0">
              <a:lnSpc>
                <a:spcPct val="150000"/>
              </a:lnSpc>
              <a:buNone/>
            </a:pPr>
            <a:r>
              <a:rPr lang="en-US" sz="2400" dirty="0"/>
              <a:t>*pointer -&gt;  Object pointed to by </a:t>
            </a:r>
            <a:r>
              <a:rPr lang="en-US" sz="2400" dirty="0" smtClean="0"/>
              <a:t>pointer</a:t>
            </a:r>
            <a:endParaRPr lang="en-US" sz="2400" dirty="0"/>
          </a:p>
          <a:p>
            <a:pPr marL="0" indent="0">
              <a:lnSpc>
                <a:spcPct val="150000"/>
              </a:lnSpc>
              <a:buNone/>
            </a:pPr>
            <a:r>
              <a:rPr lang="en-US" sz="2400" dirty="0"/>
              <a:t>&amp;name -&gt;  Address of object name</a:t>
            </a:r>
          </a:p>
        </p:txBody>
      </p:sp>
    </p:spTree>
    <p:extLst>
      <p:ext uri="{BB962C8B-B14F-4D97-AF65-F5344CB8AC3E}">
        <p14:creationId xmlns:p14="http://schemas.microsoft.com/office/powerpoint/2010/main" val="823131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400" dirty="0"/>
              <a:t> </a:t>
            </a:r>
            <a:r>
              <a:rPr lang="en-US" sz="2400" dirty="0" err="1"/>
              <a:t>int</a:t>
            </a:r>
            <a:r>
              <a:rPr lang="en-US" sz="2400" dirty="0"/>
              <a:t> n;              /* an </a:t>
            </a:r>
            <a:r>
              <a:rPr lang="en-US" sz="2400" dirty="0" err="1"/>
              <a:t>int</a:t>
            </a:r>
            <a:r>
              <a:rPr lang="en-US" sz="2400" dirty="0"/>
              <a:t> variable */</a:t>
            </a:r>
          </a:p>
          <a:p>
            <a:pPr marL="0" indent="0">
              <a:buNone/>
            </a:pPr>
            <a:r>
              <a:rPr lang="en-US" sz="2400" dirty="0" smtClean="0"/>
              <a:t> </a:t>
            </a:r>
            <a:r>
              <a:rPr lang="en-US" sz="2400" dirty="0" err="1"/>
              <a:t>int</a:t>
            </a:r>
            <a:r>
              <a:rPr lang="en-US" sz="2400" dirty="0"/>
              <a:t> *p;             /* a pointer to an </a:t>
            </a:r>
            <a:r>
              <a:rPr lang="en-US" sz="2400" dirty="0" err="1"/>
              <a:t>int</a:t>
            </a:r>
            <a:r>
              <a:rPr lang="en-US" sz="2400" dirty="0"/>
              <a:t> </a:t>
            </a:r>
            <a:r>
              <a:rPr lang="en-US" sz="2400" dirty="0" smtClean="0"/>
              <a:t>*/</a:t>
            </a:r>
          </a:p>
          <a:p>
            <a:pPr marL="0" indent="0">
              <a:buNone/>
            </a:pPr>
            <a:r>
              <a:rPr lang="en-US" sz="2400" dirty="0" smtClean="0"/>
              <a:t> p </a:t>
            </a:r>
            <a:r>
              <a:rPr lang="en-US" sz="2400" dirty="0"/>
              <a:t>= &amp;n;             /* p now points to n */</a:t>
            </a:r>
          </a:p>
          <a:p>
            <a:pPr marL="0" indent="0">
              <a:buNone/>
            </a:pPr>
            <a:r>
              <a:rPr lang="en-US" sz="2400" dirty="0" smtClean="0"/>
              <a:t>*</a:t>
            </a:r>
            <a:r>
              <a:rPr lang="en-US" sz="2400" dirty="0"/>
              <a:t>p = 2;             /* sets n to 2 */</a:t>
            </a:r>
          </a:p>
          <a:p>
            <a:pPr marL="0" indent="0">
              <a:buNone/>
            </a:pPr>
            <a:r>
              <a:rPr lang="en-US" sz="2400" dirty="0" smtClean="0"/>
              <a:t>*</a:t>
            </a:r>
            <a:r>
              <a:rPr lang="en-US" sz="2400" dirty="0"/>
              <a:t>p = *p + *p;     </a:t>
            </a:r>
            <a:r>
              <a:rPr lang="en-US" sz="2400" dirty="0" smtClean="0"/>
              <a:t>  </a:t>
            </a:r>
            <a:r>
              <a:rPr lang="en-US" sz="2400" dirty="0"/>
              <a:t>/* sets n to 4 </a:t>
            </a:r>
            <a:r>
              <a:rPr lang="en-US" sz="2400" dirty="0" smtClean="0"/>
              <a:t>*/</a:t>
            </a:r>
          </a:p>
          <a:p>
            <a:pPr marL="0" indent="0">
              <a:buNone/>
            </a:pPr>
            <a:endParaRPr lang="en-US" sz="2400" dirty="0" smtClean="0"/>
          </a:p>
          <a:p>
            <a:pPr marL="0" indent="0">
              <a:buNone/>
            </a:pPr>
            <a:r>
              <a:rPr lang="en-US" sz="2400" dirty="0"/>
              <a:t> (*p)++;             /* increment the value pointed to by p */</a:t>
            </a:r>
          </a:p>
          <a:p>
            <a:pPr marL="0" indent="0">
              <a:buNone/>
            </a:pPr>
            <a:r>
              <a:rPr lang="en-US" sz="2400" dirty="0"/>
              <a:t> </a:t>
            </a:r>
            <a:r>
              <a:rPr lang="en-US" sz="2400" dirty="0" smtClean="0"/>
              <a:t> *</a:t>
            </a:r>
            <a:r>
              <a:rPr lang="en-US" sz="2400" dirty="0"/>
              <a:t>p++;               /* WARNING: increments p itself </a:t>
            </a:r>
            <a:r>
              <a:rPr lang="en-US" sz="2400" dirty="0" smtClean="0"/>
              <a:t>*/</a:t>
            </a:r>
          </a:p>
          <a:p>
            <a:pPr marL="0" indent="0">
              <a:buNone/>
            </a:pPr>
            <a:endParaRPr lang="en-US" sz="2400" dirty="0"/>
          </a:p>
        </p:txBody>
      </p:sp>
    </p:spTree>
    <p:extLst>
      <p:ext uri="{BB962C8B-B14F-4D97-AF65-F5344CB8AC3E}">
        <p14:creationId xmlns:p14="http://schemas.microsoft.com/office/powerpoint/2010/main" val="3214997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lstStyle/>
          <a:p>
            <a:pPr marL="0" indent="0">
              <a:buNone/>
            </a:pPr>
            <a:r>
              <a:rPr lang="en-US" sz="2400" dirty="0"/>
              <a:t>The </a:t>
            </a:r>
            <a:r>
              <a:rPr lang="en-US" sz="2400" dirty="0" err="1"/>
              <a:t>const</a:t>
            </a:r>
            <a:r>
              <a:rPr lang="en-US" sz="2400" dirty="0"/>
              <a:t> qualifier tells the compiler that the target of the pointer shouldn't be modified. This will cause it to return an error if you try to assign to it anyway:</a:t>
            </a:r>
          </a:p>
          <a:p>
            <a:pPr marL="0" indent="0">
              <a:buNone/>
            </a:pPr>
            <a:endParaRPr lang="en-US" sz="2400" dirty="0"/>
          </a:p>
          <a:p>
            <a:pPr marL="0" indent="0">
              <a:buNone/>
            </a:pPr>
            <a:r>
              <a:rPr lang="en-US" sz="2400" dirty="0"/>
              <a:t>void</a:t>
            </a:r>
          </a:p>
          <a:p>
            <a:pPr marL="0" indent="0">
              <a:buNone/>
            </a:pPr>
            <a:r>
              <a:rPr lang="en-US" sz="2400" dirty="0" err="1"/>
              <a:t>printPointerTarget</a:t>
            </a:r>
            <a:r>
              <a:rPr lang="en-US" sz="2400" dirty="0"/>
              <a:t>(</a:t>
            </a:r>
            <a:r>
              <a:rPr lang="en-US" sz="2400" dirty="0" err="1"/>
              <a:t>const</a:t>
            </a:r>
            <a:r>
              <a:rPr lang="en-US" sz="2400" dirty="0"/>
              <a:t> </a:t>
            </a:r>
            <a:r>
              <a:rPr lang="en-US" sz="2400" dirty="0" err="1"/>
              <a:t>int</a:t>
            </a:r>
            <a:r>
              <a:rPr lang="en-US" sz="2400" dirty="0"/>
              <a:t> *p)</a:t>
            </a:r>
          </a:p>
          <a:p>
            <a:pPr marL="0" indent="0">
              <a:buNone/>
            </a:pPr>
            <a:r>
              <a:rPr lang="en-US" sz="2400" dirty="0"/>
              <a:t>{</a:t>
            </a:r>
          </a:p>
          <a:p>
            <a:pPr marL="0" indent="0">
              <a:buNone/>
            </a:pPr>
            <a:r>
              <a:rPr lang="en-US" sz="2400" dirty="0"/>
              <a:t>    *p = 5;  /* produces compile-time error */</a:t>
            </a:r>
          </a:p>
          <a:p>
            <a:pPr marL="0" indent="0">
              <a:buNone/>
            </a:pPr>
            <a:r>
              <a:rPr lang="en-US" sz="2400" dirty="0"/>
              <a:t>    </a:t>
            </a:r>
            <a:r>
              <a:rPr lang="en-US" sz="2400" dirty="0" err="1"/>
              <a:t>printf</a:t>
            </a:r>
            <a:r>
              <a:rPr lang="en-US" sz="2400" dirty="0"/>
              <a:t>("%d\n", *p);</a:t>
            </a:r>
          </a:p>
          <a:p>
            <a:pPr marL="0" indent="0">
              <a:buNone/>
            </a:pPr>
            <a:r>
              <a:rPr lang="en-US" sz="2400" dirty="0"/>
              <a:t>}</a:t>
            </a:r>
          </a:p>
          <a:p>
            <a:endParaRPr lang="en-US" dirty="0"/>
          </a:p>
        </p:txBody>
      </p:sp>
    </p:spTree>
    <p:extLst>
      <p:ext uri="{BB962C8B-B14F-4D97-AF65-F5344CB8AC3E}">
        <p14:creationId xmlns:p14="http://schemas.microsoft.com/office/powerpoint/2010/main" val="127183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534572"/>
            <a:ext cx="8915400" cy="5605250"/>
          </a:xfrm>
        </p:spPr>
        <p:txBody>
          <a:bodyPr>
            <a:noAutofit/>
          </a:bodyPr>
          <a:lstStyle/>
          <a:p>
            <a:pPr marL="0" indent="0">
              <a:buNone/>
            </a:pPr>
            <a:r>
              <a:rPr lang="en-US" sz="2800" b="1" dirty="0"/>
              <a:t>Pointer arithmetic and arrays</a:t>
            </a:r>
          </a:p>
          <a:p>
            <a:r>
              <a:rPr lang="en-US" sz="2000" dirty="0"/>
              <a:t>Because pointers are just numerical values, one can do arithmetic on them</a:t>
            </a:r>
            <a:r>
              <a:rPr lang="en-US" sz="2000" dirty="0" smtClean="0"/>
              <a:t>.</a:t>
            </a:r>
            <a:r>
              <a:rPr lang="en-US" sz="2000" dirty="0"/>
              <a:t> </a:t>
            </a:r>
            <a:r>
              <a:rPr lang="en-US" sz="2000" dirty="0"/>
              <a:t>There are four arithmetic operators that can be used on pointers: ++, --, +, and </a:t>
            </a:r>
            <a:r>
              <a:rPr lang="en-US" sz="2000" dirty="0" smtClean="0"/>
              <a:t>–</a:t>
            </a:r>
          </a:p>
          <a:p>
            <a:r>
              <a:rPr lang="en-US" sz="2000" dirty="0"/>
              <a:t>Add an integer to a pointer or subtract an integer from a pointer. The effect of </a:t>
            </a:r>
            <a:r>
              <a:rPr lang="en-US" sz="2000" dirty="0" err="1"/>
              <a:t>p+n</a:t>
            </a:r>
            <a:r>
              <a:rPr lang="en-US" sz="2000" dirty="0"/>
              <a:t> where p is a pointer and n is an integer is to compute the address equal to p plus n times the size of whatever p points to (this is why </a:t>
            </a:r>
            <a:r>
              <a:rPr lang="en-US" sz="2000" dirty="0" err="1"/>
              <a:t>int</a:t>
            </a:r>
            <a:r>
              <a:rPr lang="en-US" sz="2000" dirty="0"/>
              <a:t> * pointers and char * pointers aren't the same). </a:t>
            </a:r>
            <a:endParaRPr lang="en-US" sz="2000" dirty="0" smtClean="0"/>
          </a:p>
          <a:p>
            <a:r>
              <a:rPr lang="en-US" sz="2000" dirty="0"/>
              <a:t>Subtract one pointer from another. The two pointers must have the same type (e.g. both </a:t>
            </a:r>
            <a:r>
              <a:rPr lang="en-US" sz="2000" dirty="0" err="1"/>
              <a:t>int</a:t>
            </a:r>
            <a:r>
              <a:rPr lang="en-US" sz="2000" dirty="0"/>
              <a:t> * or both char *). The result is an integer value, equal to the numerical difference between the addresses divided by the size of the objects pointed to</a:t>
            </a:r>
            <a:r>
              <a:rPr lang="en-US" sz="2000" dirty="0" smtClean="0"/>
              <a:t>.</a:t>
            </a:r>
            <a:endParaRPr lang="en-US" sz="2000" dirty="0"/>
          </a:p>
          <a:p>
            <a:r>
              <a:rPr lang="en-US" sz="2000" dirty="0"/>
              <a:t>Compare two pointers using ==, !=, &lt;, &gt;, &lt;=, or </a:t>
            </a:r>
            <a:r>
              <a:rPr lang="en-US" sz="2000" dirty="0" smtClean="0"/>
              <a:t>&gt;=.</a:t>
            </a:r>
            <a:endParaRPr lang="en-US" sz="2000" dirty="0"/>
          </a:p>
          <a:p>
            <a:r>
              <a:rPr lang="en-US" sz="2000" dirty="0"/>
              <a:t>Increment or decrement a pointer using ++ or --. </a:t>
            </a:r>
            <a:endParaRPr lang="en-US" sz="2000" dirty="0" smtClean="0"/>
          </a:p>
        </p:txBody>
      </p:sp>
    </p:spTree>
    <p:extLst>
      <p:ext uri="{BB962C8B-B14F-4D97-AF65-F5344CB8AC3E}">
        <p14:creationId xmlns:p14="http://schemas.microsoft.com/office/powerpoint/2010/main" val="197683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normAutofit/>
          </a:bodyPr>
          <a:lstStyle/>
          <a:p>
            <a:pPr marL="0" indent="0">
              <a:buNone/>
            </a:pPr>
            <a:r>
              <a:rPr lang="en-US" sz="2400" dirty="0"/>
              <a:t>Note that C doesn't do any sort of bounds checking. Given the declaration </a:t>
            </a:r>
            <a:r>
              <a:rPr lang="en-US" sz="2400" dirty="0" err="1"/>
              <a:t>int</a:t>
            </a:r>
            <a:r>
              <a:rPr lang="en-US" sz="2400" dirty="0"/>
              <a:t> a[50];, only indices from a[0] to a[49] can be used safely. However, the compiler will not blink at a[-12] or a[10000]. If you read from such a location you will get garbage data; if you write to it, you will overwrite god-knows-what, possibly trashing some other variable somewhere else in your program or some critical part of the stack (like the location to jump to when you return from a function). It is up to you as a programmer to avoid such buffer overruns, which can lead to very mysterious (and in the case of code that gets input from a network, security-damaging) bugs.</a:t>
            </a:r>
            <a:endParaRPr lang="en-US" sz="2400" dirty="0"/>
          </a:p>
        </p:txBody>
      </p:sp>
    </p:spTree>
    <p:extLst>
      <p:ext uri="{BB962C8B-B14F-4D97-AF65-F5344CB8AC3E}">
        <p14:creationId xmlns:p14="http://schemas.microsoft.com/office/powerpoint/2010/main" val="60142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012" y="876300"/>
            <a:ext cx="8915400" cy="5263522"/>
          </a:xfrm>
        </p:spPr>
        <p:txBody>
          <a:bodyPr/>
          <a:lstStyle/>
          <a:p>
            <a:pPr marL="0" indent="0">
              <a:buNone/>
            </a:pPr>
            <a:r>
              <a:rPr lang="en-US" sz="2800" b="1" dirty="0"/>
              <a:t>Defining Structures</a:t>
            </a:r>
          </a:p>
          <a:p>
            <a:pPr marL="0" indent="0">
              <a:buNone/>
            </a:pPr>
            <a:r>
              <a:rPr lang="en-US" sz="2400" dirty="0"/>
              <a:t>Here is an example of defining a simple structure for holding the X and Y coordinates of a point:</a:t>
            </a:r>
          </a:p>
          <a:p>
            <a:pPr marL="0" indent="0">
              <a:buNone/>
            </a:pPr>
            <a:endParaRPr lang="en-US" sz="2400" dirty="0"/>
          </a:p>
          <a:p>
            <a:pPr marL="0" indent="0">
              <a:buNone/>
            </a:pPr>
            <a:r>
              <a:rPr lang="en-US" sz="2400" dirty="0"/>
              <a:t>     </a:t>
            </a:r>
            <a:r>
              <a:rPr lang="en-US" sz="2400" dirty="0" err="1"/>
              <a:t>struct</a:t>
            </a:r>
            <a:r>
              <a:rPr lang="en-US" sz="2400" dirty="0"/>
              <a:t> point</a:t>
            </a:r>
          </a:p>
          <a:p>
            <a:pPr marL="0" indent="0">
              <a:buNone/>
            </a:pPr>
            <a:r>
              <a:rPr lang="en-US" sz="2400" dirty="0"/>
              <a:t>       {</a:t>
            </a:r>
          </a:p>
          <a:p>
            <a:pPr marL="0" indent="0">
              <a:buNone/>
            </a:pPr>
            <a:r>
              <a:rPr lang="en-US" sz="2400" dirty="0"/>
              <a:t>         </a:t>
            </a:r>
            <a:r>
              <a:rPr lang="en-US" sz="2400" dirty="0" err="1"/>
              <a:t>int</a:t>
            </a:r>
            <a:r>
              <a:rPr lang="en-US" sz="2400" dirty="0"/>
              <a:t> x, y;</a:t>
            </a:r>
          </a:p>
          <a:p>
            <a:pPr marL="0" indent="0">
              <a:buNone/>
            </a:pPr>
            <a:r>
              <a:rPr lang="en-US" sz="2400" dirty="0"/>
              <a:t>       </a:t>
            </a:r>
            <a:r>
              <a:rPr lang="en-US" sz="2400" dirty="0" smtClean="0"/>
              <a:t>};</a:t>
            </a:r>
          </a:p>
          <a:p>
            <a:pPr marL="0" indent="0">
              <a:buNone/>
            </a:pPr>
            <a:r>
              <a:rPr lang="en-US" sz="2400" dirty="0" smtClean="0"/>
              <a:t>You can declare variables of a structure type when both you initially define the structure and after the definition, provided you gave the structure type a name. </a:t>
            </a:r>
            <a:endParaRPr lang="en-US" sz="2400" dirty="0"/>
          </a:p>
        </p:txBody>
      </p:sp>
    </p:spTree>
    <p:extLst>
      <p:ext uri="{BB962C8B-B14F-4D97-AF65-F5344CB8AC3E}">
        <p14:creationId xmlns:p14="http://schemas.microsoft.com/office/powerpoint/2010/main" val="23195675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748</TotalTime>
  <Words>2892</Words>
  <Application>Microsoft Office PowerPoint</Application>
  <PresentationFormat>Widescreen</PresentationFormat>
  <Paragraphs>357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Wisp</vt:lpstr>
      <vt:lpstr>Pointers, Structs, and Unions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Becka Sue Morgan</dc:creator>
  <cp:lastModifiedBy>Becka Sue Morgan</cp:lastModifiedBy>
  <cp:revision>17</cp:revision>
  <dcterms:created xsi:type="dcterms:W3CDTF">2016-02-16T19:39:28Z</dcterms:created>
  <dcterms:modified xsi:type="dcterms:W3CDTF">2016-02-19T05:58:52Z</dcterms:modified>
</cp:coreProperties>
</file>