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4259" autoAdjust="0"/>
  </p:normalViewPr>
  <p:slideViewPr>
    <p:cSldViewPr snapToGrid="0">
      <p:cViewPr>
        <p:scale>
          <a:sx n="46" d="100"/>
          <a:sy n="46" d="100"/>
        </p:scale>
        <p:origin x="-2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ckage.haskell.org/package/base-4.8.2.0/docs/Data-Lis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ackage.haskell.org/package/base-4.8.2.0/docs/Data-Cha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ackage.haskell.org/package/containers-0.5.7.1/docs/Data-Map.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hackage.haskell.org/package/containers-0.5.3.1/docs/Data-Se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Haskell</a:t>
            </a:r>
          </a:p>
        </p:txBody>
      </p:sp>
      <p:sp>
        <p:nvSpPr>
          <p:cNvPr id="3" name="Subtitle 2"/>
          <p:cNvSpPr>
            <a:spLocks noGrp="1"/>
          </p:cNvSpPr>
          <p:nvPr>
            <p:ph type="subTitle" idx="1"/>
          </p:nvPr>
        </p:nvSpPr>
        <p:spPr/>
        <p:txBody>
          <a:bodyPr/>
          <a:lstStyle/>
          <a:p>
            <a:r>
              <a:rPr lang="en-US" dirty="0"/>
              <a:t>and more Haskell</a:t>
            </a:r>
          </a:p>
        </p:txBody>
      </p:sp>
    </p:spTree>
    <p:extLst>
      <p:ext uri="{BB962C8B-B14F-4D97-AF65-F5344CB8AC3E}">
        <p14:creationId xmlns:p14="http://schemas.microsoft.com/office/powerpoint/2010/main" val="10203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very own module…</a:t>
            </a:r>
            <a:br>
              <a:rPr lang="en-US" dirty="0"/>
            </a:br>
            <a:r>
              <a:rPr lang="en-US" dirty="0"/>
              <a:t>Cards Skeleton </a:t>
            </a:r>
          </a:p>
        </p:txBody>
      </p:sp>
      <p:sp>
        <p:nvSpPr>
          <p:cNvPr id="3" name="Content Placeholder 2"/>
          <p:cNvSpPr>
            <a:spLocks noGrp="1"/>
          </p:cNvSpPr>
          <p:nvPr>
            <p:ph idx="1"/>
          </p:nvPr>
        </p:nvSpPr>
        <p:spPr>
          <a:xfrm>
            <a:off x="2048885" y="1745674"/>
            <a:ext cx="8915400" cy="4946072"/>
          </a:xfrm>
        </p:spPr>
        <p:txBody>
          <a:bodyPr>
            <a:normAutofit/>
          </a:bodyPr>
          <a:lstStyle/>
          <a:p>
            <a:pPr marL="0" indent="0">
              <a:buNone/>
            </a:pPr>
            <a:r>
              <a:rPr lang="en-US" dirty="0"/>
              <a:t>module Cards</a:t>
            </a:r>
          </a:p>
          <a:p>
            <a:pPr marL="0" indent="0">
              <a:buNone/>
            </a:pPr>
            <a:r>
              <a:rPr lang="en-US" dirty="0"/>
              <a:t>    where</a:t>
            </a:r>
          </a:p>
          <a:p>
            <a:pPr marL="0" indent="0">
              <a:buNone/>
            </a:pPr>
            <a:r>
              <a:rPr lang="en-US" dirty="0"/>
              <a:t>data Card = ...</a:t>
            </a:r>
          </a:p>
          <a:p>
            <a:pPr marL="0" indent="0">
              <a:buNone/>
            </a:pPr>
            <a:r>
              <a:rPr lang="en-US" dirty="0"/>
              <a:t>data Deck = ...</a:t>
            </a:r>
          </a:p>
          <a:p>
            <a:pPr marL="0" indent="0">
              <a:buNone/>
            </a:pPr>
            <a:r>
              <a:rPr lang="en-US" dirty="0" err="1"/>
              <a:t>newDeck</a:t>
            </a:r>
            <a:r>
              <a:rPr lang="en-US" dirty="0"/>
              <a:t> :: ... -&gt; Deck</a:t>
            </a:r>
          </a:p>
          <a:p>
            <a:pPr marL="0" indent="0">
              <a:buNone/>
            </a:pPr>
            <a:r>
              <a:rPr lang="en-US" dirty="0" err="1"/>
              <a:t>newDeck</a:t>
            </a:r>
            <a:r>
              <a:rPr lang="en-US" dirty="0"/>
              <a:t> = ...</a:t>
            </a:r>
          </a:p>
          <a:p>
            <a:pPr marL="0" indent="0">
              <a:buNone/>
            </a:pPr>
            <a:r>
              <a:rPr lang="en-US" dirty="0"/>
              <a:t>shuffle :: ... -&gt; Deck -&gt; Deck</a:t>
            </a:r>
          </a:p>
          <a:p>
            <a:pPr marL="0" indent="0">
              <a:buNone/>
            </a:pPr>
            <a:r>
              <a:rPr lang="en-US" dirty="0"/>
              <a:t>shuffle = ...</a:t>
            </a:r>
          </a:p>
          <a:p>
            <a:pPr marL="0" indent="0">
              <a:buNone/>
            </a:pPr>
            <a:r>
              <a:rPr lang="en-US" dirty="0"/>
              <a:t>-- 'deal deck n' deals 'n' cards from 'deck'</a:t>
            </a:r>
          </a:p>
          <a:p>
            <a:pPr marL="0" indent="0">
              <a:buNone/>
            </a:pPr>
            <a:r>
              <a:rPr lang="en-US" dirty="0"/>
              <a:t>deal :: Deck -&gt; Int -&gt; [Card]</a:t>
            </a:r>
          </a:p>
          <a:p>
            <a:pPr marL="0" indent="0">
              <a:buNone/>
            </a:pPr>
            <a:r>
              <a:rPr lang="en-US" dirty="0"/>
              <a:t>deal deck n = </a:t>
            </a:r>
            <a:r>
              <a:rPr lang="en-US" dirty="0" err="1"/>
              <a:t>dealHelper</a:t>
            </a:r>
            <a:r>
              <a:rPr lang="en-US" dirty="0"/>
              <a:t> deck n []</a:t>
            </a:r>
          </a:p>
          <a:p>
            <a:pPr marL="0" indent="0">
              <a:buNone/>
            </a:pPr>
            <a:r>
              <a:rPr lang="en-US" dirty="0" err="1"/>
              <a:t>dealHelper</a:t>
            </a:r>
            <a:r>
              <a:rPr lang="en-US" dirty="0"/>
              <a:t> = ...</a:t>
            </a:r>
          </a:p>
        </p:txBody>
      </p:sp>
      <p:sp>
        <p:nvSpPr>
          <p:cNvPr id="7" name="TextBox 6"/>
          <p:cNvSpPr txBox="1"/>
          <p:nvPr/>
        </p:nvSpPr>
        <p:spPr>
          <a:xfrm>
            <a:off x="6558541" y="2140527"/>
            <a:ext cx="4946071" cy="2031325"/>
          </a:xfrm>
          <a:prstGeom prst="rect">
            <a:avLst/>
          </a:prstGeom>
          <a:noFill/>
          <a:ln w="38100">
            <a:solidFill>
              <a:schemeClr val="accent1"/>
            </a:solidFill>
          </a:ln>
        </p:spPr>
        <p:txBody>
          <a:bodyPr wrap="square" rtlCol="0">
            <a:spAutoFit/>
          </a:bodyPr>
          <a:lstStyle/>
          <a:p>
            <a:r>
              <a:rPr lang="en-US" dirty="0"/>
              <a:t>In this code, the function deal calls a helper function </a:t>
            </a:r>
            <a:r>
              <a:rPr lang="en-US" dirty="0" err="1"/>
              <a:t>dealHelper</a:t>
            </a:r>
            <a:r>
              <a:rPr lang="en-US" dirty="0"/>
              <a:t>. The implementation of this helper function is very dependent on the exact data structures you used for Card and Deck so we don't want other people to be able to call this function. </a:t>
            </a:r>
          </a:p>
        </p:txBody>
      </p:sp>
    </p:spTree>
    <p:extLst>
      <p:ext uri="{BB962C8B-B14F-4D97-AF65-F5344CB8AC3E}">
        <p14:creationId xmlns:p14="http://schemas.microsoft.com/office/powerpoint/2010/main" val="207638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order to do this, we create an </a:t>
            </a:r>
            <a:r>
              <a:rPr lang="en-US" i="1" dirty="0"/>
              <a:t>export list</a:t>
            </a:r>
            <a:r>
              <a:rPr lang="en-US" dirty="0"/>
              <a:t>, which we insert just after the module name declaration:</a:t>
            </a:r>
          </a:p>
        </p:txBody>
      </p:sp>
      <p:sp>
        <p:nvSpPr>
          <p:cNvPr id="3" name="Content Placeholder 2"/>
          <p:cNvSpPr>
            <a:spLocks noGrp="1"/>
          </p:cNvSpPr>
          <p:nvPr>
            <p:ph idx="1"/>
          </p:nvPr>
        </p:nvSpPr>
        <p:spPr>
          <a:xfrm>
            <a:off x="2589212" y="2486891"/>
            <a:ext cx="8915400" cy="3777622"/>
          </a:xfrm>
        </p:spPr>
        <p:txBody>
          <a:bodyPr/>
          <a:lstStyle/>
          <a:p>
            <a:pPr marL="0" indent="0">
              <a:buNone/>
            </a:pPr>
            <a:r>
              <a:rPr lang="en-US" dirty="0"/>
              <a:t>module Cards ( Card(),</a:t>
            </a:r>
          </a:p>
          <a:p>
            <a:pPr marL="0" indent="0">
              <a:buNone/>
            </a:pPr>
            <a:r>
              <a:rPr lang="en-US" dirty="0"/>
              <a:t>               Deck(),</a:t>
            </a:r>
          </a:p>
          <a:p>
            <a:pPr marL="0" indent="0">
              <a:buNone/>
            </a:pPr>
            <a:r>
              <a:rPr lang="en-US" dirty="0"/>
              <a:t>               </a:t>
            </a:r>
            <a:r>
              <a:rPr lang="en-US" dirty="0" err="1"/>
              <a:t>newDeck</a:t>
            </a:r>
            <a:r>
              <a:rPr lang="en-US" dirty="0"/>
              <a:t>,</a:t>
            </a:r>
          </a:p>
          <a:p>
            <a:pPr marL="0" indent="0">
              <a:buNone/>
            </a:pPr>
            <a:r>
              <a:rPr lang="en-US" dirty="0"/>
              <a:t>               shuffle,</a:t>
            </a:r>
          </a:p>
          <a:p>
            <a:pPr marL="0" indent="0">
              <a:buNone/>
            </a:pPr>
            <a:r>
              <a:rPr lang="en-US" dirty="0"/>
              <a:t>               deal</a:t>
            </a:r>
          </a:p>
          <a:p>
            <a:pPr marL="0" indent="0">
              <a:buNone/>
            </a:pPr>
            <a:r>
              <a:rPr lang="en-US" dirty="0"/>
              <a:t>             )</a:t>
            </a:r>
          </a:p>
          <a:p>
            <a:pPr marL="0" indent="0">
              <a:buNone/>
            </a:pPr>
            <a:r>
              <a:rPr lang="en-US" dirty="0"/>
              <a:t>    where</a:t>
            </a:r>
          </a:p>
          <a:p>
            <a:pPr marL="0" indent="0">
              <a:buNone/>
            </a:pPr>
            <a:endParaRPr lang="en-US" dirty="0"/>
          </a:p>
          <a:p>
            <a:pPr marL="0" indent="0">
              <a:buNone/>
            </a:pPr>
            <a:r>
              <a:rPr lang="en-US" dirty="0"/>
              <a:t>...</a:t>
            </a:r>
          </a:p>
        </p:txBody>
      </p:sp>
      <p:sp>
        <p:nvSpPr>
          <p:cNvPr id="5" name="TextBox 4"/>
          <p:cNvSpPr txBox="1"/>
          <p:nvPr/>
        </p:nvSpPr>
        <p:spPr>
          <a:xfrm>
            <a:off x="7046912" y="3221540"/>
            <a:ext cx="2660073" cy="2308324"/>
          </a:xfrm>
          <a:prstGeom prst="rect">
            <a:avLst/>
          </a:prstGeom>
          <a:noFill/>
          <a:ln w="38100">
            <a:solidFill>
              <a:schemeClr val="accent1"/>
            </a:solidFill>
          </a:ln>
        </p:spPr>
        <p:txBody>
          <a:bodyPr wrap="square" rtlCol="0">
            <a:spAutoFit/>
          </a:bodyPr>
          <a:lstStyle/>
          <a:p>
            <a:r>
              <a:rPr lang="en-US"/>
              <a:t>Here, we have specified exactly what functions the module exports, so people who use this module won't be able to access our dealHelper function. </a:t>
            </a:r>
            <a:endParaRPr lang="en-US" dirty="0"/>
          </a:p>
        </p:txBody>
      </p:sp>
    </p:spTree>
    <p:extLst>
      <p:ext uri="{BB962C8B-B14F-4D97-AF65-F5344CB8AC3E}">
        <p14:creationId xmlns:p14="http://schemas.microsoft.com/office/powerpoint/2010/main" val="3738819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05345"/>
            <a:ext cx="8915400" cy="4705877"/>
          </a:xfrm>
        </p:spPr>
        <p:txBody>
          <a:bodyPr>
            <a:normAutofit lnSpcReduction="10000"/>
          </a:bodyPr>
          <a:lstStyle/>
          <a:p>
            <a:pPr marL="0" indent="0">
              <a:buNone/>
            </a:pPr>
            <a:r>
              <a:rPr lang="en-US" dirty="0"/>
              <a:t>The () after Card and Deck specify that we are exporting the type but none of the constructors. For instance if our definition of Card were:</a:t>
            </a:r>
          </a:p>
          <a:p>
            <a:pPr marL="800100" lvl="2" indent="0">
              <a:buNone/>
            </a:pPr>
            <a:br>
              <a:rPr lang="en-US" dirty="0"/>
            </a:br>
            <a:r>
              <a:rPr lang="en-US" sz="1800" dirty="0"/>
              <a:t>data Card = Card Suit Face</a:t>
            </a:r>
          </a:p>
          <a:p>
            <a:pPr marL="800100" lvl="2" indent="0">
              <a:buNone/>
            </a:pPr>
            <a:r>
              <a:rPr lang="en-US" sz="1800" dirty="0"/>
              <a:t>data Suit = Hearts</a:t>
            </a:r>
          </a:p>
          <a:p>
            <a:pPr marL="800100" lvl="2" indent="0">
              <a:buNone/>
            </a:pPr>
            <a:r>
              <a:rPr lang="en-US" sz="1800" dirty="0"/>
              <a:t>          | Spades</a:t>
            </a:r>
          </a:p>
          <a:p>
            <a:pPr marL="800100" lvl="2" indent="0">
              <a:buNone/>
            </a:pPr>
            <a:r>
              <a:rPr lang="en-US" sz="1800" dirty="0"/>
              <a:t>          | Diamonds</a:t>
            </a:r>
          </a:p>
          <a:p>
            <a:pPr marL="800100" lvl="2" indent="0">
              <a:buNone/>
            </a:pPr>
            <a:r>
              <a:rPr lang="en-US" sz="1800" dirty="0"/>
              <a:t>          | Clubs</a:t>
            </a:r>
          </a:p>
          <a:p>
            <a:pPr marL="800100" lvl="2" indent="0">
              <a:buNone/>
            </a:pPr>
            <a:r>
              <a:rPr lang="en-US" sz="1800" dirty="0"/>
              <a:t>data Face = Jack</a:t>
            </a:r>
          </a:p>
          <a:p>
            <a:pPr marL="800100" lvl="2" indent="0">
              <a:buNone/>
            </a:pPr>
            <a:r>
              <a:rPr lang="en-US" sz="1800" dirty="0"/>
              <a:t>          | Queen</a:t>
            </a:r>
          </a:p>
          <a:p>
            <a:pPr marL="800100" lvl="2" indent="0">
              <a:buNone/>
            </a:pPr>
            <a:r>
              <a:rPr lang="en-US" sz="1800" dirty="0"/>
              <a:t>          | King</a:t>
            </a:r>
          </a:p>
          <a:p>
            <a:pPr marL="800100" lvl="2" indent="0">
              <a:buNone/>
            </a:pPr>
            <a:r>
              <a:rPr lang="en-US" sz="1800" dirty="0"/>
              <a:t>          | Ace</a:t>
            </a:r>
          </a:p>
          <a:p>
            <a:pPr marL="800100" lvl="2" indent="0">
              <a:buNone/>
            </a:pPr>
            <a:r>
              <a:rPr lang="en-US" sz="1800" dirty="0"/>
              <a:t>          | Number Int</a:t>
            </a:r>
          </a:p>
        </p:txBody>
      </p:sp>
      <p:sp>
        <p:nvSpPr>
          <p:cNvPr id="7" name="TextBox 6"/>
          <p:cNvSpPr txBox="1"/>
          <p:nvPr/>
        </p:nvSpPr>
        <p:spPr>
          <a:xfrm>
            <a:off x="6608618" y="3281433"/>
            <a:ext cx="4717473" cy="1477328"/>
          </a:xfrm>
          <a:prstGeom prst="rect">
            <a:avLst/>
          </a:prstGeom>
          <a:noFill/>
          <a:ln w="38100">
            <a:solidFill>
              <a:schemeClr val="accent1"/>
            </a:solidFill>
          </a:ln>
        </p:spPr>
        <p:txBody>
          <a:bodyPr wrap="square" rtlCol="0">
            <a:spAutoFit/>
          </a:bodyPr>
          <a:lstStyle/>
          <a:p>
            <a:r>
              <a:rPr lang="en-US" dirty="0"/>
              <a:t>Then users of our module would be able to use things of type Card, but wouldn't be able to construct their own Cards and wouldn't be able to extract any of the suit/face information stored in them.</a:t>
            </a:r>
          </a:p>
        </p:txBody>
      </p:sp>
    </p:spTree>
    <p:extLst>
      <p:ext uri="{BB962C8B-B14F-4D97-AF65-F5344CB8AC3E}">
        <p14:creationId xmlns:p14="http://schemas.microsoft.com/office/powerpoint/2010/main" val="1315268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9830" y="1413164"/>
            <a:ext cx="8915400" cy="4498058"/>
          </a:xfrm>
        </p:spPr>
        <p:txBody>
          <a:bodyPr/>
          <a:lstStyle/>
          <a:p>
            <a:pPr marL="0" indent="0">
              <a:buNone/>
            </a:pPr>
            <a:r>
              <a:rPr lang="en-US" dirty="0"/>
              <a:t>If we wanted users of our module to be able to access all of this information, we would have to specify it in the export list:</a:t>
            </a:r>
          </a:p>
          <a:p>
            <a:pPr marL="0" indent="0">
              <a:buNone/>
            </a:pPr>
            <a:endParaRPr lang="en-US" dirty="0"/>
          </a:p>
          <a:p>
            <a:pPr marL="800100" lvl="2" indent="0">
              <a:buNone/>
            </a:pPr>
            <a:r>
              <a:rPr lang="en-US" sz="1800" dirty="0"/>
              <a:t>module Cards ( Card(Card),</a:t>
            </a:r>
          </a:p>
          <a:p>
            <a:pPr marL="800100" lvl="2" indent="0">
              <a:buNone/>
            </a:pPr>
            <a:r>
              <a:rPr lang="en-US" sz="1800" dirty="0"/>
              <a:t>               Suit(</a:t>
            </a:r>
            <a:r>
              <a:rPr lang="en-US" sz="1800" dirty="0" err="1"/>
              <a:t>Hearts,Spades,Diamonds,Clubs</a:t>
            </a:r>
            <a:r>
              <a:rPr lang="en-US" sz="1800" dirty="0"/>
              <a:t>),</a:t>
            </a:r>
          </a:p>
          <a:p>
            <a:pPr marL="800100" lvl="2" indent="0">
              <a:buNone/>
            </a:pPr>
            <a:r>
              <a:rPr lang="en-US" sz="1800" dirty="0"/>
              <a:t>               Face(</a:t>
            </a:r>
            <a:r>
              <a:rPr lang="en-US" sz="1800" dirty="0" err="1"/>
              <a:t>Jack,Queen,King,Ace,Number</a:t>
            </a:r>
            <a:r>
              <a:rPr lang="en-US" sz="1800" dirty="0"/>
              <a:t>),</a:t>
            </a:r>
          </a:p>
          <a:p>
            <a:pPr marL="800100" lvl="2" indent="0">
              <a:buNone/>
            </a:pPr>
            <a:r>
              <a:rPr lang="en-US" sz="1800" dirty="0"/>
              <a:t>               ...</a:t>
            </a:r>
          </a:p>
          <a:p>
            <a:pPr marL="800100" lvl="2" indent="0">
              <a:buNone/>
            </a:pPr>
            <a:r>
              <a:rPr lang="en-US" sz="1800" dirty="0"/>
              <a:t>             )</a:t>
            </a:r>
          </a:p>
          <a:p>
            <a:pPr marL="800100" lvl="2" indent="0">
              <a:buNone/>
            </a:pPr>
            <a:r>
              <a:rPr lang="en-US" sz="1800" dirty="0"/>
              <a:t>    where</a:t>
            </a:r>
          </a:p>
          <a:p>
            <a:pPr marL="800100" lvl="2" indent="0">
              <a:buNone/>
            </a:pPr>
            <a:r>
              <a:rPr lang="en-US" sz="1800" dirty="0"/>
              <a:t>...</a:t>
            </a:r>
          </a:p>
          <a:p>
            <a:endParaRPr lang="en-US" dirty="0"/>
          </a:p>
        </p:txBody>
      </p:sp>
    </p:spTree>
    <p:extLst>
      <p:ext uri="{BB962C8B-B14F-4D97-AF65-F5344CB8AC3E}">
        <p14:creationId xmlns:p14="http://schemas.microsoft.com/office/powerpoint/2010/main" val="2865544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75509"/>
            <a:ext cx="8915400" cy="4435713"/>
          </a:xfrm>
        </p:spPr>
        <p:txBody>
          <a:bodyPr>
            <a:normAutofit/>
          </a:bodyPr>
          <a:lstStyle/>
          <a:p>
            <a:pPr marL="0" indent="0">
              <a:buNone/>
            </a:pPr>
            <a:r>
              <a:rPr lang="en-US" dirty="0"/>
              <a:t>This can get frustrating if you're exporting datatypes with many constructors, so if you want to export them all, you can simply write (..), as in:</a:t>
            </a:r>
          </a:p>
          <a:p>
            <a:pPr marL="0" indent="0">
              <a:buNone/>
            </a:pPr>
            <a:endParaRPr lang="en-US" dirty="0"/>
          </a:p>
          <a:p>
            <a:pPr marL="800100" lvl="2" indent="0">
              <a:buNone/>
            </a:pPr>
            <a:r>
              <a:rPr lang="en-US" sz="1800" dirty="0"/>
              <a:t>module Cards ( Card(..),</a:t>
            </a:r>
          </a:p>
          <a:p>
            <a:pPr marL="800100" lvl="2" indent="0">
              <a:buNone/>
            </a:pPr>
            <a:r>
              <a:rPr lang="en-US" sz="1800" dirty="0"/>
              <a:t>               Suit(..),</a:t>
            </a:r>
          </a:p>
          <a:p>
            <a:pPr marL="800100" lvl="2" indent="0">
              <a:buNone/>
            </a:pPr>
            <a:r>
              <a:rPr lang="en-US" sz="1800" dirty="0"/>
              <a:t>               Face(..),</a:t>
            </a:r>
          </a:p>
          <a:p>
            <a:pPr marL="800100" lvl="2" indent="0">
              <a:buNone/>
            </a:pPr>
            <a:r>
              <a:rPr lang="en-US" sz="1800" dirty="0"/>
              <a:t>               ...</a:t>
            </a:r>
          </a:p>
          <a:p>
            <a:pPr marL="800100" lvl="2" indent="0">
              <a:buNone/>
            </a:pPr>
            <a:r>
              <a:rPr lang="en-US" sz="1800" dirty="0"/>
              <a:t>             )</a:t>
            </a:r>
          </a:p>
          <a:p>
            <a:pPr marL="800100" lvl="2" indent="0">
              <a:buNone/>
            </a:pPr>
            <a:r>
              <a:rPr lang="en-US" sz="1800" dirty="0"/>
              <a:t>    where</a:t>
            </a:r>
          </a:p>
          <a:p>
            <a:pPr marL="800100" lvl="2" indent="0">
              <a:buNone/>
            </a:pPr>
            <a:endParaRPr lang="en-US" sz="1800" dirty="0"/>
          </a:p>
          <a:p>
            <a:pPr marL="800100" lvl="2" indent="0">
              <a:buNone/>
            </a:pPr>
            <a:r>
              <a:rPr lang="en-US" sz="1800" dirty="0"/>
              <a:t>...</a:t>
            </a:r>
          </a:p>
          <a:p>
            <a:endParaRPr lang="en-US" dirty="0"/>
          </a:p>
        </p:txBody>
      </p:sp>
      <p:sp>
        <p:nvSpPr>
          <p:cNvPr id="5" name="TextBox 4"/>
          <p:cNvSpPr txBox="1"/>
          <p:nvPr/>
        </p:nvSpPr>
        <p:spPr>
          <a:xfrm>
            <a:off x="7564582" y="3693365"/>
            <a:ext cx="3283527" cy="646331"/>
          </a:xfrm>
          <a:prstGeom prst="rect">
            <a:avLst/>
          </a:prstGeom>
          <a:noFill/>
          <a:ln w="38100">
            <a:solidFill>
              <a:schemeClr val="accent1"/>
            </a:solidFill>
          </a:ln>
        </p:spPr>
        <p:txBody>
          <a:bodyPr wrap="square" rtlCol="0">
            <a:spAutoFit/>
          </a:bodyPr>
          <a:lstStyle/>
          <a:p>
            <a:r>
              <a:rPr lang="en-US"/>
              <a:t>And this will automatically export all the constructors.</a:t>
            </a:r>
          </a:p>
        </p:txBody>
      </p:sp>
    </p:spTree>
    <p:extLst>
      <p:ext uri="{BB962C8B-B14F-4D97-AF65-F5344CB8AC3E}">
        <p14:creationId xmlns:p14="http://schemas.microsoft.com/office/powerpoint/2010/main" val="179348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lstStyle/>
          <a:p>
            <a:pPr marL="0" indent="0">
              <a:buNone/>
            </a:pPr>
            <a:r>
              <a:rPr lang="en-US" dirty="0"/>
              <a:t>There are a few idiosyncrasies in the module import system, but as long as you stay away from the corner cases, you should be fine. Suppose, as before, you wrote a module called "Cards" which you saved in the file "</a:t>
            </a:r>
            <a:r>
              <a:rPr lang="en-US" dirty="0" err="1"/>
              <a:t>Cards.hs</a:t>
            </a:r>
            <a:r>
              <a:rPr lang="en-US" dirty="0"/>
              <a:t>". You are now writing your poker module and you want to import all the definitions from the "Cards" module. To do this, all you need to do is write:</a:t>
            </a:r>
          </a:p>
          <a:p>
            <a:pPr marL="800100" lvl="2" indent="0">
              <a:buNone/>
            </a:pPr>
            <a:r>
              <a:rPr lang="en-US" sz="1800" dirty="0"/>
              <a:t>module Poker</a:t>
            </a:r>
          </a:p>
          <a:p>
            <a:pPr marL="800100" lvl="2" indent="0">
              <a:buNone/>
            </a:pPr>
            <a:r>
              <a:rPr lang="en-US" sz="1800" dirty="0"/>
              <a:t>    where</a:t>
            </a:r>
          </a:p>
          <a:p>
            <a:pPr marL="800100" lvl="2" indent="0">
              <a:buNone/>
            </a:pPr>
            <a:r>
              <a:rPr lang="en-US" sz="1800" dirty="0"/>
              <a:t>import Cards</a:t>
            </a:r>
          </a:p>
        </p:txBody>
      </p:sp>
    </p:spTree>
    <p:extLst>
      <p:ext uri="{BB962C8B-B14F-4D97-AF65-F5344CB8AC3E}">
        <p14:creationId xmlns:p14="http://schemas.microsoft.com/office/powerpoint/2010/main" val="3610024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83327"/>
            <a:ext cx="8915400" cy="4227895"/>
          </a:xfrm>
        </p:spPr>
        <p:txBody>
          <a:bodyPr/>
          <a:lstStyle/>
          <a:p>
            <a:pPr marL="0" indent="0">
              <a:buNone/>
            </a:pPr>
            <a:r>
              <a:rPr lang="en-US" dirty="0"/>
              <a:t>This will enable you to use any of the functions, types and constructors exported by the module "Cards". You may refer to them simply by their name in the "Cards" module (as, for instance, </a:t>
            </a:r>
            <a:r>
              <a:rPr lang="en-US" dirty="0" err="1"/>
              <a:t>newDeck</a:t>
            </a:r>
            <a:r>
              <a:rPr lang="en-US" dirty="0"/>
              <a:t>), or you may refer to them explicitly as imported from "Cards" (as, for instance, </a:t>
            </a:r>
            <a:r>
              <a:rPr lang="en-US" dirty="0" err="1"/>
              <a:t>Cards.newDeck</a:t>
            </a:r>
            <a:r>
              <a:rPr lang="en-US" dirty="0"/>
              <a:t>). It may be the case that two modules export functions or types of the same name. In these cases, you can import one of the modules qualified which means that you would no longer be able to simply use the </a:t>
            </a:r>
            <a:r>
              <a:rPr lang="en-US" dirty="0" err="1"/>
              <a:t>newDeck</a:t>
            </a:r>
            <a:r>
              <a:rPr lang="en-US" dirty="0"/>
              <a:t> format but must use the longer </a:t>
            </a:r>
            <a:r>
              <a:rPr lang="en-US" dirty="0" err="1"/>
              <a:t>Cards.newDeck</a:t>
            </a:r>
            <a:r>
              <a:rPr lang="en-US" dirty="0"/>
              <a:t> format, to remove ambiguity. If you wanted to import "Cards" in this qualified form, you would write:</a:t>
            </a:r>
          </a:p>
          <a:p>
            <a:pPr marL="0" indent="0">
              <a:buNone/>
            </a:pPr>
            <a:endParaRPr lang="en-US" dirty="0"/>
          </a:p>
          <a:p>
            <a:pPr marL="800100" lvl="2" indent="0">
              <a:buNone/>
            </a:pPr>
            <a:r>
              <a:rPr lang="en-US" sz="1800" dirty="0"/>
              <a:t>import qualified Cards</a:t>
            </a:r>
          </a:p>
          <a:p>
            <a:pPr marL="0" indent="0">
              <a:buNone/>
            </a:pPr>
            <a:endParaRPr lang="en-US" dirty="0"/>
          </a:p>
        </p:txBody>
      </p:sp>
    </p:spTree>
    <p:extLst>
      <p:ext uri="{BB962C8B-B14F-4D97-AF65-F5344CB8AC3E}">
        <p14:creationId xmlns:p14="http://schemas.microsoft.com/office/powerpoint/2010/main" val="2046447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Another way to avoid problems with overlapping function definitions is to import only certain functions from modules. Suppose we knew the only function from "Cards" that we wanted was </a:t>
            </a:r>
            <a:r>
              <a:rPr lang="en-US" dirty="0" err="1"/>
              <a:t>newDeck</a:t>
            </a:r>
            <a:r>
              <a:rPr lang="en-US" dirty="0"/>
              <a:t>, we could import only this function by writing:</a:t>
            </a:r>
          </a:p>
          <a:p>
            <a:pPr marL="0" indent="0">
              <a:buNone/>
            </a:pPr>
            <a:endParaRPr lang="en-US" dirty="0"/>
          </a:p>
          <a:p>
            <a:pPr marL="800100" lvl="2" indent="0">
              <a:buNone/>
            </a:pPr>
            <a:r>
              <a:rPr lang="en-US" sz="1800" dirty="0"/>
              <a:t>import Cards (</a:t>
            </a:r>
            <a:r>
              <a:rPr lang="en-US" sz="1800" dirty="0" err="1"/>
              <a:t>newDeck</a:t>
            </a:r>
            <a:r>
              <a:rPr lang="en-US" sz="1800" dirty="0"/>
              <a:t>)</a:t>
            </a:r>
          </a:p>
          <a:p>
            <a:pPr marL="0" indent="0">
              <a:buNone/>
            </a:pPr>
            <a:endParaRPr lang="en-US" dirty="0"/>
          </a:p>
        </p:txBody>
      </p:sp>
    </p:spTree>
    <p:extLst>
      <p:ext uri="{BB962C8B-B14F-4D97-AF65-F5344CB8AC3E}">
        <p14:creationId xmlns:p14="http://schemas.microsoft.com/office/powerpoint/2010/main" val="1736335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558636"/>
            <a:ext cx="8915400" cy="4352586"/>
          </a:xfrm>
        </p:spPr>
        <p:txBody>
          <a:bodyPr/>
          <a:lstStyle/>
          <a:p>
            <a:pPr marL="0" indent="0">
              <a:buNone/>
            </a:pPr>
            <a:r>
              <a:rPr lang="en-US" dirty="0"/>
              <a:t>On the other hand, suppose we knew that that the deal function overlapped with another module, but that we didn't need the "Cards" version of that function. We could hide the definition of deal and import everything else by writing:</a:t>
            </a:r>
          </a:p>
          <a:p>
            <a:pPr marL="0" indent="0">
              <a:buNone/>
            </a:pPr>
            <a:endParaRPr lang="en-US" dirty="0"/>
          </a:p>
          <a:p>
            <a:pPr marL="0" indent="0">
              <a:buNone/>
            </a:pPr>
            <a:endParaRPr lang="en-US" dirty="0"/>
          </a:p>
          <a:p>
            <a:pPr marL="800100" lvl="2" indent="0">
              <a:buNone/>
            </a:pPr>
            <a:r>
              <a:rPr lang="en-US" sz="1800" dirty="0"/>
              <a:t>import Cards hiding (deal)</a:t>
            </a:r>
          </a:p>
          <a:p>
            <a:endParaRPr lang="en-US" dirty="0"/>
          </a:p>
        </p:txBody>
      </p:sp>
    </p:spTree>
    <p:extLst>
      <p:ext uri="{BB962C8B-B14F-4D97-AF65-F5344CB8AC3E}">
        <p14:creationId xmlns:p14="http://schemas.microsoft.com/office/powerpoint/2010/main" val="544266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Finally, suppose we want to import "Cards" as a qualified module, but don't want to have to type Cards. out all the time and would rather just type, for instance, C. -- we could do this using the as keyword:</a:t>
            </a:r>
          </a:p>
          <a:p>
            <a:pPr marL="0" indent="0">
              <a:buNone/>
            </a:pPr>
            <a:endParaRPr lang="en-US" dirty="0"/>
          </a:p>
          <a:p>
            <a:pPr marL="0" indent="0">
              <a:buNone/>
            </a:pPr>
            <a:endParaRPr lang="en-US" dirty="0"/>
          </a:p>
          <a:p>
            <a:pPr marL="800100" lvl="2" indent="0">
              <a:buNone/>
            </a:pPr>
            <a:r>
              <a:rPr lang="en-US" sz="1800" dirty="0"/>
              <a:t>import qualified Cards as C</a:t>
            </a:r>
          </a:p>
          <a:p>
            <a:endParaRPr lang="en-US" dirty="0"/>
          </a:p>
        </p:txBody>
      </p:sp>
    </p:spTree>
    <p:extLst>
      <p:ext uri="{BB962C8B-B14F-4D97-AF65-F5344CB8AC3E}">
        <p14:creationId xmlns:p14="http://schemas.microsoft.com/office/powerpoint/2010/main" val="1535796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Maybe – Just something or Nothing</a:t>
            </a:r>
            <a:br>
              <a:rPr lang="en-US" dirty="0"/>
            </a:br>
            <a:endParaRPr lang="en-US" dirty="0"/>
          </a:p>
        </p:txBody>
      </p:sp>
      <p:sp>
        <p:nvSpPr>
          <p:cNvPr id="3" name="Content Placeholder 2"/>
          <p:cNvSpPr>
            <a:spLocks noGrp="1"/>
          </p:cNvSpPr>
          <p:nvPr>
            <p:ph idx="1"/>
          </p:nvPr>
        </p:nvSpPr>
        <p:spPr/>
        <p:txBody>
          <a:bodyPr>
            <a:normAutofit/>
          </a:bodyPr>
          <a:lstStyle/>
          <a:p>
            <a:pPr marL="0" indent="0">
              <a:buNone/>
            </a:pPr>
            <a:br>
              <a:rPr lang="en-US" dirty="0"/>
            </a:br>
            <a:br>
              <a:rPr lang="en-US" dirty="0"/>
            </a:br>
            <a:endParaRPr lang="en-US" dirty="0"/>
          </a:p>
          <a:p>
            <a:pPr marL="0" indent="0">
              <a:buNone/>
            </a:pPr>
            <a:endParaRPr lang="en-US" dirty="0"/>
          </a:p>
          <a:p>
            <a:pPr marL="0" indent="0">
              <a:buNone/>
            </a:pPr>
            <a:r>
              <a:rPr lang="en-US" dirty="0"/>
              <a:t>Searching a map for a key is awesome if we find the key, but what if it doesn’t exist in our map? This would produce a runtime error. </a:t>
            </a:r>
          </a:p>
          <a:p>
            <a:pPr marL="0" indent="0">
              <a:buNone/>
            </a:pPr>
            <a:endParaRPr lang="en-US" dirty="0"/>
          </a:p>
          <a:p>
            <a:pPr marL="0" indent="0">
              <a:buNone/>
            </a:pPr>
            <a:r>
              <a:rPr lang="en-US" dirty="0"/>
              <a:t>HOWEVER, if we return a Maybe it </a:t>
            </a:r>
            <a:br>
              <a:rPr lang="en-US" dirty="0"/>
            </a:br>
            <a:r>
              <a:rPr lang="en-US" dirty="0"/>
              <a:t>would return the value associated </a:t>
            </a:r>
            <a:br>
              <a:rPr lang="en-US" dirty="0"/>
            </a:br>
            <a:r>
              <a:rPr lang="en-US" dirty="0"/>
              <a:t>with the key if it existed. </a:t>
            </a:r>
            <a:br>
              <a:rPr lang="en-US" dirty="0"/>
            </a:br>
            <a:r>
              <a:rPr lang="en-US" dirty="0"/>
              <a:t>If it does not exist it returns “nothing”.</a:t>
            </a:r>
          </a:p>
          <a:p>
            <a:pPr marL="0" indent="0">
              <a:buNone/>
            </a:pPr>
            <a:endParaRPr lang="en-US" dirty="0"/>
          </a:p>
        </p:txBody>
      </p:sp>
      <p:sp>
        <p:nvSpPr>
          <p:cNvPr id="4" name="TextBox 3"/>
          <p:cNvSpPr txBox="1"/>
          <p:nvPr/>
        </p:nvSpPr>
        <p:spPr>
          <a:xfrm>
            <a:off x="6850983" y="4280453"/>
            <a:ext cx="4873450" cy="1477328"/>
          </a:xfrm>
          <a:prstGeom prst="rect">
            <a:avLst/>
          </a:prstGeom>
          <a:noFill/>
          <a:ln w="38100">
            <a:solidFill>
              <a:schemeClr val="accent1"/>
            </a:solidFill>
          </a:ln>
        </p:spPr>
        <p:txBody>
          <a:bodyPr wrap="none" rtlCol="0">
            <a:spAutoFit/>
          </a:bodyPr>
          <a:lstStyle/>
          <a:p>
            <a:r>
              <a:rPr lang="en-US" dirty="0" err="1"/>
              <a:t>findKey</a:t>
            </a:r>
            <a:r>
              <a:rPr lang="en-US" dirty="0"/>
              <a:t> :: (</a:t>
            </a:r>
            <a:r>
              <a:rPr lang="en-US" dirty="0" err="1"/>
              <a:t>Eq</a:t>
            </a:r>
            <a:r>
              <a:rPr lang="en-US" dirty="0"/>
              <a:t> k) =&gt; k -&gt; [(</a:t>
            </a:r>
            <a:r>
              <a:rPr lang="en-US" dirty="0" err="1"/>
              <a:t>k,v</a:t>
            </a:r>
            <a:r>
              <a:rPr lang="en-US" dirty="0"/>
              <a:t>)] -&gt; Maybe v  </a:t>
            </a:r>
          </a:p>
          <a:p>
            <a:r>
              <a:rPr lang="en-US" dirty="0" err="1"/>
              <a:t>findKey</a:t>
            </a:r>
            <a:r>
              <a:rPr lang="en-US" dirty="0"/>
              <a:t> key [] = Nothing  </a:t>
            </a:r>
          </a:p>
          <a:p>
            <a:r>
              <a:rPr lang="en-US" dirty="0" err="1"/>
              <a:t>findKey</a:t>
            </a:r>
            <a:r>
              <a:rPr lang="en-US" dirty="0"/>
              <a:t> key ((</a:t>
            </a:r>
            <a:r>
              <a:rPr lang="en-US" dirty="0" err="1"/>
              <a:t>k,v</a:t>
            </a:r>
            <a:r>
              <a:rPr lang="en-US" dirty="0"/>
              <a:t>):</a:t>
            </a:r>
            <a:r>
              <a:rPr lang="en-US" dirty="0" err="1"/>
              <a:t>xs</a:t>
            </a:r>
            <a:r>
              <a:rPr lang="en-US" dirty="0"/>
              <a:t>) = if key == k  </a:t>
            </a:r>
          </a:p>
          <a:p>
            <a:r>
              <a:rPr lang="en-US" dirty="0"/>
              <a:t>                            then Just v  </a:t>
            </a:r>
          </a:p>
          <a:p>
            <a:r>
              <a:rPr lang="en-US" dirty="0"/>
              <a:t>                            else </a:t>
            </a:r>
            <a:r>
              <a:rPr lang="en-US" dirty="0" err="1"/>
              <a:t>findKey</a:t>
            </a:r>
            <a:r>
              <a:rPr lang="en-US" dirty="0"/>
              <a:t> key </a:t>
            </a:r>
            <a:r>
              <a:rPr lang="en-US" dirty="0" err="1"/>
              <a:t>xs</a:t>
            </a:r>
            <a:r>
              <a:rPr lang="en-US" dirty="0"/>
              <a:t>  </a:t>
            </a:r>
          </a:p>
        </p:txBody>
      </p:sp>
      <p:sp>
        <p:nvSpPr>
          <p:cNvPr id="5" name="TextBox 4"/>
          <p:cNvSpPr txBox="1"/>
          <p:nvPr/>
        </p:nvSpPr>
        <p:spPr>
          <a:xfrm>
            <a:off x="3754577" y="2567321"/>
            <a:ext cx="6537367" cy="646331"/>
          </a:xfrm>
          <a:prstGeom prst="rect">
            <a:avLst/>
          </a:prstGeom>
          <a:noFill/>
          <a:ln w="38100">
            <a:solidFill>
              <a:schemeClr val="accent1"/>
            </a:solidFill>
          </a:ln>
        </p:spPr>
        <p:txBody>
          <a:bodyPr wrap="none" rtlCol="0">
            <a:spAutoFit/>
          </a:bodyPr>
          <a:lstStyle/>
          <a:p>
            <a:r>
              <a:rPr lang="en-US" dirty="0" err="1"/>
              <a:t>findKey</a:t>
            </a:r>
            <a:r>
              <a:rPr lang="en-US" dirty="0"/>
              <a:t> :: (</a:t>
            </a:r>
            <a:r>
              <a:rPr lang="en-US" dirty="0" err="1"/>
              <a:t>Eq</a:t>
            </a:r>
            <a:r>
              <a:rPr lang="en-US" dirty="0"/>
              <a:t> k) =&gt; k -&gt; [(</a:t>
            </a:r>
            <a:r>
              <a:rPr lang="en-US" dirty="0" err="1"/>
              <a:t>k,v</a:t>
            </a:r>
            <a:r>
              <a:rPr lang="en-US" dirty="0"/>
              <a:t>)] -&gt; v  </a:t>
            </a:r>
          </a:p>
          <a:p>
            <a:r>
              <a:rPr lang="en-US" dirty="0" err="1"/>
              <a:t>findKey</a:t>
            </a:r>
            <a:r>
              <a:rPr lang="en-US" dirty="0"/>
              <a:t> key </a:t>
            </a:r>
            <a:r>
              <a:rPr lang="en-US" dirty="0" err="1"/>
              <a:t>xs</a:t>
            </a:r>
            <a:r>
              <a:rPr lang="en-US" dirty="0"/>
              <a:t> = </a:t>
            </a:r>
            <a:r>
              <a:rPr lang="en-US" dirty="0" err="1"/>
              <a:t>snd</a:t>
            </a:r>
            <a:r>
              <a:rPr lang="en-US" dirty="0"/>
              <a:t> . head . filter (\(</a:t>
            </a:r>
            <a:r>
              <a:rPr lang="en-US" dirty="0" err="1"/>
              <a:t>k,v</a:t>
            </a:r>
            <a:r>
              <a:rPr lang="en-US" dirty="0"/>
              <a:t>) -&gt; key == k) $ </a:t>
            </a:r>
            <a:r>
              <a:rPr lang="en-US" dirty="0" err="1"/>
              <a:t>xs</a:t>
            </a:r>
            <a:r>
              <a:rPr lang="en-US" dirty="0"/>
              <a:t>  </a:t>
            </a:r>
          </a:p>
        </p:txBody>
      </p:sp>
      <p:sp>
        <p:nvSpPr>
          <p:cNvPr id="7" name="TextBox 6"/>
          <p:cNvSpPr txBox="1"/>
          <p:nvPr/>
        </p:nvSpPr>
        <p:spPr>
          <a:xfrm>
            <a:off x="9097058" y="537601"/>
            <a:ext cx="2175285" cy="369332"/>
          </a:xfrm>
          <a:prstGeom prst="rect">
            <a:avLst/>
          </a:prstGeom>
          <a:noFill/>
        </p:spPr>
        <p:txBody>
          <a:bodyPr wrap="square" rtlCol="0">
            <a:spAutoFit/>
          </a:bodyPr>
          <a:lstStyle/>
          <a:p>
            <a:r>
              <a:rPr lang="en-US" dirty="0">
                <a:solidFill>
                  <a:schemeClr val="accent1"/>
                </a:solidFill>
              </a:rPr>
              <a:t>The skies parted</a:t>
            </a:r>
            <a:endParaRPr lang="en-US" dirty="0"/>
          </a:p>
        </p:txBody>
      </p:sp>
      <p:sp>
        <p:nvSpPr>
          <p:cNvPr id="8" name="TextBox 7"/>
          <p:cNvSpPr txBox="1"/>
          <p:nvPr/>
        </p:nvSpPr>
        <p:spPr>
          <a:xfrm>
            <a:off x="7710837" y="865919"/>
            <a:ext cx="3329237" cy="584775"/>
          </a:xfrm>
          <a:prstGeom prst="rect">
            <a:avLst/>
          </a:prstGeom>
          <a:noFill/>
        </p:spPr>
        <p:txBody>
          <a:bodyPr wrap="square" rtlCol="0">
            <a:spAutoFit/>
          </a:bodyPr>
          <a:lstStyle/>
          <a:p>
            <a:r>
              <a:rPr lang="en-US" sz="3200" dirty="0">
                <a:solidFill>
                  <a:schemeClr val="accent1"/>
                </a:solidFill>
              </a:rPr>
              <a:t>the angels sang</a:t>
            </a:r>
            <a:endParaRPr lang="en-US" sz="3200" dirty="0"/>
          </a:p>
        </p:txBody>
      </p:sp>
      <p:sp>
        <p:nvSpPr>
          <p:cNvPr id="9" name="TextBox 8"/>
          <p:cNvSpPr txBox="1"/>
          <p:nvPr/>
        </p:nvSpPr>
        <p:spPr>
          <a:xfrm>
            <a:off x="2518189" y="1277034"/>
            <a:ext cx="8521885" cy="646331"/>
          </a:xfrm>
          <a:prstGeom prst="rect">
            <a:avLst/>
          </a:prstGeom>
          <a:noFill/>
        </p:spPr>
        <p:txBody>
          <a:bodyPr wrap="none" rtlCol="0">
            <a:spAutoFit/>
          </a:bodyPr>
          <a:lstStyle/>
          <a:p>
            <a:r>
              <a:rPr lang="en-US" sz="3600" dirty="0">
                <a:solidFill>
                  <a:schemeClr val="accent1"/>
                </a:solidFill>
              </a:rPr>
              <a:t>I understood the Maybe datatype!!!!!</a:t>
            </a:r>
            <a:endParaRPr lang="en-US" sz="3600" dirty="0"/>
          </a:p>
        </p:txBody>
      </p:sp>
    </p:spTree>
    <p:extLst>
      <p:ext uri="{BB962C8B-B14F-4D97-AF65-F5344CB8AC3E}">
        <p14:creationId xmlns:p14="http://schemas.microsoft.com/office/powerpoint/2010/main" val="2710101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25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2" name="90182_timbre_remix-of-34301-vann-westfold-secundotempore2-1stbit-remix-3 (mp3cut.net).wav"/>
                                        </p:tgtEl>
                                      </p:cMediaNode>
                                    </p:audio>
                                  </p:subTnLst>
                                </p:cTn>
                              </p:par>
                              <p:par>
                                <p:cTn id="12" presetID="42"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P spid="5" grpId="0" animBg="1"/>
      <p:bldP spid="7" grpId="0"/>
      <p:bldP spid="7" grpId="1"/>
      <p:bldP spid="8" grpId="0"/>
      <p:bldP spid="8" grpId="1"/>
      <p:bldP spid="9" grpId="0"/>
      <p:bldP spid="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11480"/>
            <a:ext cx="8915400" cy="6080760"/>
          </a:xfrm>
        </p:spPr>
        <p:txBody>
          <a:bodyPr>
            <a:normAutofit/>
          </a:bodyPr>
          <a:lstStyle/>
          <a:p>
            <a:pPr marL="0" indent="0">
              <a:buNone/>
            </a:pPr>
            <a:r>
              <a:rPr lang="en-US" sz="1900" dirty="0"/>
              <a:t>Given-      </a:t>
            </a:r>
            <a:r>
              <a:rPr lang="en-US" sz="1900" dirty="0" err="1"/>
              <a:t>phoneBook</a:t>
            </a:r>
            <a:r>
              <a:rPr lang="en-US" sz="1900" dirty="0"/>
              <a:t> =  </a:t>
            </a:r>
            <a:r>
              <a:rPr lang="en-US" dirty="0"/>
              <a:t> </a:t>
            </a:r>
          </a:p>
          <a:p>
            <a:pPr marL="800100" lvl="2" indent="0">
              <a:buNone/>
            </a:pPr>
            <a:r>
              <a:rPr lang="en-US" sz="2000" dirty="0"/>
              <a:t>  </a:t>
            </a:r>
            <a:r>
              <a:rPr lang="en-US" sz="1900" dirty="0"/>
              <a:t>  [("betty","555-2938")  </a:t>
            </a:r>
          </a:p>
          <a:p>
            <a:pPr marL="800100" lvl="2" indent="0">
              <a:buNone/>
            </a:pPr>
            <a:r>
              <a:rPr lang="en-US" sz="1900" dirty="0"/>
              <a:t>    ,("bonnie","452-2928")  </a:t>
            </a:r>
          </a:p>
          <a:p>
            <a:pPr marL="800100" lvl="2" indent="0">
              <a:buNone/>
            </a:pPr>
            <a:r>
              <a:rPr lang="en-US" sz="1900" dirty="0"/>
              <a:t>    ,("patsy","493-2928")  </a:t>
            </a:r>
          </a:p>
          <a:p>
            <a:pPr marL="800100" lvl="2" indent="0">
              <a:buNone/>
            </a:pPr>
            <a:r>
              <a:rPr lang="en-US" sz="1900" dirty="0"/>
              <a:t>    ,("lucille","205-2928")  </a:t>
            </a:r>
          </a:p>
          <a:p>
            <a:pPr marL="800100" lvl="2" indent="0">
              <a:buNone/>
            </a:pPr>
            <a:r>
              <a:rPr lang="en-US" sz="1900" dirty="0"/>
              <a:t>    ,("wendy","939-8282")  </a:t>
            </a:r>
          </a:p>
          <a:p>
            <a:pPr marL="800100" lvl="2" indent="0">
              <a:buNone/>
            </a:pPr>
            <a:r>
              <a:rPr lang="en-US" sz="1900" dirty="0"/>
              <a:t>    ,("penny","853-2492")  </a:t>
            </a:r>
          </a:p>
          <a:p>
            <a:pPr marL="800100" lvl="2" indent="0">
              <a:buNone/>
            </a:pPr>
            <a:r>
              <a:rPr lang="en-US" sz="1900" dirty="0"/>
              <a:t>    ]  </a:t>
            </a:r>
          </a:p>
          <a:p>
            <a:pPr marL="0" indent="0">
              <a:buNone/>
            </a:pPr>
            <a:r>
              <a:rPr lang="en-US" sz="1900" dirty="0" err="1"/>
              <a:t>ghci</a:t>
            </a:r>
            <a:r>
              <a:rPr lang="en-US" sz="1900" dirty="0"/>
              <a:t>&gt; </a:t>
            </a:r>
            <a:r>
              <a:rPr lang="en-US" sz="1900" dirty="0" err="1"/>
              <a:t>findKey</a:t>
            </a:r>
            <a:r>
              <a:rPr lang="en-US" sz="1900" dirty="0"/>
              <a:t> "penny" </a:t>
            </a:r>
            <a:r>
              <a:rPr lang="en-US" sz="1900" dirty="0" err="1"/>
              <a:t>phoneBook</a:t>
            </a:r>
            <a:r>
              <a:rPr lang="en-US" sz="1900" dirty="0"/>
              <a:t>  </a:t>
            </a:r>
          </a:p>
          <a:p>
            <a:pPr marL="0" indent="0">
              <a:buNone/>
            </a:pPr>
            <a:r>
              <a:rPr lang="en-US" sz="1900" dirty="0"/>
              <a:t>Just "853-2492"  </a:t>
            </a:r>
          </a:p>
          <a:p>
            <a:pPr marL="0" indent="0">
              <a:buNone/>
            </a:pPr>
            <a:r>
              <a:rPr lang="en-US" sz="1900" dirty="0" err="1"/>
              <a:t>ghci</a:t>
            </a:r>
            <a:r>
              <a:rPr lang="en-US" sz="1900" dirty="0"/>
              <a:t>&gt; </a:t>
            </a:r>
            <a:r>
              <a:rPr lang="en-US" sz="1900" dirty="0" err="1"/>
              <a:t>findKey</a:t>
            </a:r>
            <a:r>
              <a:rPr lang="en-US" sz="1900" dirty="0"/>
              <a:t> "betty" </a:t>
            </a:r>
            <a:r>
              <a:rPr lang="en-US" sz="1900" dirty="0" err="1"/>
              <a:t>phoneBook</a:t>
            </a:r>
            <a:r>
              <a:rPr lang="en-US" sz="1900" dirty="0"/>
              <a:t>  </a:t>
            </a:r>
          </a:p>
          <a:p>
            <a:pPr marL="0" indent="0">
              <a:buNone/>
            </a:pPr>
            <a:r>
              <a:rPr lang="en-US" sz="1900" dirty="0"/>
              <a:t>Just "555-2938"  </a:t>
            </a:r>
          </a:p>
          <a:p>
            <a:pPr marL="0" indent="0">
              <a:buNone/>
            </a:pPr>
            <a:r>
              <a:rPr lang="en-US" sz="1900" dirty="0" err="1"/>
              <a:t>ghci</a:t>
            </a:r>
            <a:r>
              <a:rPr lang="en-US" sz="1900" dirty="0"/>
              <a:t>&gt; </a:t>
            </a:r>
            <a:r>
              <a:rPr lang="en-US" sz="1900" dirty="0" err="1"/>
              <a:t>findKey</a:t>
            </a:r>
            <a:r>
              <a:rPr lang="en-US" sz="1900" dirty="0"/>
              <a:t> "</a:t>
            </a:r>
            <a:r>
              <a:rPr lang="en-US" sz="1900" dirty="0" err="1"/>
              <a:t>wilma</a:t>
            </a:r>
            <a:r>
              <a:rPr lang="en-US" sz="1900" dirty="0"/>
              <a:t>" </a:t>
            </a:r>
            <a:r>
              <a:rPr lang="en-US" sz="1900" dirty="0" err="1"/>
              <a:t>phoneBook</a:t>
            </a:r>
            <a:r>
              <a:rPr lang="en-US" sz="1900" dirty="0"/>
              <a:t>  </a:t>
            </a:r>
          </a:p>
          <a:p>
            <a:pPr marL="0" indent="0">
              <a:buNone/>
            </a:pPr>
            <a:r>
              <a:rPr lang="en-US" sz="1900" dirty="0"/>
              <a:t>Nothing  </a:t>
            </a:r>
          </a:p>
          <a:p>
            <a:pPr marL="0" indent="0">
              <a:buNone/>
            </a:pPr>
            <a:endParaRPr lang="en-US" b="1" dirty="0"/>
          </a:p>
          <a:p>
            <a:pPr marL="0" indent="0">
              <a:buNone/>
            </a:pPr>
            <a:endParaRPr lang="en-US" dirty="0"/>
          </a:p>
        </p:txBody>
      </p:sp>
      <p:sp>
        <p:nvSpPr>
          <p:cNvPr id="4" name="TextBox 3"/>
          <p:cNvSpPr txBox="1"/>
          <p:nvPr/>
        </p:nvSpPr>
        <p:spPr>
          <a:xfrm>
            <a:off x="7589520" y="4572000"/>
            <a:ext cx="3703320" cy="1200329"/>
          </a:xfrm>
          <a:prstGeom prst="rect">
            <a:avLst/>
          </a:prstGeom>
          <a:noFill/>
        </p:spPr>
        <p:txBody>
          <a:bodyPr wrap="square" rtlCol="0">
            <a:spAutoFit/>
          </a:bodyPr>
          <a:lstStyle/>
          <a:p>
            <a:r>
              <a:rPr lang="en-US" dirty="0"/>
              <a:t>Works like a charm! If we have the phone number, we Just get the number, otherwise we get Nothing.</a:t>
            </a:r>
          </a:p>
        </p:txBody>
      </p:sp>
    </p:spTree>
    <p:extLst>
      <p:ext uri="{BB962C8B-B14F-4D97-AF65-F5344CB8AC3E}">
        <p14:creationId xmlns:p14="http://schemas.microsoft.com/office/powerpoint/2010/main" val="3254040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modules</a:t>
            </a:r>
          </a:p>
        </p:txBody>
      </p:sp>
      <p:sp>
        <p:nvSpPr>
          <p:cNvPr id="3" name="Content Placeholder 2"/>
          <p:cNvSpPr>
            <a:spLocks noGrp="1"/>
          </p:cNvSpPr>
          <p:nvPr>
            <p:ph idx="1"/>
          </p:nvPr>
        </p:nvSpPr>
        <p:spPr>
          <a:xfrm>
            <a:off x="2589212" y="2133600"/>
            <a:ext cx="8915400" cy="3777622"/>
          </a:xfrm>
        </p:spPr>
        <p:txBody>
          <a:bodyPr/>
          <a:lstStyle/>
          <a:p>
            <a:r>
              <a:rPr lang="en-US" dirty="0"/>
              <a:t>Default module is prelude (hence Prelude &gt; in the </a:t>
            </a:r>
            <a:r>
              <a:rPr lang="en-US" dirty="0" err="1"/>
              <a:t>GCHi</a:t>
            </a:r>
            <a:r>
              <a:rPr lang="en-US" dirty="0"/>
              <a:t>)</a:t>
            </a:r>
          </a:p>
          <a:p>
            <a:r>
              <a:rPr lang="en-US" dirty="0"/>
              <a:t>The syntax for importing modules in a Haskell script is import &lt;module name&gt;. This must be done before defining any functions, so imports are usually done at the top of the file. (e.g. import </a:t>
            </a:r>
            <a:r>
              <a:rPr lang="en-US" dirty="0" err="1"/>
              <a:t>Data.List</a:t>
            </a:r>
            <a:r>
              <a:rPr lang="en-US" dirty="0"/>
              <a:t> )</a:t>
            </a:r>
          </a:p>
          <a:p>
            <a:r>
              <a:rPr lang="en-US" dirty="0"/>
              <a:t>Once imported all of the functions exported by the module become available in the global namespace.</a:t>
            </a:r>
          </a:p>
          <a:p>
            <a:r>
              <a:rPr lang="en-US" dirty="0"/>
              <a:t>You can import a couple of functions from a module import </a:t>
            </a:r>
            <a:r>
              <a:rPr lang="en-US" dirty="0" err="1"/>
              <a:t>Data.List</a:t>
            </a:r>
            <a:r>
              <a:rPr lang="en-US" dirty="0"/>
              <a:t> (nub, sort) </a:t>
            </a:r>
          </a:p>
          <a:p>
            <a:r>
              <a:rPr lang="en-US" dirty="0"/>
              <a:t>Or all minus one- import </a:t>
            </a:r>
            <a:r>
              <a:rPr lang="en-US" dirty="0" err="1"/>
              <a:t>Data.List</a:t>
            </a:r>
            <a:r>
              <a:rPr lang="en-US" dirty="0"/>
              <a:t> hiding (nub)  (useful to avoid multiple functions with the same name)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06210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55271"/>
            <a:ext cx="8915400" cy="4555951"/>
          </a:xfrm>
        </p:spPr>
        <p:txBody>
          <a:bodyPr>
            <a:normAutofit/>
          </a:bodyPr>
          <a:lstStyle/>
          <a:p>
            <a:r>
              <a:rPr lang="en-US" dirty="0"/>
              <a:t>Another way of dealing with name clashes is to do qualified imports. The </a:t>
            </a:r>
            <a:r>
              <a:rPr lang="en-US" dirty="0" err="1"/>
              <a:t>Data.Map</a:t>
            </a:r>
            <a:r>
              <a:rPr lang="en-US" dirty="0"/>
              <a:t> module, which offers a data structure for looking up values by key, exports a bunch of functions with the same name as Prelude functions, like filter or null. So when we import </a:t>
            </a:r>
            <a:r>
              <a:rPr lang="en-US" dirty="0" err="1"/>
              <a:t>Data.Map</a:t>
            </a:r>
            <a:r>
              <a:rPr lang="en-US" dirty="0"/>
              <a:t> and then call filter, Haskell won't know which function to use. Here's how we solve this:</a:t>
            </a:r>
          </a:p>
          <a:p>
            <a:pPr lvl="2"/>
            <a:r>
              <a:rPr lang="en-US" sz="1800" dirty="0"/>
              <a:t>import qualified </a:t>
            </a:r>
            <a:r>
              <a:rPr lang="en-US" sz="1800" dirty="0" err="1"/>
              <a:t>Data.Map</a:t>
            </a:r>
            <a:r>
              <a:rPr lang="en-US" sz="1800" dirty="0"/>
              <a:t>  </a:t>
            </a:r>
          </a:p>
          <a:p>
            <a:r>
              <a:rPr lang="en-US" dirty="0"/>
              <a:t>This makes it so that if we want to reference </a:t>
            </a:r>
            <a:r>
              <a:rPr lang="en-US" dirty="0" err="1"/>
              <a:t>Data.Map's</a:t>
            </a:r>
            <a:r>
              <a:rPr lang="en-US" dirty="0"/>
              <a:t> filter function, we have to do </a:t>
            </a:r>
            <a:r>
              <a:rPr lang="en-US" dirty="0" err="1"/>
              <a:t>Data.Map.filter</a:t>
            </a:r>
            <a:r>
              <a:rPr lang="en-US" dirty="0"/>
              <a:t>. </a:t>
            </a:r>
          </a:p>
          <a:p>
            <a:r>
              <a:rPr lang="en-US" dirty="0"/>
              <a:t>To avoid the having to type </a:t>
            </a:r>
            <a:r>
              <a:rPr lang="en-US" dirty="0" err="1"/>
              <a:t>Data.Map</a:t>
            </a:r>
            <a:r>
              <a:rPr lang="en-US" dirty="0"/>
              <a:t> in front of functions </a:t>
            </a:r>
            <a:r>
              <a:rPr lang="en-US" dirty="0" err="1"/>
              <a:t>everytime</a:t>
            </a:r>
            <a:r>
              <a:rPr lang="en-US" dirty="0"/>
              <a:t> </a:t>
            </a:r>
          </a:p>
          <a:p>
            <a:pPr lvl="2"/>
            <a:r>
              <a:rPr lang="en-US" sz="1800" dirty="0"/>
              <a:t>import qualified </a:t>
            </a:r>
            <a:r>
              <a:rPr lang="en-US" sz="1800" dirty="0" err="1"/>
              <a:t>Data.Map</a:t>
            </a:r>
            <a:r>
              <a:rPr lang="en-US" sz="1800" dirty="0"/>
              <a:t> as M  </a:t>
            </a:r>
            <a:endParaRPr lang="en-US" dirty="0"/>
          </a:p>
          <a:p>
            <a:pPr marL="0" indent="0">
              <a:buNone/>
            </a:pPr>
            <a:r>
              <a:rPr lang="en-US" dirty="0"/>
              <a:t>	Now, to reference </a:t>
            </a:r>
            <a:r>
              <a:rPr lang="en-US" dirty="0" err="1"/>
              <a:t>Data.Map's</a:t>
            </a:r>
            <a:r>
              <a:rPr lang="en-US" dirty="0"/>
              <a:t> filter function, we just use </a:t>
            </a:r>
            <a:r>
              <a:rPr lang="en-US" dirty="0" err="1"/>
              <a:t>M.filter</a:t>
            </a:r>
            <a:r>
              <a:rPr lang="en-US" dirty="0"/>
              <a:t>.</a:t>
            </a:r>
          </a:p>
        </p:txBody>
      </p:sp>
    </p:spTree>
    <p:extLst>
      <p:ext uri="{BB962C8B-B14F-4D97-AF65-F5344CB8AC3E}">
        <p14:creationId xmlns:p14="http://schemas.microsoft.com/office/powerpoint/2010/main" val="4265905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8930"/>
          </a:xfrm>
        </p:spPr>
        <p:txBody>
          <a:bodyPr>
            <a:normAutofit fontScale="90000"/>
          </a:bodyPr>
          <a:lstStyle/>
          <a:p>
            <a:r>
              <a:rPr lang="en-US" dirty="0"/>
              <a:t>Modules - Useful functions examples</a:t>
            </a:r>
            <a:br>
              <a:rPr lang="en-US" dirty="0"/>
            </a:br>
            <a:endParaRPr lang="en-US" dirty="0"/>
          </a:p>
        </p:txBody>
      </p:sp>
      <p:sp>
        <p:nvSpPr>
          <p:cNvPr id="3" name="Content Placeholder 2"/>
          <p:cNvSpPr>
            <a:spLocks noGrp="1"/>
          </p:cNvSpPr>
          <p:nvPr>
            <p:ph idx="1"/>
          </p:nvPr>
        </p:nvSpPr>
        <p:spPr>
          <a:xfrm>
            <a:off x="2223452" y="1112154"/>
            <a:ext cx="8915400" cy="5745845"/>
          </a:xfrm>
        </p:spPr>
        <p:txBody>
          <a:bodyPr>
            <a:noAutofit/>
          </a:bodyPr>
          <a:lstStyle/>
          <a:p>
            <a:r>
              <a:rPr lang="en-US" dirty="0" err="1"/>
              <a:t>Data.List</a:t>
            </a:r>
            <a:endParaRPr lang="en-US" dirty="0"/>
          </a:p>
          <a:p>
            <a:pPr lvl="1"/>
            <a:r>
              <a:rPr lang="en-US" sz="1800" dirty="0" err="1"/>
              <a:t>concat</a:t>
            </a:r>
            <a:r>
              <a:rPr lang="en-US" sz="1800" dirty="0"/>
              <a:t> flattens a list of lists into just a list of elements.</a:t>
            </a:r>
          </a:p>
          <a:p>
            <a:pPr lvl="1"/>
            <a:r>
              <a:rPr lang="en-US" sz="1800" dirty="0"/>
              <a:t>and takes a list of boolean values and returns True only if all the values in the list are True.</a:t>
            </a:r>
          </a:p>
          <a:p>
            <a:pPr lvl="1"/>
            <a:r>
              <a:rPr lang="en-US" sz="1800" dirty="0"/>
              <a:t>or is like and, only it returns True if any of the boolean values in a list is True.</a:t>
            </a:r>
          </a:p>
          <a:p>
            <a:pPr lvl="1"/>
            <a:r>
              <a:rPr lang="en-US" sz="1800" dirty="0"/>
              <a:t>iterate takes a function and a starting value. It applies the function to the starting value, then it applies that function to the result, then it applies the function to that result again, etc. It returns all the results in the form of an infinite list.</a:t>
            </a:r>
          </a:p>
          <a:p>
            <a:pPr lvl="1"/>
            <a:r>
              <a:rPr lang="en-US" sz="1800" dirty="0"/>
              <a:t>sort simply sorts a list. The type of the elements in the list has to be part of the Ord </a:t>
            </a:r>
            <a:r>
              <a:rPr lang="en-US" sz="1800" dirty="0" err="1"/>
              <a:t>typeclass</a:t>
            </a:r>
            <a:r>
              <a:rPr lang="en-US" sz="1800" dirty="0"/>
              <a:t>, because if the elements of a list can't be put in some kind of order, then the list can't be sorted.</a:t>
            </a:r>
          </a:p>
          <a:p>
            <a:pPr lvl="1"/>
            <a:r>
              <a:rPr lang="en-US" sz="1800" dirty="0"/>
              <a:t>find takes a list and a predicate and returns the first element that satisfies the predicate. But it returns that element wrapped in a Maybe value. </a:t>
            </a:r>
          </a:p>
          <a:p>
            <a:pPr marL="457200" lvl="1" indent="0">
              <a:buNone/>
            </a:pPr>
            <a:r>
              <a:rPr lang="en-US" sz="1800" dirty="0">
                <a:hlinkClick r:id="rId2"/>
              </a:rPr>
              <a:t>And the list goes on...</a:t>
            </a:r>
            <a:endParaRPr lang="en-US" sz="1800" dirty="0"/>
          </a:p>
        </p:txBody>
      </p:sp>
    </p:spTree>
    <p:extLst>
      <p:ext uri="{BB962C8B-B14F-4D97-AF65-F5344CB8AC3E}">
        <p14:creationId xmlns:p14="http://schemas.microsoft.com/office/powerpoint/2010/main" val="4058618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22960"/>
            <a:ext cx="8915400" cy="5088262"/>
          </a:xfrm>
        </p:spPr>
        <p:txBody>
          <a:bodyPr/>
          <a:lstStyle/>
          <a:p>
            <a:r>
              <a:rPr lang="en-US" dirty="0" err="1"/>
              <a:t>Data.Char</a:t>
            </a:r>
            <a:endParaRPr lang="en-US" dirty="0"/>
          </a:p>
          <a:p>
            <a:pPr lvl="1"/>
            <a:r>
              <a:rPr lang="en-US" sz="1800" dirty="0" err="1"/>
              <a:t>isControl</a:t>
            </a:r>
            <a:r>
              <a:rPr lang="en-US" sz="1800" dirty="0"/>
              <a:t> checks whether a character is a control character.</a:t>
            </a:r>
          </a:p>
          <a:p>
            <a:pPr lvl="1"/>
            <a:r>
              <a:rPr lang="en-US" sz="1800" dirty="0" err="1"/>
              <a:t>isSpace</a:t>
            </a:r>
            <a:r>
              <a:rPr lang="en-US" sz="1800" dirty="0"/>
              <a:t> checks whether a character is a white-space characters. That includes spaces, tab characters, newlines, etc.</a:t>
            </a:r>
          </a:p>
          <a:p>
            <a:pPr lvl="1"/>
            <a:r>
              <a:rPr lang="en-US" sz="1800" dirty="0" err="1"/>
              <a:t>isLower</a:t>
            </a:r>
            <a:r>
              <a:rPr lang="en-US" sz="1800" dirty="0"/>
              <a:t> checks whether a character is lower-cased. </a:t>
            </a:r>
          </a:p>
          <a:p>
            <a:pPr lvl="1"/>
            <a:r>
              <a:rPr lang="en-US" sz="1800" dirty="0" err="1"/>
              <a:t>isUpper</a:t>
            </a:r>
            <a:r>
              <a:rPr lang="en-US" sz="1800" dirty="0"/>
              <a:t> checks whether a character is upper-cased.</a:t>
            </a:r>
          </a:p>
          <a:p>
            <a:pPr lvl="1"/>
            <a:r>
              <a:rPr lang="en-US" sz="1800" dirty="0" err="1"/>
              <a:t>isAlpha</a:t>
            </a:r>
            <a:r>
              <a:rPr lang="en-US" sz="1800" dirty="0"/>
              <a:t> checks whether a character is a letter.</a:t>
            </a:r>
          </a:p>
          <a:p>
            <a:pPr lvl="1"/>
            <a:r>
              <a:rPr lang="en-US" sz="1800" dirty="0" err="1"/>
              <a:t>isAlphaNum</a:t>
            </a:r>
            <a:r>
              <a:rPr lang="en-US" sz="1800" dirty="0"/>
              <a:t> checks whether a character is a letter or a number.</a:t>
            </a:r>
          </a:p>
          <a:p>
            <a:pPr lvl="1"/>
            <a:r>
              <a:rPr lang="en-US" sz="1800" dirty="0" err="1"/>
              <a:t>isPrint</a:t>
            </a:r>
            <a:r>
              <a:rPr lang="en-US" sz="1800" dirty="0"/>
              <a:t> checks whether a character is printable. Control characters, for instance, are not printable.</a:t>
            </a:r>
          </a:p>
          <a:p>
            <a:pPr lvl="1"/>
            <a:r>
              <a:rPr lang="en-US" sz="1800" dirty="0" err="1"/>
              <a:t>isDigit</a:t>
            </a:r>
            <a:r>
              <a:rPr lang="en-US" sz="1800" dirty="0"/>
              <a:t> checks whether a character is a digit.</a:t>
            </a:r>
          </a:p>
          <a:p>
            <a:pPr lvl="1"/>
            <a:r>
              <a:rPr lang="en-US" sz="1800" dirty="0" err="1"/>
              <a:t>isPunctuation</a:t>
            </a:r>
            <a:r>
              <a:rPr lang="en-US" sz="1800" dirty="0"/>
              <a:t> checks whether a character is punctuation.</a:t>
            </a:r>
          </a:p>
          <a:p>
            <a:pPr marL="457200" lvl="1" indent="0">
              <a:buNone/>
            </a:pPr>
            <a:r>
              <a:rPr lang="en-US" sz="1800" dirty="0">
                <a:hlinkClick r:id="rId2"/>
              </a:rPr>
              <a:t>And so on...</a:t>
            </a:r>
            <a:endParaRPr lang="en-US" sz="1800" dirty="0"/>
          </a:p>
          <a:p>
            <a:pPr lvl="2"/>
            <a:endParaRPr lang="en-US" sz="1800" dirty="0"/>
          </a:p>
          <a:p>
            <a:endParaRPr lang="en-US" dirty="0"/>
          </a:p>
        </p:txBody>
      </p:sp>
    </p:spTree>
    <p:extLst>
      <p:ext uri="{BB962C8B-B14F-4D97-AF65-F5344CB8AC3E}">
        <p14:creationId xmlns:p14="http://schemas.microsoft.com/office/powerpoint/2010/main" val="3625583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737360"/>
            <a:ext cx="8915400" cy="4777740"/>
          </a:xfrm>
        </p:spPr>
        <p:txBody>
          <a:bodyPr/>
          <a:lstStyle/>
          <a:p>
            <a:r>
              <a:rPr lang="en-US" dirty="0" err="1"/>
              <a:t>Data.Map</a:t>
            </a:r>
            <a:endParaRPr lang="en-US" dirty="0"/>
          </a:p>
          <a:p>
            <a:pPr lvl="1"/>
            <a:r>
              <a:rPr lang="en-US" sz="1800" dirty="0"/>
              <a:t>insert takes a key, a value and a map and returns a new map that's just like the old one, only with the key and value inserted.</a:t>
            </a:r>
          </a:p>
          <a:p>
            <a:pPr lvl="1"/>
            <a:r>
              <a:rPr lang="en-US" sz="1800" dirty="0"/>
              <a:t>size reports the size of a map.</a:t>
            </a:r>
          </a:p>
          <a:p>
            <a:pPr lvl="1"/>
            <a:r>
              <a:rPr lang="en-US" sz="1800" dirty="0"/>
              <a:t>lookup works like the </a:t>
            </a:r>
            <a:r>
              <a:rPr lang="en-US" sz="1800" dirty="0" err="1"/>
              <a:t>Data.List</a:t>
            </a:r>
            <a:r>
              <a:rPr lang="en-US" sz="1800" dirty="0"/>
              <a:t> lookup, only it operates on maps. It returns Just something if it finds something for the key and Nothing if it doesn't.</a:t>
            </a:r>
          </a:p>
          <a:p>
            <a:pPr lvl="1"/>
            <a:r>
              <a:rPr lang="en-US" sz="1800" dirty="0"/>
              <a:t>member is a predicate takes a key and a map and reports whether the key is in the map or not.</a:t>
            </a:r>
          </a:p>
          <a:p>
            <a:pPr lvl="1"/>
            <a:r>
              <a:rPr lang="en-US" sz="1800" dirty="0"/>
              <a:t>keys and </a:t>
            </a:r>
            <a:r>
              <a:rPr lang="en-US" sz="1800" dirty="0" err="1"/>
              <a:t>elems</a:t>
            </a:r>
            <a:r>
              <a:rPr lang="en-US" sz="1800" dirty="0"/>
              <a:t> return lists of keys and values respectively. keys is the equivalent of map </a:t>
            </a:r>
            <a:r>
              <a:rPr lang="en-US" sz="1800" dirty="0" err="1"/>
              <a:t>fst</a:t>
            </a:r>
            <a:r>
              <a:rPr lang="en-US" sz="1800" dirty="0"/>
              <a:t> . </a:t>
            </a:r>
            <a:r>
              <a:rPr lang="en-US" sz="1800" dirty="0" err="1"/>
              <a:t>Map.toList</a:t>
            </a:r>
            <a:r>
              <a:rPr lang="en-US" sz="1800" dirty="0"/>
              <a:t> and </a:t>
            </a:r>
            <a:r>
              <a:rPr lang="en-US" sz="1800" dirty="0" err="1"/>
              <a:t>elems</a:t>
            </a:r>
            <a:r>
              <a:rPr lang="en-US" sz="1800" dirty="0"/>
              <a:t> is the equivalent of map </a:t>
            </a:r>
            <a:r>
              <a:rPr lang="en-US" sz="1800" dirty="0" err="1"/>
              <a:t>snd</a:t>
            </a:r>
            <a:r>
              <a:rPr lang="en-US" sz="1800" dirty="0"/>
              <a:t> . </a:t>
            </a:r>
            <a:r>
              <a:rPr lang="en-US" sz="1800" dirty="0" err="1"/>
              <a:t>Map.toList</a:t>
            </a:r>
            <a:r>
              <a:rPr lang="en-US" sz="1800" dirty="0"/>
              <a:t>.</a:t>
            </a:r>
          </a:p>
          <a:p>
            <a:pPr marL="457200" lvl="1" indent="0">
              <a:buNone/>
            </a:pPr>
            <a:r>
              <a:rPr lang="en-US" sz="1800" dirty="0">
                <a:hlinkClick r:id="rId2"/>
              </a:rPr>
              <a:t>More Map…</a:t>
            </a:r>
            <a:endParaRPr lang="en-US" sz="1800" dirty="0"/>
          </a:p>
        </p:txBody>
      </p:sp>
    </p:spTree>
    <p:extLst>
      <p:ext uri="{BB962C8B-B14F-4D97-AF65-F5344CB8AC3E}">
        <p14:creationId xmlns:p14="http://schemas.microsoft.com/office/powerpoint/2010/main" val="1326155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12371"/>
            <a:ext cx="8915400" cy="4898851"/>
          </a:xfrm>
        </p:spPr>
        <p:txBody>
          <a:bodyPr>
            <a:normAutofit/>
          </a:bodyPr>
          <a:lstStyle/>
          <a:p>
            <a:r>
              <a:rPr lang="en-US" dirty="0"/>
              <a:t>The </a:t>
            </a:r>
            <a:r>
              <a:rPr lang="en-US" dirty="0" err="1"/>
              <a:t>Data.Set</a:t>
            </a:r>
            <a:r>
              <a:rPr lang="en-US" dirty="0"/>
              <a:t> module offers us, well, sets. Like sets from mathematics. Sets are kind of like a cross between lists and maps. All the elements in a set are unique.</a:t>
            </a:r>
          </a:p>
          <a:p>
            <a:r>
              <a:rPr lang="en-US" dirty="0"/>
              <a:t>Given text1 = "I just had an anime dream. Anime... Reality... Are they so different?"text2 = "The old man left his garbage can out and now his trash is all over </a:t>
            </a:r>
            <a:br>
              <a:rPr lang="en-US" dirty="0"/>
            </a:br>
            <a:r>
              <a:rPr lang="en-US" dirty="0"/>
              <a:t>my lawn!"  </a:t>
            </a:r>
          </a:p>
          <a:p>
            <a:endParaRPr lang="en-US" dirty="0"/>
          </a:p>
        </p:txBody>
      </p:sp>
      <p:sp>
        <p:nvSpPr>
          <p:cNvPr id="5" name="TextBox 4"/>
          <p:cNvSpPr txBox="1"/>
          <p:nvPr/>
        </p:nvSpPr>
        <p:spPr>
          <a:xfrm>
            <a:off x="2589212" y="3245290"/>
            <a:ext cx="8300853" cy="3139321"/>
          </a:xfrm>
          <a:prstGeom prst="rect">
            <a:avLst/>
          </a:prstGeom>
          <a:noFill/>
        </p:spPr>
        <p:txBody>
          <a:bodyPr wrap="square" rtlCol="0">
            <a:spAutoFit/>
          </a:bodyPr>
          <a:lstStyle/>
          <a:p>
            <a:r>
              <a:rPr lang="en-US" dirty="0"/>
              <a:t>The </a:t>
            </a:r>
            <a:r>
              <a:rPr lang="en-US" dirty="0" err="1"/>
              <a:t>fromList</a:t>
            </a:r>
            <a:r>
              <a:rPr lang="en-US" dirty="0"/>
              <a:t> function works much like you would expect. It takes a list and converts it into a set.</a:t>
            </a:r>
          </a:p>
          <a:p>
            <a:pPr lvl="1"/>
            <a:br>
              <a:rPr lang="en-US" dirty="0"/>
            </a:br>
            <a:r>
              <a:rPr lang="en-US" dirty="0" err="1"/>
              <a:t>ghci</a:t>
            </a:r>
            <a:r>
              <a:rPr lang="en-US" dirty="0"/>
              <a:t>&gt; let set1 = </a:t>
            </a:r>
            <a:r>
              <a:rPr lang="en-US" dirty="0" err="1"/>
              <a:t>Set.fromList</a:t>
            </a:r>
            <a:r>
              <a:rPr lang="en-US" dirty="0"/>
              <a:t> text1  </a:t>
            </a:r>
          </a:p>
          <a:p>
            <a:pPr marL="400050" lvl="1"/>
            <a:r>
              <a:rPr lang="en-US" dirty="0"/>
              <a:t>	</a:t>
            </a:r>
            <a:r>
              <a:rPr lang="en-US" dirty="0" err="1"/>
              <a:t>ghci</a:t>
            </a:r>
            <a:r>
              <a:rPr lang="en-US" dirty="0"/>
              <a:t>&gt; let set2 = </a:t>
            </a:r>
            <a:r>
              <a:rPr lang="en-US" dirty="0" err="1"/>
              <a:t>Set.fromList</a:t>
            </a:r>
            <a:r>
              <a:rPr lang="en-US" dirty="0"/>
              <a:t> text2  </a:t>
            </a:r>
          </a:p>
          <a:p>
            <a:pPr marL="400050" lvl="1"/>
            <a:r>
              <a:rPr lang="en-US" dirty="0"/>
              <a:t>	</a:t>
            </a:r>
            <a:r>
              <a:rPr lang="en-US" dirty="0" err="1"/>
              <a:t>ghci</a:t>
            </a:r>
            <a:r>
              <a:rPr lang="en-US" dirty="0"/>
              <a:t>&gt; set1  </a:t>
            </a:r>
          </a:p>
          <a:p>
            <a:pPr marL="400050" lvl="1"/>
            <a:r>
              <a:rPr lang="en-US" dirty="0"/>
              <a:t>	</a:t>
            </a:r>
            <a:r>
              <a:rPr lang="en-US" dirty="0" err="1"/>
              <a:t>fromList</a:t>
            </a:r>
            <a:r>
              <a:rPr lang="en-US" dirty="0"/>
              <a:t> " .?</a:t>
            </a:r>
            <a:r>
              <a:rPr lang="en-US" dirty="0" err="1"/>
              <a:t>AIRadefhijlmnorstuy</a:t>
            </a:r>
            <a:r>
              <a:rPr lang="en-US" dirty="0"/>
              <a:t>"  </a:t>
            </a:r>
          </a:p>
          <a:p>
            <a:pPr marL="400050" lvl="1"/>
            <a:r>
              <a:rPr lang="en-US" dirty="0"/>
              <a:t>	</a:t>
            </a:r>
            <a:r>
              <a:rPr lang="en-US" dirty="0" err="1"/>
              <a:t>ghci</a:t>
            </a:r>
            <a:r>
              <a:rPr lang="en-US" dirty="0"/>
              <a:t>&gt; set2  </a:t>
            </a:r>
          </a:p>
          <a:p>
            <a:pPr marL="400050" lvl="1"/>
            <a:r>
              <a:rPr lang="en-US" dirty="0"/>
              <a:t>	</a:t>
            </a:r>
            <a:r>
              <a:rPr lang="en-US" dirty="0" err="1"/>
              <a:t>fromList</a:t>
            </a:r>
            <a:r>
              <a:rPr lang="en-US" dirty="0"/>
              <a:t> " !</a:t>
            </a:r>
            <a:r>
              <a:rPr lang="en-US" dirty="0" err="1"/>
              <a:t>Tabcdefghilmnorstuvwy</a:t>
            </a:r>
            <a:r>
              <a:rPr lang="en-US" dirty="0"/>
              <a:t>"  </a:t>
            </a:r>
            <a:br>
              <a:rPr lang="en-US" dirty="0"/>
            </a:br>
            <a:endParaRPr lang="en-US" dirty="0"/>
          </a:p>
          <a:p>
            <a:pPr indent="-57150"/>
            <a:r>
              <a:rPr lang="en-US" dirty="0"/>
              <a:t>As you can see, the items are ordered and each element is unique. </a:t>
            </a:r>
          </a:p>
        </p:txBody>
      </p:sp>
      <p:sp>
        <p:nvSpPr>
          <p:cNvPr id="7" name="TextBox 6"/>
          <p:cNvSpPr txBox="1"/>
          <p:nvPr/>
        </p:nvSpPr>
        <p:spPr>
          <a:xfrm>
            <a:off x="2589212" y="3760740"/>
            <a:ext cx="7105507" cy="1477328"/>
          </a:xfrm>
          <a:prstGeom prst="rect">
            <a:avLst/>
          </a:prstGeom>
          <a:noFill/>
        </p:spPr>
        <p:txBody>
          <a:bodyPr wrap="square" rtlCol="0">
            <a:spAutoFit/>
          </a:bodyPr>
          <a:lstStyle/>
          <a:p>
            <a:r>
              <a:rPr lang="en-US" dirty="0"/>
              <a:t>Now let's use the intersection function to see which elements they both share.</a:t>
            </a:r>
            <a:br>
              <a:rPr lang="en-US" dirty="0"/>
            </a:br>
            <a:endParaRPr lang="en-US" dirty="0"/>
          </a:p>
          <a:p>
            <a:r>
              <a:rPr lang="en-US" dirty="0" err="1"/>
              <a:t>ghci</a:t>
            </a:r>
            <a:r>
              <a:rPr lang="en-US" dirty="0"/>
              <a:t>&gt; </a:t>
            </a:r>
            <a:r>
              <a:rPr lang="en-US" dirty="0" err="1"/>
              <a:t>Set.intersection</a:t>
            </a:r>
            <a:r>
              <a:rPr lang="en-US" dirty="0"/>
              <a:t> set1 set2  </a:t>
            </a:r>
          </a:p>
          <a:p>
            <a:r>
              <a:rPr lang="en-US" dirty="0" err="1"/>
              <a:t>fromList</a:t>
            </a:r>
            <a:r>
              <a:rPr lang="en-US" dirty="0"/>
              <a:t> " </a:t>
            </a:r>
            <a:r>
              <a:rPr lang="en-US" dirty="0" err="1"/>
              <a:t>adefhilmnorstuy</a:t>
            </a:r>
            <a:r>
              <a:rPr lang="en-US" dirty="0"/>
              <a:t>"  </a:t>
            </a:r>
          </a:p>
        </p:txBody>
      </p:sp>
      <p:sp>
        <p:nvSpPr>
          <p:cNvPr id="8" name="TextBox 7"/>
          <p:cNvSpPr txBox="1"/>
          <p:nvPr/>
        </p:nvSpPr>
        <p:spPr>
          <a:xfrm>
            <a:off x="2589212" y="3541632"/>
            <a:ext cx="7710055" cy="2031325"/>
          </a:xfrm>
          <a:prstGeom prst="rect">
            <a:avLst/>
          </a:prstGeom>
          <a:noFill/>
        </p:spPr>
        <p:txBody>
          <a:bodyPr wrap="square" rtlCol="0">
            <a:spAutoFit/>
          </a:bodyPr>
          <a:lstStyle/>
          <a:p>
            <a:r>
              <a:rPr lang="en-US" dirty="0"/>
              <a:t>We can use the difference function to see which letters are in the first set but aren't in the second one and vice versa.</a:t>
            </a:r>
            <a:br>
              <a:rPr lang="en-US" dirty="0"/>
            </a:br>
            <a:endParaRPr lang="en-US" dirty="0"/>
          </a:p>
          <a:p>
            <a:pPr lvl="1"/>
            <a:r>
              <a:rPr lang="en-US" dirty="0" err="1"/>
              <a:t>ghci</a:t>
            </a:r>
            <a:r>
              <a:rPr lang="en-US" dirty="0"/>
              <a:t>&gt; </a:t>
            </a:r>
            <a:r>
              <a:rPr lang="en-US" dirty="0" err="1"/>
              <a:t>Set.difference</a:t>
            </a:r>
            <a:r>
              <a:rPr lang="en-US" dirty="0"/>
              <a:t> set1 set2  </a:t>
            </a:r>
          </a:p>
          <a:p>
            <a:pPr lvl="1"/>
            <a:r>
              <a:rPr lang="en-US" dirty="0" err="1"/>
              <a:t>fromList</a:t>
            </a:r>
            <a:r>
              <a:rPr lang="en-US" dirty="0"/>
              <a:t> ".?</a:t>
            </a:r>
            <a:r>
              <a:rPr lang="en-US" dirty="0" err="1"/>
              <a:t>AIRj</a:t>
            </a:r>
            <a:r>
              <a:rPr lang="en-US" dirty="0"/>
              <a:t>"  </a:t>
            </a:r>
          </a:p>
          <a:p>
            <a:pPr lvl="1"/>
            <a:r>
              <a:rPr lang="en-US" dirty="0" err="1"/>
              <a:t>ghci</a:t>
            </a:r>
            <a:r>
              <a:rPr lang="en-US" dirty="0"/>
              <a:t>&gt; </a:t>
            </a:r>
            <a:r>
              <a:rPr lang="en-US" dirty="0" err="1"/>
              <a:t>Set.difference</a:t>
            </a:r>
            <a:r>
              <a:rPr lang="en-US" dirty="0"/>
              <a:t> set2 set1  </a:t>
            </a:r>
          </a:p>
          <a:p>
            <a:pPr lvl="1"/>
            <a:r>
              <a:rPr lang="en-US" dirty="0" err="1"/>
              <a:t>fromList</a:t>
            </a:r>
            <a:r>
              <a:rPr lang="en-US" dirty="0"/>
              <a:t> "!</a:t>
            </a:r>
            <a:r>
              <a:rPr lang="en-US" dirty="0" err="1"/>
              <a:t>Tbcgvw</a:t>
            </a:r>
            <a:r>
              <a:rPr lang="en-US" dirty="0"/>
              <a:t>"  </a:t>
            </a:r>
          </a:p>
        </p:txBody>
      </p:sp>
      <p:sp>
        <p:nvSpPr>
          <p:cNvPr id="9" name="TextBox 8"/>
          <p:cNvSpPr txBox="1"/>
          <p:nvPr/>
        </p:nvSpPr>
        <p:spPr>
          <a:xfrm>
            <a:off x="2589212" y="3680131"/>
            <a:ext cx="6234546" cy="1754326"/>
          </a:xfrm>
          <a:prstGeom prst="rect">
            <a:avLst/>
          </a:prstGeom>
          <a:noFill/>
        </p:spPr>
        <p:txBody>
          <a:bodyPr wrap="square" rtlCol="0">
            <a:spAutoFit/>
          </a:bodyPr>
          <a:lstStyle/>
          <a:p>
            <a:r>
              <a:rPr lang="en-US" dirty="0"/>
              <a:t>Or we can see all the unique letters used in both sentences by using union.</a:t>
            </a:r>
          </a:p>
          <a:p>
            <a:pPr lvl="1"/>
            <a:br>
              <a:rPr lang="en-US" dirty="0"/>
            </a:br>
            <a:r>
              <a:rPr lang="en-US" dirty="0" err="1"/>
              <a:t>ghci</a:t>
            </a:r>
            <a:r>
              <a:rPr lang="en-US" dirty="0"/>
              <a:t>&gt; </a:t>
            </a:r>
            <a:r>
              <a:rPr lang="en-US" dirty="0" err="1"/>
              <a:t>Set.union</a:t>
            </a:r>
            <a:r>
              <a:rPr lang="en-US" dirty="0"/>
              <a:t> set1 set2  </a:t>
            </a:r>
          </a:p>
          <a:p>
            <a:pPr lvl="1"/>
            <a:r>
              <a:rPr lang="en-US" dirty="0" err="1"/>
              <a:t>fromList</a:t>
            </a:r>
            <a:r>
              <a:rPr lang="en-US" dirty="0"/>
              <a:t> " !.?</a:t>
            </a:r>
            <a:r>
              <a:rPr lang="en-US" dirty="0" err="1"/>
              <a:t>AIRTabcdefghijlmnorstuvwy</a:t>
            </a:r>
            <a:r>
              <a:rPr lang="en-US" dirty="0"/>
              <a:t>"  </a:t>
            </a:r>
          </a:p>
          <a:p>
            <a:endParaRPr lang="en-US" dirty="0"/>
          </a:p>
        </p:txBody>
      </p:sp>
      <p:sp>
        <p:nvSpPr>
          <p:cNvPr id="10" name="TextBox 9"/>
          <p:cNvSpPr txBox="1"/>
          <p:nvPr/>
        </p:nvSpPr>
        <p:spPr>
          <a:xfrm>
            <a:off x="2589212" y="3626696"/>
            <a:ext cx="5493328" cy="1200329"/>
          </a:xfrm>
          <a:prstGeom prst="rect">
            <a:avLst/>
          </a:prstGeom>
          <a:noFill/>
        </p:spPr>
        <p:txBody>
          <a:bodyPr wrap="square" rtlCol="0">
            <a:spAutoFit/>
          </a:bodyPr>
          <a:lstStyle/>
          <a:p>
            <a:r>
              <a:rPr lang="en-US" dirty="0"/>
              <a:t>The null, size, member, empty, singleton, insert and delete functions all work like you'd expect them to.</a:t>
            </a:r>
          </a:p>
          <a:p>
            <a:r>
              <a:rPr lang="en-US" dirty="0">
                <a:hlinkClick r:id="rId2"/>
              </a:rPr>
              <a:t>Additional functions…</a:t>
            </a:r>
            <a:endParaRPr lang="en-US" dirty="0"/>
          </a:p>
        </p:txBody>
      </p:sp>
    </p:spTree>
    <p:extLst>
      <p:ext uri="{BB962C8B-B14F-4D97-AF65-F5344CB8AC3E}">
        <p14:creationId xmlns:p14="http://schemas.microsoft.com/office/powerpoint/2010/main" val="921552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8" grpId="0"/>
      <p:bldP spid="8" grpId="1"/>
      <p:bldP spid="9" grpId="0"/>
      <p:bldP spid="9" grpId="1"/>
      <p:bldP spid="10" grpId="0"/>
    </p:bldLst>
  </p:timing>
</p:sld>
</file>

<file path=ppt/theme/theme1.xml><?xml version="1.0" encoding="utf-8"?>
<a:theme xmlns:a="http://schemas.openxmlformats.org/drawingml/2006/main" name="Wisp">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166</TotalTime>
  <Words>1480</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Haskell</vt:lpstr>
      <vt:lpstr>Maybe – Just something or Nothing </vt:lpstr>
      <vt:lpstr>PowerPoint Presentation</vt:lpstr>
      <vt:lpstr>import modules</vt:lpstr>
      <vt:lpstr>PowerPoint Presentation</vt:lpstr>
      <vt:lpstr>Modules - Useful functions examples </vt:lpstr>
      <vt:lpstr>PowerPoint Presentation</vt:lpstr>
      <vt:lpstr>PowerPoint Presentation</vt:lpstr>
      <vt:lpstr>PowerPoint Presentation</vt:lpstr>
      <vt:lpstr>Our very own module… Cards Skeleton </vt:lpstr>
      <vt:lpstr>In order to do this, we create an export list, which we insert just after the module name declaration:</vt:lpstr>
      <vt:lpstr>PowerPoint Presentation</vt:lpstr>
      <vt:lpstr>PowerPoint Presentation</vt:lpstr>
      <vt:lpstr>PowerPoint Presentation</vt:lpstr>
      <vt:lpstr>Imports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dc:title>
  <dc:creator>Becka Sue Morgan</dc:creator>
  <cp:lastModifiedBy>Becka Sue Morgan</cp:lastModifiedBy>
  <cp:revision>2</cp:revision>
  <dcterms:created xsi:type="dcterms:W3CDTF">2016-03-06T19:56:39Z</dcterms:created>
  <dcterms:modified xsi:type="dcterms:W3CDTF">2016-03-06T22:43:34Z</dcterms:modified>
</cp:coreProperties>
</file>