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168" y="1752601"/>
            <a:ext cx="5592233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752601"/>
            <a:ext cx="5592233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1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8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2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9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9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2918" y="381001"/>
            <a:ext cx="2846916" cy="564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167" y="381001"/>
            <a:ext cx="8337551" cy="564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3810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2168" y="1752601"/>
            <a:ext cx="5592233" cy="427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752601"/>
            <a:ext cx="5592233" cy="427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2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3810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2168" y="1752601"/>
            <a:ext cx="5592233" cy="4270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752600"/>
            <a:ext cx="5592233" cy="2058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1" y="3963989"/>
            <a:ext cx="5592233" cy="2058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17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2167" y="3810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2168" y="1752600"/>
            <a:ext cx="5592233" cy="2058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752600"/>
            <a:ext cx="5592233" cy="2058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2168" y="3963989"/>
            <a:ext cx="5592233" cy="2058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63989"/>
            <a:ext cx="5592233" cy="2058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7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3810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2167" y="1752601"/>
            <a:ext cx="11387667" cy="42703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2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3810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752601"/>
            <a:ext cx="1138766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172200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cs typeface="Arial" charset="0"/>
              </a:defRPr>
            </a:lvl1pPr>
          </a:lstStyle>
          <a:p>
            <a:fld id="{15278322-4830-475F-BB45-A265CF344BC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17220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172200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D90E1BA-6F1F-4CAB-9747-B67E0F75D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59137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4810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59137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74391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07242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5867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59017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418441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20921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58984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8077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04394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405578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70764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Given an array of </a:t>
            </a:r>
            <a:r>
              <a:rPr lang="en-US" altLang="en-US" i="1" dirty="0"/>
              <a:t>n</a:t>
            </a:r>
            <a:r>
              <a:rPr lang="en-US" altLang="en-US" dirty="0"/>
              <a:t> elements (e.g., integers):</a:t>
            </a:r>
          </a:p>
          <a:p>
            <a:r>
              <a:rPr lang="en-US" altLang="en-US" dirty="0"/>
              <a:t>If array only contains one element, </a:t>
            </a:r>
            <a:r>
              <a:rPr lang="en-US" altLang="en-US" dirty="0" smtClean="0"/>
              <a:t>return it</a:t>
            </a:r>
            <a:endParaRPr lang="en-US" altLang="en-US" dirty="0"/>
          </a:p>
          <a:p>
            <a:r>
              <a:rPr lang="en-US" altLang="en-US" dirty="0"/>
              <a:t>Else</a:t>
            </a:r>
          </a:p>
          <a:p>
            <a:pPr lvl="1"/>
            <a:r>
              <a:rPr lang="en-US" altLang="en-US" dirty="0"/>
              <a:t>pick one </a:t>
            </a:r>
            <a:r>
              <a:rPr lang="en-US" altLang="en-US" dirty="0" smtClean="0"/>
              <a:t>element, any element, </a:t>
            </a:r>
            <a:r>
              <a:rPr lang="en-US" altLang="en-US" dirty="0"/>
              <a:t>to use as </a:t>
            </a:r>
            <a:r>
              <a:rPr lang="en-US" altLang="en-US" i="1" dirty="0"/>
              <a:t>pivot.</a:t>
            </a:r>
          </a:p>
          <a:p>
            <a:pPr lvl="1"/>
            <a:r>
              <a:rPr lang="en-US" altLang="en-US" dirty="0"/>
              <a:t>Partition elements into two sub-arrays:</a:t>
            </a:r>
          </a:p>
          <a:p>
            <a:pPr lvl="2"/>
            <a:r>
              <a:rPr lang="en-US" altLang="en-US" dirty="0"/>
              <a:t>Elements less than or equal to </a:t>
            </a:r>
            <a:r>
              <a:rPr lang="en-US" altLang="en-US" dirty="0" smtClean="0"/>
              <a:t>the pivot</a:t>
            </a:r>
            <a:endParaRPr lang="en-US" altLang="en-US" dirty="0"/>
          </a:p>
          <a:p>
            <a:pPr lvl="2"/>
            <a:r>
              <a:rPr lang="en-US" altLang="en-US" dirty="0"/>
              <a:t>Elements greater than </a:t>
            </a:r>
            <a:r>
              <a:rPr lang="en-US" altLang="en-US" dirty="0" smtClean="0"/>
              <a:t>the pivot</a:t>
            </a:r>
            <a:endParaRPr lang="en-US" altLang="en-US" dirty="0"/>
          </a:p>
          <a:p>
            <a:pPr lvl="1"/>
            <a:r>
              <a:rPr lang="en-US" altLang="en-US" dirty="0"/>
              <a:t>Quicksort two </a:t>
            </a:r>
            <a:r>
              <a:rPr lang="en-US" altLang="en-US" dirty="0" smtClean="0"/>
              <a:t>sub-arrays recursively </a:t>
            </a:r>
            <a:endParaRPr lang="en-US" altLang="en-US" dirty="0"/>
          </a:p>
          <a:p>
            <a:pPr lvl="1"/>
            <a:r>
              <a:rPr lang="en-US" altLang="en-US" dirty="0"/>
              <a:t>Return results</a:t>
            </a:r>
          </a:p>
        </p:txBody>
      </p:sp>
    </p:spTree>
    <p:extLst>
      <p:ext uri="{BB962C8B-B14F-4D97-AF65-F5344CB8AC3E}">
        <p14:creationId xmlns:p14="http://schemas.microsoft.com/office/powerpoint/2010/main" val="249399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6477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79626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65583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6248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27469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49118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7772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91267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7162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531234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9460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98096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09370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0814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971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581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800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10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019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629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239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7848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667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905001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4864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391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6553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6248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31198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810001" y="4191000"/>
            <a:ext cx="1500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477000" y="4191000"/>
            <a:ext cx="1384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317875" y="3212068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15738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52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962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572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181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791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400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010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7620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229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5791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6400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3733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6477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810001" y="4191000"/>
            <a:ext cx="1500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477000" y="4191000"/>
            <a:ext cx="1384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4533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7581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317875" y="3212068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82987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 that keys are random, uniformly distributed.</a:t>
            </a:r>
          </a:p>
          <a:p>
            <a:r>
              <a:rPr lang="en-US" altLang="en-US"/>
              <a:t>What is best case running time?</a:t>
            </a:r>
          </a:p>
        </p:txBody>
      </p:sp>
    </p:spTree>
    <p:extLst>
      <p:ext uri="{BB962C8B-B14F-4D97-AF65-F5344CB8AC3E}">
        <p14:creationId xmlns:p14="http://schemas.microsoft.com/office/powerpoint/2010/main" val="201338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</p:txBody>
      </p:sp>
    </p:spTree>
    <p:extLst>
      <p:ext uri="{BB962C8B-B14F-4D97-AF65-F5344CB8AC3E}">
        <p14:creationId xmlns:p14="http://schemas.microsoft.com/office/powerpoint/2010/main" val="63403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</a:t>
            </a:r>
          </a:p>
        </p:txBody>
      </p:sp>
    </p:spTree>
    <p:extLst>
      <p:ext uri="{BB962C8B-B14F-4D97-AF65-F5344CB8AC3E}">
        <p14:creationId xmlns:p14="http://schemas.microsoft.com/office/powerpoint/2010/main" val="617315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1779945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990600" lvl="1" indent="-533400"/>
            <a:r>
              <a:rPr lang="en-US" altLang="en-US"/>
              <a:t>Number of accesses in partition?</a:t>
            </a:r>
          </a:p>
        </p:txBody>
      </p:sp>
    </p:spTree>
    <p:extLst>
      <p:ext uri="{BB962C8B-B14F-4D97-AF65-F5344CB8AC3E}">
        <p14:creationId xmlns:p14="http://schemas.microsoft.com/office/powerpoint/2010/main" val="1068473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What is best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990600" lvl="1" indent="-533400"/>
            <a:r>
              <a:rPr lang="en-US" altLang="en-US"/>
              <a:t>Number of accesses in partition? O(n)</a:t>
            </a:r>
          </a:p>
        </p:txBody>
      </p:sp>
    </p:spTree>
    <p:extLst>
      <p:ext uri="{BB962C8B-B14F-4D97-AF65-F5344CB8AC3E}">
        <p14:creationId xmlns:p14="http://schemas.microsoft.com/office/powerpoint/2010/main" val="2392797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5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09700" y="1371600"/>
            <a:ext cx="85725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981325" y="27813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5909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005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101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4197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293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6389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72485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858125" y="27813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918531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27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Worst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 first element is chosen as pivot.</a:t>
            </a:r>
          </a:p>
          <a:p>
            <a:r>
              <a:rPr lang="en-US" altLang="en-US"/>
              <a:t>Assume we get array that is already in order: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962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181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400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7010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8229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8839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886200" y="49530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8229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8915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4648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892551" y="4151591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993734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8915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V="1">
            <a:off x="4648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158195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2133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8915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741683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2133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880757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2133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597593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2133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61297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886200" y="5791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 flipV="1">
            <a:off x="4495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4648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81534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4051630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46350" y="930275"/>
            <a:ext cx="76738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2133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62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572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181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91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400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7010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8229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8839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86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 rot="5400000" flipV="1">
            <a:off x="6934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4572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4648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648200" y="6019800"/>
            <a:ext cx="1384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962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1905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1981201" y="6019800"/>
            <a:ext cx="1500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919538" y="5061009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340279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319213"/>
            <a:ext cx="11491911" cy="4548187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Given a pivot, partition the elements of the array such that the resulting array consists of: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One sub-array that contains elements </a:t>
            </a:r>
            <a:r>
              <a:rPr lang="en-US" altLang="en-US" dirty="0" smtClean="0"/>
              <a:t>&lt;= </a:t>
            </a:r>
            <a:r>
              <a:rPr lang="en-US" altLang="en-US" dirty="0"/>
              <a:t>pivot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Another sub-array that contains elements </a:t>
            </a:r>
            <a:r>
              <a:rPr lang="en-US" altLang="en-US" dirty="0" smtClean="0"/>
              <a:t>&gt; </a:t>
            </a:r>
            <a:r>
              <a:rPr lang="en-US" altLang="en-US" dirty="0"/>
              <a:t>pivot</a:t>
            </a:r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The sub-arrays are stored in the original data array.  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Partitioning loops through, swapping elements below/above pivot.</a:t>
            </a:r>
          </a:p>
          <a:p>
            <a:pPr marL="609600" indent="-6096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21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O(n)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79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O(n)</a:t>
            </a:r>
          </a:p>
          <a:p>
            <a:pPr marL="990600" lvl="1" indent="-533400"/>
            <a:r>
              <a:rPr lang="en-US" altLang="en-US"/>
              <a:t>Number of accesses per partition? 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36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time?</a:t>
            </a:r>
          </a:p>
          <a:p>
            <a:pPr marL="990600" lvl="1" indent="-533400"/>
            <a:r>
              <a:rPr lang="en-US" alt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Partition splits array in two sub-arrays: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one sub-array of size 0</a:t>
            </a:r>
          </a:p>
          <a:p>
            <a:pPr marL="1752600" lvl="3" indent="-381000">
              <a:buFontTx/>
              <a:buChar char="•"/>
            </a:pPr>
            <a:r>
              <a:rPr lang="en-US" altLang="en-US"/>
              <a:t>the other sub-array of size n-1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Quicksort each sub-array</a:t>
            </a:r>
          </a:p>
          <a:p>
            <a:pPr marL="990600" lvl="1" indent="-533400"/>
            <a:r>
              <a:rPr lang="en-US" altLang="en-US"/>
              <a:t>Depth of recursion tree? O(n)</a:t>
            </a:r>
          </a:p>
          <a:p>
            <a:pPr marL="990600" lvl="1" indent="-533400"/>
            <a:r>
              <a:rPr lang="en-US" altLang="en-US"/>
              <a:t>Number of accesses per partition? O(n)</a:t>
            </a:r>
          </a:p>
          <a:p>
            <a:pPr marL="990600" lvl="1" indent="-533400"/>
            <a:endParaRPr lang="en-US" altLang="en-US"/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121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time: O(n</a:t>
            </a:r>
            <a:r>
              <a:rPr lang="en-US" altLang="en-US" baseline="30000"/>
              <a:t>2</a:t>
            </a:r>
            <a:r>
              <a:rPr lang="en-US" altLang="en-US"/>
              <a:t>)!!!</a:t>
            </a:r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8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Assume that keys are random, uniformly distributed.</a:t>
            </a:r>
          </a:p>
          <a:p>
            <a:pPr marL="609600" indent="-609600"/>
            <a:r>
              <a:rPr lang="en-US" altLang="en-US"/>
              <a:t>Best case running time: O(n 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marL="609600" indent="-609600"/>
            <a:r>
              <a:rPr lang="en-US" altLang="en-US"/>
              <a:t>Worst case running time: O(n</a:t>
            </a:r>
            <a:r>
              <a:rPr lang="en-US" altLang="en-US" baseline="30000"/>
              <a:t>2</a:t>
            </a:r>
            <a:r>
              <a:rPr lang="en-US" altLang="en-US"/>
              <a:t>)!!!</a:t>
            </a:r>
          </a:p>
          <a:p>
            <a:pPr marL="609600" indent="-609600"/>
            <a:r>
              <a:rPr lang="en-US" altLang="en-US"/>
              <a:t>What can we do to avoid worst case?</a:t>
            </a:r>
          </a:p>
          <a:p>
            <a:pPr marL="990600" lvl="1" indent="-533400"/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7338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7338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4495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546350" y="930276"/>
            <a:ext cx="58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84761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778251" y="4800600"/>
            <a:ext cx="39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2672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5029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546350" y="930276"/>
            <a:ext cx="58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0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733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343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953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562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172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781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391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8001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610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057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pivot_index = 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953000" y="55626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8077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8763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5715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546350" y="930276"/>
            <a:ext cx="5814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778251" y="4800600"/>
            <a:ext cx="5556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[0]    </a:t>
            </a:r>
            <a:r>
              <a:rPr lang="en-US" altLang="en-US" dirty="0" smtClean="0"/>
              <a:t> [</a:t>
            </a:r>
            <a:r>
              <a:rPr lang="en-US" altLang="en-US" dirty="0"/>
              <a:t>1]   </a:t>
            </a:r>
            <a:r>
              <a:rPr lang="en-US" altLang="en-US" dirty="0" smtClean="0"/>
              <a:t>   [</a:t>
            </a:r>
            <a:r>
              <a:rPr lang="en-US" altLang="en-US" dirty="0"/>
              <a:t>2]    </a:t>
            </a:r>
            <a:r>
              <a:rPr lang="en-US" altLang="en-US" dirty="0" smtClean="0"/>
              <a:t>  [</a:t>
            </a:r>
            <a:r>
              <a:rPr lang="en-US" altLang="en-US" dirty="0"/>
              <a:t>3]  </a:t>
            </a:r>
            <a:r>
              <a:rPr lang="en-US" altLang="en-US" dirty="0" smtClean="0"/>
              <a:t>    </a:t>
            </a:r>
            <a:r>
              <a:rPr lang="en-US" altLang="en-US" dirty="0"/>
              <a:t>[4]  </a:t>
            </a:r>
            <a:r>
              <a:rPr lang="en-US" altLang="en-US" dirty="0" smtClean="0"/>
              <a:t>    </a:t>
            </a:r>
            <a:r>
              <a:rPr lang="en-US" altLang="en-US" dirty="0"/>
              <a:t>[5]   </a:t>
            </a:r>
            <a:r>
              <a:rPr lang="en-US" altLang="en-US" dirty="0" smtClean="0"/>
              <a:t>  </a:t>
            </a:r>
            <a:r>
              <a:rPr lang="en-US" altLang="en-US" dirty="0"/>
              <a:t>[6] </a:t>
            </a:r>
            <a:r>
              <a:rPr lang="en-US" altLang="en-US" dirty="0" smtClean="0"/>
              <a:t>     [7</a:t>
            </a:r>
            <a:r>
              <a:rPr lang="en-US" altLang="en-US" dirty="0"/>
              <a:t>] </a:t>
            </a:r>
            <a:r>
              <a:rPr lang="en-US" altLang="en-US" dirty="0" smtClean="0"/>
              <a:t>     </a:t>
            </a:r>
            <a:r>
              <a:rPr lang="en-US" alt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6021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atWall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atWall" id="{744F4ACA-A82C-495C-B003-3F80ACB6537C}" vid="{6FF78599-C35A-4524-BFCC-5938C4F044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2377</Words>
  <Application>Microsoft Office PowerPoint</Application>
  <PresentationFormat>Widescreen</PresentationFormat>
  <Paragraphs>831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Wingdings</vt:lpstr>
      <vt:lpstr>Office Theme</vt:lpstr>
      <vt:lpstr>GreatWall</vt:lpstr>
      <vt:lpstr>Quicksort</vt:lpstr>
      <vt:lpstr>Quicksort Algorithm</vt:lpstr>
      <vt:lpstr>Example</vt:lpstr>
      <vt:lpstr>Pick Pivot Element</vt:lpstr>
      <vt:lpstr>Partitioning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Jie Liu</dc:creator>
  <cp:lastModifiedBy>Microsoft account</cp:lastModifiedBy>
  <cp:revision>6</cp:revision>
  <dcterms:created xsi:type="dcterms:W3CDTF">2015-04-19T03:12:57Z</dcterms:created>
  <dcterms:modified xsi:type="dcterms:W3CDTF">2017-01-08T06:26:02Z</dcterms:modified>
</cp:coreProperties>
</file>