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60" r:id="rId8"/>
    <p:sldId id="261" r:id="rId9"/>
    <p:sldId id="263" r:id="rId10"/>
    <p:sldId id="264" r:id="rId11"/>
    <p:sldId id="265" r:id="rId12"/>
    <p:sldId id="293" r:id="rId13"/>
    <p:sldId id="266" r:id="rId14"/>
    <p:sldId id="294" r:id="rId15"/>
    <p:sldId id="270" r:id="rId16"/>
    <p:sldId id="267" r:id="rId17"/>
    <p:sldId id="268" r:id="rId18"/>
    <p:sldId id="295" r:id="rId19"/>
    <p:sldId id="271" r:id="rId20"/>
    <p:sldId id="272" r:id="rId21"/>
    <p:sldId id="273" r:id="rId22"/>
    <p:sldId id="296" r:id="rId23"/>
    <p:sldId id="297" r:id="rId24"/>
    <p:sldId id="269" r:id="rId25"/>
    <p:sldId id="275" r:id="rId26"/>
    <p:sldId id="277" r:id="rId27"/>
    <p:sldId id="276" r:id="rId28"/>
    <p:sldId id="298" r:id="rId29"/>
    <p:sldId id="299" r:id="rId30"/>
    <p:sldId id="300" r:id="rId31"/>
    <p:sldId id="282" r:id="rId32"/>
    <p:sldId id="301" r:id="rId33"/>
    <p:sldId id="283" r:id="rId34"/>
    <p:sldId id="284" r:id="rId35"/>
    <p:sldId id="302" r:id="rId36"/>
    <p:sldId id="278" r:id="rId37"/>
    <p:sldId id="279" r:id="rId38"/>
    <p:sldId id="280" r:id="rId39"/>
    <p:sldId id="281" r:id="rId40"/>
    <p:sldId id="286" r:id="rId41"/>
    <p:sldId id="287" r:id="rId42"/>
    <p:sldId id="288" r:id="rId43"/>
    <p:sldId id="289" r:id="rId44"/>
    <p:sldId id="290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1FD6-EDB3-44CD-A207-47EED7EBCE8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a finite automaton M recognizes the </a:t>
            </a:r>
            <a:r>
              <a:rPr lang="en-US" dirty="0" smtClean="0"/>
              <a:t>language A </a:t>
            </a: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= {w | M accepts w}</a:t>
            </a:r>
          </a:p>
          <a:p>
            <a:r>
              <a:rPr lang="en-US" b="1" dirty="0"/>
              <a:t>Definition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language is called </a:t>
            </a:r>
            <a:r>
              <a:rPr lang="en-US" dirty="0" smtClean="0"/>
              <a:t>a </a:t>
            </a:r>
            <a:r>
              <a:rPr lang="en-US" i="1" dirty="0" smtClean="0"/>
              <a:t>regular </a:t>
            </a:r>
            <a:r>
              <a:rPr lang="en-US" i="1" dirty="0"/>
              <a:t>language </a:t>
            </a:r>
            <a:r>
              <a:rPr lang="en-US" dirty="0"/>
              <a:t>if there </a:t>
            </a:r>
            <a:r>
              <a:rPr lang="en-US" dirty="0" smtClean="0"/>
              <a:t>exists a </a:t>
            </a:r>
            <a:r>
              <a:rPr lang="en-US" dirty="0"/>
              <a:t>finite automaton that recognizes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It is a creative process and cannot </a:t>
            </a:r>
            <a:r>
              <a:rPr lang="en-US" dirty="0"/>
              <a:t>be reduced </a:t>
            </a:r>
            <a:r>
              <a:rPr lang="en-US" dirty="0" smtClean="0"/>
              <a:t>to a </a:t>
            </a:r>
            <a:r>
              <a:rPr lang="en-US" dirty="0"/>
              <a:t>simple recipe or formula.</a:t>
            </a:r>
          </a:p>
          <a:p>
            <a:r>
              <a:rPr lang="en-US" dirty="0"/>
              <a:t>The approach</a:t>
            </a:r>
            <a:r>
              <a:rPr lang="en-US" dirty="0" smtClean="0"/>
              <a:t>: Identify </a:t>
            </a:r>
            <a:r>
              <a:rPr lang="en-US" dirty="0"/>
              <a:t>the finite pieces of information you need </a:t>
            </a:r>
            <a:r>
              <a:rPr lang="en-US" dirty="0" smtClean="0"/>
              <a:t>to solve </a:t>
            </a:r>
            <a:r>
              <a:rPr lang="en-US" dirty="0"/>
              <a:t>the problem. These are the </a:t>
            </a:r>
            <a:r>
              <a:rPr lang="en-US" i="1" dirty="0"/>
              <a:t>states.</a:t>
            </a:r>
          </a:p>
          <a:p>
            <a:r>
              <a:rPr lang="en-US" dirty="0"/>
              <a:t>Identify the condition (alphabet) to change from </a:t>
            </a:r>
            <a:r>
              <a:rPr lang="en-US" dirty="0" smtClean="0"/>
              <a:t>one state </a:t>
            </a:r>
            <a:r>
              <a:rPr lang="en-US" dirty="0"/>
              <a:t>to another.</a:t>
            </a:r>
          </a:p>
          <a:p>
            <a:r>
              <a:rPr lang="en-US" dirty="0"/>
              <a:t>Identify the start </a:t>
            </a:r>
            <a:r>
              <a:rPr lang="en-US" dirty="0" smtClean="0"/>
              <a:t>state and </a:t>
            </a:r>
            <a:r>
              <a:rPr lang="en-US" dirty="0"/>
              <a:t>final states.</a:t>
            </a:r>
          </a:p>
          <a:p>
            <a:r>
              <a:rPr lang="en-US" dirty="0"/>
              <a:t>Add missing transitions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design 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a FA to recognize the regular language of strings containing 001 as a substring. (</a:t>
            </a:r>
            <a:r>
              <a:rPr lang="en-US" sz="2800" dirty="0"/>
              <a:t>Example </a:t>
            </a:r>
            <a:r>
              <a:rPr lang="en-US" sz="2800" dirty="0" smtClean="0"/>
              <a:t>1.21, page 43)</a:t>
            </a:r>
          </a:p>
          <a:p>
            <a:r>
              <a:rPr lang="en-US" sz="2800" dirty="0" smtClean="0"/>
              <a:t>So, 0010, 1001, 11110001111 are in the language. However, 11, 101, 0000 are not. </a:t>
            </a:r>
            <a:endParaRPr lang="en-US" sz="2800" dirty="0"/>
          </a:p>
          <a:p>
            <a:r>
              <a:rPr lang="en-US" sz="2800" dirty="0" smtClean="0"/>
              <a:t>The states are seeing 0 (q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00</a:t>
            </a:r>
            <a:r>
              <a:rPr lang="en-US" sz="2800" dirty="0"/>
              <a:t> (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00</a:t>
            </a:r>
            <a:r>
              <a:rPr lang="en-US" sz="2800" dirty="0" smtClean="0"/>
              <a:t>), and 001</a:t>
            </a:r>
            <a:r>
              <a:rPr lang="en-US" sz="2800" dirty="0"/>
              <a:t> (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001</a:t>
            </a:r>
            <a:r>
              <a:rPr lang="en-US" sz="2800" dirty="0" smtClean="0"/>
              <a:t>). We also need a state for not yet seeing the first 0 </a:t>
            </a:r>
            <a:r>
              <a:rPr lang="en-US" sz="2800" dirty="0"/>
              <a:t>(</a:t>
            </a:r>
            <a:r>
              <a:rPr lang="en-US" sz="2800" dirty="0" smtClean="0"/>
              <a:t>q). </a:t>
            </a:r>
          </a:p>
          <a:p>
            <a:r>
              <a:rPr lang="en-US" sz="2800" dirty="0" smtClean="0"/>
              <a:t>Here is the State Diagram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0"/>
            <a:ext cx="7010400" cy="18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A and B be </a:t>
            </a:r>
            <a:r>
              <a:rPr lang="en-US" dirty="0" smtClean="0"/>
              <a:t>regular languages</a:t>
            </a:r>
            <a:r>
              <a:rPr lang="en-US" dirty="0"/>
              <a:t>. We define regular operations</a:t>
            </a:r>
          </a:p>
          <a:p>
            <a:r>
              <a:rPr lang="en-US" i="1" dirty="0"/>
              <a:t>union, concatenation, and star as follows:</a:t>
            </a:r>
          </a:p>
          <a:p>
            <a:r>
              <a:rPr lang="en-US" b="1" dirty="0"/>
              <a:t>Union: A ∪ B = {x | x ∈ A ∨ x ∈ B}</a:t>
            </a:r>
          </a:p>
          <a:p>
            <a:r>
              <a:rPr lang="en-US" b="1" dirty="0"/>
              <a:t>Concatenation: A ◦ B = {</a:t>
            </a:r>
            <a:r>
              <a:rPr lang="en-US" b="1" dirty="0" err="1"/>
              <a:t>xy</a:t>
            </a:r>
            <a:r>
              <a:rPr lang="en-US" b="1" dirty="0"/>
              <a:t> | x ∈ A ∧ y ∈ B}</a:t>
            </a:r>
          </a:p>
          <a:p>
            <a:r>
              <a:rPr lang="en-US" b="1" dirty="0"/>
              <a:t>Star: </a:t>
            </a:r>
            <a:r>
              <a:rPr lang="en-US" b="1" dirty="0" smtClean="0"/>
              <a:t>A</a:t>
            </a:r>
            <a:r>
              <a:rPr lang="en-US" b="1" baseline="30000" dirty="0"/>
              <a:t>*</a:t>
            </a:r>
            <a:r>
              <a:rPr lang="en-US" b="1" dirty="0" smtClean="0"/>
              <a:t> </a:t>
            </a:r>
            <a:r>
              <a:rPr lang="en-US" b="1" dirty="0"/>
              <a:t>= {x</a:t>
            </a:r>
            <a:r>
              <a:rPr lang="en-US" b="1" baseline="-25000" dirty="0"/>
              <a:t>1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. . . </a:t>
            </a:r>
            <a:r>
              <a:rPr lang="en-US" b="1" dirty="0" err="1"/>
              <a:t>x</a:t>
            </a:r>
            <a:r>
              <a:rPr lang="en-US" b="1" baseline="-25000" dirty="0" err="1"/>
              <a:t>k</a:t>
            </a:r>
            <a:r>
              <a:rPr lang="en-US" b="1" dirty="0"/>
              <a:t> | k ≥ 0 ∧ x</a:t>
            </a:r>
            <a:r>
              <a:rPr lang="en-US" b="1" baseline="-25000" dirty="0"/>
              <a:t>i</a:t>
            </a:r>
            <a:r>
              <a:rPr lang="en-US" b="1" dirty="0"/>
              <a:t> ∈ A, 1 ≤ </a:t>
            </a:r>
            <a:r>
              <a:rPr lang="en-US" b="1" dirty="0" err="1"/>
              <a:t>i</a:t>
            </a:r>
            <a:r>
              <a:rPr lang="en-US" b="1" dirty="0"/>
              <a:t> ≤ k} Note:</a:t>
            </a:r>
          </a:p>
          <a:p>
            <a:pPr lvl="1"/>
            <a:r>
              <a:rPr lang="en-US" dirty="0"/>
              <a:t>(1) Because “any number" includes 0,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A</a:t>
            </a:r>
            <a:r>
              <a:rPr lang="en-US" b="1" baseline="30000" dirty="0" smtClean="0"/>
              <a:t> *</a:t>
            </a:r>
            <a:r>
              <a:rPr lang="en-US" dirty="0" smtClean="0"/>
              <a:t>, </a:t>
            </a:r>
            <a:r>
              <a:rPr lang="en-US" dirty="0"/>
              <a:t>no </a:t>
            </a:r>
            <a:r>
              <a:rPr lang="en-US" dirty="0" smtClean="0"/>
              <a:t>matter what </a:t>
            </a:r>
            <a:r>
              <a:rPr lang="en-US" dirty="0"/>
              <a:t>A is.</a:t>
            </a:r>
          </a:p>
          <a:p>
            <a:pPr lvl="1"/>
            <a:r>
              <a:rPr lang="pt-BR" dirty="0"/>
              <a:t>(2) A+ denotes A ◦ </a:t>
            </a:r>
            <a:r>
              <a:rPr lang="pt-BR" dirty="0" smtClean="0"/>
              <a:t>A</a:t>
            </a:r>
            <a:r>
              <a:rPr lang="en-US" b="1" baseline="30000" dirty="0" smtClean="0"/>
              <a:t>*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(1.4 page 45)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1524000"/>
            <a:ext cx="8824912" cy="41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Integer operations are closed</a:t>
            </a:r>
          </a:p>
          <a:p>
            <a:r>
              <a:rPr lang="en-US" dirty="0" smtClean="0"/>
              <a:t>That class of regular languages is closed under complementation.</a:t>
            </a:r>
          </a:p>
          <a:p>
            <a:pPr lvl="1"/>
            <a:r>
              <a:rPr lang="en-US" b="1" dirty="0" smtClean="0"/>
              <a:t>Proof: </a:t>
            </a:r>
            <a:r>
              <a:rPr lang="en-US" dirty="0" smtClean="0"/>
              <a:t>For that we will first show that if </a:t>
            </a:r>
            <a:r>
              <a:rPr lang="en-US" sz="2400" dirty="0" smtClean="0"/>
              <a:t>M </a:t>
            </a:r>
            <a:r>
              <a:rPr lang="en-US" dirty="0" smtClean="0"/>
              <a:t>is a DFA that recognizes a language </a:t>
            </a:r>
            <a:r>
              <a:rPr lang="en-US" sz="2400" dirty="0" smtClean="0"/>
              <a:t>B</a:t>
            </a:r>
            <a:r>
              <a:rPr lang="en-US" dirty="0" smtClean="0"/>
              <a:t>, swapping the accept and non-accept states in </a:t>
            </a:r>
            <a:r>
              <a:rPr lang="en-US" sz="2400" dirty="0" smtClean="0"/>
              <a:t>M </a:t>
            </a:r>
            <a:r>
              <a:rPr lang="en-US" dirty="0" smtClean="0"/>
              <a:t>yields a new DFA that recognizes the complement of </a:t>
            </a:r>
            <a:r>
              <a:rPr lang="en-US" sz="2400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of regular language is closed under the union and concatenation operations (read the proof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in our discussion, every step of a </a:t>
            </a:r>
            <a:r>
              <a:rPr lang="en-US" dirty="0" smtClean="0"/>
              <a:t>finite automaton </a:t>
            </a:r>
            <a:r>
              <a:rPr lang="en-US" dirty="0"/>
              <a:t>computation follows in a unique way </a:t>
            </a:r>
            <a:r>
              <a:rPr lang="en-US" dirty="0" smtClean="0"/>
              <a:t>from the </a:t>
            </a:r>
            <a:r>
              <a:rPr lang="en-US" dirty="0"/>
              <a:t>preceding step.</a:t>
            </a:r>
          </a:p>
          <a:p>
            <a:r>
              <a:rPr lang="en-US" dirty="0"/>
              <a:t>We call this a </a:t>
            </a:r>
            <a:r>
              <a:rPr lang="en-US" i="1" dirty="0"/>
              <a:t>deterministic computation. In </a:t>
            </a:r>
            <a:r>
              <a:rPr lang="en-US" i="1" dirty="0" smtClean="0"/>
              <a:t>a nondeterministic </a:t>
            </a:r>
            <a:r>
              <a:rPr lang="en-US" i="1" dirty="0"/>
              <a:t>computation, choices may exist for </a:t>
            </a:r>
            <a:r>
              <a:rPr lang="en-US" i="1" dirty="0" smtClean="0"/>
              <a:t>the </a:t>
            </a:r>
            <a:r>
              <a:rPr lang="en-US" dirty="0" smtClean="0"/>
              <a:t>next </a:t>
            </a:r>
            <a:r>
              <a:rPr lang="en-US" dirty="0"/>
              <a:t>state at any point.</a:t>
            </a:r>
          </a:p>
          <a:p>
            <a:r>
              <a:rPr lang="en-US" dirty="0" err="1"/>
              <a:t>Nondeterminism</a:t>
            </a:r>
            <a:r>
              <a:rPr lang="en-US" dirty="0"/>
              <a:t> is a generalization of </a:t>
            </a:r>
            <a:r>
              <a:rPr lang="en-US" dirty="0" smtClean="0"/>
              <a:t>determinism; hence</a:t>
            </a:r>
            <a:r>
              <a:rPr lang="en-US" dirty="0"/>
              <a:t>, every finite automaton is a </a:t>
            </a:r>
            <a:r>
              <a:rPr lang="en-US" dirty="0" smtClean="0"/>
              <a:t>nondeterministic finite </a:t>
            </a:r>
            <a:r>
              <a:rPr lang="en-US" dirty="0"/>
              <a:t>automaton (NFA).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Introduce </a:t>
            </a:r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choices for the next state: Zero, one, or </a:t>
            </a:r>
            <a:r>
              <a:rPr lang="en-US" dirty="0" smtClean="0"/>
              <a:t>many arrows </a:t>
            </a:r>
            <a:r>
              <a:rPr lang="en-US" dirty="0"/>
              <a:t>may exit from each 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example, for figure 1.27 on page 48, at q</a:t>
            </a:r>
            <a:r>
              <a:rPr lang="en-US" baseline="-25000" dirty="0" smtClean="0"/>
              <a:t>1</a:t>
            </a:r>
            <a:r>
              <a:rPr lang="en-US" dirty="0" smtClean="0"/>
              <a:t> reads a 1 can go back to q</a:t>
            </a:r>
            <a:r>
              <a:rPr lang="en-US" baseline="-25000" dirty="0" smtClean="0"/>
              <a:t>1</a:t>
            </a:r>
            <a:r>
              <a:rPr lang="en-US" dirty="0" smtClean="0"/>
              <a:t> or to 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33800"/>
            <a:ext cx="86487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Introduce Nondeterminism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state may change to the next state without </a:t>
            </a:r>
            <a:r>
              <a:rPr lang="en-US" dirty="0" smtClean="0"/>
              <a:t>spending an </a:t>
            </a:r>
            <a:r>
              <a:rPr lang="en-US" dirty="0"/>
              <a:t>input symbol: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</a:t>
            </a:r>
            <a:r>
              <a:rPr lang="en-US" dirty="0"/>
              <a:t>transitions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Example, for figure 1.27 on page 48, at q</a:t>
            </a:r>
            <a:r>
              <a:rPr lang="en-US" baseline="-25000" dirty="0" smtClean="0"/>
              <a:t>2</a:t>
            </a:r>
            <a:r>
              <a:rPr lang="en-US" dirty="0" smtClean="0"/>
              <a:t> reads a 0 can go back to q</a:t>
            </a:r>
            <a:r>
              <a:rPr lang="en-US" baseline="-25000" dirty="0" smtClean="0"/>
              <a:t>3</a:t>
            </a:r>
            <a:r>
              <a:rPr lang="en-US" dirty="0" smtClean="0"/>
              <a:t> or read nothing (</a:t>
            </a:r>
            <a:r>
              <a:rPr lang="en-US" dirty="0" smtClean="0">
                <a:sym typeface="Symbol"/>
              </a:rPr>
              <a:t>)</a:t>
            </a:r>
            <a:r>
              <a:rPr lang="en-US" dirty="0" smtClean="0"/>
              <a:t> can go to q</a:t>
            </a:r>
            <a:r>
              <a:rPr lang="en-US" baseline="-25000" dirty="0" smtClean="0"/>
              <a:t>3</a:t>
            </a:r>
            <a:r>
              <a:rPr lang="en-US" dirty="0" smtClean="0"/>
              <a:t> as well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76725"/>
            <a:ext cx="8648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Computation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to think of a nondeterministic computation is as a tree of possibilities</a:t>
            </a:r>
          </a:p>
          <a:p>
            <a:pPr lvl="1"/>
            <a:r>
              <a:rPr lang="en-US" dirty="0" smtClean="0"/>
              <a:t>The root of the tree corresponds to the start of the computation</a:t>
            </a:r>
          </a:p>
          <a:p>
            <a:pPr lvl="1"/>
            <a:r>
              <a:rPr lang="en-US" dirty="0" smtClean="0"/>
              <a:t>Every branching point in the tree corresponds to a point in the computation at which the machine has multiple choices</a:t>
            </a:r>
          </a:p>
          <a:p>
            <a:pPr lvl="1"/>
            <a:r>
              <a:rPr lang="en-US" dirty="0" smtClean="0"/>
              <a:t>The machine accepts if </a:t>
            </a:r>
            <a:r>
              <a:rPr lang="en-US" b="1" i="1" u="sng" dirty="0" smtClean="0"/>
              <a:t>at least one of </a:t>
            </a:r>
            <a:r>
              <a:rPr lang="en-US" dirty="0" smtClean="0"/>
              <a:t>the computation branches ends in an accept state.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computational model is called a </a:t>
            </a:r>
            <a:r>
              <a:rPr lang="en-US" i="1" dirty="0"/>
              <a:t>finite </a:t>
            </a:r>
            <a:r>
              <a:rPr lang="en-US" i="1" dirty="0" smtClean="0"/>
              <a:t>state machine </a:t>
            </a:r>
            <a:r>
              <a:rPr lang="en-US" i="1" dirty="0"/>
              <a:t>or a finite automaton</a:t>
            </a:r>
          </a:p>
          <a:p>
            <a:r>
              <a:rPr lang="en-US" dirty="0"/>
              <a:t>Representations: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r>
              <a:rPr lang="en-US" dirty="0" smtClean="0"/>
              <a:t>Tabular – good for state transactions, not for start state and final states</a:t>
            </a:r>
            <a:endParaRPr lang="en-US" dirty="0"/>
          </a:p>
          <a:p>
            <a:pPr lvl="1"/>
            <a:r>
              <a:rPr lang="en-US" dirty="0" smtClean="0"/>
              <a:t>Formal description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86" y="152400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Example of page 49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06895"/>
          </a:xfrm>
        </p:spPr>
        <p:txBody>
          <a:bodyPr/>
          <a:lstStyle/>
          <a:p>
            <a:r>
              <a:rPr lang="en-US" dirty="0" smtClean="0"/>
              <a:t>N accepts all string that has 101 or 11 as substring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53179"/>
            <a:ext cx="5600828" cy="53775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See the example of 1.30 on page 51. It accept any binary number with the third position from the end is a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200"/>
            <a:ext cx="9015412" cy="2332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NFA are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" y="1752600"/>
            <a:ext cx="9015412" cy="233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4" y="3886200"/>
            <a:ext cx="893592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9" y="1143000"/>
            <a:ext cx="7872412" cy="203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 NFA its twin (equivalent) DFA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7316830" cy="37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81800" y="2819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NFA is a 5-tuple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where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 </a:t>
            </a:r>
            <a:r>
              <a:rPr lang="en-US" dirty="0"/>
              <a:t>is a finite set called the </a:t>
            </a:r>
            <a:r>
              <a:rPr lang="en-US" i="1" dirty="0"/>
              <a:t>states</a:t>
            </a:r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is a finite set called the </a:t>
            </a:r>
            <a:r>
              <a:rPr lang="en-US" i="1" dirty="0"/>
              <a:t>alphabet</a:t>
            </a:r>
          </a:p>
          <a:p>
            <a:pPr lvl="1"/>
            <a:r>
              <a:rPr lang="el-GR" dirty="0"/>
              <a:t>δ : </a:t>
            </a:r>
            <a:r>
              <a:rPr lang="en-US" dirty="0"/>
              <a:t>Q ×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∪ </a:t>
            </a:r>
            <a:r>
              <a:rPr lang="en-US" dirty="0" smtClean="0"/>
              <a:t>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}) </a:t>
            </a:r>
            <a:r>
              <a:rPr lang="en-US" dirty="0"/>
              <a:t>→ </a:t>
            </a:r>
            <a:r>
              <a:rPr lang="en-US" dirty="0" smtClean="0"/>
              <a:t>P(Q) where </a:t>
            </a:r>
            <a:r>
              <a:rPr lang="en-US" dirty="0"/>
              <a:t>P(Q) is the power set of Q.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∈ Q is the </a:t>
            </a:r>
            <a:r>
              <a:rPr lang="en-US" i="1" dirty="0"/>
              <a:t>start state also called initial state</a:t>
            </a:r>
          </a:p>
          <a:p>
            <a:pPr lvl="1"/>
            <a:r>
              <a:rPr lang="en-US" dirty="0"/>
              <a:t>F ⊆ Q is the set of </a:t>
            </a:r>
            <a:r>
              <a:rPr lang="en-US" i="1" dirty="0"/>
              <a:t>accept states, also called the </a:t>
            </a:r>
            <a:r>
              <a:rPr lang="en-US" i="1" dirty="0" smtClean="0"/>
              <a:t>final States </a:t>
            </a:r>
            <a:endParaRPr lang="en-US" i="1" dirty="0"/>
          </a:p>
          <a:p>
            <a:r>
              <a:rPr lang="en-US" dirty="0"/>
              <a:t>In a DFA transition function is δ : Q × </a:t>
            </a:r>
            <a:r>
              <a:rPr lang="en-US" dirty="0" smtClean="0">
                <a:sym typeface="Symbol"/>
              </a:rPr>
              <a:t> 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→ Q.</a:t>
            </a:r>
          </a:p>
          <a:p>
            <a:r>
              <a:rPr lang="en-US" b="1" dirty="0"/>
              <a:t>notation: </a:t>
            </a:r>
            <a:r>
              <a:rPr lang="en-US" dirty="0"/>
              <a:t>For any alphabet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 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ym typeface="Symbol"/>
              </a:rPr>
              <a:t> </a:t>
            </a:r>
            <a:r>
              <a:rPr lang="en-US" dirty="0" smtClean="0"/>
              <a:t>∪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54 example 1.38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53400" cy="5656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vs.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Constructing NFA is sometimes easier than that of DFA</a:t>
            </a:r>
          </a:p>
          <a:p>
            <a:r>
              <a:rPr lang="en-US" dirty="0" smtClean="0"/>
              <a:t>An NFA may be much smaller than a DFA that performs the same task.</a:t>
            </a:r>
          </a:p>
          <a:p>
            <a:r>
              <a:rPr lang="en-US" dirty="0" smtClean="0"/>
              <a:t>Computation of NFA is usually more expensive than that of DFA.</a:t>
            </a:r>
          </a:p>
          <a:p>
            <a:r>
              <a:rPr lang="en-US" dirty="0" smtClean="0"/>
              <a:t>Every NFA can be converted into an equivalent DFA.</a:t>
            </a:r>
          </a:p>
          <a:p>
            <a:r>
              <a:rPr lang="en-US" dirty="0" smtClean="0"/>
              <a:t>NFA provides good introduction to </a:t>
            </a:r>
            <a:r>
              <a:rPr lang="en-US" dirty="0" err="1" smtClean="0"/>
              <a:t>nondeterminism</a:t>
            </a:r>
            <a:r>
              <a:rPr lang="en-US" dirty="0" smtClean="0"/>
              <a:t> in more powerful computational models.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NFAs and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NFS has an equivalent DFA.</a:t>
            </a:r>
          </a:p>
          <a:p>
            <a:r>
              <a:rPr lang="en-US" dirty="0" smtClean="0"/>
              <a:t>That is, if a string can be accepted by an NFA, the string can be accepted by a DFA.</a:t>
            </a:r>
          </a:p>
          <a:p>
            <a:pPr lvl="1"/>
            <a:r>
              <a:rPr lang="en-US" dirty="0" smtClean="0"/>
              <a:t>The proof is on page 55.</a:t>
            </a:r>
          </a:p>
          <a:p>
            <a:r>
              <a:rPr lang="en-US" dirty="0" smtClean="0"/>
              <a:t>Question?</a:t>
            </a:r>
          </a:p>
          <a:p>
            <a:pPr lvl="1"/>
            <a:r>
              <a:rPr lang="en-US" dirty="0" smtClean="0"/>
              <a:t>Can we say: if a string can be accepted by a DFA, the string can be accepted by a NFA?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05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Equivalence of NFAs and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572375" cy="61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makes prove simple - UNION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6019800" cy="52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2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finite automaton is a 5-tuple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where:</a:t>
            </a:r>
          </a:p>
          <a:p>
            <a:pPr lvl="1"/>
            <a:r>
              <a:rPr lang="en-US" dirty="0"/>
              <a:t>Q is a finite set called the </a:t>
            </a:r>
            <a:r>
              <a:rPr lang="en-US" i="1" dirty="0"/>
              <a:t>states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ym typeface="Symbol"/>
              </a:rPr>
              <a:t> </a:t>
            </a:r>
            <a:r>
              <a:rPr lang="en-US" dirty="0" smtClean="0"/>
              <a:t>is </a:t>
            </a:r>
            <a:r>
              <a:rPr lang="en-US" dirty="0"/>
              <a:t>a finite set called the </a:t>
            </a:r>
            <a:r>
              <a:rPr lang="en-US" i="1" dirty="0"/>
              <a:t>alphabet</a:t>
            </a:r>
          </a:p>
          <a:p>
            <a:pPr lvl="1"/>
            <a:r>
              <a:rPr lang="en-US" dirty="0"/>
              <a:t>δ : Q ×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  <a:r>
              <a:rPr lang="en-US" dirty="0"/>
              <a:t>→ Q is the transition function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∈ Q is the </a:t>
            </a:r>
            <a:r>
              <a:rPr lang="en-US" i="1" dirty="0"/>
              <a:t>start state also called initial state</a:t>
            </a:r>
          </a:p>
          <a:p>
            <a:pPr lvl="1"/>
            <a:r>
              <a:rPr lang="en-US" dirty="0"/>
              <a:t>F ⊆ Q is the set of </a:t>
            </a:r>
            <a:r>
              <a:rPr lang="en-US" i="1" dirty="0"/>
              <a:t>accept states, also called the </a:t>
            </a:r>
            <a:r>
              <a:rPr lang="en-US" i="1" dirty="0" smtClean="0"/>
              <a:t>final states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makes prove simple - Concatenate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0457"/>
            <a:ext cx="76200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1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Three base cases:</a:t>
            </a:r>
          </a:p>
          <a:p>
            <a:pPr lvl="1"/>
            <a:r>
              <a:rPr lang="en-US" dirty="0" smtClean="0"/>
              <a:t>∅ is a regular expression denoting the language ∅;</a:t>
            </a:r>
          </a:p>
          <a:p>
            <a:pPr lvl="1"/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is a regular expression denoting the language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};</a:t>
            </a:r>
          </a:p>
          <a:p>
            <a:pPr lvl="1"/>
            <a:r>
              <a:rPr lang="en-US" dirty="0" smtClean="0"/>
              <a:t>For any a ∈ , a is a regular expression denoting the language {a};</a:t>
            </a:r>
          </a:p>
          <a:p>
            <a:r>
              <a:rPr lang="en-US" dirty="0" smtClean="0"/>
              <a:t>Three recursive cases: If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are regular expressions denoting languages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, respectively, then</a:t>
            </a:r>
          </a:p>
          <a:p>
            <a:r>
              <a:rPr lang="pt-BR" b="1" dirty="0" smtClean="0"/>
              <a:t>Union: r</a:t>
            </a:r>
            <a:r>
              <a:rPr lang="pt-BR" b="1" baseline="-25000" dirty="0" smtClean="0"/>
              <a:t>1</a:t>
            </a:r>
            <a:r>
              <a:rPr lang="pt-BR" b="1" dirty="0" smtClean="0"/>
              <a:t> ∪ r</a:t>
            </a:r>
            <a:r>
              <a:rPr lang="en-US" baseline="-25000" dirty="0" smtClean="0"/>
              <a:t>2</a:t>
            </a:r>
            <a:r>
              <a:rPr lang="pt-BR" b="1" dirty="0" smtClean="0"/>
              <a:t> denotes L</a:t>
            </a:r>
            <a:r>
              <a:rPr lang="pt-BR" b="1" baseline="-25000" dirty="0" smtClean="0"/>
              <a:t>1</a:t>
            </a:r>
            <a:r>
              <a:rPr lang="pt-BR" b="1" dirty="0" smtClean="0"/>
              <a:t> ∪ L</a:t>
            </a:r>
            <a:r>
              <a:rPr lang="pt-BR" b="1" baseline="-25000" dirty="0" smtClean="0"/>
              <a:t>2</a:t>
            </a:r>
            <a:r>
              <a:rPr lang="pt-BR" b="1" dirty="0" smtClean="0"/>
              <a:t>;</a:t>
            </a:r>
          </a:p>
          <a:p>
            <a:r>
              <a:rPr lang="en-US" b="1" dirty="0" smtClean="0"/>
              <a:t>Concatenation: r</a:t>
            </a:r>
            <a:r>
              <a:rPr lang="en-US" baseline="-25000" dirty="0" smtClean="0"/>
              <a:t>1</a:t>
            </a:r>
            <a:r>
              <a:rPr lang="en-US" b="1" dirty="0" smtClean="0"/>
              <a:t>r</a:t>
            </a:r>
            <a:r>
              <a:rPr lang="en-US" baseline="-25000" dirty="0" smtClean="0"/>
              <a:t>2</a:t>
            </a:r>
            <a:r>
              <a:rPr lang="en-US" b="1" dirty="0" smtClean="0"/>
              <a:t> denotes L</a:t>
            </a:r>
            <a:r>
              <a:rPr lang="en-US" baseline="-25000" dirty="0" smtClean="0"/>
              <a:t>1</a:t>
            </a:r>
            <a:r>
              <a:rPr lang="en-US" b="1" dirty="0" smtClean="0"/>
              <a:t>L</a:t>
            </a:r>
            <a:r>
              <a:rPr lang="en-US" baseline="-25000" dirty="0" smtClean="0"/>
              <a:t>2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Star: r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 denotes </a:t>
            </a:r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*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486400"/>
            <a:ext cx="883504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Expressions (from the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88299"/>
            <a:ext cx="8686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1.53 (page 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you agree with the author</a:t>
            </a:r>
          </a:p>
          <a:p>
            <a:r>
              <a:rPr lang="en-US" dirty="0" smtClean="0"/>
              <a:t>Try this one </a:t>
            </a:r>
          </a:p>
          <a:p>
            <a:pPr lvl="1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dirty="0" smtClean="0">
                <a:sym typeface="Symbol"/>
              </a:rPr>
              <a:t> = R</a:t>
            </a:r>
            <a:r>
              <a:rPr lang="en-US" baseline="30000" dirty="0" smtClean="0">
                <a:sym typeface="Symbol"/>
              </a:rPr>
              <a:t>*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7905750" cy="62373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1.54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language is regular if and only some regular expression describes it.</a:t>
            </a:r>
          </a:p>
          <a:p>
            <a:r>
              <a:rPr lang="en-US" dirty="0" smtClean="0"/>
              <a:t>Generally, it is easy to create a NFA for a regular expression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Example 1.56 (ab U a)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27636" cy="59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79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42" y="1295400"/>
            <a:ext cx="8406857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the language </a:t>
            </a:r>
            <a:r>
              <a:rPr lang="en-US" sz="2800" dirty="0" smtClean="0"/>
              <a:t>B = {0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1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|n ≥ 0}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attempt to find a DFA that recognizes B we discover that such a machine needs to remember how many 0s have been seen so far as it reads the input</a:t>
            </a:r>
          </a:p>
          <a:p>
            <a:r>
              <a:rPr lang="en-US" dirty="0" smtClean="0"/>
              <a:t>Because the number of 0s isn’t limited, the machine needs to keep track of an unlimited number of possibilities</a:t>
            </a:r>
          </a:p>
          <a:p>
            <a:r>
              <a:rPr lang="en-US" dirty="0" smtClean="0"/>
              <a:t>This cannot be done with any finite number of states</a:t>
            </a:r>
          </a:p>
          <a:p>
            <a:r>
              <a:rPr lang="en-US" dirty="0" smtClean="0"/>
              <a:t>We cannot do </a:t>
            </a:r>
          </a:p>
          <a:p>
            <a:pPr lvl="1"/>
            <a:r>
              <a:rPr lang="en-US" dirty="0" smtClean="0"/>
              <a:t>C = {</a:t>
            </a:r>
            <a:r>
              <a:rPr lang="en-US" dirty="0" err="1" smtClean="0"/>
              <a:t>w|w</a:t>
            </a:r>
            <a:r>
              <a:rPr lang="en-US" dirty="0" smtClean="0"/>
              <a:t> has an equal number of 0s and 1s}</a:t>
            </a:r>
          </a:p>
          <a:p>
            <a:r>
              <a:rPr lang="en-US" b="1" dirty="0" smtClean="0"/>
              <a:t>Language B and C are non-regular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nonregularity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technique for proving </a:t>
            </a:r>
            <a:r>
              <a:rPr lang="en-US" dirty="0" err="1" smtClean="0"/>
              <a:t>nonregularity</a:t>
            </a:r>
            <a:r>
              <a:rPr lang="en-US" dirty="0" smtClean="0"/>
              <a:t> of some languages is provided by a theorem about regular languages called </a:t>
            </a:r>
            <a:r>
              <a:rPr lang="en-US" b="1" i="1" u="sng" dirty="0" smtClean="0"/>
              <a:t>pumping lemma</a:t>
            </a:r>
          </a:p>
          <a:p>
            <a:r>
              <a:rPr lang="en-US" dirty="0" smtClean="0"/>
              <a:t>Pumping lemma states that all regular languages have a special property</a:t>
            </a:r>
          </a:p>
          <a:p>
            <a:r>
              <a:rPr lang="en-US" dirty="0" smtClean="0"/>
              <a:t>If we can show that a language does not have this property we are guaranteed that it is not regular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All strings in the language can be “pumped" if they are at least as long as a certain special value, called the </a:t>
            </a:r>
            <a:r>
              <a:rPr lang="en-US" b="1" i="1" dirty="0" smtClean="0"/>
              <a:t>pumping </a:t>
            </a:r>
            <a:r>
              <a:rPr lang="en-US" b="1" dirty="0" smtClean="0"/>
              <a:t>length</a:t>
            </a:r>
          </a:p>
          <a:p>
            <a:r>
              <a:rPr lang="en-US" b="1" dirty="0" smtClean="0"/>
              <a:t>Meaning: </a:t>
            </a:r>
            <a:r>
              <a:rPr lang="en-US" dirty="0" smtClean="0"/>
              <a:t>each such string in the language contains a section that can be repeated any number of times with the resulting string remaining in the language.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1.37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b="1" dirty="0" smtClean="0"/>
              <a:t>Pumping Lemma: </a:t>
            </a:r>
            <a:r>
              <a:rPr lang="en-US" dirty="0" smtClean="0"/>
              <a:t>If A is a regular language, then there is a number p (the pumping length) where, if s is </a:t>
            </a:r>
            <a:r>
              <a:rPr lang="en-US" b="1" i="1" u="sng" dirty="0" smtClean="0"/>
              <a:t>any</a:t>
            </a:r>
            <a:r>
              <a:rPr lang="en-US" dirty="0" smtClean="0"/>
              <a:t> string in A of length at least p, then s may be divided into three pieces, s = xyz, satisfying the following conditions:</a:t>
            </a:r>
          </a:p>
          <a:p>
            <a:pPr lvl="1"/>
            <a:r>
              <a:rPr lang="en-US" dirty="0" smtClean="0"/>
              <a:t>1. for each </a:t>
            </a:r>
            <a:r>
              <a:rPr lang="en-US" dirty="0" err="1" smtClean="0"/>
              <a:t>i</a:t>
            </a:r>
            <a:r>
              <a:rPr lang="en-US" dirty="0" smtClean="0"/>
              <a:t> ≥ 0,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∈ A</a:t>
            </a:r>
          </a:p>
          <a:p>
            <a:pPr lvl="1"/>
            <a:r>
              <a:rPr lang="en-US" dirty="0" smtClean="0"/>
              <a:t>2. |y| &gt; 0</a:t>
            </a:r>
          </a:p>
          <a:p>
            <a:pPr lvl="1"/>
            <a:r>
              <a:rPr lang="en-US" dirty="0" smtClean="0"/>
              <a:t>3. |</a:t>
            </a:r>
            <a:r>
              <a:rPr lang="en-US" dirty="0" err="1" smtClean="0"/>
              <a:t>xy</a:t>
            </a:r>
            <a:r>
              <a:rPr lang="en-US" dirty="0" smtClean="0"/>
              <a:t>| ≤ 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Can we have more than one state as the start state?</a:t>
            </a:r>
          </a:p>
          <a:p>
            <a:r>
              <a:rPr lang="en-US" dirty="0" smtClean="0"/>
              <a:t>Can we have more than one state as the final state?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M = (Q,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δ, q1, F) be a DFA that recognizes A</a:t>
            </a:r>
          </a:p>
          <a:p>
            <a:pPr lvl="1"/>
            <a:r>
              <a:rPr lang="en-US" dirty="0" smtClean="0"/>
              <a:t>Assign a pumping length p to be the number of states of M </a:t>
            </a:r>
          </a:p>
          <a:p>
            <a:pPr lvl="1"/>
            <a:r>
              <a:rPr lang="en-US" dirty="0" smtClean="0"/>
              <a:t>Show that any string s ∈ A, |s| ≥ p may be broken into three pieces xyz satisfying the pumping lemma’s conditions</a:t>
            </a:r>
          </a:p>
          <a:p>
            <a:pPr lvl="1"/>
            <a:r>
              <a:rPr lang="en-US" dirty="0" smtClean="0"/>
              <a:t>If there are no strings in A of length at least p then theorem becomes true because all three conditions hold for all strings of length at least p if there are no such strings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Pumping lemma’s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M = (Q,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δ, q1, F) by a DFA recognizing A and p be the number of states of M; let s =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. . .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be a string over with n ≥ p and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. . . , r</a:t>
            </a:r>
            <a:r>
              <a:rPr lang="en-US" baseline="-25000" dirty="0" smtClean="0"/>
              <a:t>n+1</a:t>
            </a:r>
            <a:r>
              <a:rPr lang="en-US" dirty="0" smtClean="0"/>
              <a:t> be the sequence of states while processing s, i.e., r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el-GR" dirty="0" smtClean="0"/>
              <a:t>δ(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), 1 ≤ </a:t>
            </a:r>
            <a:r>
              <a:rPr lang="en-US" dirty="0" err="1" smtClean="0"/>
              <a:t>i</a:t>
            </a:r>
            <a:r>
              <a:rPr lang="en-US" dirty="0" smtClean="0"/>
              <a:t> ≤ n</a:t>
            </a:r>
          </a:p>
          <a:p>
            <a:r>
              <a:rPr lang="en-US" dirty="0" smtClean="0"/>
              <a:t>n + 1 ≥ p + 1 and among the first p + 1 elements in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. . . , r</a:t>
            </a:r>
            <a:r>
              <a:rPr lang="en-US" baseline="-25000" dirty="0" smtClean="0"/>
              <a:t>n+1</a:t>
            </a:r>
            <a:r>
              <a:rPr lang="en-US" dirty="0" smtClean="0"/>
              <a:t>  two must be the same state (pigeonhole principle) , say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occurs among the first p + 1 places in the sequence starting at r1, we have k ≤ p + 1</a:t>
            </a:r>
          </a:p>
          <a:p>
            <a:r>
              <a:rPr lang="en-US" dirty="0" smtClean="0"/>
              <a:t>Now let x = s</a:t>
            </a:r>
            <a:r>
              <a:rPr lang="en-US" baseline="-25000" dirty="0" smtClean="0"/>
              <a:t>1</a:t>
            </a:r>
            <a:r>
              <a:rPr lang="en-US" dirty="0" smtClean="0"/>
              <a:t> . . . </a:t>
            </a:r>
            <a:r>
              <a:rPr lang="en-US" baseline="-25000" dirty="0" smtClean="0"/>
              <a:t>sj−1</a:t>
            </a:r>
            <a:r>
              <a:rPr lang="en-US" dirty="0" smtClean="0"/>
              <a:t>, y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. . . s</a:t>
            </a:r>
            <a:r>
              <a:rPr lang="en-US" baseline="-25000" dirty="0" smtClean="0"/>
              <a:t>k−1</a:t>
            </a:r>
            <a:r>
              <a:rPr lang="en-US" dirty="0" smtClean="0"/>
              <a:t>, z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. . .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lemma’s proof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x takes M from r</a:t>
            </a:r>
            <a:r>
              <a:rPr lang="en-US" baseline="-25000" dirty="0" smtClean="0"/>
              <a:t>1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, y takes M from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, and z takes M from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to r</a:t>
            </a:r>
            <a:r>
              <a:rPr lang="en-US" baseline="-25000" dirty="0" smtClean="0"/>
              <a:t>n+1</a:t>
            </a:r>
            <a:r>
              <a:rPr lang="en-US" dirty="0" smtClean="0"/>
              <a:t>, which is an accept state, M must accept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, for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r>
              <a:rPr lang="en-US" dirty="0" smtClean="0"/>
              <a:t>We know that j ≠ k, so |y| &gt; 0;</a:t>
            </a:r>
          </a:p>
          <a:p>
            <a:r>
              <a:rPr lang="en-US" dirty="0" smtClean="0"/>
              <a:t>We also know that k ≤ p + 1, so |</a:t>
            </a:r>
            <a:r>
              <a:rPr lang="en-US" dirty="0" err="1" smtClean="0"/>
              <a:t>xy</a:t>
            </a:r>
            <a:r>
              <a:rPr lang="en-US" dirty="0" smtClean="0"/>
              <a:t>| ≤ p</a:t>
            </a:r>
          </a:p>
          <a:p>
            <a:pPr>
              <a:buNone/>
            </a:pPr>
            <a:r>
              <a:rPr lang="en-US" dirty="0" smtClean="0"/>
              <a:t>	Thus, all conditions are satisfied and lemma is proven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Prove that a language A is not regular using pumping lemma:</a:t>
            </a:r>
          </a:p>
          <a:p>
            <a:r>
              <a:rPr lang="en-US" dirty="0" smtClean="0"/>
              <a:t>1. Assume that A is regular in order to obtain a contradiction</a:t>
            </a:r>
          </a:p>
          <a:p>
            <a:r>
              <a:rPr lang="en-US" dirty="0" smtClean="0"/>
              <a:t>2. The pumping lemma guarantees the existence of a pumping length p such that all strings of length p or greater in A can be pumped</a:t>
            </a:r>
          </a:p>
          <a:p>
            <a:r>
              <a:rPr lang="en-US" dirty="0" smtClean="0"/>
              <a:t>3. Find s ∈ A, |s| ≥ p, that cannot be pumped: demonstrate that s cannot be pumped by considering all ways of dividing s into </a:t>
            </a:r>
            <a:r>
              <a:rPr lang="en-US" dirty="0" err="1" smtClean="0"/>
              <a:t>x,y,z</a:t>
            </a:r>
            <a:r>
              <a:rPr lang="en-US" dirty="0" smtClean="0"/>
              <a:t>, showing that for each division one of the pumping lemma conditions, (1)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A, (2) |y| &gt; 0, (3) |</a:t>
            </a:r>
            <a:r>
              <a:rPr lang="en-US" dirty="0" err="1" smtClean="0"/>
              <a:t>xy</a:t>
            </a:r>
            <a:r>
              <a:rPr lang="en-US" dirty="0" smtClean="0"/>
              <a:t>| ≤ p, fails.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1.73 B = {0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|n ≥ 0} is not regular</a:t>
            </a:r>
          </a:p>
          <a:p>
            <a:r>
              <a:rPr lang="en-US" dirty="0"/>
              <a:t>1.74 C </a:t>
            </a:r>
            <a:r>
              <a:rPr lang="en-US" dirty="0" smtClean="0"/>
              <a:t>= {</a:t>
            </a:r>
            <a:r>
              <a:rPr lang="en-US" dirty="0" err="1" smtClean="0"/>
              <a:t>w|w</a:t>
            </a:r>
            <a:r>
              <a:rPr lang="en-US" dirty="0" smtClean="0"/>
              <a:t> has an equal number of 0s and 1s} is not regular</a:t>
            </a:r>
          </a:p>
          <a:p>
            <a:r>
              <a:rPr lang="en-US" dirty="0" smtClean="0"/>
              <a:t>1.75 F </a:t>
            </a:r>
            <a:r>
              <a:rPr lang="en-US" dirty="0" smtClean="0"/>
              <a:t>= {</a:t>
            </a:r>
            <a:r>
              <a:rPr lang="en-US" dirty="0" err="1" smtClean="0"/>
              <a:t>ww|w</a:t>
            </a:r>
            <a:r>
              <a:rPr lang="en-US" dirty="0" smtClean="0"/>
              <a:t> ∈ {0, 1}} is </a:t>
            </a:r>
            <a:r>
              <a:rPr lang="en-US" dirty="0" err="1" smtClean="0"/>
              <a:t>nonregular</a:t>
            </a:r>
            <a:endParaRPr lang="en-US" dirty="0" smtClean="0"/>
          </a:p>
          <a:p>
            <a:r>
              <a:rPr lang="en-US" dirty="0" smtClean="0"/>
              <a:t>1.76 E </a:t>
            </a:r>
            <a:r>
              <a:rPr lang="en-US" dirty="0" smtClean="0"/>
              <a:t>= {0</a:t>
            </a:r>
            <a:r>
              <a:rPr lang="en-US" baseline="30000" dirty="0" smtClean="0"/>
              <a:t>i</a:t>
            </a:r>
            <a:r>
              <a:rPr lang="en-US" dirty="0" smtClean="0"/>
              <a:t>1</a:t>
            </a:r>
            <a:r>
              <a:rPr lang="en-US" baseline="30000" dirty="0" smtClean="0"/>
              <a:t>j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&gt; j} is not regular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1.73 (page 80)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58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1.74 </a:t>
            </a:r>
            <a:r>
              <a:rPr lang="en-US" dirty="0"/>
              <a:t>(page </a:t>
            </a:r>
            <a:r>
              <a:rPr lang="en-US" dirty="0" smtClean="0"/>
              <a:t>80~81)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3" y="1417638"/>
            <a:ext cx="8229600" cy="4525963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= {</a:t>
            </a:r>
            <a:r>
              <a:rPr lang="en-US" dirty="0" err="1"/>
              <a:t>w|w</a:t>
            </a:r>
            <a:r>
              <a:rPr lang="en-US" dirty="0"/>
              <a:t> has an equal number of 0s and 1s} is not regular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14600"/>
            <a:ext cx="89309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5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1.75 F = {</a:t>
            </a:r>
            <a:r>
              <a:rPr lang="en-US" dirty="0" err="1"/>
              <a:t>ww|w</a:t>
            </a:r>
            <a:r>
              <a:rPr lang="en-US" dirty="0"/>
              <a:t> ∈ {0, 1}} is </a:t>
            </a:r>
            <a:r>
              <a:rPr lang="en-US" dirty="0" err="1" smtClean="0"/>
              <a:t>nonregular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885950"/>
            <a:ext cx="86201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7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= {0</a:t>
            </a:r>
            <a:r>
              <a:rPr lang="en-US" baseline="30000" dirty="0"/>
              <a:t>i</a:t>
            </a:r>
            <a:r>
              <a:rPr lang="en-US" dirty="0"/>
              <a:t>1</a:t>
            </a:r>
            <a:r>
              <a:rPr lang="en-US" baseline="30000" dirty="0"/>
              <a:t>j </a:t>
            </a:r>
            <a:r>
              <a:rPr lang="en-US" dirty="0"/>
              <a:t>|</a:t>
            </a:r>
            <a:r>
              <a:rPr lang="en-US" dirty="0" err="1"/>
              <a:t>i</a:t>
            </a:r>
            <a:r>
              <a:rPr lang="en-US" dirty="0"/>
              <a:t> &gt; j} is not </a:t>
            </a:r>
            <a:r>
              <a:rPr lang="en-US" dirty="0" smtClean="0"/>
              <a:t>regular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38250"/>
            <a:ext cx="866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0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581400" cy="4525963"/>
          </a:xfrm>
        </p:spPr>
        <p:txBody>
          <a:bodyPr/>
          <a:lstStyle/>
          <a:p>
            <a:r>
              <a:rPr lang="en-US" dirty="0" smtClean="0"/>
              <a:t>Exe #4, no need to turn in, ask in class if you have questions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8600"/>
            <a:ext cx="5001338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7094161" cy="4840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3528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diagram and the formal description are equivalent, only the format is different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5339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L(M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{w | w contains at least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then either ends with a 1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0s follow the last 1}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number of 0s must be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76"/>
            <a:ext cx="8229600" cy="868362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Page 37 M</a:t>
            </a:r>
            <a:r>
              <a:rPr lang="en-US" baseline="-25000" dirty="0" smtClean="0"/>
              <a:t>2 </a:t>
            </a:r>
            <a:r>
              <a:rPr lang="en-US" dirty="0" smtClean="0"/>
              <a:t>represents all binary odd numbers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Page 38 M</a:t>
            </a:r>
            <a:r>
              <a:rPr lang="en-US" baseline="-25000" dirty="0" smtClean="0"/>
              <a:t>3</a:t>
            </a:r>
            <a:r>
              <a:rPr lang="en-US" dirty="0" smtClean="0"/>
              <a:t> represents all even numbers and a starting empty string.</a:t>
            </a:r>
          </a:p>
          <a:p>
            <a:endParaRPr lang="en-US" dirty="0" smtClean="0"/>
          </a:p>
          <a:p>
            <a:pPr>
              <a:buNone/>
            </a:pP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16" y="1752600"/>
            <a:ext cx="8915402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200"/>
            <a:ext cx="2819400" cy="1494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a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is the set of all strings that a finite automaton </a:t>
            </a:r>
            <a:r>
              <a:rPr lang="en-US" dirty="0" smtClean="0"/>
              <a:t>M accepts</a:t>
            </a:r>
            <a:r>
              <a:rPr lang="en-US" dirty="0"/>
              <a:t>, we say that </a:t>
            </a:r>
            <a:r>
              <a:rPr lang="en-US" dirty="0" smtClean="0"/>
              <a:t>A </a:t>
            </a:r>
            <a:r>
              <a:rPr lang="en-US" dirty="0"/>
              <a:t>is the </a:t>
            </a:r>
            <a:r>
              <a:rPr lang="en-US" i="1" dirty="0"/>
              <a:t>language of the </a:t>
            </a:r>
            <a:r>
              <a:rPr lang="en-US" i="1" dirty="0" smtClean="0"/>
              <a:t>machine </a:t>
            </a:r>
            <a:r>
              <a:rPr lang="en-US" dirty="0" smtClean="0"/>
              <a:t>M </a:t>
            </a:r>
            <a:r>
              <a:rPr lang="en-US" dirty="0"/>
              <a:t>and write L(M) = </a:t>
            </a:r>
            <a:r>
              <a:rPr lang="en-US" dirty="0" smtClean="0"/>
              <a:t>A.</a:t>
            </a:r>
          </a:p>
          <a:p>
            <a:r>
              <a:rPr lang="en-US" dirty="0" smtClean="0"/>
              <a:t>We can also say M </a:t>
            </a:r>
            <a:r>
              <a:rPr lang="en-US" b="1" dirty="0" smtClean="0"/>
              <a:t>recognizes</a:t>
            </a:r>
            <a:r>
              <a:rPr lang="en-US" dirty="0" smtClean="0"/>
              <a:t> A or M </a:t>
            </a:r>
            <a:r>
              <a:rPr lang="en-US" b="1" dirty="0" smtClean="0"/>
              <a:t>accepts</a:t>
            </a:r>
            <a:r>
              <a:rPr lang="en-US" dirty="0" smtClean="0"/>
              <a:t> A</a:t>
            </a:r>
            <a:endParaRPr lang="en-US" dirty="0"/>
          </a:p>
          <a:p>
            <a:r>
              <a:rPr lang="en-US" dirty="0"/>
              <a:t>An automaton may accept several strings, but it </a:t>
            </a:r>
            <a:r>
              <a:rPr lang="en-US" dirty="0" smtClean="0"/>
              <a:t>always recognizes </a:t>
            </a:r>
            <a:r>
              <a:rPr lang="en-US" dirty="0"/>
              <a:t>only one language</a:t>
            </a:r>
          </a:p>
          <a:p>
            <a:r>
              <a:rPr lang="en-US" dirty="0"/>
              <a:t>If a machine accepts no strings, it still recognizes </a:t>
            </a:r>
            <a:r>
              <a:rPr lang="en-US" dirty="0" smtClean="0"/>
              <a:t>one language</a:t>
            </a:r>
            <a:r>
              <a:rPr lang="en-US" dirty="0"/>
              <a:t>, namely the empty language </a:t>
            </a:r>
            <a:r>
              <a:rPr lang="en-US" dirty="0" smtClean="0"/>
              <a:t>∅!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 M = (Q</a:t>
            </a:r>
            <a:r>
              <a:rPr lang="en-US" dirty="0" smtClean="0"/>
              <a:t>,</a:t>
            </a:r>
            <a:r>
              <a:rPr lang="en-US" dirty="0" smtClean="0">
                <a:sym typeface="Symbol"/>
              </a:rPr>
              <a:t> </a:t>
            </a:r>
            <a:r>
              <a:rPr lang="en-US" dirty="0" smtClean="0"/>
              <a:t>, </a:t>
            </a:r>
            <a:r>
              <a:rPr lang="en-US" dirty="0"/>
              <a:t>δ, q</a:t>
            </a:r>
            <a:r>
              <a:rPr lang="en-US" baseline="-25000" dirty="0"/>
              <a:t>0</a:t>
            </a:r>
            <a:r>
              <a:rPr lang="en-US" dirty="0"/>
              <a:t>, F) be a finite automaton </a:t>
            </a:r>
            <a:r>
              <a:rPr lang="en-US" dirty="0" smtClean="0"/>
              <a:t>and w </a:t>
            </a:r>
            <a:r>
              <a:rPr lang="en-US" dirty="0"/>
              <a:t>=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. . . a</a:t>
            </a:r>
            <a:r>
              <a:rPr lang="en-US" baseline="-25000" dirty="0"/>
              <a:t>n</a:t>
            </a:r>
            <a:r>
              <a:rPr lang="en-US" dirty="0"/>
              <a:t> be a string over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Then M </a:t>
            </a:r>
            <a:r>
              <a:rPr lang="en-US" i="1" dirty="0"/>
              <a:t>accepts w if a sequence of states r</a:t>
            </a:r>
            <a:r>
              <a:rPr lang="en-US" i="1" baseline="-25000" dirty="0"/>
              <a:t>0</a:t>
            </a:r>
            <a:r>
              <a:rPr lang="en-US" i="1" dirty="0"/>
              <a:t>, r</a:t>
            </a:r>
            <a:r>
              <a:rPr lang="en-US" i="1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i="1" dirty="0" smtClean="0"/>
              <a:t>exist </a:t>
            </a:r>
            <a:r>
              <a:rPr lang="en-US" dirty="0" smtClean="0"/>
              <a:t>in </a:t>
            </a:r>
            <a:r>
              <a:rPr lang="en-US" dirty="0"/>
              <a:t>Q such that the following hold:</a:t>
            </a:r>
          </a:p>
          <a:p>
            <a:pPr lvl="1"/>
            <a:r>
              <a:rPr lang="en-US" dirty="0"/>
              <a:t>1. r</a:t>
            </a:r>
            <a:r>
              <a:rPr lang="en-US" baseline="-25000" dirty="0"/>
              <a:t>0</a:t>
            </a:r>
            <a:r>
              <a:rPr lang="en-US" dirty="0"/>
              <a:t> = q</a:t>
            </a:r>
            <a:r>
              <a:rPr lang="en-US" baseline="-25000" dirty="0"/>
              <a:t>0</a:t>
            </a:r>
          </a:p>
          <a:p>
            <a:pPr lvl="1"/>
            <a:r>
              <a:rPr lang="it-IT" dirty="0"/>
              <a:t>2. </a:t>
            </a:r>
            <a:r>
              <a:rPr lang="en-US" dirty="0" smtClean="0"/>
              <a:t>δ</a:t>
            </a:r>
            <a:r>
              <a:rPr lang="it-IT" dirty="0" smtClean="0"/>
              <a:t>(r</a:t>
            </a:r>
            <a:r>
              <a:rPr lang="it-IT" baseline="-25000" dirty="0" smtClean="0"/>
              <a:t>i</a:t>
            </a:r>
            <a:r>
              <a:rPr lang="it-IT" dirty="0"/>
              <a:t>, a</a:t>
            </a:r>
            <a:r>
              <a:rPr lang="it-IT" baseline="-25000" dirty="0"/>
              <a:t>i+1</a:t>
            </a:r>
            <a:r>
              <a:rPr lang="it-IT" dirty="0"/>
              <a:t>) = r</a:t>
            </a:r>
            <a:r>
              <a:rPr lang="it-IT" baseline="-25000" dirty="0"/>
              <a:t>i+1</a:t>
            </a:r>
            <a:r>
              <a:rPr lang="it-IT" dirty="0"/>
              <a:t> for i = 0, 1, . . . , n − 1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∈ F</a:t>
            </a:r>
          </a:p>
          <a:p>
            <a:r>
              <a:rPr lang="en-US" dirty="0"/>
              <a:t>Condition (1) says where the machine starts.</a:t>
            </a:r>
          </a:p>
          <a:p>
            <a:r>
              <a:rPr lang="en-US" dirty="0"/>
              <a:t>Condition (2) says that the machine goes from state to </a:t>
            </a:r>
            <a:r>
              <a:rPr lang="en-US" dirty="0" smtClean="0"/>
              <a:t>state according </a:t>
            </a:r>
            <a:r>
              <a:rPr lang="en-US" dirty="0"/>
              <a:t>to its transition </a:t>
            </a:r>
            <a:r>
              <a:rPr lang="en-US" dirty="0" smtClean="0"/>
              <a:t>function.</a:t>
            </a:r>
            <a:endParaRPr lang="en-US" dirty="0"/>
          </a:p>
          <a:p>
            <a:r>
              <a:rPr lang="en-US" dirty="0"/>
              <a:t>Condition (3) says when the machine accepts its </a:t>
            </a:r>
            <a:r>
              <a:rPr lang="en-US" dirty="0" smtClean="0"/>
              <a:t>input  </a:t>
            </a:r>
            <a:r>
              <a:rPr lang="en-US" dirty="0"/>
              <a:t>if it ends up </a:t>
            </a:r>
            <a:r>
              <a:rPr lang="en-US" dirty="0" smtClean="0"/>
              <a:t>in an </a:t>
            </a:r>
            <a:r>
              <a:rPr lang="en-US" dirty="0"/>
              <a:t>accept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2449</Words>
  <Application>Microsoft Office PowerPoint</Application>
  <PresentationFormat>On-screen Show (4:3)</PresentationFormat>
  <Paragraphs>188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宋体</vt:lpstr>
      <vt:lpstr>Arial</vt:lpstr>
      <vt:lpstr>Calibri</vt:lpstr>
      <vt:lpstr>Symbol</vt:lpstr>
      <vt:lpstr>Times New Roman</vt:lpstr>
      <vt:lpstr>Wingdings</vt:lpstr>
      <vt:lpstr>Office Theme</vt:lpstr>
      <vt:lpstr>Regular Language</vt:lpstr>
      <vt:lpstr>Finite Automata</vt:lpstr>
      <vt:lpstr>Formal Definition of Finite Automata</vt:lpstr>
      <vt:lpstr>Questions</vt:lpstr>
      <vt:lpstr>First Example</vt:lpstr>
      <vt:lpstr>First Example</vt:lpstr>
      <vt:lpstr>Examples </vt:lpstr>
      <vt:lpstr>Language of a Machine</vt:lpstr>
      <vt:lpstr>Formal Definition of Acceptance</vt:lpstr>
      <vt:lpstr>Regular Languages</vt:lpstr>
      <vt:lpstr>Designing Finite Automata</vt:lpstr>
      <vt:lpstr>Example of design a FA</vt:lpstr>
      <vt:lpstr>Operations on Regular Languages</vt:lpstr>
      <vt:lpstr>Example (1.4 page 45)</vt:lpstr>
      <vt:lpstr>Closed</vt:lpstr>
      <vt:lpstr>Non-determinism</vt:lpstr>
      <vt:lpstr>Two ways to Introduce Nondeterminism</vt:lpstr>
      <vt:lpstr>Two ways to Introduce Nondeterminism (2)</vt:lpstr>
      <vt:lpstr>Tree Computation of NFA</vt:lpstr>
      <vt:lpstr>Example of page 49</vt:lpstr>
      <vt:lpstr>The power of NFA</vt:lpstr>
      <vt:lpstr>Two NFA are different</vt:lpstr>
      <vt:lpstr>An NFA its twin (equivalent) DFA</vt:lpstr>
      <vt:lpstr>Formal Definition of NFA</vt:lpstr>
      <vt:lpstr>Example</vt:lpstr>
      <vt:lpstr>NFA vs. DFA</vt:lpstr>
      <vt:lpstr>Equivalence of NFAs and DFAs</vt:lpstr>
      <vt:lpstr>Equivalence of NFAs and DFAs</vt:lpstr>
      <vt:lpstr>NFA makes prove simple - UNION</vt:lpstr>
      <vt:lpstr>NFA makes prove simple - Concatenate</vt:lpstr>
      <vt:lpstr>Regular Expressions</vt:lpstr>
      <vt:lpstr>Regular Expressions (from the book)</vt:lpstr>
      <vt:lpstr>Example 1.53 (page 65)</vt:lpstr>
      <vt:lpstr>Theorem 1.54</vt:lpstr>
      <vt:lpstr>Example 1.56 (ab U a)*</vt:lpstr>
      <vt:lpstr>Non-regular Language</vt:lpstr>
      <vt:lpstr>Language nonregularity</vt:lpstr>
      <vt:lpstr>Pumping property</vt:lpstr>
      <vt:lpstr>Theorem 1.37</vt:lpstr>
      <vt:lpstr>Proof idea</vt:lpstr>
      <vt:lpstr>Pumping lemma’s proof</vt:lpstr>
      <vt:lpstr>Pumping lemma’s proof (2)</vt:lpstr>
      <vt:lpstr>Using pumping lemma</vt:lpstr>
      <vt:lpstr>Examples</vt:lpstr>
      <vt:lpstr>Example 1.73 (page 80)</vt:lpstr>
      <vt:lpstr>Example 1.74 (page 80~81)</vt:lpstr>
      <vt:lpstr>1.75 F = {ww|w ∈ {0, 1}} is nonregular</vt:lpstr>
      <vt:lpstr>E = {0i1j |i &gt; j} is not regular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</dc:title>
  <dc:creator>liuj</dc:creator>
  <cp:lastModifiedBy>Microsoft account</cp:lastModifiedBy>
  <cp:revision>34</cp:revision>
  <dcterms:created xsi:type="dcterms:W3CDTF">2010-04-13T04:30:49Z</dcterms:created>
  <dcterms:modified xsi:type="dcterms:W3CDTF">2017-03-01T07:13:40Z</dcterms:modified>
</cp:coreProperties>
</file>