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306" r:id="rId23"/>
    <p:sldId id="278" r:id="rId24"/>
    <p:sldId id="279" r:id="rId25"/>
    <p:sldId id="280" r:id="rId26"/>
    <p:sldId id="281" r:id="rId27"/>
    <p:sldId id="307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1FD6-EDB3-44CD-A207-47EED7EBCE8E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6331-9623-43AD-A125-C8A2B7214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Context-Free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u, v, w ∈ (V ∪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) (i.e., are strings of variables and terminals) and A → w ∈ R (i.e., is a rule of the grammar) then we say that </a:t>
            </a:r>
            <a:r>
              <a:rPr lang="en-US" dirty="0" err="1" smtClean="0"/>
              <a:t>uAv</a:t>
            </a:r>
            <a:r>
              <a:rPr lang="en-US" dirty="0" smtClean="0"/>
              <a:t> yields </a:t>
            </a:r>
            <a:r>
              <a:rPr lang="en-US" dirty="0" err="1" smtClean="0"/>
              <a:t>uwv</a:t>
            </a:r>
            <a:r>
              <a:rPr lang="en-US" dirty="0" smtClean="0"/>
              <a:t>, written </a:t>
            </a:r>
            <a:r>
              <a:rPr lang="en-US" dirty="0" err="1" smtClean="0"/>
              <a:t>uAv</a:t>
            </a:r>
            <a:r>
              <a:rPr lang="en-US" dirty="0" smtClean="0"/>
              <a:t> ⇒ </a:t>
            </a:r>
            <a:r>
              <a:rPr lang="en-US" dirty="0" err="1" smtClean="0"/>
              <a:t>uwv</a:t>
            </a:r>
            <a:endParaRPr lang="en-US" dirty="0" smtClean="0"/>
          </a:p>
          <a:p>
            <a:r>
              <a:rPr lang="en-US" dirty="0" smtClean="0"/>
              <a:t>We may also say that </a:t>
            </a:r>
            <a:r>
              <a:rPr lang="en-US" dirty="0" err="1" smtClean="0"/>
              <a:t>uwv</a:t>
            </a:r>
            <a:r>
              <a:rPr lang="en-US" dirty="0" smtClean="0"/>
              <a:t> is directly derived from </a:t>
            </a:r>
            <a:r>
              <a:rPr lang="en-US" dirty="0" err="1" smtClean="0"/>
              <a:t>uAv</a:t>
            </a:r>
            <a:r>
              <a:rPr lang="en-US" dirty="0" smtClean="0"/>
              <a:t> using the rule A → 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write u     v if u = v or if a sequence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, . . . 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∈ (V ∪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exists, for k ≥ 0, and u</a:t>
            </a:r>
            <a:r>
              <a:rPr lang="en-US" baseline="-25000" dirty="0" smtClean="0"/>
              <a:t>1</a:t>
            </a:r>
            <a:r>
              <a:rPr lang="en-US" dirty="0" smtClean="0"/>
              <a:t> ⇒ u</a:t>
            </a:r>
            <a:r>
              <a:rPr lang="en-US" baseline="-25000" dirty="0" smtClean="0"/>
              <a:t>2</a:t>
            </a:r>
            <a:r>
              <a:rPr lang="en-US" dirty="0" smtClean="0"/>
              <a:t> ⇒ . . . ⇒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⇒ v</a:t>
            </a:r>
          </a:p>
          <a:p>
            <a:r>
              <a:rPr lang="en-US" dirty="0" smtClean="0"/>
              <a:t>We may also say that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, . . . 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, v is a derivation of v from u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For example, </a:t>
            </a:r>
            <a:r>
              <a:rPr lang="en-US" i="1" dirty="0" smtClean="0"/>
              <a:t>a boy sees </a:t>
            </a:r>
            <a:r>
              <a:rPr lang="en-US" dirty="0" smtClean="0"/>
              <a:t> is a derivation of &lt;SENTENCE&gt;</a:t>
            </a:r>
            <a:endParaRPr lang="en-US" baseline="30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77000" y="3352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20788" y="16764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Specified by 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G = (V,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, R, S) is a CFG then the language specified by G (or the language of G) is a CFL</a:t>
            </a:r>
          </a:p>
          <a:p>
            <a:pPr>
              <a:buNone/>
            </a:pPr>
            <a:r>
              <a:rPr lang="en-US" dirty="0" smtClean="0"/>
              <a:t>	L(G) = {w ∈ </a:t>
            </a:r>
            <a:r>
              <a:rPr lang="en-US" dirty="0" smtClean="0">
                <a:sym typeface="Symbol"/>
              </a:rPr>
              <a:t>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/>
              <a:t> | S ⇒ w}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7432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example G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grammar G</a:t>
            </a:r>
            <a:r>
              <a:rPr lang="en-US" baseline="-25000" dirty="0" smtClean="0"/>
              <a:t>3</a:t>
            </a:r>
            <a:r>
              <a:rPr lang="en-US" dirty="0" smtClean="0"/>
              <a:t> = ({S}, {a, b}, {S → </a:t>
            </a:r>
            <a:r>
              <a:rPr lang="en-US" dirty="0" err="1" smtClean="0"/>
              <a:t>aSb</a:t>
            </a:r>
            <a:r>
              <a:rPr lang="en-US" dirty="0" smtClean="0"/>
              <a:t> | SS |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}, S)</a:t>
            </a:r>
          </a:p>
          <a:p>
            <a:r>
              <a:rPr lang="en-US" dirty="0" smtClean="0"/>
              <a:t>L(G3) contains strings such as </a:t>
            </a:r>
            <a:r>
              <a:rPr lang="en-US" dirty="0" err="1" smtClean="0"/>
              <a:t>abab</a:t>
            </a:r>
            <a:r>
              <a:rPr lang="en-US" dirty="0" smtClean="0"/>
              <a:t>, </a:t>
            </a:r>
            <a:r>
              <a:rPr lang="en-US" dirty="0" err="1" smtClean="0"/>
              <a:t>aaabbb</a:t>
            </a:r>
            <a:r>
              <a:rPr lang="en-US" dirty="0" smtClean="0"/>
              <a:t>, </a:t>
            </a:r>
            <a:r>
              <a:rPr lang="en-US" dirty="0" err="1" smtClean="0"/>
              <a:t>aababb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one thinks of a as the </a:t>
            </a:r>
            <a:r>
              <a:rPr lang="en-US" dirty="0"/>
              <a:t>left </a:t>
            </a:r>
            <a:r>
              <a:rPr lang="en-US" dirty="0" smtClean="0"/>
              <a:t>parenthesis ( and b </a:t>
            </a:r>
            <a:r>
              <a:rPr lang="en-US" dirty="0"/>
              <a:t>as the right </a:t>
            </a:r>
            <a:r>
              <a:rPr lang="en-US" dirty="0" smtClean="0"/>
              <a:t>parenthesis), then we can see that L(G</a:t>
            </a:r>
            <a:r>
              <a:rPr lang="en-US" baseline="-25000" dirty="0" smtClean="0"/>
              <a:t>3</a:t>
            </a:r>
            <a:r>
              <a:rPr lang="en-US" dirty="0" smtClean="0"/>
              <a:t>) is the language of all strings of properly nested </a:t>
            </a:r>
            <a:r>
              <a:rPr lang="en-US" dirty="0"/>
              <a:t>parentheses </a:t>
            </a:r>
            <a:r>
              <a:rPr lang="en-US" dirty="0" err="1" smtClean="0"/>
              <a:t>abab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()(), </a:t>
            </a:r>
            <a:r>
              <a:rPr lang="en-US" dirty="0" err="1" smtClean="0"/>
              <a:t>aaabbb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((())), and </a:t>
            </a:r>
            <a:r>
              <a:rPr lang="en-US" dirty="0" err="1" smtClean="0"/>
              <a:t>aababb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(()())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Context-free grammars are used as basis for compiler design and implementation.</a:t>
            </a:r>
          </a:p>
          <a:p>
            <a:pPr lvl="1"/>
            <a:r>
              <a:rPr lang="en-US" dirty="0" smtClean="0"/>
              <a:t>Context-free grammars are used as specification mechanisms for programming languages</a:t>
            </a:r>
          </a:p>
          <a:p>
            <a:pPr lvl="1"/>
            <a:r>
              <a:rPr lang="en-US" dirty="0" smtClean="0"/>
              <a:t>Designers of compilers use such grammars to implement compiler’s components, such a scanners, parsers, and code generators</a:t>
            </a:r>
          </a:p>
          <a:p>
            <a:pPr lvl="1"/>
            <a:r>
              <a:rPr lang="en-US" dirty="0" smtClean="0"/>
              <a:t>The implementation of almost any programming language is preceded by a context-free grammar that specifies it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 the grammar G</a:t>
            </a:r>
            <a:r>
              <a:rPr lang="pt-BR" baseline="-25000" dirty="0" smtClean="0"/>
              <a:t>4</a:t>
            </a:r>
            <a:r>
              <a:rPr lang="pt-BR" dirty="0" smtClean="0"/>
              <a:t> = ({E, T, F}, {a,+, ∗, (, )},R,E) </a:t>
            </a:r>
            <a:r>
              <a:rPr lang="en-US" dirty="0" smtClean="0"/>
              <a:t>where R consists of:</a:t>
            </a:r>
          </a:p>
          <a:p>
            <a:pPr lvl="1">
              <a:buNone/>
            </a:pPr>
            <a:r>
              <a:rPr lang="en-US" dirty="0" smtClean="0"/>
              <a:t>E → E + T | T</a:t>
            </a:r>
          </a:p>
          <a:p>
            <a:pPr lvl="1">
              <a:buNone/>
            </a:pPr>
            <a:r>
              <a:rPr lang="en-US" dirty="0" smtClean="0"/>
              <a:t>T → T ∗ F | F</a:t>
            </a:r>
          </a:p>
          <a:p>
            <a:pPr lvl="1">
              <a:buNone/>
            </a:pPr>
            <a:r>
              <a:rPr lang="en-US" dirty="0" smtClean="0"/>
              <a:t>F → (E) | a</a:t>
            </a:r>
          </a:p>
          <a:p>
            <a:r>
              <a:rPr lang="en-US" dirty="0" smtClean="0"/>
              <a:t>L(G</a:t>
            </a:r>
            <a:r>
              <a:rPr lang="en-US" baseline="-25000" dirty="0" smtClean="0"/>
              <a:t>4</a:t>
            </a:r>
            <a:r>
              <a:rPr lang="en-US" dirty="0" smtClean="0"/>
              <a:t>) is the language of arithmetic expressions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295400"/>
            <a:ext cx="564105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Derivation with G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+ a * a we have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CFGs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reading – we will not do it, except show a few examples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Grammar Design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305800" cy="514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 CFG generates the same string in several different ways, we say that the string is derived </a:t>
            </a:r>
            <a:r>
              <a:rPr lang="en-US" i="1" dirty="0" smtClean="0"/>
              <a:t>ambiguously in </a:t>
            </a:r>
            <a:r>
              <a:rPr lang="en-US" dirty="0" smtClean="0"/>
              <a:t>that grammar.</a:t>
            </a:r>
          </a:p>
          <a:p>
            <a:r>
              <a:rPr lang="en-US" dirty="0" smtClean="0"/>
              <a:t>If a CFG generates some string ambiguously we say that the grammar is </a:t>
            </a:r>
            <a:r>
              <a:rPr lang="en-US" i="1" dirty="0" smtClean="0"/>
              <a:t>ambiguous.</a:t>
            </a:r>
          </a:p>
          <a:p>
            <a:r>
              <a:rPr lang="en-US" b="1" dirty="0" smtClean="0"/>
              <a:t>Example: </a:t>
            </a:r>
            <a:r>
              <a:rPr lang="en-US" dirty="0" smtClean="0"/>
              <a:t>the grammar G</a:t>
            </a:r>
            <a:r>
              <a:rPr lang="en-US" baseline="-25000" dirty="0" smtClean="0"/>
              <a:t>5</a:t>
            </a:r>
            <a:r>
              <a:rPr lang="en-US" dirty="0" smtClean="0"/>
              <a:t>, whose rules are:</a:t>
            </a:r>
          </a:p>
          <a:p>
            <a:pPr>
              <a:buNone/>
            </a:pPr>
            <a:r>
              <a:rPr lang="en-US" dirty="0" smtClean="0"/>
              <a:t>	E → E + E | E ∗ E | (E) | a </a:t>
            </a:r>
          </a:p>
          <a:p>
            <a:pPr>
              <a:buNone/>
            </a:pPr>
            <a:r>
              <a:rPr lang="en-US" dirty="0" smtClean="0"/>
              <a:t>	generate some arithmetic expressions ambiguously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Grammars (CFG)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languages, such as {0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 | n ≥ 0} that cannot be described (specified) by finite automata or regular expressions.</a:t>
            </a:r>
          </a:p>
          <a:p>
            <a:r>
              <a:rPr lang="en-US" dirty="0" smtClean="0"/>
              <a:t>Context-free grammars provide a </a:t>
            </a:r>
            <a:r>
              <a:rPr lang="en-US" b="1" u="sng" dirty="0" smtClean="0"/>
              <a:t>more powerful </a:t>
            </a:r>
            <a:r>
              <a:rPr lang="en-US" dirty="0" smtClean="0"/>
              <a:t>mechanism for language specification.</a:t>
            </a:r>
          </a:p>
          <a:p>
            <a:r>
              <a:rPr lang="en-US" dirty="0" smtClean="0"/>
              <a:t>Context-free grammars can describe features that have a recursive structure making them useful beyond finite automata.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+ a * a we may have two derivation trees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81534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G</a:t>
            </a:r>
            <a:r>
              <a:rPr lang="en-US" baseline="-25000" dirty="0" smtClean="0"/>
              <a:t>4 </a:t>
            </a:r>
            <a:r>
              <a:rPr lang="en-US" dirty="0" smtClean="0"/>
              <a:t>and G</a:t>
            </a:r>
            <a:r>
              <a:rPr lang="en-US" baseline="-25000" dirty="0" smtClean="0"/>
              <a:t>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grammar G</a:t>
            </a:r>
            <a:r>
              <a:rPr lang="en-US" baseline="-25000" dirty="0" smtClean="0"/>
              <a:t>5</a:t>
            </a:r>
            <a:r>
              <a:rPr lang="en-US" dirty="0" smtClean="0"/>
              <a:t> does not capture the usual precedence relations and so groups the + before * and vice versa.</a:t>
            </a:r>
          </a:p>
          <a:p>
            <a:r>
              <a:rPr lang="en-US" dirty="0" smtClean="0"/>
              <a:t>In contrast, the grammar G</a:t>
            </a:r>
            <a:r>
              <a:rPr lang="en-US" baseline="-25000" dirty="0" smtClean="0"/>
              <a:t>4</a:t>
            </a:r>
            <a:r>
              <a:rPr lang="en-US" dirty="0" smtClean="0"/>
              <a:t> generates the same language, but every generated string has a unique derivation tree.</a:t>
            </a:r>
          </a:p>
          <a:p>
            <a:r>
              <a:rPr lang="en-US" dirty="0" smtClean="0"/>
              <a:t>Hence, G</a:t>
            </a:r>
            <a:r>
              <a:rPr lang="en-US" baseline="-25000" dirty="0" smtClean="0"/>
              <a:t>5</a:t>
            </a:r>
            <a:r>
              <a:rPr lang="en-US" dirty="0" smtClean="0"/>
              <a:t> is ambiguous and G</a:t>
            </a:r>
            <a:r>
              <a:rPr lang="en-US" baseline="-25000" dirty="0" smtClean="0"/>
              <a:t>4</a:t>
            </a:r>
            <a:r>
              <a:rPr lang="en-US" dirty="0" smtClean="0"/>
              <a:t> is not, i.e., G</a:t>
            </a:r>
            <a:r>
              <a:rPr lang="en-US" baseline="-25000" dirty="0" smtClean="0"/>
              <a:t>4</a:t>
            </a:r>
            <a:r>
              <a:rPr lang="en-US" dirty="0" smtClean="0"/>
              <a:t> is </a:t>
            </a:r>
            <a:r>
              <a:rPr lang="en-US" i="1" dirty="0" smtClean="0"/>
              <a:t>unambiguous.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 the grammar G</a:t>
            </a:r>
            <a:r>
              <a:rPr lang="pt-BR" baseline="-25000" dirty="0" smtClean="0"/>
              <a:t>4</a:t>
            </a:r>
            <a:r>
              <a:rPr lang="pt-BR" dirty="0" smtClean="0"/>
              <a:t> = ({E, T, F}, {a,+, ∗, (, )},R,E) </a:t>
            </a:r>
            <a:r>
              <a:rPr lang="en-US" dirty="0" smtClean="0"/>
              <a:t>where R consists of:</a:t>
            </a:r>
          </a:p>
          <a:p>
            <a:pPr lvl="1">
              <a:buNone/>
            </a:pPr>
            <a:r>
              <a:rPr lang="en-US" dirty="0" smtClean="0"/>
              <a:t>E → E + T | T</a:t>
            </a:r>
          </a:p>
          <a:p>
            <a:pPr lvl="1">
              <a:buNone/>
            </a:pPr>
            <a:r>
              <a:rPr lang="en-US" dirty="0" smtClean="0"/>
              <a:t>T → T ∗ F | F</a:t>
            </a:r>
          </a:p>
          <a:p>
            <a:pPr lvl="1">
              <a:buNone/>
            </a:pPr>
            <a:r>
              <a:rPr lang="en-US" dirty="0" smtClean="0"/>
              <a:t>F → (E) | a</a:t>
            </a:r>
          </a:p>
          <a:p>
            <a:r>
              <a:rPr lang="en-US" dirty="0" smtClean="0"/>
              <a:t>L(G</a:t>
            </a:r>
            <a:r>
              <a:rPr lang="en-US" baseline="-25000" dirty="0" smtClean="0"/>
              <a:t>4</a:t>
            </a:r>
            <a:r>
              <a:rPr lang="en-US" dirty="0" smtClean="0"/>
              <a:t>) is the language of arithmetic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97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Inherent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CFL can have both ambiguous and unambiguous grammars.</a:t>
            </a:r>
          </a:p>
          <a:p>
            <a:r>
              <a:rPr lang="en-US" dirty="0" smtClean="0"/>
              <a:t>Some CFL, however, can be generated only by an ambiguous grammar.</a:t>
            </a:r>
          </a:p>
          <a:p>
            <a:r>
              <a:rPr lang="en-US" dirty="0" smtClean="0"/>
              <a:t>A CFL that can be generated only by ambiguous grammars is called </a:t>
            </a:r>
            <a:r>
              <a:rPr lang="en-US" i="1" dirty="0" smtClean="0"/>
              <a:t>inherently ambiguous.</a:t>
            </a:r>
          </a:p>
          <a:p>
            <a:r>
              <a:rPr lang="en-US" b="1" dirty="0" smtClean="0"/>
              <a:t>Example </a:t>
            </a:r>
            <a:r>
              <a:rPr lang="en-US" dirty="0" smtClean="0"/>
              <a:t>of inherently ambiguous language</a:t>
            </a:r>
            <a:r>
              <a:rPr lang="en-US" b="1" dirty="0" smtClean="0"/>
              <a:t>: </a:t>
            </a:r>
            <a:r>
              <a:rPr lang="pl-PL" dirty="0" smtClean="0"/>
              <a:t>{0</a:t>
            </a:r>
            <a:r>
              <a:rPr lang="pl-PL" baseline="30000" dirty="0" smtClean="0"/>
              <a:t>i</a:t>
            </a:r>
            <a:r>
              <a:rPr lang="pl-PL" dirty="0" smtClean="0"/>
              <a:t>1</a:t>
            </a:r>
            <a:r>
              <a:rPr lang="pl-PL" baseline="30000" dirty="0" smtClean="0"/>
              <a:t>j</a:t>
            </a:r>
            <a:r>
              <a:rPr lang="pl-PL" dirty="0" smtClean="0"/>
              <a:t>2</a:t>
            </a:r>
            <a:r>
              <a:rPr lang="pl-PL" baseline="30000" dirty="0" smtClean="0"/>
              <a:t>k</a:t>
            </a:r>
            <a:r>
              <a:rPr lang="pl-PL" dirty="0" smtClean="0"/>
              <a:t> | i = j ∨ j = k}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It is often convenient to simplify CFG.</a:t>
            </a:r>
          </a:p>
          <a:p>
            <a:r>
              <a:rPr lang="en-US" sz="2800" dirty="0" smtClean="0"/>
              <a:t>One of the simplest and most useful simplified forms of CFG is called the Chomsky normal form</a:t>
            </a:r>
          </a:p>
          <a:p>
            <a:r>
              <a:rPr lang="en-US" sz="2800" dirty="0" smtClean="0"/>
              <a:t>A context-free grammar G is in Chomsky normal form if every rule is of the form:</a:t>
            </a:r>
          </a:p>
          <a:p>
            <a:pPr lvl="1">
              <a:buNone/>
            </a:pPr>
            <a:r>
              <a:rPr lang="en-US" sz="2400" dirty="0" smtClean="0"/>
              <a:t>A → BC</a:t>
            </a:r>
          </a:p>
          <a:p>
            <a:pPr lvl="1">
              <a:buNone/>
            </a:pPr>
            <a:r>
              <a:rPr lang="en-US" sz="2400" dirty="0" smtClean="0"/>
              <a:t>A → a</a:t>
            </a:r>
          </a:p>
          <a:p>
            <a:pPr>
              <a:buNone/>
            </a:pPr>
            <a:r>
              <a:rPr lang="en-US" sz="2800" dirty="0" smtClean="0"/>
              <a:t>	where a is a terminal, A,B,C are </a:t>
            </a:r>
            <a:r>
              <a:rPr lang="en-US" sz="2800" dirty="0" err="1" smtClean="0"/>
              <a:t>nonterminals</a:t>
            </a:r>
            <a:r>
              <a:rPr lang="en-US" sz="2800" dirty="0" smtClean="0"/>
              <a:t>, and B,C may not be the start variable.</a:t>
            </a:r>
          </a:p>
          <a:p>
            <a:r>
              <a:rPr lang="en-US" sz="2800" b="1" dirty="0" smtClean="0"/>
              <a:t>Note: </a:t>
            </a:r>
            <a:r>
              <a:rPr lang="en-US" sz="2800" dirty="0" smtClean="0"/>
              <a:t>the rule S → </a:t>
            </a:r>
            <a:r>
              <a:rPr lang="en-US" sz="2800" dirty="0" smtClean="0">
                <a:sym typeface="Symbol"/>
              </a:rPr>
              <a:t></a:t>
            </a:r>
            <a:r>
              <a:rPr lang="en-US" sz="2800" dirty="0" smtClean="0"/>
              <a:t>, where S is the start variable, is not excluded.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2.9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 context-free language is generated by a context-free </a:t>
            </a:r>
            <a:r>
              <a:rPr lang="sv-SE" dirty="0" smtClean="0"/>
              <a:t>grammar in Chomsky normal form.</a:t>
            </a:r>
          </a:p>
          <a:p>
            <a:r>
              <a:rPr lang="en-US" b="1" dirty="0" smtClean="0"/>
              <a:t>Proof idea:</a:t>
            </a:r>
          </a:p>
          <a:p>
            <a:pPr lvl="1"/>
            <a:r>
              <a:rPr lang="en-US" dirty="0" smtClean="0"/>
              <a:t>Show that any grammar G can be converted into Chomsky normal form.</a:t>
            </a:r>
          </a:p>
          <a:p>
            <a:pPr lvl="1"/>
            <a:r>
              <a:rPr lang="en-US" dirty="0" smtClean="0"/>
              <a:t>Conversion procedure has several stages where the rules that violate Chomsky normal form conditions are replaced with equivalent rules that satisfy these conditions.</a:t>
            </a:r>
          </a:p>
          <a:p>
            <a:pPr lvl="1"/>
            <a:r>
              <a:rPr lang="en-US" dirty="0" smtClean="0"/>
              <a:t>Order of transformations:(1) add a new start variable, (2) eliminate all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-rules, (3) eliminate unit-rules, (4) convert rules.</a:t>
            </a:r>
          </a:p>
          <a:p>
            <a:pPr lvl="1"/>
            <a:r>
              <a:rPr lang="en-US" dirty="0" smtClean="0"/>
              <a:t>Check that the obtained grammar define the same language as the initial.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Consider language 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757894"/>
            <a:ext cx="7053263" cy="31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43148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urved Connector 7"/>
          <p:cNvCxnSpPr/>
          <p:nvPr/>
        </p:nvCxnSpPr>
        <p:spPr>
          <a:xfrm rot="16200000" flipH="1">
            <a:off x="3390900" y="3086100"/>
            <a:ext cx="914400" cy="381000"/>
          </a:xfrm>
          <a:prstGeom prst="curvedConnector3">
            <a:avLst>
              <a:gd name="adj1" fmla="val 735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56" name="Oval 12"/>
          <p:cNvSpPr>
            <a:spLocks noChangeArrowheads="1"/>
          </p:cNvSpPr>
          <p:nvPr/>
        </p:nvSpPr>
        <p:spPr bwMode="auto">
          <a:xfrm>
            <a:off x="457200" y="1371600"/>
            <a:ext cx="7958138" cy="4800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0552" name="Oval 8"/>
          <p:cNvSpPr>
            <a:spLocks noChangeArrowheads="1"/>
          </p:cNvSpPr>
          <p:nvPr/>
        </p:nvSpPr>
        <p:spPr bwMode="auto">
          <a:xfrm>
            <a:off x="990600" y="2133600"/>
            <a:ext cx="4876800" cy="3048000"/>
          </a:xfrm>
          <a:prstGeom prst="ellipse">
            <a:avLst/>
          </a:prstGeom>
          <a:solidFill>
            <a:srgbClr val="FF9999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100013"/>
            <a:ext cx="5732463" cy="1143000"/>
          </a:xfrm>
        </p:spPr>
        <p:txBody>
          <a:bodyPr/>
          <a:lstStyle/>
          <a:p>
            <a:r>
              <a:rPr lang="en-US" altLang="en-US" dirty="0"/>
              <a:t>Language Classes</a:t>
            </a:r>
          </a:p>
        </p:txBody>
      </p:sp>
      <p:sp>
        <p:nvSpPr>
          <p:cNvPr id="1260553" name="Text Box 9"/>
          <p:cNvSpPr txBox="1">
            <a:spLocks noChangeArrowheads="1"/>
          </p:cNvSpPr>
          <p:nvPr/>
        </p:nvSpPr>
        <p:spPr bwMode="auto">
          <a:xfrm>
            <a:off x="2141538" y="4416425"/>
            <a:ext cx="275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Regular Languages</a:t>
            </a:r>
          </a:p>
        </p:txBody>
      </p:sp>
      <p:sp>
        <p:nvSpPr>
          <p:cNvPr id="1260557" name="Text Box 13"/>
          <p:cNvSpPr txBox="1">
            <a:spLocks noChangeArrowheads="1"/>
          </p:cNvSpPr>
          <p:nvPr/>
        </p:nvSpPr>
        <p:spPr bwMode="auto">
          <a:xfrm rot="-907665">
            <a:off x="4589463" y="5545138"/>
            <a:ext cx="2640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Context-Free Languages</a:t>
            </a:r>
          </a:p>
        </p:txBody>
      </p:sp>
      <p:sp>
        <p:nvSpPr>
          <p:cNvPr id="1260561" name="AutoShape 17"/>
          <p:cNvSpPr>
            <a:spLocks noChangeArrowheads="1"/>
          </p:cNvSpPr>
          <p:nvPr/>
        </p:nvSpPr>
        <p:spPr bwMode="auto">
          <a:xfrm rot="20165261" flipH="1">
            <a:off x="5673725" y="2354263"/>
            <a:ext cx="2117725" cy="1101725"/>
          </a:xfrm>
          <a:prstGeom prst="leftArrow">
            <a:avLst>
              <a:gd name="adj1" fmla="val 50000"/>
              <a:gd name="adj2" fmla="val 48055"/>
            </a:avLst>
          </a:prstGeom>
          <a:solidFill>
            <a:srgbClr val="FFCC99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600"/>
              <a:t>Violates Pumping Lemma For RLs</a:t>
            </a:r>
          </a:p>
        </p:txBody>
      </p:sp>
      <p:sp>
        <p:nvSpPr>
          <p:cNvPr id="1260562" name="AutoShape 18"/>
          <p:cNvSpPr>
            <a:spLocks noChangeArrowheads="1"/>
          </p:cNvSpPr>
          <p:nvPr/>
        </p:nvSpPr>
        <p:spPr bwMode="auto">
          <a:xfrm rot="17608447" flipH="1">
            <a:off x="6292851" y="200025"/>
            <a:ext cx="1943100" cy="1590675"/>
          </a:xfrm>
          <a:prstGeom prst="leftArrow">
            <a:avLst>
              <a:gd name="adj1" fmla="val 50000"/>
              <a:gd name="adj2" fmla="val 30539"/>
            </a:avLst>
          </a:prstGeom>
          <a:solidFill>
            <a:srgbClr val="CCFFFF"/>
          </a:solidFill>
          <a:ln w="3175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600"/>
              <a:t>Violates Pumping Lemma</a:t>
            </a:r>
          </a:p>
          <a:p>
            <a:pPr algn="ctr"/>
            <a:r>
              <a:rPr lang="en-US" altLang="en-US" sz="1600"/>
              <a:t>For CFLs</a:t>
            </a:r>
          </a:p>
        </p:txBody>
      </p:sp>
      <p:sp>
        <p:nvSpPr>
          <p:cNvPr id="1260563" name="AutoShape 19"/>
          <p:cNvSpPr>
            <a:spLocks noChangeArrowheads="1"/>
          </p:cNvSpPr>
          <p:nvPr/>
        </p:nvSpPr>
        <p:spPr bwMode="auto">
          <a:xfrm flipH="1">
            <a:off x="1000125" y="3151188"/>
            <a:ext cx="2659063" cy="974725"/>
          </a:xfrm>
          <a:prstGeom prst="leftArrow">
            <a:avLst>
              <a:gd name="adj1" fmla="val 50000"/>
              <a:gd name="adj2" fmla="val 68200"/>
            </a:avLst>
          </a:prstGeom>
          <a:solidFill>
            <a:srgbClr val="CC99FF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400"/>
              <a:t>Described by DFA, NFA, RegExp, RegGram</a:t>
            </a:r>
          </a:p>
        </p:txBody>
      </p:sp>
      <p:sp>
        <p:nvSpPr>
          <p:cNvPr id="1260564" name="AutoShape 20"/>
          <p:cNvSpPr>
            <a:spLocks noChangeArrowheads="1"/>
          </p:cNvSpPr>
          <p:nvPr/>
        </p:nvSpPr>
        <p:spPr bwMode="auto">
          <a:xfrm rot="2977034">
            <a:off x="5848351" y="4111625"/>
            <a:ext cx="1905000" cy="974725"/>
          </a:xfrm>
          <a:prstGeom prst="leftArrow">
            <a:avLst>
              <a:gd name="adj1" fmla="val 50000"/>
              <a:gd name="adj2" fmla="val 48860"/>
            </a:avLst>
          </a:prstGeom>
          <a:solidFill>
            <a:srgbClr val="FFFF99"/>
          </a:solidFill>
          <a:ln w="3175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400"/>
              <a:t>Described by CFG, </a:t>
            </a:r>
            <a:r>
              <a:rPr lang="en-US" altLang="en-US" sz="1400" b="1"/>
              <a:t>NDPDA</a:t>
            </a:r>
          </a:p>
        </p:txBody>
      </p:sp>
      <p:sp>
        <p:nvSpPr>
          <p:cNvPr id="1260565" name="Text Box 21"/>
          <p:cNvSpPr txBox="1">
            <a:spLocks noChangeArrowheads="1"/>
          </p:cNvSpPr>
          <p:nvPr/>
        </p:nvSpPr>
        <p:spPr bwMode="auto">
          <a:xfrm>
            <a:off x="4822825" y="176688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  <a:r>
              <a:rPr lang="en-US" altLang="en-US" i="1" baseline="30000"/>
              <a:t>n</a:t>
            </a:r>
            <a:r>
              <a:rPr lang="en-US" altLang="en-US"/>
              <a:t>1</a:t>
            </a:r>
            <a:r>
              <a:rPr lang="en-US" altLang="en-US" i="1" baseline="30000"/>
              <a:t>n</a:t>
            </a:r>
          </a:p>
        </p:txBody>
      </p:sp>
      <p:sp>
        <p:nvSpPr>
          <p:cNvPr id="1260566" name="Text Box 22"/>
          <p:cNvSpPr txBox="1">
            <a:spLocks noChangeArrowheads="1"/>
          </p:cNvSpPr>
          <p:nvPr/>
        </p:nvSpPr>
        <p:spPr bwMode="auto">
          <a:xfrm>
            <a:off x="7615238" y="1522413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  <a:r>
              <a:rPr lang="en-US" altLang="en-US" i="1" baseline="30000"/>
              <a:t>n</a:t>
            </a:r>
            <a:r>
              <a:rPr lang="en-US" altLang="en-US"/>
              <a:t>1</a:t>
            </a:r>
            <a:r>
              <a:rPr lang="en-US" altLang="en-US" i="1" baseline="30000"/>
              <a:t>n</a:t>
            </a:r>
            <a:r>
              <a:rPr lang="en-US" altLang="en-US"/>
              <a:t>2</a:t>
            </a:r>
            <a:r>
              <a:rPr lang="en-US" altLang="en-US" i="1" baseline="30000">
                <a:cs typeface="Tahoma" panose="020B0604030504040204" pitchFamily="34" charset="0"/>
              </a:rPr>
              <a:t>n</a:t>
            </a:r>
            <a:endParaRPr lang="en-US" altLang="en-US" i="1"/>
          </a:p>
        </p:txBody>
      </p:sp>
      <p:sp>
        <p:nvSpPr>
          <p:cNvPr id="1260567" name="Text Box 23"/>
          <p:cNvSpPr txBox="1">
            <a:spLocks noChangeArrowheads="1"/>
          </p:cNvSpPr>
          <p:nvPr/>
        </p:nvSpPr>
        <p:spPr bwMode="auto">
          <a:xfrm>
            <a:off x="3962400" y="25908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  <a:r>
              <a:rPr lang="en-US" altLang="en-US" i="1" baseline="30000"/>
              <a:t>n</a:t>
            </a:r>
          </a:p>
        </p:txBody>
      </p:sp>
      <p:sp>
        <p:nvSpPr>
          <p:cNvPr id="1260568" name="Text Box 24"/>
          <p:cNvSpPr txBox="1">
            <a:spLocks noChangeArrowheads="1"/>
          </p:cNvSpPr>
          <p:nvPr/>
        </p:nvSpPr>
        <p:spPr bwMode="auto">
          <a:xfrm>
            <a:off x="4456113" y="31877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panose="02020603050405020304" pitchFamily="18" charset="0"/>
              </a:rPr>
              <a:t>w</a:t>
            </a:r>
            <a:endParaRPr lang="en-US" altLang="en-US" i="1" baseline="30000">
              <a:latin typeface="Times New Roman" panose="02020603050405020304" pitchFamily="18" charset="0"/>
            </a:endParaRPr>
          </a:p>
        </p:txBody>
      </p:sp>
      <p:sp>
        <p:nvSpPr>
          <p:cNvPr id="1260570" name="Text Box 26"/>
          <p:cNvSpPr txBox="1">
            <a:spLocks noChangeArrowheads="1"/>
          </p:cNvSpPr>
          <p:nvPr/>
        </p:nvSpPr>
        <p:spPr bwMode="auto">
          <a:xfrm>
            <a:off x="8083550" y="20764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panose="02020603050405020304" pitchFamily="18" charset="0"/>
              </a:rPr>
              <a:t>ww</a:t>
            </a:r>
            <a:endParaRPr lang="en-US" altLang="en-US" baseline="30000">
              <a:latin typeface="Times New Roman" panose="02020603050405020304" pitchFamily="18" charset="0"/>
            </a:endParaRPr>
          </a:p>
        </p:txBody>
      </p:sp>
      <p:sp>
        <p:nvSpPr>
          <p:cNvPr id="1260572" name="Oval 28"/>
          <p:cNvSpPr>
            <a:spLocks noChangeArrowheads="1"/>
          </p:cNvSpPr>
          <p:nvPr/>
        </p:nvSpPr>
        <p:spPr bwMode="auto">
          <a:xfrm>
            <a:off x="762000" y="1600200"/>
            <a:ext cx="6324600" cy="3886200"/>
          </a:xfrm>
          <a:prstGeom prst="ellipse">
            <a:avLst/>
          </a:prstGeom>
          <a:solidFill>
            <a:srgbClr val="99CCFF">
              <a:alpha val="50000"/>
            </a:srgbClr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0573" name="Text Box 29"/>
          <p:cNvSpPr txBox="1">
            <a:spLocks noChangeArrowheads="1"/>
          </p:cNvSpPr>
          <p:nvPr/>
        </p:nvSpPr>
        <p:spPr bwMode="auto">
          <a:xfrm rot="-1094132">
            <a:off x="4213225" y="4791075"/>
            <a:ext cx="204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Deterministic CFLs</a:t>
            </a:r>
          </a:p>
        </p:txBody>
      </p:sp>
      <p:sp>
        <p:nvSpPr>
          <p:cNvPr id="1260574" name="Oval 30"/>
          <p:cNvSpPr>
            <a:spLocks noChangeArrowheads="1"/>
          </p:cNvSpPr>
          <p:nvPr/>
        </p:nvSpPr>
        <p:spPr bwMode="auto">
          <a:xfrm>
            <a:off x="625475" y="1455738"/>
            <a:ext cx="7099300" cy="4421187"/>
          </a:xfrm>
          <a:prstGeom prst="ellipse">
            <a:avLst/>
          </a:prstGeom>
          <a:solidFill>
            <a:srgbClr val="CC99FF">
              <a:alpha val="50000"/>
            </a:srgbClr>
          </a:solidFill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60575" name="Text Box 31"/>
          <p:cNvSpPr txBox="1">
            <a:spLocks noChangeArrowheads="1"/>
          </p:cNvSpPr>
          <p:nvPr/>
        </p:nvSpPr>
        <p:spPr bwMode="auto">
          <a:xfrm rot="-907665">
            <a:off x="4475163" y="5280025"/>
            <a:ext cx="185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LL(k) Languages</a:t>
            </a:r>
          </a:p>
        </p:txBody>
      </p:sp>
      <p:sp>
        <p:nvSpPr>
          <p:cNvPr id="1260576" name="AutoShape 32"/>
          <p:cNvSpPr>
            <a:spLocks noChangeArrowheads="1"/>
          </p:cNvSpPr>
          <p:nvPr/>
        </p:nvSpPr>
        <p:spPr bwMode="auto">
          <a:xfrm rot="2012619">
            <a:off x="5811838" y="3249613"/>
            <a:ext cx="1905000" cy="974725"/>
          </a:xfrm>
          <a:prstGeom prst="leftArrow">
            <a:avLst>
              <a:gd name="adj1" fmla="val 50000"/>
              <a:gd name="adj2" fmla="val 48860"/>
            </a:avLst>
          </a:prstGeom>
          <a:solidFill>
            <a:srgbClr val="CC99FF"/>
          </a:solidFill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400"/>
              <a:t>Described by LL(k) Grammar</a:t>
            </a:r>
            <a:endParaRPr lang="en-US" altLang="en-US" sz="1400" b="1"/>
          </a:p>
        </p:txBody>
      </p:sp>
      <p:sp>
        <p:nvSpPr>
          <p:cNvPr id="1260577" name="Text Box 33"/>
          <p:cNvSpPr txBox="1">
            <a:spLocks noChangeArrowheads="1"/>
          </p:cNvSpPr>
          <p:nvPr/>
        </p:nvSpPr>
        <p:spPr bwMode="auto">
          <a:xfrm>
            <a:off x="260350" y="5540375"/>
            <a:ext cx="78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Java</a:t>
            </a:r>
          </a:p>
        </p:txBody>
      </p:sp>
      <p:sp>
        <p:nvSpPr>
          <p:cNvPr id="1260578" name="Text Box 34"/>
          <p:cNvSpPr txBox="1">
            <a:spLocks noChangeArrowheads="1"/>
          </p:cNvSpPr>
          <p:nvPr/>
        </p:nvSpPr>
        <p:spPr bwMode="auto">
          <a:xfrm>
            <a:off x="954088" y="5815013"/>
            <a:ext cx="111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Python</a:t>
            </a:r>
          </a:p>
        </p:txBody>
      </p:sp>
      <p:sp>
        <p:nvSpPr>
          <p:cNvPr id="1260579" name="Line 35"/>
          <p:cNvSpPr>
            <a:spLocks noChangeShapeType="1"/>
          </p:cNvSpPr>
          <p:nvPr/>
        </p:nvSpPr>
        <p:spPr bwMode="auto">
          <a:xfrm flipV="1">
            <a:off x="855663" y="5249863"/>
            <a:ext cx="1147762" cy="415925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60580" name="Line 36"/>
          <p:cNvSpPr>
            <a:spLocks noChangeShapeType="1"/>
          </p:cNvSpPr>
          <p:nvPr/>
        </p:nvSpPr>
        <p:spPr bwMode="auto">
          <a:xfrm flipV="1">
            <a:off x="1965325" y="5541963"/>
            <a:ext cx="900113" cy="415925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60581" name="Text Box 37"/>
          <p:cNvSpPr txBox="1">
            <a:spLocks noChangeArrowheads="1"/>
          </p:cNvSpPr>
          <p:nvPr/>
        </p:nvSpPr>
        <p:spPr bwMode="auto">
          <a:xfrm>
            <a:off x="50800" y="1516063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Scheme</a:t>
            </a:r>
          </a:p>
        </p:txBody>
      </p:sp>
      <p:sp>
        <p:nvSpPr>
          <p:cNvPr id="1260582" name="Line 38"/>
          <p:cNvSpPr>
            <a:spLocks noChangeShapeType="1"/>
          </p:cNvSpPr>
          <p:nvPr/>
        </p:nvSpPr>
        <p:spPr bwMode="auto">
          <a:xfrm>
            <a:off x="1230313" y="1747838"/>
            <a:ext cx="1298575" cy="32861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3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6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6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74" grpId="0" animBg="1"/>
      <p:bldP spid="1260576" grpId="0" animBg="1"/>
      <p:bldP spid="1260581" grpId="0"/>
      <p:bldP spid="12605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automata,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Pushdown automata, PDA, are a new type of computation model</a:t>
            </a:r>
          </a:p>
          <a:p>
            <a:r>
              <a:rPr lang="en-US" dirty="0" smtClean="0"/>
              <a:t>PDAs are like NFAs but have an extra component called a </a:t>
            </a:r>
            <a:r>
              <a:rPr lang="en-US" i="1" dirty="0" smtClean="0"/>
              <a:t>stack</a:t>
            </a:r>
          </a:p>
          <a:p>
            <a:r>
              <a:rPr lang="en-US" dirty="0" smtClean="0"/>
              <a:t>The stack provides </a:t>
            </a:r>
            <a:r>
              <a:rPr lang="en-US" b="1" dirty="0" smtClean="0"/>
              <a:t>additional memory </a:t>
            </a:r>
            <a:r>
              <a:rPr lang="en-US" dirty="0" smtClean="0"/>
              <a:t>beyond the finite amount available in the control</a:t>
            </a:r>
          </a:p>
          <a:p>
            <a:r>
              <a:rPr lang="en-US" dirty="0" smtClean="0"/>
              <a:t>The stack allows PDA to recognize </a:t>
            </a:r>
            <a:r>
              <a:rPr lang="en-US" b="1" i="1" u="sng" dirty="0" smtClean="0"/>
              <a:t>some</a:t>
            </a:r>
            <a:r>
              <a:rPr lang="en-US" dirty="0" smtClean="0"/>
              <a:t> </a:t>
            </a:r>
            <a:r>
              <a:rPr lang="en-US" dirty="0" err="1" smtClean="0"/>
              <a:t>nonregular</a:t>
            </a:r>
            <a:r>
              <a:rPr lang="en-US" dirty="0" smtClean="0"/>
              <a:t>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and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PDA are equivalent in specification power with CFG</a:t>
            </a:r>
          </a:p>
          <a:p>
            <a:r>
              <a:rPr lang="en-US" dirty="0" smtClean="0"/>
              <a:t>This is useful because it gives us two options for proving that a language is context-free:</a:t>
            </a:r>
          </a:p>
          <a:p>
            <a:pPr lvl="1">
              <a:buNone/>
            </a:pPr>
            <a:r>
              <a:rPr lang="en-US" dirty="0" smtClean="0"/>
              <a:t>1. construct a CFG that generates the language or</a:t>
            </a:r>
          </a:p>
          <a:p>
            <a:pPr lvl="1">
              <a:buNone/>
            </a:pPr>
            <a:r>
              <a:rPr lang="en-US" dirty="0" smtClean="0"/>
              <a:t>2. construct a PDA that recognizes the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Formal Definition </a:t>
            </a:r>
            <a:r>
              <a:rPr lang="en-US" dirty="0" smtClean="0"/>
              <a:t>of a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context-free </a:t>
            </a:r>
            <a:r>
              <a:rPr lang="en-US" smtClean="0"/>
              <a:t>grammar is </a:t>
            </a:r>
            <a:r>
              <a:rPr lang="en-US" dirty="0" smtClean="0"/>
              <a:t>a 4-tuple (V,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, R, S) where:</a:t>
            </a:r>
          </a:p>
          <a:p>
            <a:pPr marL="514350" indent="-514350">
              <a:buNone/>
            </a:pPr>
            <a:r>
              <a:rPr lang="en-US" dirty="0" smtClean="0"/>
              <a:t>1. </a:t>
            </a:r>
            <a:r>
              <a:rPr lang="en-US" smtClean="0"/>
              <a:t>V is a finite </a:t>
            </a:r>
            <a:r>
              <a:rPr lang="en-US" dirty="0" smtClean="0"/>
              <a:t>set of symbols called </a:t>
            </a:r>
            <a:r>
              <a:rPr lang="en-US" smtClean="0"/>
              <a:t>the </a:t>
            </a:r>
            <a:r>
              <a:rPr lang="en-US" i="1" smtClean="0"/>
              <a:t>variables or nonterminals</a:t>
            </a:r>
            <a:r>
              <a:rPr lang="en-US" i="1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2. </a:t>
            </a:r>
            <a:r>
              <a:rPr lang="en-US" smtClean="0">
                <a:sym typeface="Symbol"/>
              </a:rPr>
              <a:t> </a:t>
            </a:r>
            <a:r>
              <a:rPr lang="en-US" smtClean="0"/>
              <a:t>is a finite </a:t>
            </a:r>
            <a:r>
              <a:rPr lang="en-US" dirty="0" smtClean="0"/>
              <a:t>set of symbols</a:t>
            </a:r>
            <a:r>
              <a:rPr lang="en-US" smtClean="0"/>
              <a:t>, disjoint </a:t>
            </a:r>
            <a:r>
              <a:rPr lang="en-US" dirty="0" smtClean="0"/>
              <a:t>from V , </a:t>
            </a:r>
            <a:r>
              <a:rPr lang="en-US" smtClean="0"/>
              <a:t>called </a:t>
            </a:r>
            <a:r>
              <a:rPr lang="en-US" i="1" smtClean="0"/>
              <a:t>terminals</a:t>
            </a:r>
            <a:r>
              <a:rPr lang="en-US" i="1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3. </a:t>
            </a:r>
            <a:r>
              <a:rPr lang="en-US" smtClean="0"/>
              <a:t>R is a finite </a:t>
            </a:r>
            <a:r>
              <a:rPr lang="en-US" dirty="0" smtClean="0"/>
              <a:t>set of </a:t>
            </a:r>
            <a:r>
              <a:rPr lang="en-US" i="1" dirty="0" smtClean="0"/>
              <a:t>rules (</a:t>
            </a:r>
            <a:r>
              <a:rPr lang="en-US" i="1" smtClean="0"/>
              <a:t>or specification </a:t>
            </a:r>
            <a:r>
              <a:rPr lang="en-US" i="1" dirty="0" smtClean="0"/>
              <a:t>rules) of the form lhs → </a:t>
            </a:r>
            <a:r>
              <a:rPr lang="en-US" i="1" dirty="0" err="1" smtClean="0"/>
              <a:t>rhs</a:t>
            </a:r>
            <a:r>
              <a:rPr lang="en-US" i="1" dirty="0" smtClean="0"/>
              <a:t>, </a:t>
            </a:r>
            <a:r>
              <a:rPr lang="en-US" dirty="0" smtClean="0"/>
              <a:t>where lhs ∈ V , </a:t>
            </a:r>
            <a:r>
              <a:rPr lang="en-US" dirty="0" err="1" smtClean="0"/>
              <a:t>rhs</a:t>
            </a:r>
            <a:r>
              <a:rPr lang="en-US" dirty="0" smtClean="0"/>
              <a:t> ∈ (V ∪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).</a:t>
            </a:r>
          </a:p>
          <a:p>
            <a:pPr marL="514350" indent="-514350">
              <a:buNone/>
            </a:pPr>
            <a:r>
              <a:rPr lang="en-US" dirty="0" smtClean="0"/>
              <a:t>4. S ∈ </a:t>
            </a:r>
            <a:r>
              <a:rPr lang="en-US" smtClean="0"/>
              <a:t>V is </a:t>
            </a:r>
            <a:r>
              <a:rPr lang="en-US" dirty="0" smtClean="0"/>
              <a:t>the </a:t>
            </a:r>
            <a:r>
              <a:rPr lang="en-US" smtClean="0"/>
              <a:t>start variable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representation of a PDA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0023"/>
            <a:ext cx="8229600" cy="316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a symbol on the stack is referred to as </a:t>
            </a:r>
            <a:r>
              <a:rPr lang="en-US" i="1" dirty="0" smtClean="0"/>
              <a:t>pushing </a:t>
            </a:r>
            <a:r>
              <a:rPr lang="en-US" dirty="0" smtClean="0"/>
              <a:t>the symbol</a:t>
            </a:r>
          </a:p>
          <a:p>
            <a:r>
              <a:rPr lang="en-US" dirty="0" smtClean="0"/>
              <a:t>Removing a symbol from the stack is referred to as </a:t>
            </a:r>
            <a:r>
              <a:rPr lang="en-US" i="1" dirty="0" smtClean="0"/>
              <a:t>popping the symbol</a:t>
            </a:r>
          </a:p>
          <a:p>
            <a:r>
              <a:rPr lang="en-US" dirty="0" smtClean="0"/>
              <a:t>All access to the stack may be done only at the top</a:t>
            </a:r>
          </a:p>
          <a:p>
            <a:r>
              <a:rPr lang="en-US" b="1" dirty="0" smtClean="0"/>
              <a:t>In other words: a stack is a “last-in first-out" storage device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stack can hold an unlimited amount of information</a:t>
            </a:r>
          </a:p>
          <a:p>
            <a:r>
              <a:rPr lang="en-US" dirty="0" smtClean="0"/>
              <a:t>A PDA can recognize a language like {0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 | n ≥ 0} because it can use the stack to remember the number of 0s it has seen</a:t>
            </a:r>
          </a:p>
          <a:p>
            <a:pPr lvl="1"/>
            <a:r>
              <a:rPr lang="en-US" dirty="0" smtClean="0"/>
              <a:t>Informally :</a:t>
            </a:r>
          </a:p>
          <a:p>
            <a:pPr lvl="1">
              <a:buNone/>
            </a:pPr>
            <a:r>
              <a:rPr lang="en-US" dirty="0" smtClean="0"/>
              <a:t>1. Read symbols from the input. As each 0 is read push it onto the stack</a:t>
            </a:r>
          </a:p>
          <a:p>
            <a:pPr lvl="1">
              <a:buNone/>
            </a:pPr>
            <a:r>
              <a:rPr lang="en-US" dirty="0" smtClean="0"/>
              <a:t>2. As soon as a 1 is read, pop a 0 off the stack for each 1 read</a:t>
            </a:r>
          </a:p>
          <a:p>
            <a:pPr lvl="1" indent="-282575">
              <a:buNone/>
            </a:pPr>
            <a:r>
              <a:rPr lang="en-US" dirty="0" smtClean="0"/>
              <a:t>3. If input finishes when stack becomes empty accept; if stack becomes empty while there is still input or input finishes while stack is not empty reject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602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pushdown automaton is a 6-tuple (Q, </a:t>
            </a:r>
            <a:r>
              <a:rPr lang="en-US" i="1" dirty="0" smtClean="0">
                <a:sym typeface="Symbol"/>
              </a:rPr>
              <a:t>, </a:t>
            </a:r>
            <a:r>
              <a:rPr lang="en-US" i="1" dirty="0" smtClean="0"/>
              <a:t>, δ, q</a:t>
            </a:r>
            <a:r>
              <a:rPr lang="en-US" i="1" baseline="-25000" dirty="0" smtClean="0"/>
              <a:t>0</a:t>
            </a:r>
            <a:r>
              <a:rPr lang="en-US" i="1" dirty="0" smtClean="0"/>
              <a:t>, F) where</a:t>
            </a:r>
          </a:p>
          <a:p>
            <a:pPr lvl="1"/>
            <a:r>
              <a:rPr lang="en-US" dirty="0" smtClean="0"/>
              <a:t>Q, </a:t>
            </a:r>
            <a:r>
              <a:rPr lang="en-US" i="1" dirty="0" smtClean="0">
                <a:sym typeface="Symbol"/>
              </a:rPr>
              <a:t>, </a:t>
            </a:r>
            <a:r>
              <a:rPr lang="en-US" i="1" dirty="0" smtClean="0"/>
              <a:t>, </a:t>
            </a:r>
            <a:r>
              <a:rPr lang="en-US" dirty="0" smtClean="0"/>
              <a:t> and F are finite sets, and:</a:t>
            </a:r>
          </a:p>
          <a:p>
            <a:pPr lvl="1"/>
            <a:r>
              <a:rPr lang="en-US" dirty="0" smtClean="0"/>
              <a:t>1. Q is a set of states</a:t>
            </a:r>
          </a:p>
          <a:p>
            <a:pPr lvl="1"/>
            <a:r>
              <a:rPr lang="en-US" dirty="0" smtClean="0"/>
              <a:t>2. </a:t>
            </a:r>
            <a:r>
              <a:rPr lang="en-US" i="1" dirty="0" smtClean="0">
                <a:sym typeface="Symbol"/>
              </a:rPr>
              <a:t> </a:t>
            </a:r>
            <a:r>
              <a:rPr lang="en-US" dirty="0" smtClean="0"/>
              <a:t>is the input alphabet</a:t>
            </a:r>
          </a:p>
          <a:p>
            <a:pPr lvl="1"/>
            <a:r>
              <a:rPr lang="en-US" dirty="0" smtClean="0"/>
              <a:t>3. </a:t>
            </a:r>
            <a:r>
              <a:rPr lang="en-US" i="1" dirty="0" smtClean="0">
                <a:sym typeface="Symbol"/>
              </a:rPr>
              <a:t> </a:t>
            </a:r>
            <a:r>
              <a:rPr lang="en-US" dirty="0" smtClean="0"/>
              <a:t>is the stack alphabet</a:t>
            </a:r>
          </a:p>
          <a:p>
            <a:pPr lvl="1"/>
            <a:r>
              <a:rPr lang="en-US" dirty="0" smtClean="0"/>
              <a:t>4. δ : Q × </a:t>
            </a:r>
            <a:r>
              <a:rPr lang="en-US" i="1" dirty="0" smtClean="0">
                <a:sym typeface="Symbol"/>
              </a:rPr>
              <a:t></a:t>
            </a:r>
            <a:r>
              <a:rPr lang="en-US" i="1" baseline="-25000" dirty="0" smtClean="0">
                <a:sym typeface="Symbol"/>
              </a:rPr>
              <a:t></a:t>
            </a:r>
            <a:r>
              <a:rPr lang="en-US" dirty="0" smtClean="0"/>
              <a:t> × </a:t>
            </a:r>
            <a:r>
              <a:rPr lang="en-US" i="1" dirty="0" smtClean="0">
                <a:sym typeface="Symbol"/>
              </a:rPr>
              <a:t> </a:t>
            </a:r>
            <a:r>
              <a:rPr lang="en-US" i="1" baseline="-25000" dirty="0" smtClean="0">
                <a:sym typeface="Symbol"/>
              </a:rPr>
              <a:t></a:t>
            </a:r>
            <a:r>
              <a:rPr lang="en-US" dirty="0" smtClean="0"/>
              <a:t> → P(Q × </a:t>
            </a:r>
            <a:r>
              <a:rPr lang="en-US" i="1" dirty="0" smtClean="0">
                <a:sym typeface="Symbol"/>
              </a:rPr>
              <a:t> </a:t>
            </a:r>
            <a:r>
              <a:rPr lang="en-US" i="1" baseline="-25000" dirty="0" smtClean="0">
                <a:sym typeface="Symbol"/>
              </a:rPr>
              <a:t></a:t>
            </a:r>
            <a:r>
              <a:rPr lang="en-US" dirty="0" smtClean="0"/>
              <a:t>) is the transition function</a:t>
            </a:r>
          </a:p>
          <a:p>
            <a:pPr lvl="1"/>
            <a:r>
              <a:rPr lang="en-US" dirty="0" smtClean="0"/>
              <a:t>5. q</a:t>
            </a:r>
            <a:r>
              <a:rPr lang="en-US" baseline="-25000" dirty="0" smtClean="0"/>
              <a:t>0</a:t>
            </a:r>
            <a:r>
              <a:rPr lang="en-US" dirty="0" smtClean="0"/>
              <a:t> ∈ Q is the start state</a:t>
            </a:r>
          </a:p>
          <a:p>
            <a:pPr lvl="1"/>
            <a:r>
              <a:rPr lang="en-US" dirty="0" smtClean="0"/>
              <a:t>6. F ⊆ Q is the set of accept states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saying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Formal definition of a PDA is similar to a NFA, except the stack</a:t>
            </a:r>
          </a:p>
          <a:p>
            <a:r>
              <a:rPr lang="en-US" dirty="0" smtClean="0"/>
              <a:t>PDA </a:t>
            </a:r>
            <a:r>
              <a:rPr lang="en-US" dirty="0" smtClean="0"/>
              <a:t>may </a:t>
            </a:r>
            <a:r>
              <a:rPr lang="en-US" dirty="0" smtClean="0"/>
              <a:t>use different alphabets for input and stack, we will denote them by  </a:t>
            </a:r>
            <a:r>
              <a:rPr lang="en-US" dirty="0" smtClean="0">
                <a:sym typeface="Symbol"/>
              </a:rPr>
              <a:t> </a:t>
            </a:r>
            <a:r>
              <a:rPr lang="en-US" dirty="0" smtClean="0"/>
              <a:t>and </a:t>
            </a:r>
            <a:r>
              <a:rPr lang="en-US" dirty="0" smtClean="0">
                <a:sym typeface="Symbol"/>
              </a:rPr>
              <a:t></a:t>
            </a:r>
            <a:endParaRPr lang="en-US" dirty="0" smtClean="0"/>
          </a:p>
          <a:p>
            <a:r>
              <a:rPr lang="en-US" dirty="0" smtClean="0"/>
              <a:t>Nondeterminism allows PDA to make transitions on empty input. Hence we will use 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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= </a:t>
            </a:r>
            <a:r>
              <a:rPr lang="en-US" dirty="0">
                <a:sym typeface="Symbol"/>
              </a:rPr>
              <a:t></a:t>
            </a:r>
            <a:r>
              <a:rPr lang="en-US" dirty="0" smtClean="0"/>
              <a:t> ∪ {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} and </a:t>
            </a:r>
            <a:r>
              <a:rPr lang="en-US" dirty="0" smtClean="0">
                <a:sym typeface="Symbol"/>
              </a:rPr>
              <a:t></a:t>
            </a:r>
            <a:r>
              <a:rPr lang="en-US" baseline="-25000" dirty="0" smtClean="0">
                <a:sym typeface="Symbol"/>
              </a:rPr>
              <a:t></a:t>
            </a:r>
            <a:r>
              <a:rPr lang="en-US" dirty="0" smtClean="0"/>
              <a:t>= </a:t>
            </a:r>
            <a:r>
              <a:rPr lang="en-US" dirty="0" smtClean="0">
                <a:sym typeface="Symbol"/>
              </a:rPr>
              <a:t></a:t>
            </a:r>
            <a:r>
              <a:rPr lang="en-US" dirty="0" smtClean="0"/>
              <a:t> ∪ {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}</a:t>
            </a:r>
          </a:p>
          <a:p>
            <a:r>
              <a:rPr lang="en-US" dirty="0" smtClean="0"/>
              <a:t>Domain of the PDA transition function is Q × 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</a:t>
            </a:r>
            <a:r>
              <a:rPr lang="en-US" dirty="0" smtClean="0"/>
              <a:t> × </a:t>
            </a:r>
            <a:r>
              <a:rPr lang="en-US" dirty="0" smtClean="0">
                <a:sym typeface="Symbol"/>
              </a:rPr>
              <a:t></a:t>
            </a:r>
            <a:r>
              <a:rPr lang="en-US" baseline="-25000" dirty="0" smtClean="0">
                <a:sym typeface="Symbol"/>
              </a:rPr>
              <a:t> </a:t>
            </a:r>
            <a:r>
              <a:rPr lang="en-US" dirty="0" smtClean="0"/>
              <a:t>where Q is the</a:t>
            </a:r>
          </a:p>
          <a:p>
            <a:r>
              <a:rPr lang="en-US" dirty="0" smtClean="0"/>
              <a:t>set of states</a:t>
            </a:r>
          </a:p>
          <a:p>
            <a:r>
              <a:rPr lang="en-US" dirty="0" smtClean="0"/>
              <a:t>Since a PDA can write on the stack while performing nondeterministic transitions the range of the PDA transition function is P(Q × </a:t>
            </a:r>
            <a:r>
              <a:rPr lang="en-US" dirty="0" smtClean="0">
                <a:sym typeface="Symbol"/>
              </a:rPr>
              <a:t></a:t>
            </a:r>
            <a:r>
              <a:rPr lang="en-US" baseline="-25000" dirty="0" smtClean="0">
                <a:sym typeface="Symbol"/>
              </a:rPr>
              <a:t></a:t>
            </a:r>
            <a:r>
              <a:rPr lang="en-US" dirty="0" smtClean="0"/>
              <a:t>)</a:t>
            </a:r>
          </a:p>
          <a:p>
            <a:r>
              <a:rPr lang="it-IT" dirty="0" smtClean="0"/>
              <a:t>In conclusion: δ : </a:t>
            </a:r>
            <a:r>
              <a:rPr lang="en-US" dirty="0" smtClean="0"/>
              <a:t>Q × 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</a:t>
            </a:r>
            <a:r>
              <a:rPr lang="en-US" dirty="0" smtClean="0"/>
              <a:t> × </a:t>
            </a:r>
            <a:r>
              <a:rPr lang="en-US" dirty="0" smtClean="0">
                <a:sym typeface="Symbol"/>
              </a:rPr>
              <a:t></a:t>
            </a:r>
            <a:r>
              <a:rPr lang="en-US" baseline="-25000" dirty="0" smtClean="0">
                <a:sym typeface="Symbol"/>
              </a:rPr>
              <a:t> </a:t>
            </a:r>
            <a:r>
              <a:rPr lang="it-IT" dirty="0" smtClean="0"/>
              <a:t>→ </a:t>
            </a:r>
            <a:r>
              <a:rPr lang="en-US" dirty="0" smtClean="0"/>
              <a:t>P(Q × </a:t>
            </a:r>
            <a:r>
              <a:rPr lang="en-US" dirty="0" smtClean="0">
                <a:sym typeface="Symbol"/>
              </a:rPr>
              <a:t></a:t>
            </a:r>
            <a:r>
              <a:rPr lang="en-US" baseline="-25000" dirty="0" smtClean="0">
                <a:sym typeface="Symbol"/>
              </a:rPr>
              <a:t>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 for {0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| n&gt;= 0}</a:t>
            </a:r>
            <a:endParaRPr 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270" y="1267695"/>
            <a:ext cx="87820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{(q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,0)} saying the new state is 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the top of the stack is 0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7391400" cy="4917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State Diagram of PDA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4102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a, b </a:t>
            </a:r>
            <a:r>
              <a:rPr lang="en-US" sz="2800" i="1" dirty="0" smtClean="0">
                <a:sym typeface="Wingdings" pitchFamily="2" charset="2"/>
              </a:rPr>
              <a:t> c </a:t>
            </a:r>
            <a:r>
              <a:rPr lang="en-US" sz="2800" dirty="0" smtClean="0">
                <a:sym typeface="Wingdings" pitchFamily="2" charset="2"/>
              </a:rPr>
              <a:t>is saying reading </a:t>
            </a:r>
            <a:r>
              <a:rPr lang="en-US" sz="2800" i="1" dirty="0" smtClean="0">
                <a:sym typeface="Wingdings" pitchFamily="2" charset="2"/>
              </a:rPr>
              <a:t>a</a:t>
            </a:r>
            <a:r>
              <a:rPr lang="en-US" sz="2800" dirty="0" smtClean="0">
                <a:sym typeface="Wingdings" pitchFamily="2" charset="2"/>
              </a:rPr>
              <a:t> and top of the stack is </a:t>
            </a:r>
            <a:r>
              <a:rPr lang="en-US" sz="2800" i="1" dirty="0" smtClean="0">
                <a:sym typeface="Wingdings" pitchFamily="2" charset="2"/>
              </a:rPr>
              <a:t>b</a:t>
            </a:r>
            <a:r>
              <a:rPr lang="en-US" sz="2800" dirty="0" smtClean="0">
                <a:sym typeface="Wingdings" pitchFamily="2" charset="2"/>
              </a:rPr>
              <a:t>, then replace it (the top of the stack) with an </a:t>
            </a:r>
            <a:r>
              <a:rPr lang="en-US" sz="2800" i="1" dirty="0" smtClean="0">
                <a:sym typeface="Wingdings" pitchFamily="2" charset="2"/>
              </a:rPr>
              <a:t>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example provides the PDA M</a:t>
            </a:r>
            <a:r>
              <a:rPr lang="en-US" baseline="-25000" dirty="0" smtClean="0"/>
              <a:t>2</a:t>
            </a:r>
            <a:r>
              <a:rPr lang="en-US" dirty="0" smtClean="0"/>
              <a:t> that recognizes the language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| </a:t>
            </a:r>
            <a:r>
              <a:rPr lang="en-US" dirty="0" err="1" smtClean="0"/>
              <a:t>i</a:t>
            </a:r>
            <a:r>
              <a:rPr lang="en-US" dirty="0" smtClean="0"/>
              <a:t>, j, k ≥ 0 ∧ </a:t>
            </a:r>
            <a:r>
              <a:rPr lang="en-US" dirty="0" err="1" smtClean="0"/>
              <a:t>i</a:t>
            </a:r>
            <a:r>
              <a:rPr lang="en-US" dirty="0" smtClean="0"/>
              <a:t> = j ∨ </a:t>
            </a:r>
            <a:r>
              <a:rPr lang="en-US" dirty="0" err="1" smtClean="0"/>
              <a:t>i</a:t>
            </a:r>
            <a:r>
              <a:rPr lang="en-US" dirty="0" smtClean="0"/>
              <a:t> = k}</a:t>
            </a:r>
          </a:p>
          <a:p>
            <a:r>
              <a:rPr lang="en-US" b="1" dirty="0" smtClean="0"/>
              <a:t>Informal description:</a:t>
            </a:r>
          </a:p>
          <a:p>
            <a:pPr lvl="1"/>
            <a:r>
              <a:rPr lang="en-US" dirty="0" smtClean="0"/>
              <a:t>The PDA first reads and push </a:t>
            </a:r>
            <a:r>
              <a:rPr lang="en-US" dirty="0" err="1" smtClean="0"/>
              <a:t>a’s</a:t>
            </a:r>
            <a:r>
              <a:rPr lang="en-US" dirty="0" smtClean="0"/>
              <a:t> on the stack</a:t>
            </a:r>
          </a:p>
          <a:p>
            <a:pPr lvl="1"/>
            <a:r>
              <a:rPr lang="en-US" dirty="0" smtClean="0"/>
              <a:t>When this is done, it can match with b’s or c’s</a:t>
            </a:r>
          </a:p>
          <a:p>
            <a:pPr lvl="1"/>
            <a:r>
              <a:rPr lang="en-US" dirty="0" smtClean="0"/>
              <a:t>Since machine does not know in advance whether </a:t>
            </a:r>
            <a:r>
              <a:rPr lang="en-US" dirty="0" smtClean="0"/>
              <a:t>a’s </a:t>
            </a:r>
            <a:r>
              <a:rPr lang="en-US" dirty="0" smtClean="0"/>
              <a:t>are matched with </a:t>
            </a:r>
            <a:r>
              <a:rPr lang="en-US" dirty="0" smtClean="0"/>
              <a:t>b’s </a:t>
            </a:r>
            <a:r>
              <a:rPr lang="en-US" dirty="0" smtClean="0"/>
              <a:t>or </a:t>
            </a:r>
            <a:r>
              <a:rPr lang="en-US" dirty="0" smtClean="0"/>
              <a:t>c’s</a:t>
            </a:r>
            <a:r>
              <a:rPr lang="en-US" dirty="0" smtClean="0"/>
              <a:t>, nondeterminism helps</a:t>
            </a:r>
          </a:p>
          <a:p>
            <a:pPr lvl="1"/>
            <a:r>
              <a:rPr lang="en-US" dirty="0" smtClean="0"/>
              <a:t>Using nondeterminism the machine can guess: the machine has two branches, one for each possible guess</a:t>
            </a:r>
          </a:p>
          <a:p>
            <a:pPr lvl="1"/>
            <a:r>
              <a:rPr lang="en-US" dirty="0" smtClean="0"/>
              <a:t>If either of these branches terminates, it accept the input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M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5820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provides the PDA M</a:t>
            </a:r>
            <a:r>
              <a:rPr lang="en-US" baseline="-25000" dirty="0" smtClean="0"/>
              <a:t>3</a:t>
            </a:r>
            <a:r>
              <a:rPr lang="en-US" dirty="0" smtClean="0"/>
              <a:t> that recognizes the language {</a:t>
            </a:r>
            <a:r>
              <a:rPr lang="en-US" dirty="0" err="1" smtClean="0"/>
              <a:t>ww</a:t>
            </a:r>
            <a:r>
              <a:rPr lang="en-US" baseline="30000" dirty="0" err="1" smtClean="0"/>
              <a:t>R</a:t>
            </a:r>
            <a:r>
              <a:rPr lang="en-US" dirty="0" smtClean="0"/>
              <a:t> | w ∈ {0, 1}}. Recall that </a:t>
            </a:r>
            <a:r>
              <a:rPr lang="en-US" dirty="0" err="1" smtClean="0"/>
              <a:t>w</a:t>
            </a:r>
            <a:r>
              <a:rPr lang="en-US" baseline="30000" dirty="0" err="1" smtClean="0"/>
              <a:t>R</a:t>
            </a:r>
            <a:r>
              <a:rPr lang="en-US" dirty="0" smtClean="0"/>
              <a:t> means w written backwards.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691944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CFG G1 has </a:t>
            </a:r>
            <a:r>
              <a:rPr lang="en-US" smtClean="0"/>
              <a:t>the following specification </a:t>
            </a:r>
            <a:r>
              <a:rPr lang="en-US" dirty="0" smtClean="0"/>
              <a:t>rules:</a:t>
            </a:r>
          </a:p>
          <a:p>
            <a:pPr lvl="1">
              <a:buNone/>
            </a:pPr>
            <a:r>
              <a:rPr lang="en-US" dirty="0" smtClean="0"/>
              <a:t>A → 0A1 |B</a:t>
            </a:r>
          </a:p>
          <a:p>
            <a:pPr lvl="1">
              <a:buNone/>
            </a:pPr>
            <a:r>
              <a:rPr lang="en-US" dirty="0" smtClean="0"/>
              <a:t>B → #</a:t>
            </a:r>
          </a:p>
          <a:p>
            <a:r>
              <a:rPr lang="en-US" smtClean="0"/>
              <a:t>Nonterminals </a:t>
            </a:r>
            <a:r>
              <a:rPr lang="en-US" dirty="0" smtClean="0"/>
              <a:t>of CFG G1 are {A, B} and </a:t>
            </a:r>
            <a:r>
              <a:rPr lang="en-US" smtClean="0"/>
              <a:t>A is </a:t>
            </a:r>
            <a:r>
              <a:rPr lang="en-US" dirty="0" smtClean="0"/>
              <a:t>the start symbol.</a:t>
            </a:r>
          </a:p>
          <a:p>
            <a:r>
              <a:rPr lang="en-US" smtClean="0"/>
              <a:t>Terminals </a:t>
            </a:r>
            <a:r>
              <a:rPr lang="en-US" dirty="0" smtClean="0"/>
              <a:t>of CFG G1 are {0, 1,#}.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=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Theorem 2.20</a:t>
            </a:r>
          </a:p>
          <a:p>
            <a:pPr lvl="1"/>
            <a:r>
              <a:rPr lang="en-US" dirty="0" smtClean="0"/>
              <a:t>A language is context free if and only if some pushdown automaton recognizes it</a:t>
            </a:r>
          </a:p>
          <a:p>
            <a:r>
              <a:rPr lang="en-US" dirty="0" smtClean="0"/>
              <a:t>Lemma 2.21</a:t>
            </a:r>
          </a:p>
          <a:p>
            <a:pPr lvl="1"/>
            <a:r>
              <a:rPr lang="en-US" dirty="0" smtClean="0"/>
              <a:t>If a language is context free, then some pushdown automaton recognizes it </a:t>
            </a:r>
          </a:p>
          <a:p>
            <a:r>
              <a:rPr lang="en-US" dirty="0" smtClean="0"/>
              <a:t>Lemma 2.22</a:t>
            </a:r>
          </a:p>
          <a:p>
            <a:pPr lvl="1"/>
            <a:r>
              <a:rPr lang="en-US" dirty="0" smtClean="0"/>
              <a:t>If a pushdown automaton recognizes some language, then it is context free</a:t>
            </a:r>
          </a:p>
          <a:p>
            <a:r>
              <a:rPr lang="en-US" dirty="0" smtClean="0"/>
              <a:t>Corollary 2.32</a:t>
            </a:r>
          </a:p>
          <a:p>
            <a:pPr lvl="1"/>
            <a:r>
              <a:rPr lang="en-US" dirty="0" smtClean="0"/>
              <a:t>Every regular language is context free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 2.1 example</a:t>
            </a:r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8591550" cy="40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683084"/>
            <a:ext cx="31813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5334000" y="3886200"/>
            <a:ext cx="1371600" cy="6858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– Pumping Lemma – informal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Pumping lemma for context-free languages states that every CFL has a specific value called </a:t>
            </a:r>
            <a:r>
              <a:rPr lang="en-US" i="1" dirty="0" smtClean="0"/>
              <a:t>pumping length </a:t>
            </a:r>
            <a:r>
              <a:rPr lang="en-US" dirty="0" smtClean="0"/>
              <a:t>such that all longer strings in the language can be pumped</a:t>
            </a:r>
          </a:p>
          <a:p>
            <a:r>
              <a:rPr lang="en-US" dirty="0" smtClean="0"/>
              <a:t>However, the meaning of pumping is a bit more complex than in case of regular languages</a:t>
            </a:r>
          </a:p>
          <a:p>
            <a:r>
              <a:rPr lang="en-US" dirty="0" smtClean="0"/>
              <a:t>Here pumping means that a string can be divided into five parts so that the second and fourth parts may be repeated any number of times and the resulting string is in the language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–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Theorem 2.34: </a:t>
            </a:r>
            <a:r>
              <a:rPr lang="en-US" dirty="0" smtClean="0"/>
              <a:t>If A is a context-free language, then there is a number p (the pumping length) where, if s ∈ A and |s| ≥ p, then s may be divided into five pieces, s = </a:t>
            </a:r>
            <a:r>
              <a:rPr lang="en-US" dirty="0" err="1" smtClean="0"/>
              <a:t>uvxyz</a:t>
            </a:r>
            <a:r>
              <a:rPr lang="en-US" dirty="0" smtClean="0"/>
              <a:t> satisfying the conditions:</a:t>
            </a:r>
          </a:p>
          <a:p>
            <a:pPr lvl="2">
              <a:buNone/>
            </a:pPr>
            <a:r>
              <a:rPr lang="en-US" sz="2800" dirty="0" smtClean="0"/>
              <a:t>1. For each </a:t>
            </a:r>
            <a:r>
              <a:rPr lang="en-US" sz="2800" dirty="0" err="1" smtClean="0"/>
              <a:t>i</a:t>
            </a:r>
            <a:r>
              <a:rPr lang="en-US" sz="2800" dirty="0" smtClean="0"/>
              <a:t> ≥ 0, </a:t>
            </a:r>
            <a:r>
              <a:rPr lang="en-US" sz="2800" dirty="0" err="1" smtClean="0"/>
              <a:t>uv</a:t>
            </a:r>
            <a:r>
              <a:rPr lang="en-US" sz="3600" baseline="30000" dirty="0" err="1" smtClean="0"/>
              <a:t>i</a:t>
            </a:r>
            <a:r>
              <a:rPr lang="en-US" sz="2800" dirty="0" err="1" smtClean="0"/>
              <a:t>xy</a:t>
            </a:r>
            <a:r>
              <a:rPr lang="en-US" sz="3600" baseline="30000" dirty="0" err="1" smtClean="0"/>
              <a:t>i</a:t>
            </a:r>
            <a:r>
              <a:rPr lang="en-US" sz="2800" dirty="0" err="1" smtClean="0"/>
              <a:t>z</a:t>
            </a:r>
            <a:r>
              <a:rPr lang="en-US" sz="2800" dirty="0" smtClean="0"/>
              <a:t> ∈ A</a:t>
            </a:r>
          </a:p>
          <a:p>
            <a:pPr lvl="2">
              <a:buNone/>
            </a:pPr>
            <a:r>
              <a:rPr lang="en-US" sz="2800" dirty="0" smtClean="0"/>
              <a:t>2. |</a:t>
            </a:r>
            <a:r>
              <a:rPr lang="en-US" sz="2800" dirty="0" err="1" smtClean="0"/>
              <a:t>vy</a:t>
            </a:r>
            <a:r>
              <a:rPr lang="en-US" sz="2800" dirty="0" smtClean="0"/>
              <a:t>| ≥ 0</a:t>
            </a:r>
          </a:p>
          <a:p>
            <a:pPr lvl="2">
              <a:buNone/>
            </a:pPr>
            <a:r>
              <a:rPr lang="en-US" sz="2800" dirty="0" smtClean="0"/>
              <a:t>3. |</a:t>
            </a:r>
            <a:r>
              <a:rPr lang="en-US" sz="2800" dirty="0" err="1" smtClean="0"/>
              <a:t>vxy</a:t>
            </a:r>
            <a:r>
              <a:rPr lang="en-US" sz="2800" dirty="0" smtClean="0"/>
              <a:t>| ≤ p</a:t>
            </a:r>
            <a:endParaRPr 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–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in the case of a + a, or 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That is, if we have a rule A </a:t>
            </a:r>
            <a:r>
              <a:rPr lang="en-US" dirty="0" smtClean="0">
                <a:sym typeface="Wingdings" pitchFamily="2" charset="2"/>
              </a:rPr>
              <a:t> 0A1, then we can keep applying the rule to pump 0’s and 1’s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pumping lemma to show that the language B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 | n ≥ 0} is not context-free</a:t>
            </a:r>
          </a:p>
          <a:p>
            <a:r>
              <a:rPr lang="en-US" b="1" dirty="0" smtClean="0"/>
              <a:t>Proof: assume that B is context-free to obtain a contradiction</a:t>
            </a:r>
          </a:p>
          <a:p>
            <a:r>
              <a:rPr lang="en-US" dirty="0" smtClean="0"/>
              <a:t>Let p be the pumping length for B that is guaranteed to exists by pumping lemma</a:t>
            </a:r>
          </a:p>
          <a:p>
            <a:r>
              <a:rPr lang="en-US" dirty="0" smtClean="0"/>
              <a:t>Consider the string s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p</a:t>
            </a:r>
            <a:r>
              <a:rPr lang="en-US" dirty="0" err="1" smtClean="0"/>
              <a:t>b</a:t>
            </a:r>
            <a:r>
              <a:rPr lang="en-US" baseline="30000" dirty="0" err="1" smtClean="0"/>
              <a:t>p</a:t>
            </a:r>
            <a:r>
              <a:rPr lang="en-US" dirty="0" err="1" smtClean="0"/>
              <a:t>c</a:t>
            </a:r>
            <a:r>
              <a:rPr lang="en-US" baseline="30000" dirty="0" err="1" smtClean="0"/>
              <a:t>p</a:t>
            </a:r>
            <a:r>
              <a:rPr lang="en-US" dirty="0" smtClean="0"/>
              <a:t> ∈ B of length at least p</a:t>
            </a:r>
          </a:p>
          <a:p>
            <a:r>
              <a:rPr lang="en-US" dirty="0" smtClean="0"/>
              <a:t>The pumping lemma states that s can be pumped and here we show that it cannot be pumped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, we will show that no matter how we divide s into </a:t>
            </a:r>
            <a:r>
              <a:rPr lang="en-US" dirty="0" err="1" smtClean="0"/>
              <a:t>uvxyz</a:t>
            </a:r>
            <a:r>
              <a:rPr lang="en-US" dirty="0" smtClean="0"/>
              <a:t> </a:t>
            </a:r>
            <a:r>
              <a:rPr lang="en-US" b="1" i="1" u="sng" dirty="0" smtClean="0"/>
              <a:t>one of the three </a:t>
            </a:r>
            <a:r>
              <a:rPr lang="en-US" dirty="0" smtClean="0"/>
              <a:t>conditions of the pumping lemma is violated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Condition 2 stipulates that either v or y is not empty.</a:t>
            </a:r>
          </a:p>
          <a:p>
            <a:pPr lvl="1">
              <a:buNone/>
            </a:pPr>
            <a:r>
              <a:rPr lang="en-US" dirty="0" smtClean="0"/>
              <a:t>1. When both v and y contain only one type of symbols (</a:t>
            </a:r>
            <a:r>
              <a:rPr lang="en-US" dirty="0" err="1" smtClean="0"/>
              <a:t>a,b,c</a:t>
            </a:r>
            <a:r>
              <a:rPr lang="en-US" dirty="0" smtClean="0"/>
              <a:t>) v does not contain both </a:t>
            </a:r>
            <a:r>
              <a:rPr lang="en-US" dirty="0" err="1" smtClean="0"/>
              <a:t>a’s</a:t>
            </a:r>
            <a:r>
              <a:rPr lang="en-US" dirty="0" smtClean="0"/>
              <a:t> and </a:t>
            </a:r>
            <a:r>
              <a:rPr lang="en-US" dirty="0" err="1" smtClean="0"/>
              <a:t>b’s</a:t>
            </a:r>
            <a:r>
              <a:rPr lang="en-US" dirty="0" smtClean="0"/>
              <a:t> or both </a:t>
            </a:r>
            <a:r>
              <a:rPr lang="en-US" dirty="0" err="1" smtClean="0"/>
              <a:t>b’s</a:t>
            </a:r>
            <a:r>
              <a:rPr lang="en-US" dirty="0" smtClean="0"/>
              <a:t> and </a:t>
            </a:r>
            <a:r>
              <a:rPr lang="en-US" dirty="0" err="1" smtClean="0"/>
              <a:t>c’s</a:t>
            </a:r>
            <a:r>
              <a:rPr lang="en-US" dirty="0" smtClean="0"/>
              <a:t>; the same hold for y. In this case uv</a:t>
            </a:r>
            <a:r>
              <a:rPr lang="en-US" baseline="30000" dirty="0" smtClean="0"/>
              <a:t>2</a:t>
            </a:r>
            <a:r>
              <a:rPr lang="en-US" dirty="0" smtClean="0"/>
              <a:t>xy</a:t>
            </a:r>
            <a:r>
              <a:rPr lang="en-US" baseline="30000" dirty="0" smtClean="0"/>
              <a:t>2</a:t>
            </a:r>
            <a:r>
              <a:rPr lang="en-US" dirty="0" smtClean="0"/>
              <a:t>z cannot contain equal number of </a:t>
            </a:r>
            <a:r>
              <a:rPr lang="en-US" dirty="0" err="1" smtClean="0"/>
              <a:t>a’s</a:t>
            </a:r>
            <a:r>
              <a:rPr lang="en-US" dirty="0" smtClean="0"/>
              <a:t>, </a:t>
            </a:r>
            <a:r>
              <a:rPr lang="en-US" dirty="0" err="1" smtClean="0"/>
              <a:t>b’s</a:t>
            </a:r>
            <a:r>
              <a:rPr lang="en-US" dirty="0" smtClean="0"/>
              <a:t> and </a:t>
            </a:r>
            <a:r>
              <a:rPr lang="en-US" dirty="0" err="1" smtClean="0"/>
              <a:t>c’s</a:t>
            </a:r>
            <a:r>
              <a:rPr lang="en-US" dirty="0" smtClean="0"/>
              <a:t>., hence it cannot be in B which violates condition 1 of the lemma</a:t>
            </a:r>
          </a:p>
          <a:p>
            <a:pPr lvl="1">
              <a:buNone/>
            </a:pPr>
            <a:r>
              <a:rPr lang="en-US" dirty="0" smtClean="0"/>
              <a:t>2. When either v of y contain more than one type of symbols (</a:t>
            </a:r>
            <a:r>
              <a:rPr lang="en-US" dirty="0" err="1" smtClean="0"/>
              <a:t>a,b,c</a:t>
            </a:r>
            <a:r>
              <a:rPr lang="en-US" dirty="0" smtClean="0"/>
              <a:t>) uv</a:t>
            </a:r>
            <a:r>
              <a:rPr lang="en-US" baseline="30000" dirty="0" smtClean="0"/>
              <a:t>2</a:t>
            </a:r>
            <a:r>
              <a:rPr lang="en-US" dirty="0" smtClean="0"/>
              <a:t>xy</a:t>
            </a:r>
            <a:r>
              <a:rPr lang="en-US" baseline="30000" dirty="0" smtClean="0"/>
              <a:t>2</a:t>
            </a:r>
            <a:r>
              <a:rPr lang="en-US" dirty="0" smtClean="0"/>
              <a:t>z may contain equal numbers of </a:t>
            </a:r>
            <a:r>
              <a:rPr lang="en-US" dirty="0" err="1" smtClean="0"/>
              <a:t>a’s</a:t>
            </a:r>
            <a:r>
              <a:rPr lang="en-US" dirty="0" smtClean="0"/>
              <a:t>, </a:t>
            </a:r>
            <a:r>
              <a:rPr lang="en-US" dirty="0" err="1" smtClean="0"/>
              <a:t>b’s</a:t>
            </a:r>
            <a:r>
              <a:rPr lang="en-US" dirty="0" smtClean="0"/>
              <a:t>, </a:t>
            </a:r>
            <a:r>
              <a:rPr lang="en-US" dirty="0" err="1" smtClean="0"/>
              <a:t>c’s</a:t>
            </a:r>
            <a:r>
              <a:rPr lang="en-US" dirty="0" smtClean="0"/>
              <a:t> but they don’t come in the right order. Hence, it cannot be in B either</a:t>
            </a:r>
          </a:p>
          <a:p>
            <a:r>
              <a:rPr lang="en-US" dirty="0" smtClean="0"/>
              <a:t>One of these cases must occur. Because both cases result in contradiction, a contradiction is unavoidable so the assumption B is a CFL must be false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2.37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pumping lemma to show that C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| 0 ≤ </a:t>
            </a:r>
            <a:r>
              <a:rPr lang="en-US" dirty="0" err="1" smtClean="0"/>
              <a:t>i</a:t>
            </a:r>
            <a:r>
              <a:rPr lang="en-US" dirty="0" smtClean="0"/>
              <a:t> ≤ j ≤ k} is not a context-free language</a:t>
            </a:r>
          </a:p>
          <a:p>
            <a:r>
              <a:rPr lang="en-US" b="1" dirty="0" smtClean="0"/>
              <a:t>Proof: </a:t>
            </a:r>
            <a:r>
              <a:rPr lang="en-US" dirty="0" smtClean="0"/>
              <a:t>assume that C is CFL and obtain a contradiction. Let p be the pumping length and s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p</a:t>
            </a:r>
            <a:r>
              <a:rPr lang="en-US" dirty="0" err="1" smtClean="0"/>
              <a:t>b</a:t>
            </a:r>
            <a:r>
              <a:rPr lang="en-US" baseline="30000" dirty="0" err="1" smtClean="0"/>
              <a:t>p</a:t>
            </a:r>
            <a:r>
              <a:rPr lang="en-US" dirty="0" err="1" smtClean="0"/>
              <a:t>c</a:t>
            </a:r>
            <a:r>
              <a:rPr lang="en-US" baseline="30000" dirty="0" err="1" smtClean="0"/>
              <a:t>p</a:t>
            </a:r>
            <a:r>
              <a:rPr lang="en-US" dirty="0" smtClean="0"/>
              <a:t>. We will try to pump it down and pump up.</a:t>
            </a:r>
          </a:p>
          <a:p>
            <a:r>
              <a:rPr lang="en-US" dirty="0" smtClean="0"/>
              <a:t>Let s = </a:t>
            </a:r>
            <a:r>
              <a:rPr lang="en-US" dirty="0" err="1" smtClean="0"/>
              <a:t>uvxyz</a:t>
            </a:r>
            <a:r>
              <a:rPr lang="en-US" dirty="0" smtClean="0"/>
              <a:t> and again consider two cases</a:t>
            </a:r>
          </a:p>
          <a:p>
            <a:pPr lvl="1">
              <a:buNone/>
            </a:pPr>
            <a:r>
              <a:rPr lang="en-US" dirty="0" smtClean="0"/>
              <a:t>1. Both v and y contain only one of the symbols </a:t>
            </a:r>
            <a:r>
              <a:rPr lang="en-US" dirty="0" err="1" smtClean="0"/>
              <a:t>a,b,c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2. Either v or y contain more than one of symbols </a:t>
            </a:r>
            <a:r>
              <a:rPr lang="en-US" dirty="0" err="1" smtClean="0"/>
              <a:t>a,b,c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with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Because v or y contains one symbol, one of the symbols a, b, or c does not appear in v or y.</a:t>
            </a:r>
          </a:p>
          <a:p>
            <a:pPr lvl="1">
              <a:buNone/>
            </a:pPr>
            <a:r>
              <a:rPr lang="en-US" dirty="0" smtClean="0"/>
              <a:t>1. The </a:t>
            </a:r>
            <a:r>
              <a:rPr lang="en-US" dirty="0" err="1" smtClean="0"/>
              <a:t>a’s</a:t>
            </a:r>
            <a:r>
              <a:rPr lang="en-US" dirty="0" smtClean="0"/>
              <a:t> do not appear in v and y. Consider the string uv</a:t>
            </a:r>
            <a:r>
              <a:rPr lang="en-US" baseline="30000" dirty="0" smtClean="0"/>
              <a:t>0</a:t>
            </a:r>
            <a:r>
              <a:rPr lang="en-US" dirty="0" smtClean="0"/>
              <a:t>xy</a:t>
            </a:r>
            <a:r>
              <a:rPr lang="en-US" baseline="30000" dirty="0" smtClean="0"/>
              <a:t>0</a:t>
            </a:r>
            <a:r>
              <a:rPr lang="en-US" dirty="0" smtClean="0"/>
              <a:t>z = </a:t>
            </a:r>
            <a:r>
              <a:rPr lang="en-US" dirty="0" err="1" smtClean="0"/>
              <a:t>uxz</a:t>
            </a:r>
            <a:r>
              <a:rPr lang="en-US" dirty="0" smtClean="0"/>
              <a:t> which contains the same number of </a:t>
            </a:r>
            <a:r>
              <a:rPr lang="en-US" dirty="0" err="1" smtClean="0"/>
              <a:t>a’s</a:t>
            </a:r>
            <a:r>
              <a:rPr lang="en-US" dirty="0" smtClean="0"/>
              <a:t> as s but it contain fewer </a:t>
            </a:r>
            <a:r>
              <a:rPr lang="en-US" dirty="0" err="1" smtClean="0"/>
              <a:t>b’s</a:t>
            </a:r>
            <a:r>
              <a:rPr lang="en-US" dirty="0" smtClean="0"/>
              <a:t> or fewer </a:t>
            </a:r>
            <a:r>
              <a:rPr lang="en-US" dirty="0" err="1" smtClean="0"/>
              <a:t>c’s</a:t>
            </a:r>
            <a:r>
              <a:rPr lang="en-US" dirty="0" smtClean="0"/>
              <a:t>. Therefore </a:t>
            </a:r>
            <a:r>
              <a:rPr lang="en-US" dirty="0" err="1" smtClean="0"/>
              <a:t>uxz</a:t>
            </a:r>
            <a:r>
              <a:rPr lang="en-US" dirty="0" smtClean="0"/>
              <a:t> is not a member of C.</a:t>
            </a:r>
          </a:p>
          <a:p>
            <a:pPr lvl="1">
              <a:buNone/>
            </a:pPr>
            <a:r>
              <a:rPr lang="en-US" dirty="0" smtClean="0"/>
              <a:t>2. The </a:t>
            </a:r>
            <a:r>
              <a:rPr lang="en-US" dirty="0" err="1" smtClean="0"/>
              <a:t>b’s</a:t>
            </a:r>
            <a:r>
              <a:rPr lang="en-US" dirty="0" smtClean="0"/>
              <a:t> do not appear in v and y. Since not both v and y may be empty strings, </a:t>
            </a:r>
            <a:r>
              <a:rPr lang="en-US" dirty="0" err="1" smtClean="0"/>
              <a:t>a’s</a:t>
            </a:r>
            <a:r>
              <a:rPr lang="en-US" dirty="0" smtClean="0"/>
              <a:t> or </a:t>
            </a:r>
            <a:r>
              <a:rPr lang="en-US" dirty="0" err="1" smtClean="0"/>
              <a:t>c’s</a:t>
            </a:r>
            <a:r>
              <a:rPr lang="en-US" dirty="0" smtClean="0"/>
              <a:t> must appear in v or y. If </a:t>
            </a:r>
            <a:r>
              <a:rPr lang="en-US" dirty="0" err="1" smtClean="0"/>
              <a:t>a’s</a:t>
            </a:r>
            <a:r>
              <a:rPr lang="en-US" dirty="0" smtClean="0"/>
              <a:t> appear the string uv</a:t>
            </a:r>
            <a:r>
              <a:rPr lang="en-US" baseline="30000" dirty="0" smtClean="0"/>
              <a:t>2</a:t>
            </a:r>
            <a:r>
              <a:rPr lang="en-US" dirty="0" smtClean="0"/>
              <a:t>xy</a:t>
            </a:r>
            <a:r>
              <a:rPr lang="en-US" baseline="30000" dirty="0" smtClean="0"/>
              <a:t>2</a:t>
            </a:r>
            <a:r>
              <a:rPr lang="en-US" dirty="0" smtClean="0"/>
              <a:t>z contains more </a:t>
            </a:r>
            <a:r>
              <a:rPr lang="en-US" dirty="0" err="1" smtClean="0"/>
              <a:t>a’s</a:t>
            </a:r>
            <a:r>
              <a:rPr lang="en-US" dirty="0" smtClean="0"/>
              <a:t> than </a:t>
            </a:r>
            <a:r>
              <a:rPr lang="en-US" dirty="0" err="1" smtClean="0"/>
              <a:t>b’s</a:t>
            </a:r>
            <a:r>
              <a:rPr lang="en-US" dirty="0" smtClean="0"/>
              <a:t> so it is not in C; if </a:t>
            </a:r>
            <a:r>
              <a:rPr lang="en-US" dirty="0" err="1" smtClean="0"/>
              <a:t>c’s</a:t>
            </a:r>
            <a:r>
              <a:rPr lang="en-US" dirty="0" smtClean="0"/>
              <a:t> appear, the string uv</a:t>
            </a:r>
            <a:r>
              <a:rPr lang="en-US" baseline="30000" dirty="0" smtClean="0"/>
              <a:t>0</a:t>
            </a:r>
            <a:r>
              <a:rPr lang="en-US" dirty="0" smtClean="0"/>
              <a:t>xy</a:t>
            </a:r>
            <a:r>
              <a:rPr lang="en-US" baseline="30000" dirty="0" smtClean="0"/>
              <a:t>0</a:t>
            </a:r>
            <a:r>
              <a:rPr lang="en-US" dirty="0" smtClean="0"/>
              <a:t>z contains more </a:t>
            </a:r>
            <a:r>
              <a:rPr lang="en-US" dirty="0" err="1" smtClean="0"/>
              <a:t>b’s</a:t>
            </a:r>
            <a:r>
              <a:rPr lang="en-US" dirty="0" smtClean="0"/>
              <a:t> than </a:t>
            </a:r>
            <a:r>
              <a:rPr lang="en-US" dirty="0" err="1" smtClean="0"/>
              <a:t>c’s</a:t>
            </a:r>
            <a:r>
              <a:rPr lang="en-US" dirty="0" smtClean="0"/>
              <a:t> so it is not in C. Either way we obtain a contradiction</a:t>
            </a:r>
          </a:p>
          <a:p>
            <a:pPr lvl="1">
              <a:buNone/>
            </a:pPr>
            <a:r>
              <a:rPr lang="en-US" dirty="0" smtClean="0"/>
              <a:t>3. The </a:t>
            </a:r>
            <a:r>
              <a:rPr lang="en-US" dirty="0" err="1" smtClean="0"/>
              <a:t>c’s</a:t>
            </a:r>
            <a:r>
              <a:rPr lang="en-US" dirty="0" smtClean="0"/>
              <a:t> do not appear. Then uv</a:t>
            </a:r>
            <a:r>
              <a:rPr lang="en-US" baseline="30000" dirty="0" smtClean="0"/>
              <a:t>2</a:t>
            </a:r>
            <a:r>
              <a:rPr lang="en-US" dirty="0" smtClean="0"/>
              <a:t>xy</a:t>
            </a:r>
            <a:r>
              <a:rPr lang="en-US" baseline="30000" dirty="0" smtClean="0"/>
              <a:t>2</a:t>
            </a:r>
            <a:r>
              <a:rPr lang="en-US" dirty="0" smtClean="0"/>
              <a:t>z contains more </a:t>
            </a:r>
            <a:r>
              <a:rPr lang="en-US" dirty="0" err="1" smtClean="0"/>
              <a:t>a’s</a:t>
            </a:r>
            <a:r>
              <a:rPr lang="en-US" dirty="0" smtClean="0"/>
              <a:t> or </a:t>
            </a:r>
            <a:r>
              <a:rPr lang="en-US" dirty="0" err="1" smtClean="0"/>
              <a:t>b’s</a:t>
            </a:r>
            <a:r>
              <a:rPr lang="en-US" dirty="0" smtClean="0"/>
              <a:t> than </a:t>
            </a:r>
            <a:r>
              <a:rPr lang="en-US" dirty="0" err="1" smtClean="0"/>
              <a:t>c’s</a:t>
            </a:r>
            <a:r>
              <a:rPr lang="en-US" dirty="0" smtClean="0"/>
              <a:t> so it is not in C, and a contradiction occurs.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either v or y contain more than one of a, b, c, then uv</a:t>
            </a:r>
            <a:r>
              <a:rPr lang="en-US" baseline="30000" dirty="0" smtClean="0"/>
              <a:t>2</a:t>
            </a:r>
            <a:r>
              <a:rPr lang="en-US" dirty="0" smtClean="0"/>
              <a:t>xy</a:t>
            </a:r>
            <a:r>
              <a:rPr lang="en-US" baseline="30000" dirty="0" smtClean="0"/>
              <a:t>2</a:t>
            </a:r>
            <a:r>
              <a:rPr lang="en-US" dirty="0" smtClean="0"/>
              <a:t>z will not contain the symbols a, b, c in the correct order. Hence it cannot be a member of C and a contradiction occurs.</a:t>
            </a:r>
          </a:p>
          <a:p>
            <a:r>
              <a:rPr lang="en-US" b="1" dirty="0" smtClean="0"/>
              <a:t>Conclusion : </a:t>
            </a:r>
            <a:r>
              <a:rPr lang="en-US" dirty="0" smtClean="0"/>
              <a:t>s cannot be pumped in violation of pumping lemma and C is not a CFL.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grammar is used for a language specification by generating each string of the language in following manner:</a:t>
            </a:r>
          </a:p>
          <a:p>
            <a:pPr lvl="1">
              <a:buNone/>
            </a:pPr>
            <a:r>
              <a:rPr lang="en-US" dirty="0" smtClean="0"/>
              <a:t>1. Write down the start variable; </a:t>
            </a:r>
            <a:r>
              <a:rPr lang="en-US" b="1" dirty="0" smtClean="0"/>
              <a:t>it is the lhs of the first specification rules</a:t>
            </a:r>
            <a:r>
              <a:rPr lang="en-US" dirty="0" smtClean="0"/>
              <a:t>, unless specified otherwise.</a:t>
            </a:r>
          </a:p>
          <a:p>
            <a:pPr lvl="1">
              <a:buNone/>
            </a:pPr>
            <a:r>
              <a:rPr lang="en-US" dirty="0" smtClean="0"/>
              <a:t>2. Find a variable that is written down and a rule whose lhs is that variable. Replace the written down variable with the </a:t>
            </a:r>
            <a:r>
              <a:rPr lang="en-US" dirty="0" err="1" smtClean="0"/>
              <a:t>rhs</a:t>
            </a:r>
            <a:r>
              <a:rPr lang="en-US" dirty="0" smtClean="0"/>
              <a:t> of that rule.</a:t>
            </a:r>
          </a:p>
          <a:p>
            <a:pPr lvl="1">
              <a:buNone/>
            </a:pPr>
            <a:r>
              <a:rPr lang="en-US" dirty="0" smtClean="0"/>
              <a:t>3. Repeat step 2 until no variables remain in the string thus generated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The sequence of substitutions used to obtain a string using a CFG is called a </a:t>
            </a:r>
            <a:r>
              <a:rPr lang="en-US" i="1" dirty="0" smtClean="0"/>
              <a:t>derivation and may be represented by a tree called a derivation tree or a parse tree.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2.38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pumping lemma to show that D = {</a:t>
            </a:r>
            <a:r>
              <a:rPr lang="en-US" dirty="0" err="1" smtClean="0"/>
              <a:t>ww</a:t>
            </a:r>
            <a:r>
              <a:rPr lang="en-US" dirty="0" smtClean="0"/>
              <a:t> | w ∈ {0, 1}} is not a CFL</a:t>
            </a:r>
          </a:p>
          <a:p>
            <a:r>
              <a:rPr lang="en-US" b="1" dirty="0" smtClean="0"/>
              <a:t>Proof: </a:t>
            </a:r>
            <a:r>
              <a:rPr lang="en-US" dirty="0" smtClean="0"/>
              <a:t>assume that D is CFL and obtain a contradiction. Let p be the pumping length given by pumping lemma. However, the choosing of s is less obvious</a:t>
            </a:r>
          </a:p>
          <a:p>
            <a:pPr lvl="1">
              <a:buNone/>
            </a:pPr>
            <a:r>
              <a:rPr lang="en-US" dirty="0" smtClean="0"/>
              <a:t>1. Try s = 0</a:t>
            </a:r>
            <a:r>
              <a:rPr lang="en-US" baseline="30000" dirty="0" smtClean="0"/>
              <a:t>p</a:t>
            </a:r>
            <a:r>
              <a:rPr lang="en-US" dirty="0" smtClean="0"/>
              <a:t>10</a:t>
            </a:r>
            <a:r>
              <a:rPr lang="en-US" baseline="30000" dirty="0" smtClean="0"/>
              <a:t>p</a:t>
            </a:r>
            <a:r>
              <a:rPr lang="en-US" dirty="0" smtClean="0"/>
              <a:t>1. But we may chose: u = </a:t>
            </a:r>
            <a:r>
              <a:rPr lang="en-US" baseline="30000" dirty="0" smtClean="0"/>
              <a:t>0p−1</a:t>
            </a:r>
            <a:r>
              <a:rPr lang="en-US" dirty="0" smtClean="0"/>
              <a:t>, v = 0, x = 1, y = 0, z = 0</a:t>
            </a:r>
            <a:r>
              <a:rPr lang="en-US" baseline="30000" dirty="0" smtClean="0"/>
              <a:t>p−1</a:t>
            </a:r>
            <a:r>
              <a:rPr lang="en-US" dirty="0" smtClean="0"/>
              <a:t>1 and we can see that it can be pumped.</a:t>
            </a:r>
          </a:p>
          <a:p>
            <a:pPr lvl="1">
              <a:buNone/>
            </a:pPr>
            <a:r>
              <a:rPr lang="en-US" dirty="0" smtClean="0"/>
              <a:t>2. Another candidate is s = 0</a:t>
            </a:r>
            <a:r>
              <a:rPr lang="en-US" baseline="30000" dirty="0" smtClean="0"/>
              <a:t>p</a:t>
            </a:r>
            <a:r>
              <a:rPr lang="en-US" dirty="0" smtClean="0"/>
              <a:t>1</a:t>
            </a:r>
            <a:r>
              <a:rPr lang="en-US" baseline="30000" dirty="0" smtClean="0"/>
              <a:t>p</a:t>
            </a:r>
            <a:r>
              <a:rPr lang="en-US" dirty="0" smtClean="0"/>
              <a:t>0</a:t>
            </a:r>
            <a:r>
              <a:rPr lang="en-US" baseline="30000" dirty="0" smtClean="0"/>
              <a:t>p</a:t>
            </a:r>
            <a:r>
              <a:rPr lang="en-US" dirty="0" smtClean="0"/>
              <a:t>1</a:t>
            </a:r>
            <a:r>
              <a:rPr lang="en-US" baseline="30000" dirty="0" smtClean="0"/>
              <a:t>p</a:t>
            </a:r>
            <a:r>
              <a:rPr lang="en-US" dirty="0" smtClean="0"/>
              <a:t>. We shows that this string cannot be pumped using condition 3 of the pumping lemma.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Assume that s can be pumped and set s = </a:t>
            </a:r>
            <a:r>
              <a:rPr lang="en-US" sz="2400" dirty="0" err="1" smtClean="0"/>
              <a:t>uvxyz</a:t>
            </a:r>
            <a:r>
              <a:rPr lang="en-US" sz="2400" dirty="0" smtClean="0"/>
              <a:t> where |</a:t>
            </a:r>
            <a:r>
              <a:rPr lang="en-US" sz="2400" dirty="0" err="1" smtClean="0"/>
              <a:t>vxy</a:t>
            </a:r>
            <a:r>
              <a:rPr lang="en-US" sz="2400" dirty="0" smtClean="0"/>
              <a:t>| ≤ p.</a:t>
            </a:r>
          </a:p>
          <a:p>
            <a:r>
              <a:rPr lang="en-US" sz="2400" dirty="0" smtClean="0"/>
              <a:t>String </a:t>
            </a:r>
            <a:r>
              <a:rPr lang="en-US" sz="2400" dirty="0" err="1" smtClean="0"/>
              <a:t>vxy</a:t>
            </a:r>
            <a:r>
              <a:rPr lang="en-US" sz="2400" dirty="0" smtClean="0"/>
              <a:t> must contain the midpoint of s. If </a:t>
            </a:r>
            <a:r>
              <a:rPr lang="en-US" sz="2400" dirty="0" err="1" smtClean="0"/>
              <a:t>vxy</a:t>
            </a:r>
            <a:r>
              <a:rPr lang="en-US" sz="2400" dirty="0" smtClean="0"/>
              <a:t> would occur only in the first half of s, pumping uv2xy2z moves a 1 into the first position of the second half and so it cannot be of the form </a:t>
            </a:r>
            <a:r>
              <a:rPr lang="en-US" sz="2400" dirty="0" err="1" smtClean="0"/>
              <a:t>ww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Similarly if </a:t>
            </a:r>
            <a:r>
              <a:rPr lang="en-US" sz="2400" dirty="0" err="1" smtClean="0"/>
              <a:t>vxy</a:t>
            </a:r>
            <a:r>
              <a:rPr lang="en-US" sz="2400" dirty="0" smtClean="0"/>
              <a:t> is in the second part of s. pumping uv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xy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z moves a 0 into the last position of the first half of s so it cannot be of </a:t>
            </a:r>
            <a:r>
              <a:rPr lang="en-US" sz="2400" smtClean="0"/>
              <a:t>the form ww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vxz</a:t>
            </a:r>
            <a:r>
              <a:rPr lang="en-US" sz="2400" dirty="0" smtClean="0"/>
              <a:t> contains the midpoint of s, when we pump s down to </a:t>
            </a:r>
            <a:r>
              <a:rPr lang="en-US" sz="2400" dirty="0" err="1" smtClean="0"/>
              <a:t>uxz</a:t>
            </a:r>
            <a:r>
              <a:rPr lang="en-US" sz="2400" dirty="0" smtClean="0"/>
              <a:t>, it has the form 0p1i0j1p where </a:t>
            </a:r>
            <a:r>
              <a:rPr lang="en-US" sz="2400" dirty="0" err="1" smtClean="0"/>
              <a:t>i</a:t>
            </a:r>
            <a:r>
              <a:rPr lang="en-US" sz="2400" dirty="0" smtClean="0"/>
              <a:t> and j cannot be both p. Hence this string is not of the form </a:t>
            </a:r>
            <a:r>
              <a:rPr lang="en-US" sz="2400" dirty="0" err="1" smtClean="0"/>
              <a:t>ww</a:t>
            </a:r>
            <a:r>
              <a:rPr lang="en-US" sz="2400" dirty="0" smtClean="0"/>
              <a:t> either.</a:t>
            </a:r>
          </a:p>
          <a:p>
            <a:r>
              <a:rPr lang="en-US" sz="2400" dirty="0" smtClean="0"/>
              <a:t>Hence, s cannot be pumped and D is not a CFL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derivation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derivation </a:t>
            </a:r>
            <a:r>
              <a:rPr lang="en-US" dirty="0" smtClean="0"/>
              <a:t>tree of </a:t>
            </a:r>
            <a:r>
              <a:rPr lang="en-US" smtClean="0"/>
              <a:t>the string 000#111 using G1 is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133600"/>
            <a:ext cx="480391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Language, CFL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strings of terminals generated in this way constitute the language specified by the grammar</a:t>
            </a:r>
          </a:p>
          <a:p>
            <a:r>
              <a:rPr lang="en-US" dirty="0" smtClean="0"/>
              <a:t>We write L(G) for the language generated by the </a:t>
            </a:r>
            <a:r>
              <a:rPr lang="pt-BR" dirty="0" smtClean="0"/>
              <a:t>grammar G. Thus, L(G1) = {0</a:t>
            </a:r>
            <a:r>
              <a:rPr lang="pt-BR" baseline="30000" dirty="0" smtClean="0"/>
              <a:t>n</a:t>
            </a:r>
            <a:r>
              <a:rPr lang="pt-BR" dirty="0" smtClean="0"/>
              <a:t>#1</a:t>
            </a:r>
            <a:r>
              <a:rPr lang="pt-BR" baseline="30000" dirty="0" smtClean="0"/>
              <a:t>n</a:t>
            </a:r>
            <a:r>
              <a:rPr lang="pt-BR" dirty="0" smtClean="0"/>
              <a:t> | n ≥ 0}.</a:t>
            </a:r>
          </a:p>
          <a:p>
            <a:r>
              <a:rPr lang="en-US" dirty="0" smtClean="0"/>
              <a:t>A language generated by a context-free grammar (CFG) is called a Context-Free Language, CFL.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G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272" y="1676400"/>
            <a:ext cx="879857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with G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174" y="1752600"/>
            <a:ext cx="88184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8147</TotalTime>
  <Words>3087</Words>
  <Application>Microsoft Office PowerPoint</Application>
  <PresentationFormat>On-screen Show (4:3)</PresentationFormat>
  <Paragraphs>232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Equation</vt:lpstr>
      <vt:lpstr>Context-Free Language</vt:lpstr>
      <vt:lpstr>Context-Free Grammars (CFG)</vt:lpstr>
      <vt:lpstr>Formal Definition of a CFG</vt:lpstr>
      <vt:lpstr>Example</vt:lpstr>
      <vt:lpstr>Language specification</vt:lpstr>
      <vt:lpstr>Example derivation tree</vt:lpstr>
      <vt:lpstr>Context-Free Language, CFL</vt:lpstr>
      <vt:lpstr>Another example G2</vt:lpstr>
      <vt:lpstr>Derivation with G2</vt:lpstr>
      <vt:lpstr>Direct derivation</vt:lpstr>
      <vt:lpstr>Derivation</vt:lpstr>
      <vt:lpstr>Language Specified by G</vt:lpstr>
      <vt:lpstr>Yet another example G3</vt:lpstr>
      <vt:lpstr>Why CFG</vt:lpstr>
      <vt:lpstr>Arithmetic Expressions</vt:lpstr>
      <vt:lpstr>Example Derivation with G4</vt:lpstr>
      <vt:lpstr>Designing CFGs</vt:lpstr>
      <vt:lpstr>Example Grammar Design</vt:lpstr>
      <vt:lpstr>Ambiguity</vt:lpstr>
      <vt:lpstr>Ambiguity example</vt:lpstr>
      <vt:lpstr>Comparing G4 and G5 </vt:lpstr>
      <vt:lpstr>Arithmetic Expressions</vt:lpstr>
      <vt:lpstr>Inherent Ambiguity</vt:lpstr>
      <vt:lpstr>Chomsky Normal Form</vt:lpstr>
      <vt:lpstr>Theorem 2.9</vt:lpstr>
      <vt:lpstr>Example</vt:lpstr>
      <vt:lpstr>Language Classes</vt:lpstr>
      <vt:lpstr>Pushdown automata, PDA</vt:lpstr>
      <vt:lpstr>PDA and CFG</vt:lpstr>
      <vt:lpstr>Schematic representation of a PDA</vt:lpstr>
      <vt:lpstr>Stacks</vt:lpstr>
      <vt:lpstr>Benefits of the stack</vt:lpstr>
      <vt:lpstr>Define PDA</vt:lpstr>
      <vt:lpstr>What are we saying</vt:lpstr>
      <vt:lpstr>PDA for {0n1n| n&gt;= 0}</vt:lpstr>
      <vt:lpstr>The State Diagram of PDA</vt:lpstr>
      <vt:lpstr>Example 2.16</vt:lpstr>
      <vt:lpstr>State Diagram of M2</vt:lpstr>
      <vt:lpstr>Example 2.18</vt:lpstr>
      <vt:lpstr>CFG = PDA</vt:lpstr>
      <vt:lpstr>Lemma 2.1 example</vt:lpstr>
      <vt:lpstr>CFG – Pumping Lemma – informal</vt:lpstr>
      <vt:lpstr>CFG – Pumping Lemma</vt:lpstr>
      <vt:lpstr>CFG – Pumping Lemma</vt:lpstr>
      <vt:lpstr>Example 2.36</vt:lpstr>
      <vt:lpstr>Proof-</vt:lpstr>
      <vt:lpstr>Example 2.37</vt:lpstr>
      <vt:lpstr>Proof with Case 1</vt:lpstr>
      <vt:lpstr>PowerPoint Presentation</vt:lpstr>
      <vt:lpstr>Example 2.38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Language</dc:title>
  <dc:creator>liuj</dc:creator>
  <cp:lastModifiedBy>Almania</cp:lastModifiedBy>
  <cp:revision>25</cp:revision>
  <dcterms:created xsi:type="dcterms:W3CDTF">2010-04-13T04:30:49Z</dcterms:created>
  <dcterms:modified xsi:type="dcterms:W3CDTF">2017-05-31T04:25:07Z</dcterms:modified>
</cp:coreProperties>
</file>