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0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1FD6-EDB3-44CD-A207-47EED7EBCE8E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Decidability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there languages not decidable by a TM? -- YES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 proving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proof of </a:t>
            </a:r>
            <a:r>
              <a:rPr lang="en-US" dirty="0" err="1" smtClean="0"/>
              <a:t>undecidability</a:t>
            </a:r>
            <a:r>
              <a:rPr lang="en-US" dirty="0" smtClean="0"/>
              <a:t> of the TM membership problem uses Georg Cantor (1873) technique called </a:t>
            </a:r>
            <a:r>
              <a:rPr lang="en-US" i="1" dirty="0" err="1" smtClean="0"/>
              <a:t>diagonalization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Cantor’s tried to measure the size of infinite sets.</a:t>
            </a:r>
          </a:p>
          <a:p>
            <a:r>
              <a:rPr lang="en-US" dirty="0" smtClean="0"/>
              <a:t>For example, 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set of strings over {0, 1} is an infinite set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of natural numbers {1, 2, 3 … } is also an infinite set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set E of all even natural numbers is also an infinite set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can we compare them?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two sets, A and B and function </a:t>
            </a:r>
            <a:r>
              <a:rPr lang="en-US" dirty="0" smtClean="0">
                <a:latin typeface="Blackadder ITC" pitchFamily="82" charset="0"/>
              </a:rPr>
              <a:t>f</a:t>
            </a:r>
            <a:r>
              <a:rPr lang="en-US" dirty="0" smtClean="0"/>
              <a:t> : A → B</a:t>
            </a:r>
          </a:p>
          <a:p>
            <a:pPr lvl="1"/>
            <a:r>
              <a:rPr lang="en-US" dirty="0" smtClean="0">
                <a:latin typeface="Blackadder ITC" pitchFamily="82" charset="0"/>
              </a:rPr>
              <a:t>f</a:t>
            </a:r>
            <a:r>
              <a:rPr lang="en-US" dirty="0" smtClean="0"/>
              <a:t>  is </a:t>
            </a:r>
            <a:r>
              <a:rPr lang="en-US" i="1" dirty="0" smtClean="0"/>
              <a:t>one-to-one if it never maps two different elements of A into the </a:t>
            </a:r>
            <a:r>
              <a:rPr lang="en-US" dirty="0" smtClean="0"/>
              <a:t>same element of B, i.e., f(a) </a:t>
            </a:r>
            <a:r>
              <a:rPr lang="en-US" dirty="0" smtClean="0">
                <a:sym typeface="Symbol"/>
              </a:rPr>
              <a:t> </a:t>
            </a:r>
            <a:r>
              <a:rPr lang="en-US" dirty="0" smtClean="0"/>
              <a:t>f(b) whenever a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b.</a:t>
            </a:r>
          </a:p>
          <a:p>
            <a:pPr lvl="1"/>
            <a:r>
              <a:rPr lang="en-US" dirty="0" smtClean="0">
                <a:latin typeface="Blackadder ITC" pitchFamily="82" charset="0"/>
              </a:rPr>
              <a:t>f</a:t>
            </a:r>
            <a:r>
              <a:rPr lang="en-US" dirty="0" smtClean="0"/>
              <a:t>  is </a:t>
            </a:r>
            <a:r>
              <a:rPr lang="en-US" i="1" u="sng" dirty="0" smtClean="0"/>
              <a:t>onto</a:t>
            </a:r>
            <a:r>
              <a:rPr lang="en-US" i="1" dirty="0" smtClean="0"/>
              <a:t> if it hits every element of B, i.e., ∀b ∈ B, ∃a ∈ A such that </a:t>
            </a:r>
            <a:r>
              <a:rPr lang="en-US" dirty="0" smtClean="0"/>
              <a:t>f(a) = b</a:t>
            </a:r>
          </a:p>
          <a:p>
            <a:pPr lvl="1"/>
            <a:r>
              <a:rPr lang="en-US" dirty="0" smtClean="0">
                <a:latin typeface="Blackadder ITC" pitchFamily="82" charset="0"/>
              </a:rPr>
              <a:t>f</a:t>
            </a:r>
            <a:r>
              <a:rPr lang="en-US" dirty="0" smtClean="0"/>
              <a:t>  is called a </a:t>
            </a:r>
            <a:r>
              <a:rPr lang="en-US" i="1" u="sng" dirty="0" smtClean="0"/>
              <a:t>correspondence</a:t>
            </a:r>
            <a:r>
              <a:rPr lang="en-US" i="1" dirty="0" smtClean="0"/>
              <a:t> if it is both one-to-one and onto</a:t>
            </a:r>
          </a:p>
          <a:p>
            <a:r>
              <a:rPr lang="pt-BR" dirty="0">
                <a:latin typeface="Script MT Bold" pitchFamily="66" charset="0"/>
              </a:rPr>
              <a:t>N </a:t>
            </a:r>
            <a:r>
              <a:rPr lang="pt-BR" dirty="0" smtClean="0">
                <a:latin typeface="Script MT Bold" pitchFamily="66" charset="0"/>
              </a:rPr>
              <a:t> =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 2, 3, ... ...}, i.e., natural numbers</a:t>
            </a:r>
          </a:p>
          <a:p>
            <a:r>
              <a:rPr lang="en-US" dirty="0" smtClean="0"/>
              <a:t>Two sets A and B have the same size if there is a correspondence </a:t>
            </a:r>
            <a:r>
              <a:rPr lang="en-US" dirty="0" smtClean="0">
                <a:latin typeface="Blackadder ITC" pitchFamily="82" charset="0"/>
              </a:rPr>
              <a:t>f</a:t>
            </a:r>
            <a:r>
              <a:rPr lang="en-US" dirty="0" smtClean="0"/>
              <a:t> : A → B</a:t>
            </a:r>
          </a:p>
          <a:p>
            <a:r>
              <a:rPr lang="en-US" dirty="0" smtClean="0"/>
              <a:t>Using this concept, if we define </a:t>
            </a:r>
            <a:r>
              <a:rPr lang="pt-BR" dirty="0" smtClean="0"/>
              <a:t>f : </a:t>
            </a:r>
            <a:r>
              <a:rPr lang="pt-BR" dirty="0" smtClean="0">
                <a:latin typeface="Script MT Bold" pitchFamily="66" charset="0"/>
              </a:rPr>
              <a:t>N</a:t>
            </a:r>
            <a:r>
              <a:rPr lang="pt-BR" dirty="0" smtClean="0"/>
              <a:t> → </a:t>
            </a:r>
            <a:r>
              <a:rPr lang="pt-BR" dirty="0" smtClean="0">
                <a:latin typeface="Script MT Bold" pitchFamily="66" charset="0"/>
              </a:rPr>
              <a:t>E</a:t>
            </a:r>
            <a:r>
              <a:rPr lang="pt-BR" dirty="0" smtClean="0"/>
              <a:t> as f(n) = 2n, then |</a:t>
            </a:r>
            <a:r>
              <a:rPr lang="pt-BR" dirty="0" smtClean="0">
                <a:latin typeface="Script MT Bold" pitchFamily="66" charset="0"/>
              </a:rPr>
              <a:t>N|</a:t>
            </a:r>
            <a:r>
              <a:rPr lang="pt-BR" dirty="0" smtClean="0"/>
              <a:t> = |</a:t>
            </a:r>
            <a:r>
              <a:rPr lang="pt-BR" dirty="0" smtClean="0">
                <a:latin typeface="Script MT Bold" pitchFamily="66" charset="0"/>
              </a:rPr>
              <a:t>E|</a:t>
            </a:r>
            <a:r>
              <a:rPr lang="pt-BR" dirty="0" smtClean="0"/>
              <a:t> . That is, </a:t>
            </a:r>
            <a:r>
              <a:rPr lang="pt-BR" dirty="0" smtClean="0">
                <a:latin typeface="Script MT Bold" pitchFamily="66" charset="0"/>
              </a:rPr>
              <a:t>E</a:t>
            </a:r>
            <a:r>
              <a:rPr lang="pt-BR" dirty="0" smtClean="0"/>
              <a:t> is countable. </a:t>
            </a:r>
          </a:p>
          <a:p>
            <a:r>
              <a:rPr lang="en-US" dirty="0" smtClean="0"/>
              <a:t>A set is </a:t>
            </a:r>
            <a:r>
              <a:rPr lang="en-US" i="1" dirty="0" smtClean="0"/>
              <a:t>countable if it is either finite or has the same size </a:t>
            </a:r>
            <a:r>
              <a:rPr lang="en-US" dirty="0" smtClean="0"/>
              <a:t>as </a:t>
            </a:r>
            <a:r>
              <a:rPr lang="pt-BR" dirty="0" smtClean="0">
                <a:latin typeface="Script MT Bold" pitchFamily="66" charset="0"/>
              </a:rPr>
              <a:t>N</a:t>
            </a:r>
            <a:r>
              <a:rPr lang="en-US" dirty="0" smtClean="0"/>
              <a:t> (Definition 4.14).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2514600"/>
            <a:ext cx="46101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Try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Q be the set of positive ration-al numbers, Q = {     | m, n ∈ </a:t>
            </a:r>
            <a:r>
              <a:rPr lang="en-US" sz="2400" dirty="0" smtClean="0">
                <a:latin typeface="Script MT Bold" pitchFamily="66" charset="0"/>
              </a:rPr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Yet we can show that this two sets have the same size by constructing the correspondence in Figure </a:t>
            </a:r>
            <a:r>
              <a:rPr lang="en-US" sz="2400" b="1" dirty="0" smtClean="0"/>
              <a:t>4.16: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337866"/>
              </p:ext>
            </p:extLst>
          </p:nvPr>
        </p:nvGraphicFramePr>
        <p:xfrm>
          <a:off x="6705600" y="1117283"/>
          <a:ext cx="457200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90440" imgH="393480" progId="Equation.3">
                  <p:embed/>
                </p:oleObj>
              </mc:Choice>
              <mc:Fallback>
                <p:oleObj name="Equation" r:id="rId4" imgW="1904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17283"/>
                        <a:ext cx="457200" cy="62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an uncountable set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65532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set </a:t>
            </a:r>
            <a:r>
              <a:rPr lang="en-US" sz="2400" dirty="0" smtClean="0">
                <a:latin typeface="Script MT Bold" pitchFamily="66" charset="0"/>
              </a:rPr>
              <a:t>R</a:t>
            </a:r>
            <a:r>
              <a:rPr lang="en-US" sz="2400" dirty="0" smtClean="0"/>
              <a:t> of real numbers is uncountable</a:t>
            </a:r>
          </a:p>
          <a:p>
            <a:r>
              <a:rPr lang="en-US" sz="2400" dirty="0" smtClean="0"/>
              <a:t>Proof:</a:t>
            </a:r>
          </a:p>
          <a:p>
            <a:pPr lvl="1"/>
            <a:r>
              <a:rPr lang="en-US" sz="2000" dirty="0" smtClean="0"/>
              <a:t>Assume a correspondence </a:t>
            </a:r>
          </a:p>
          <a:p>
            <a:pPr lvl="1">
              <a:buNone/>
            </a:pPr>
            <a:r>
              <a:rPr lang="en-US" sz="2000" dirty="0" smtClean="0"/>
              <a:t>	f : </a:t>
            </a:r>
            <a:r>
              <a:rPr lang="en-US" sz="2000" dirty="0" smtClean="0">
                <a:latin typeface="Script MT Bold" pitchFamily="66" charset="0"/>
              </a:rPr>
              <a:t>N → R </a:t>
            </a:r>
            <a:r>
              <a:rPr lang="en-US" sz="2000" dirty="0" smtClean="0"/>
              <a:t>exits (shown at right)</a:t>
            </a:r>
          </a:p>
          <a:p>
            <a:pPr lvl="1"/>
            <a:r>
              <a:rPr lang="en-US" sz="2000" dirty="0" smtClean="0"/>
              <a:t>Construct x be a number between 0 and 1, i.e., (0, 1) by the following procedure:</a:t>
            </a:r>
          </a:p>
          <a:p>
            <a:pPr lvl="2"/>
            <a:r>
              <a:rPr lang="en-US" sz="1800" dirty="0" smtClean="0"/>
              <a:t>x = 0.d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 . . . has an infinite number of decimals constructed by the rule: ∀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∈ </a:t>
            </a:r>
            <a:r>
              <a:rPr lang="en-US" sz="1800" dirty="0" smtClean="0">
                <a:latin typeface="Script MT Bold" pitchFamily="66" charset="0"/>
              </a:rPr>
              <a:t>N</a:t>
            </a:r>
            <a:r>
              <a:rPr lang="en-US" sz="1800" dirty="0" smtClean="0"/>
              <a:t> </a:t>
            </a:r>
            <a:r>
              <a:rPr lang="en-US" sz="1800" i="1" dirty="0" smtClean="0"/>
              <a:t>chose </a:t>
            </a:r>
            <a:r>
              <a:rPr lang="en-US" sz="1800" i="1" dirty="0" err="1" smtClean="0"/>
              <a:t>d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a digit different from the </a:t>
            </a:r>
            <a:r>
              <a:rPr lang="en-US" sz="1800" i="1" dirty="0" err="1" smtClean="0"/>
              <a:t>i-th</a:t>
            </a:r>
            <a:r>
              <a:rPr lang="en-US" sz="1800" i="1" dirty="0" smtClean="0"/>
              <a:t> digit of f(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</a:t>
            </a:r>
          </a:p>
          <a:p>
            <a:pPr lvl="2"/>
            <a:r>
              <a:rPr lang="en-US" sz="1800" dirty="0" smtClean="0"/>
              <a:t>Consequence: ∀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∈ </a:t>
            </a:r>
            <a:r>
              <a:rPr lang="en-US" sz="1800" dirty="0" smtClean="0">
                <a:latin typeface="Script MT Bold" pitchFamily="66" charset="0"/>
              </a:rPr>
              <a:t>N</a:t>
            </a:r>
            <a:r>
              <a:rPr lang="en-US" sz="1800" dirty="0" smtClean="0"/>
              <a:t>, x </a:t>
            </a:r>
            <a:r>
              <a:rPr lang="en-US" sz="1800" dirty="0" smtClean="0">
                <a:sym typeface="Symbol"/>
              </a:rPr>
              <a:t></a:t>
            </a:r>
            <a:r>
              <a:rPr lang="en-US" sz="1800" dirty="0" smtClean="0"/>
              <a:t> f(</a:t>
            </a:r>
            <a:r>
              <a:rPr lang="en-US" sz="1800" dirty="0" err="1" smtClean="0"/>
              <a:t>i</a:t>
            </a:r>
            <a:r>
              <a:rPr lang="en-US" sz="1800" dirty="0" smtClean="0"/>
              <a:t>). Hence, x does not belong to the list </a:t>
            </a:r>
            <a:r>
              <a:rPr lang="en-US" sz="1800" dirty="0" smtClean="0">
                <a:latin typeface="Script MT Bold" pitchFamily="66" charset="0"/>
              </a:rPr>
              <a:t>R</a:t>
            </a:r>
            <a:r>
              <a:rPr lang="en-US" sz="1800" dirty="0" smtClean="0"/>
              <a:t> and thus f is not a correspondence.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905000"/>
            <a:ext cx="2362200" cy="268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uncountable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numbers R</a:t>
            </a:r>
            <a:r>
              <a:rPr lang="en-US" baseline="-25000" dirty="0" smtClean="0"/>
              <a:t>1</a:t>
            </a:r>
            <a:r>
              <a:rPr lang="en-US" dirty="0" smtClean="0"/>
              <a:t> = (0, 1)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powerset</a:t>
            </a:r>
            <a:r>
              <a:rPr lang="en-US" dirty="0" smtClean="0"/>
              <a:t> P(</a:t>
            </a:r>
            <a:r>
              <a:rPr lang="en-US" dirty="0" smtClean="0">
                <a:latin typeface="Script MT Bold" pitchFamily="66" charset="0"/>
              </a:rPr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set of all formal languages L = {L | L ⊆ </a:t>
            </a:r>
            <a:r>
              <a:rPr lang="en-US" dirty="0" smtClean="0">
                <a:sym typeface="Symbol"/>
              </a:rPr>
              <a:t>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Some formal languages are not Turing-recognizable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953000"/>
            <a:ext cx="62007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 is </a:t>
            </a:r>
            <a:r>
              <a:rPr lang="en-US" dirty="0" err="1" smtClean="0"/>
              <a:t>Undecidable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TM</a:t>
            </a:r>
            <a:r>
              <a:rPr lang="en-US" sz="2800" dirty="0" smtClean="0"/>
              <a:t> = {&lt;M, w&gt; | M is a TM and M accepts w} is </a:t>
            </a:r>
            <a:r>
              <a:rPr lang="en-US" sz="2800" dirty="0" err="1" smtClean="0"/>
              <a:t>undecidable</a:t>
            </a:r>
            <a:endParaRPr lang="en-US" sz="2800" dirty="0" smtClean="0"/>
          </a:p>
          <a:p>
            <a:r>
              <a:rPr lang="en-US" sz="2800" dirty="0" smtClean="0"/>
              <a:t>Proof Idea: By contradiction, assuming that </a:t>
            </a:r>
            <a:r>
              <a:rPr lang="en-US" sz="2800" dirty="0" smtClean="0"/>
              <a:t>a TM </a:t>
            </a:r>
            <a:r>
              <a:rPr lang="en-US" sz="2800" dirty="0" smtClean="0"/>
              <a:t>is decidable.</a:t>
            </a:r>
          </a:p>
          <a:p>
            <a:pPr lvl="1"/>
            <a:r>
              <a:rPr lang="en-US" sz="2400" dirty="0" smtClean="0"/>
              <a:t>Suppose that H is a decider of A</a:t>
            </a:r>
            <a:r>
              <a:rPr lang="en-US" sz="2400" baseline="-25000" dirty="0" smtClean="0"/>
              <a:t>TM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On input &lt;</a:t>
            </a:r>
            <a:r>
              <a:rPr lang="en-US" sz="2400" dirty="0" err="1" smtClean="0"/>
              <a:t>M,w</a:t>
            </a:r>
            <a:r>
              <a:rPr lang="en-US" sz="2400" dirty="0" smtClean="0"/>
              <a:t>&gt; where M is a TM and w is a string, H halts and accepts if M accepts w.</a:t>
            </a:r>
          </a:p>
          <a:p>
            <a:pPr lvl="1"/>
            <a:r>
              <a:rPr lang="en-US" sz="2400" dirty="0" smtClean="0"/>
              <a:t>Also, H halts and rejects if M fails to accept w.</a:t>
            </a:r>
          </a:p>
          <a:p>
            <a:pPr lvl="1"/>
            <a:r>
              <a:rPr lang="en-US" sz="2400" dirty="0" smtClean="0"/>
              <a:t>That is,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Turing Machine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Construct a new TM D that uses H as a subroutine.</a:t>
            </a:r>
          </a:p>
          <a:p>
            <a:pPr lvl="1"/>
            <a:r>
              <a:rPr lang="en-US" sz="1800" dirty="0" smtClean="0"/>
              <a:t>D calls H to determine what M does when its input w is M (represented as &lt;m&gt;)</a:t>
            </a:r>
          </a:p>
          <a:p>
            <a:pPr lvl="2"/>
            <a:r>
              <a:rPr lang="en-US" sz="1600" dirty="0" smtClean="0"/>
              <a:t>if M accepts w then D rejects;</a:t>
            </a:r>
          </a:p>
          <a:p>
            <a:pPr lvl="2"/>
            <a:r>
              <a:rPr lang="en-US" sz="1600" dirty="0" smtClean="0"/>
              <a:t>if M rejects w then D accepts;</a:t>
            </a:r>
          </a:p>
          <a:p>
            <a:pPr lvl="1"/>
            <a:r>
              <a:rPr lang="en-US" sz="2000" dirty="0" smtClean="0"/>
              <a:t>Note that we take the machine as the input</a:t>
            </a:r>
          </a:p>
          <a:p>
            <a:r>
              <a:rPr lang="en-US" sz="2400" dirty="0" smtClean="0"/>
              <a:t>D = "On input &lt;M&gt;, where M is a TM:</a:t>
            </a:r>
          </a:p>
          <a:p>
            <a:pPr lvl="1">
              <a:buNone/>
            </a:pPr>
            <a:r>
              <a:rPr lang="en-US" sz="1800" dirty="0" smtClean="0"/>
              <a:t>1. Run H on input &lt;M, &lt;M&gt;&gt;</a:t>
            </a:r>
          </a:p>
          <a:p>
            <a:pPr lvl="1">
              <a:buNone/>
            </a:pPr>
            <a:r>
              <a:rPr lang="en-US" sz="1800" dirty="0" smtClean="0"/>
              <a:t>2. Output the opposite of what H outputs: </a:t>
            </a:r>
          </a:p>
          <a:p>
            <a:pPr lvl="1">
              <a:buNone/>
            </a:pPr>
            <a:r>
              <a:rPr lang="en-US" sz="1800" i="1" dirty="0" smtClean="0"/>
              <a:t>	accepts if H rejects and rejects if H accepts."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0"/>
            <a:ext cx="77343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H – no problem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402683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62007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carry out Machine 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570084"/>
            <a:ext cx="8458200" cy="355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36663"/>
            <a:ext cx="77343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524000" y="358140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403860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49580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495300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" y="6112511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Remember: D computes the opposite of the diagonal entries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 contradiction and indicating neither TM D nor TM H exist.</a:t>
            </a:r>
          </a:p>
          <a:p>
            <a:r>
              <a:rPr lang="en-US" dirty="0" smtClean="0"/>
              <a:t>That is, there is no </a:t>
            </a:r>
            <a:r>
              <a:rPr lang="en-US" dirty="0" err="1" smtClean="0"/>
              <a:t>algorithmical</a:t>
            </a:r>
            <a:r>
              <a:rPr lang="en-US" dirty="0" smtClean="0"/>
              <a:t> solution to Halting problem. TMs cannot be constructed to tell if an input will eventually stop or not on ALL inputs.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8390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TM that </a:t>
            </a:r>
            <a:r>
              <a:rPr lang="en-US" b="1" u="sng" dirty="0" smtClean="0"/>
              <a:t>halts</a:t>
            </a:r>
            <a:r>
              <a:rPr lang="en-US" u="sng" dirty="0" smtClean="0"/>
              <a:t> </a:t>
            </a:r>
            <a:r>
              <a:rPr lang="en-US" dirty="0" smtClean="0"/>
              <a:t>on </a:t>
            </a:r>
            <a:r>
              <a:rPr lang="en-US" sz="4000" b="1" dirty="0" smtClean="0"/>
              <a:t>all</a:t>
            </a:r>
            <a:r>
              <a:rPr lang="en-US" sz="4000" dirty="0" smtClean="0"/>
              <a:t> </a:t>
            </a:r>
            <a:r>
              <a:rPr lang="en-US" dirty="0" smtClean="0"/>
              <a:t>inputs is called a decider. Note halts can be stop on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endParaRPr lang="en-US" dirty="0" smtClean="0"/>
          </a:p>
          <a:p>
            <a:r>
              <a:rPr lang="en-US" dirty="0" smtClean="0"/>
              <a:t>A decider that recognizes some language is also said to </a:t>
            </a:r>
            <a:r>
              <a:rPr lang="en-US" i="1" dirty="0" smtClean="0"/>
              <a:t>decide that language</a:t>
            </a:r>
          </a:p>
          <a:p>
            <a:r>
              <a:rPr lang="en-US" dirty="0" smtClean="0"/>
              <a:t>A language is called </a:t>
            </a:r>
            <a:r>
              <a:rPr lang="en-US" i="1" dirty="0" smtClean="0"/>
              <a:t>Turing-decidable or simple decidable if some TM decides it.</a:t>
            </a:r>
          </a:p>
          <a:p>
            <a:r>
              <a:rPr lang="en-US" i="1" dirty="0" smtClean="0"/>
              <a:t>Decide </a:t>
            </a:r>
            <a:r>
              <a:rPr lang="en-US" sz="4000" b="1" dirty="0" smtClean="0">
                <a:sym typeface="Symbol"/>
              </a:rPr>
              <a:t></a:t>
            </a:r>
            <a:r>
              <a:rPr lang="en-US" i="1" dirty="0" smtClean="0">
                <a:sym typeface="Symbol"/>
              </a:rPr>
              <a:t> R</a:t>
            </a:r>
            <a:r>
              <a:rPr lang="en-US" dirty="0" smtClean="0"/>
              <a:t>ecognize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Decide </a:t>
            </a:r>
            <a:r>
              <a:rPr lang="en-US" sz="5400" b="1" dirty="0" smtClean="0">
                <a:sym typeface="Symbol"/>
              </a:rPr>
              <a:t></a:t>
            </a:r>
            <a:r>
              <a:rPr lang="en-US" i="1" dirty="0" smtClean="0">
                <a:sym typeface="Symbol"/>
              </a:rPr>
              <a:t> R</a:t>
            </a:r>
            <a:r>
              <a:rPr lang="en-US" dirty="0" smtClean="0"/>
              <a:t>ecognizes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Decide </a:t>
            </a:r>
            <a:r>
              <a:rPr lang="en-US" dirty="0" smtClean="0">
                <a:sym typeface="Wingdings" pitchFamily="2" charset="2"/>
              </a:rPr>
              <a:t> stop</a:t>
            </a:r>
          </a:p>
          <a:p>
            <a:r>
              <a:rPr lang="en-US" dirty="0" smtClean="0">
                <a:sym typeface="Wingdings" pitchFamily="2" charset="2"/>
              </a:rPr>
              <a:t>Recognize  know what </a:t>
            </a:r>
            <a:r>
              <a:rPr lang="en-US" smtClean="0">
                <a:sym typeface="Wingdings" pitchFamily="2" charset="2"/>
              </a:rPr>
              <a:t>to do</a:t>
            </a:r>
          </a:p>
          <a:p>
            <a:r>
              <a:rPr lang="en-US" smtClean="0"/>
              <a:t>Any </a:t>
            </a:r>
            <a:r>
              <a:rPr lang="en-US" dirty="0" smtClean="0"/>
              <a:t>regular language is Turing-decidable.</a:t>
            </a:r>
          </a:p>
          <a:p>
            <a:r>
              <a:rPr lang="en-US" dirty="0" smtClean="0"/>
              <a:t>Any context-free language is Turing-decidable.</a:t>
            </a:r>
          </a:p>
          <a:p>
            <a:r>
              <a:rPr lang="en-US" dirty="0" smtClean="0"/>
              <a:t>Every decidable language is Turing-recognizable (a language is Turing-recognizable if it is recognized by a TM).</a:t>
            </a:r>
          </a:p>
          <a:p>
            <a:r>
              <a:rPr lang="en-US" dirty="0" smtClean="0"/>
              <a:t>Certain Turing-recognizable languages are not decidable (to be decidable means to be decided by a TM which halts on all inputs)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Recognizable vs. </a:t>
            </a:r>
            <a:r>
              <a:rPr lang="en-US" dirty="0"/>
              <a:t>Decidable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/>
              <a:t>A language is </a:t>
            </a:r>
            <a:r>
              <a:rPr lang="en-US" b="1" i="1" dirty="0"/>
              <a:t>Recognizable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there is a Turing Machine which will halt and accept </a:t>
            </a:r>
            <a:r>
              <a:rPr lang="en-US" i="1" dirty="0"/>
              <a:t>only</a:t>
            </a:r>
            <a:r>
              <a:rPr lang="en-US" dirty="0"/>
              <a:t> the strings in that language and for strings not in the language, the TM either rejects, or does not halt at all. </a:t>
            </a:r>
            <a:endParaRPr lang="en-US" dirty="0" smtClean="0"/>
          </a:p>
          <a:p>
            <a:pPr lvl="1"/>
            <a:r>
              <a:rPr lang="en-US" dirty="0" smtClean="0"/>
              <a:t>Note</a:t>
            </a:r>
            <a:r>
              <a:rPr lang="en-US" dirty="0"/>
              <a:t>: there is no requirement that the Turing Machine should halt for strings not in the language.</a:t>
            </a:r>
          </a:p>
          <a:p>
            <a:r>
              <a:rPr lang="en-US" dirty="0"/>
              <a:t>A language is </a:t>
            </a:r>
            <a:r>
              <a:rPr lang="en-US" b="1" i="1" dirty="0"/>
              <a:t>Decidable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there is a Turing Machine which will accept strings in the language and reject strings not in the </a:t>
            </a:r>
            <a:r>
              <a:rPr lang="en-US" dirty="0" smtClean="0"/>
              <a:t>language, i.e., halt!!!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decidable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acceptance problem for DFAs: </a:t>
            </a:r>
            <a:r>
              <a:rPr lang="en-US" i="1" dirty="0" smtClean="0"/>
              <a:t>test whether a particular finite automaton accepts a given string. </a:t>
            </a:r>
            <a:r>
              <a:rPr lang="en-US" dirty="0" smtClean="0"/>
              <a:t>This can be expressed as a language A</a:t>
            </a:r>
            <a:r>
              <a:rPr lang="en-US" baseline="-25000" dirty="0" smtClean="0"/>
              <a:t>DFA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DFA</a:t>
            </a:r>
            <a:r>
              <a:rPr lang="en-US" dirty="0" smtClean="0"/>
              <a:t> contains the encodings of all DFAs together with strings the DFAs accept, i.e., A</a:t>
            </a:r>
            <a:r>
              <a:rPr lang="en-US" baseline="-25000" dirty="0" smtClean="0"/>
              <a:t>DFA</a:t>
            </a:r>
            <a:r>
              <a:rPr lang="en-US" dirty="0" smtClean="0"/>
              <a:t> = {&lt;</a:t>
            </a:r>
            <a:r>
              <a:rPr lang="en-US" dirty="0" err="1" smtClean="0"/>
              <a:t>B,w</a:t>
            </a:r>
            <a:r>
              <a:rPr lang="en-US" dirty="0" smtClean="0"/>
              <a:t>&gt; | B is a DFA that accepts w}</a:t>
            </a:r>
          </a:p>
          <a:p>
            <a:r>
              <a:rPr lang="en-US" dirty="0" smtClean="0"/>
              <a:t>To show that a computational problem is decidable is to show that the encoding of the problem is decidable.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DFA</a:t>
            </a:r>
            <a:r>
              <a:rPr lang="en-US" dirty="0" smtClean="0"/>
              <a:t> is a decidable language</a:t>
            </a:r>
          </a:p>
          <a:p>
            <a:pPr lvl="1"/>
            <a:r>
              <a:rPr lang="en-US" dirty="0" smtClean="0"/>
              <a:t>Proved by construction </a:t>
            </a:r>
          </a:p>
          <a:p>
            <a:r>
              <a:rPr lang="en-US" dirty="0" smtClean="0"/>
              <a:t>Similarly, A</a:t>
            </a:r>
            <a:r>
              <a:rPr lang="en-US" baseline="-25000" dirty="0" smtClean="0"/>
              <a:t>NFA</a:t>
            </a:r>
            <a:r>
              <a:rPr lang="en-US" dirty="0" smtClean="0"/>
              <a:t> is a decidable language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we consider is: </a:t>
            </a:r>
          </a:p>
          <a:p>
            <a:pPr marL="971550" lvl="1" indent="-51435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CFG</a:t>
            </a:r>
            <a:r>
              <a:rPr lang="en-US" dirty="0" smtClean="0"/>
              <a:t> = {&lt;</a:t>
            </a:r>
            <a:r>
              <a:rPr lang="en-US" dirty="0" err="1" smtClean="0"/>
              <a:t>G,w</a:t>
            </a:r>
            <a:r>
              <a:rPr lang="en-US" dirty="0" smtClean="0"/>
              <a:t>&gt; | G is a CFG that generates string w}</a:t>
            </a:r>
          </a:p>
          <a:p>
            <a:pPr marL="571500" indent="-514350"/>
            <a:r>
              <a:rPr lang="en-US" dirty="0" smtClean="0"/>
              <a:t>A</a:t>
            </a:r>
            <a:r>
              <a:rPr lang="en-US" baseline="-25000" dirty="0" smtClean="0"/>
              <a:t>CFG</a:t>
            </a:r>
            <a:r>
              <a:rPr lang="en-US" dirty="0" smtClean="0"/>
              <a:t> is a decidable language</a:t>
            </a:r>
          </a:p>
          <a:p>
            <a:r>
              <a:rPr lang="en-US" dirty="0" smtClean="0"/>
              <a:t>Consider the language</a:t>
            </a:r>
          </a:p>
          <a:p>
            <a:pPr lvl="1">
              <a:buNone/>
            </a:pPr>
            <a:r>
              <a:rPr lang="en-US" dirty="0" smtClean="0"/>
              <a:t>E</a:t>
            </a:r>
            <a:r>
              <a:rPr lang="en-US" baseline="-25000" dirty="0" smtClean="0"/>
              <a:t>CFG</a:t>
            </a:r>
            <a:r>
              <a:rPr lang="en-US" dirty="0" smtClean="0"/>
              <a:t> = {&lt;G&gt; | G is a CFG and L(G) = ∅}</a:t>
            </a:r>
          </a:p>
          <a:p>
            <a:r>
              <a:rPr lang="en-US" dirty="0" smtClean="0"/>
              <a:t>Theorem 4.8: E</a:t>
            </a:r>
            <a:r>
              <a:rPr lang="en-US" baseline="-25000" dirty="0" smtClean="0"/>
              <a:t>CFG</a:t>
            </a:r>
            <a:r>
              <a:rPr lang="en-US" dirty="0" smtClean="0"/>
              <a:t> is a decidable language</a:t>
            </a:r>
          </a:p>
          <a:p>
            <a:r>
              <a:rPr lang="en-US" dirty="0" smtClean="0"/>
              <a:t>Even </a:t>
            </a:r>
            <a:r>
              <a:rPr lang="en-US" dirty="0" smtClean="0"/>
              <a:t>better, Theorem 4.8 saying “Every context-free language is decidable”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relationship among class of languages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524000"/>
            <a:ext cx="8229600" cy="5117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also the membership problem of TM: whether a Turing machine accepts a given input string.</a:t>
            </a:r>
          </a:p>
          <a:p>
            <a:r>
              <a:rPr lang="en-US" dirty="0" smtClean="0"/>
              <a:t>By analogy with A</a:t>
            </a:r>
            <a:r>
              <a:rPr lang="en-US" baseline="-25000" dirty="0" smtClean="0"/>
              <a:t>DFA</a:t>
            </a:r>
            <a:r>
              <a:rPr lang="en-US" dirty="0" smtClean="0"/>
              <a:t> and A</a:t>
            </a:r>
            <a:r>
              <a:rPr lang="en-US" baseline="-25000" dirty="0" smtClean="0"/>
              <a:t>CFG</a:t>
            </a:r>
            <a:r>
              <a:rPr lang="en-US" dirty="0" smtClean="0"/>
              <a:t> we call the corresponding language A</a:t>
            </a:r>
            <a:r>
              <a:rPr lang="en-US" baseline="-25000" dirty="0" smtClean="0"/>
              <a:t>TM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TM</a:t>
            </a:r>
            <a:r>
              <a:rPr lang="en-US" dirty="0" smtClean="0"/>
              <a:t> = {&lt;M, w&gt; | M is a TM and M accepts w}</a:t>
            </a:r>
          </a:p>
          <a:p>
            <a:r>
              <a:rPr lang="en-US" dirty="0" smtClean="0"/>
              <a:t>Contrasting A</a:t>
            </a:r>
            <a:r>
              <a:rPr lang="en-US" baseline="-25000" dirty="0" smtClean="0"/>
              <a:t>DFA</a:t>
            </a:r>
            <a:r>
              <a:rPr lang="en-US" dirty="0" smtClean="0"/>
              <a:t> and A</a:t>
            </a:r>
            <a:r>
              <a:rPr lang="en-US" baseline="-25000" dirty="0" smtClean="0"/>
              <a:t>CFG</a:t>
            </a:r>
            <a:r>
              <a:rPr lang="en-US" dirty="0" smtClean="0"/>
              <a:t>, which are decidable, </a:t>
            </a:r>
            <a:r>
              <a:rPr lang="en-US" u="sng" dirty="0" smtClean="0"/>
              <a:t>A</a:t>
            </a:r>
            <a:r>
              <a:rPr lang="en-US" u="sng" baseline="-25000" dirty="0" smtClean="0"/>
              <a:t>TM </a:t>
            </a:r>
            <a:r>
              <a:rPr lang="en-US" u="sng" dirty="0" smtClean="0"/>
              <a:t>is not decidable </a:t>
            </a:r>
            <a:r>
              <a:rPr lang="en-US" dirty="0" smtClean="0"/>
              <a:t>(Theorem 4.11)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recognizer for A</a:t>
            </a:r>
            <a:r>
              <a:rPr lang="en-US" baseline="-25000" dirty="0" smtClean="0"/>
              <a:t>TM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TM </a:t>
            </a:r>
            <a:r>
              <a:rPr lang="en-US" i="1" dirty="0" smtClean="0"/>
              <a:t>U</a:t>
            </a:r>
            <a:r>
              <a:rPr lang="en-US" dirty="0" smtClean="0"/>
              <a:t> recognizes A</a:t>
            </a:r>
            <a:r>
              <a:rPr lang="en-US" baseline="-25000" dirty="0" smtClean="0"/>
              <a:t>TM</a:t>
            </a:r>
          </a:p>
          <a:p>
            <a:r>
              <a:rPr lang="en-US" dirty="0" smtClean="0"/>
              <a:t>U = "On input &lt;</a:t>
            </a:r>
            <a:r>
              <a:rPr lang="en-US" dirty="0" err="1" smtClean="0"/>
              <a:t>M,w</a:t>
            </a:r>
            <a:r>
              <a:rPr lang="en-US" dirty="0" smtClean="0"/>
              <a:t>&gt;, where M is a TM and w is a string</a:t>
            </a:r>
          </a:p>
          <a:p>
            <a:pPr lvl="1">
              <a:buNone/>
            </a:pPr>
            <a:r>
              <a:rPr lang="en-US" dirty="0" smtClean="0"/>
              <a:t>1. Simulate M on input w</a:t>
            </a:r>
          </a:p>
          <a:p>
            <a:pPr lvl="1">
              <a:buNone/>
            </a:pPr>
            <a:r>
              <a:rPr lang="en-US" dirty="0" smtClean="0"/>
              <a:t>2. If M ever enters its accept state, </a:t>
            </a:r>
            <a:r>
              <a:rPr lang="en-US" i="1" dirty="0" smtClean="0"/>
              <a:t>accept; if M ever enters its reject </a:t>
            </a:r>
            <a:r>
              <a:rPr lang="en-US" dirty="0" smtClean="0"/>
              <a:t>state, </a:t>
            </a:r>
            <a:r>
              <a:rPr lang="en-US" i="1" dirty="0" smtClean="0"/>
              <a:t>reject".</a:t>
            </a:r>
          </a:p>
          <a:p>
            <a:pPr>
              <a:buNone/>
            </a:pPr>
            <a:r>
              <a:rPr lang="en-US" dirty="0" smtClean="0"/>
              <a:t>Problem: if M has a loop, then </a:t>
            </a:r>
            <a:r>
              <a:rPr lang="en-US" i="1" dirty="0" smtClean="0"/>
              <a:t>U</a:t>
            </a:r>
            <a:r>
              <a:rPr lang="en-US" dirty="0" smtClean="0"/>
              <a:t> will be looping, so it does not DECIDE. Worse yet, we cannot tell /detect when M is looping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1085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Blackadder ITC</vt:lpstr>
      <vt:lpstr>Calibri</vt:lpstr>
      <vt:lpstr>Script MT Bold</vt:lpstr>
      <vt:lpstr>Symbol</vt:lpstr>
      <vt:lpstr>Times New Roman</vt:lpstr>
      <vt:lpstr>Wingdings</vt:lpstr>
      <vt:lpstr>Office Theme</vt:lpstr>
      <vt:lpstr>Equation</vt:lpstr>
      <vt:lpstr>Decidability</vt:lpstr>
      <vt:lpstr>Decider </vt:lpstr>
      <vt:lpstr>Decide  Recognizes  </vt:lpstr>
      <vt:lpstr>Recognizable vs. Decidable </vt:lpstr>
      <vt:lpstr>One decidable problem</vt:lpstr>
      <vt:lpstr>CFL</vt:lpstr>
      <vt:lpstr>The relationship among class of languages</vt:lpstr>
      <vt:lpstr>The Halting Problem of TM</vt:lpstr>
      <vt:lpstr>A recognizer for ATM</vt:lpstr>
      <vt:lpstr>Moving toward proving </vt:lpstr>
      <vt:lpstr>The Correspondence</vt:lpstr>
      <vt:lpstr>Try this one</vt:lpstr>
      <vt:lpstr>Show me an uncountable set then</vt:lpstr>
      <vt:lpstr>Other uncountable sets</vt:lpstr>
      <vt:lpstr>Halting Problem is Undecidable</vt:lpstr>
      <vt:lpstr>Turing Machine D</vt:lpstr>
      <vt:lpstr>Running H – no problem </vt:lpstr>
      <vt:lpstr>Try to carry out Machine D</vt:lpstr>
      <vt:lpstr>A CONTRADICTION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Language</dc:title>
  <dc:creator>liuj</dc:creator>
  <cp:lastModifiedBy>Microsoft account</cp:lastModifiedBy>
  <cp:revision>30</cp:revision>
  <dcterms:created xsi:type="dcterms:W3CDTF">2010-04-13T04:30:49Z</dcterms:created>
  <dcterms:modified xsi:type="dcterms:W3CDTF">2017-03-13T17:34:51Z</dcterms:modified>
</cp:coreProperties>
</file>