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  <p:sldId id="296" r:id="rId9"/>
    <p:sldId id="297" r:id="rId10"/>
    <p:sldId id="298" r:id="rId11"/>
    <p:sldId id="277" r:id="rId12"/>
    <p:sldId id="278" r:id="rId13"/>
    <p:sldId id="267" r:id="rId14"/>
    <p:sldId id="295" r:id="rId15"/>
    <p:sldId id="268" r:id="rId16"/>
    <p:sldId id="269" r:id="rId17"/>
    <p:sldId id="271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92" r:id="rId27"/>
    <p:sldId id="294" r:id="rId28"/>
    <p:sldId id="301" r:id="rId29"/>
    <p:sldId id="299" r:id="rId30"/>
    <p:sldId id="30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C62B-612C-4F8C-998C-35333F50CEC2}" type="datetimeFigureOut">
              <a:rPr lang="en-US" smtClean="0"/>
              <a:t>6/10/2017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DF5-F814-481F-B6E9-20745624E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-proble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s.upenn.edu/~bhusnur4/cit596_spring2014/karp-1971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259001" y="534338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 Big Oh (</a:t>
            </a:r>
            <a:r>
              <a:rPr lang="en-US" altLang="zh-CN" sz="2800" i="1" dirty="0" smtClean="0">
                <a:ea typeface="宋体" pitchFamily="2" charset="-122"/>
              </a:rPr>
              <a:t>O</a:t>
            </a:r>
            <a:r>
              <a:rPr lang="en-US" altLang="zh-CN" sz="2800" dirty="0" smtClean="0">
                <a:ea typeface="宋体" pitchFamily="2" charset="-122"/>
              </a:rPr>
              <a:t>)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2643182"/>
            <a:ext cx="8698230" cy="3723314"/>
          </a:xfrm>
        </p:spPr>
        <p:txBody>
          <a:bodyPr lIns="0" tIns="0" rIns="0" bIns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f(n)= O(g(n))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iff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there exist positive constants c and n0 such that f(n) ≤ cg(n) for all n ≥ n0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O-notation to give an </a:t>
            </a:r>
            <a:r>
              <a:rPr lang="en-US" altLang="zh-CN" sz="2400" dirty="0" smtClean="0">
                <a:solidFill>
                  <a:srgbClr val="FF0000"/>
                </a:solidFill>
              </a:rPr>
              <a:t>upper bound </a:t>
            </a:r>
            <a:r>
              <a:rPr lang="en-US" altLang="zh-CN" sz="2400" dirty="0" smtClean="0"/>
              <a:t>on a function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1027" name="Picture 3" descr="C:\Documents and Settings\Litao\Desktop\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000372"/>
            <a:ext cx="3429024" cy="3404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75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Why we need to know P-NP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inf421.files.wordpress.com/2011/10/gj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924800" cy="553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9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happened to automata?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Problem is in NP</a:t>
            </a:r>
            <a:r>
              <a:rPr lang="en-US" dirty="0"/>
              <a:t> </a:t>
            </a:r>
            <a:r>
              <a:rPr lang="en-US" dirty="0" err="1" smtClean="0"/>
              <a:t>iff</a:t>
            </a:r>
            <a:r>
              <a:rPr lang="en-US" dirty="0" smtClean="0"/>
              <a:t> it is decidable by some non deterministic Turing machine in polynomial time.</a:t>
            </a:r>
          </a:p>
          <a:p>
            <a:r>
              <a:rPr lang="en-US" dirty="0" smtClean="0"/>
              <a:t>Remember that the model we have used so far is a deterministic Turing machine</a:t>
            </a:r>
          </a:p>
          <a:p>
            <a:r>
              <a:rPr lang="en-US" dirty="0" smtClean="0"/>
              <a:t>It is provable that a Non Deterministic Turing Machine is equivalent to a Deterministic Turing Machine</a:t>
            </a:r>
          </a:p>
          <a:p>
            <a:r>
              <a:rPr lang="en-US" dirty="0" smtClean="0"/>
              <a:t>Remember NFA to DFA conversion?</a:t>
            </a:r>
          </a:p>
          <a:p>
            <a:pPr lvl="1"/>
            <a:r>
              <a:rPr lang="en-US" dirty="0" smtClean="0"/>
              <a:t>Given an NFA with n states how many states does the equivalent DFA have?</a:t>
            </a:r>
          </a:p>
          <a:p>
            <a:pPr lvl="1"/>
            <a:r>
              <a:rPr lang="en-US" dirty="0" smtClean="0"/>
              <a:t>Worst case ….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</a:p>
          <a:p>
            <a:pPr lvl="1"/>
            <a:endParaRPr lang="en-US" baseline="30000" dirty="0"/>
          </a:p>
          <a:p>
            <a:r>
              <a:rPr lang="en-US" dirty="0" smtClean="0"/>
              <a:t>The deterministic version of a poly time non deterministic Turing machine will run in exponential time (worst case)</a:t>
            </a:r>
          </a:p>
          <a:p>
            <a:pPr lvl="1"/>
            <a:endParaRPr lang="en-US" baseline="30000" dirty="0" smtClean="0"/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3052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Graph theory has these fascinating pairs of problems</a:t>
            </a:r>
          </a:p>
          <a:p>
            <a:pPr lvl="1"/>
            <a:r>
              <a:rPr lang="en-US" dirty="0" smtClean="0"/>
              <a:t>SAT</a:t>
            </a:r>
            <a:endParaRPr lang="en-US" dirty="0"/>
          </a:p>
          <a:p>
            <a:pPr lvl="1"/>
            <a:r>
              <a:rPr lang="en-US" dirty="0"/>
              <a:t>Hamiltonian </a:t>
            </a:r>
            <a:r>
              <a:rPr lang="en-US" dirty="0" smtClean="0"/>
              <a:t>path 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the mathematical field of graph theory, a Hamiltonian path </a:t>
            </a:r>
            <a:r>
              <a:rPr lang="en-US" dirty="0" smtClean="0"/>
              <a:t>is </a:t>
            </a:r>
            <a:r>
              <a:rPr lang="en-US" dirty="0"/>
              <a:t>a path in an undirected or directed graph that visits each vertex exactly once. A Hamiltonian cycle (or Hamiltonian circuit) is a Hamiltonian path that is a cycle. Determining whether such paths and cycles exist in graphs is the Hamiltonian path problem, which is NP-complete.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83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whether a directed graph has a Hamiltonian cycle does not have a polynomial time algorithm (yet!)</a:t>
            </a:r>
          </a:p>
          <a:p>
            <a:r>
              <a:rPr lang="en-US" dirty="0" smtClean="0"/>
              <a:t>However if someone was to give you a sequence of vertices, determining whether or not that sequence forms a Hamiltonian cycle can be done in polynomial time</a:t>
            </a:r>
          </a:p>
          <a:p>
            <a:r>
              <a:rPr lang="en-US" dirty="0" smtClean="0"/>
              <a:t>Therefore Hamiltonian cycles are in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The travelling salesperson problem (TSP) asks the following question: "Given a list of cities and the distances between each pair of cities, what is the shortest possible route that visits each city exactly once and returns to the origin city?"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NP-hard problem in combinatorial optimization, important in operations research and theoretical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154545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Boolean </a:t>
            </a:r>
            <a:r>
              <a:rPr lang="en-US" dirty="0"/>
              <a:t>formula is </a:t>
            </a:r>
            <a:r>
              <a:rPr lang="en-US" b="1" i="1" dirty="0" err="1"/>
              <a:t>satisfiable</a:t>
            </a:r>
            <a:r>
              <a:rPr lang="en-US" b="1" i="1" dirty="0"/>
              <a:t> </a:t>
            </a:r>
            <a:r>
              <a:rPr lang="en-US" dirty="0"/>
              <a:t>if there exists</a:t>
            </a:r>
          </a:p>
          <a:p>
            <a:pPr marL="0" indent="0">
              <a:buNone/>
            </a:pPr>
            <a:r>
              <a:rPr lang="en-US" dirty="0"/>
              <a:t>some assignment of the values 0 and 1 to its variables that causes the formula to </a:t>
            </a:r>
            <a:r>
              <a:rPr lang="en-US" dirty="0" smtClean="0"/>
              <a:t>evaluate to </a:t>
            </a:r>
            <a:r>
              <a:rPr lang="en-US" dirty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CNF – Conjunctive Normal Form, </a:t>
            </a:r>
            <a:r>
              <a:rPr lang="en-US" dirty="0" err="1" smtClean="0"/>
              <a:t>ANDing</a:t>
            </a:r>
            <a:r>
              <a:rPr lang="en-US" dirty="0" smtClean="0"/>
              <a:t> of clauses of ORs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528196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2-CNF 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Each or operation has two arguments that are either variables or negation of variables</a:t>
            </a:r>
          </a:p>
          <a:p>
            <a:r>
              <a:rPr lang="en-US" dirty="0" smtClean="0"/>
              <a:t>The problem in 2 CNF SAT is to find true/false(0 or 1) assignments to the variables in order to make the entire formula true.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of the OR clauses can be converted to implication clauses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00200" y="4495800"/>
            <a:ext cx="5410200" cy="461665"/>
          </a:xfrm>
          <a:prstGeom prst="rect">
            <a:avLst/>
          </a:prstGeom>
          <a:solidFill>
            <a:srgbClr val="6699FF"/>
          </a:solidFill>
          <a:ln>
            <a:noFill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en-US" dirty="0">
                <a:sym typeface="Symbol" pitchFamily="18" charset="2"/>
              </a:rPr>
              <a:t>(</a:t>
            </a:r>
            <a:r>
              <a:rPr lang="en-US" altLang="en-US" dirty="0" err="1">
                <a:sym typeface="Symbol" pitchFamily="18" charset="2"/>
              </a:rPr>
              <a:t>xy</a:t>
            </a:r>
            <a:r>
              <a:rPr lang="en-US" altLang="en-US" dirty="0">
                <a:sym typeface="Symbol" pitchFamily="18" charset="2"/>
              </a:rPr>
              <a:t>)(</a:t>
            </a:r>
            <a:r>
              <a:rPr lang="en-US" altLang="en-US" dirty="0" err="1">
                <a:sym typeface="Symbol" pitchFamily="18" charset="2"/>
              </a:rPr>
              <a:t>yz</a:t>
            </a:r>
            <a:r>
              <a:rPr lang="en-US" altLang="en-US" dirty="0">
                <a:sym typeface="Symbol" pitchFamily="18" charset="2"/>
              </a:rPr>
              <a:t>)(xz)(</a:t>
            </a:r>
            <a:r>
              <a:rPr lang="en-US" altLang="en-US" dirty="0" err="1">
                <a:sym typeface="Symbol" pitchFamily="18" charset="2"/>
              </a:rPr>
              <a:t>zy</a:t>
            </a:r>
            <a:r>
              <a:rPr lang="en-US" alt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88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2-SAT is in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implication graph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429000" y="2667000"/>
            <a:ext cx="765175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x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029200" y="3200400"/>
            <a:ext cx="685800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y </a:t>
            </a: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209800" y="3581400"/>
            <a:ext cx="715963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x 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2362200" y="4876800"/>
            <a:ext cx="742950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z</a:t>
            </a: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886200" y="5410200"/>
            <a:ext cx="690563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 z </a:t>
            </a:r>
          </a:p>
        </p:txBody>
      </p:sp>
      <p:cxnSp>
        <p:nvCxnSpPr>
          <p:cNvPr id="9" name="AutoShape 12"/>
          <p:cNvCxnSpPr>
            <a:cxnSpLocks noChangeShapeType="1"/>
            <a:stCxn id="6" idx="6"/>
            <a:endCxn id="5" idx="2"/>
          </p:cNvCxnSpPr>
          <p:nvPr/>
        </p:nvCxnSpPr>
        <p:spPr bwMode="auto">
          <a:xfrm flipV="1">
            <a:off x="2935288" y="3514725"/>
            <a:ext cx="2084387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3"/>
          <p:cNvCxnSpPr>
            <a:cxnSpLocks noChangeShapeType="1"/>
            <a:stCxn id="12" idx="1"/>
            <a:endCxn id="4" idx="5"/>
          </p:cNvCxnSpPr>
          <p:nvPr/>
        </p:nvCxnSpPr>
        <p:spPr bwMode="auto">
          <a:xfrm flipH="1" flipV="1">
            <a:off x="4081463" y="3213100"/>
            <a:ext cx="1360487" cy="1289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/>
          <p:cNvCxnSpPr>
            <a:cxnSpLocks noChangeShapeType="1"/>
            <a:stCxn id="7" idx="6"/>
            <a:endCxn id="12" idx="2"/>
          </p:cNvCxnSpPr>
          <p:nvPr/>
        </p:nvCxnSpPr>
        <p:spPr bwMode="auto">
          <a:xfrm flipV="1">
            <a:off x="3114675" y="4733925"/>
            <a:ext cx="2209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5334000" y="4419600"/>
            <a:ext cx="738188" cy="628650"/>
          </a:xfrm>
          <a:prstGeom prst="ellipse">
            <a:avLst/>
          </a:prstGeom>
          <a:solidFill>
            <a:srgbClr val="FF99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ym typeface="Symbol" pitchFamily="18" charset="2"/>
              </a:rPr>
              <a:t>y</a:t>
            </a:r>
          </a:p>
        </p:txBody>
      </p:sp>
      <p:cxnSp>
        <p:nvCxnSpPr>
          <p:cNvPr id="13" name="AutoShape 17"/>
          <p:cNvCxnSpPr>
            <a:cxnSpLocks noChangeShapeType="1"/>
            <a:stCxn id="5" idx="4"/>
            <a:endCxn id="8" idx="7"/>
          </p:cNvCxnSpPr>
          <p:nvPr/>
        </p:nvCxnSpPr>
        <p:spPr bwMode="auto">
          <a:xfrm flipH="1">
            <a:off x="4475163" y="3838575"/>
            <a:ext cx="896937" cy="165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8"/>
          <p:cNvCxnSpPr>
            <a:cxnSpLocks noChangeShapeType="1"/>
            <a:stCxn id="8" idx="1"/>
            <a:endCxn id="6" idx="5"/>
          </p:cNvCxnSpPr>
          <p:nvPr/>
        </p:nvCxnSpPr>
        <p:spPr bwMode="auto">
          <a:xfrm flipH="1" flipV="1">
            <a:off x="2820988" y="4127500"/>
            <a:ext cx="1166812" cy="1365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9"/>
          <p:cNvCxnSpPr>
            <a:cxnSpLocks noChangeShapeType="1"/>
            <a:stCxn id="4" idx="3"/>
            <a:endCxn id="7" idx="0"/>
          </p:cNvCxnSpPr>
          <p:nvPr/>
        </p:nvCxnSpPr>
        <p:spPr bwMode="auto">
          <a:xfrm flipH="1">
            <a:off x="2733675" y="3213100"/>
            <a:ext cx="808038" cy="165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0"/>
          <p:cNvCxnSpPr>
            <a:cxnSpLocks noChangeShapeType="1"/>
            <a:stCxn id="7" idx="7"/>
            <a:endCxn id="5" idx="3"/>
          </p:cNvCxnSpPr>
          <p:nvPr/>
        </p:nvCxnSpPr>
        <p:spPr bwMode="auto">
          <a:xfrm flipV="1">
            <a:off x="2995613" y="3746500"/>
            <a:ext cx="2133600" cy="1212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1"/>
          <p:cNvCxnSpPr>
            <a:cxnSpLocks noChangeShapeType="1"/>
            <a:stCxn id="12" idx="3"/>
            <a:endCxn id="8" idx="6"/>
          </p:cNvCxnSpPr>
          <p:nvPr/>
        </p:nvCxnSpPr>
        <p:spPr bwMode="auto">
          <a:xfrm flipH="1">
            <a:off x="4586288" y="4965700"/>
            <a:ext cx="855662" cy="758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50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CNF SAT (3 SAT)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known poly-time algorithm</a:t>
            </a:r>
          </a:p>
          <a:p>
            <a:r>
              <a:rPr lang="en-US" dirty="0" smtClean="0"/>
              <a:t>Is it NP?</a:t>
            </a:r>
          </a:p>
          <a:p>
            <a:pPr lvl="1"/>
            <a:r>
              <a:rPr lang="en-US" dirty="0" smtClean="0"/>
              <a:t>If someone gives you a solution how long does it take to verify it?</a:t>
            </a:r>
          </a:p>
          <a:p>
            <a:pPr lvl="1"/>
            <a:r>
              <a:rPr lang="en-US" dirty="0" smtClean="0"/>
              <a:t>Make one pass through the formula and check</a:t>
            </a:r>
          </a:p>
          <a:p>
            <a:r>
              <a:rPr lang="en-US" dirty="0" smtClean="0"/>
              <a:t>This is an NP problem</a:t>
            </a:r>
          </a:p>
        </p:txBody>
      </p:sp>
    </p:spTree>
    <p:extLst>
      <p:ext uri="{BB962C8B-B14F-4D97-AF65-F5344CB8AC3E}">
        <p14:creationId xmlns:p14="http://schemas.microsoft.com/office/powerpoint/2010/main" val="83324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 is a subset of 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it takes polynomial time to run the program, just run the program and get a solution</a:t>
            </a:r>
          </a:p>
          <a:p>
            <a:r>
              <a:rPr lang="en-US" b="1" i="1" u="sng" dirty="0" smtClean="0"/>
              <a:t>But is NP a subset of P</a:t>
            </a:r>
            <a:r>
              <a:rPr lang="en-US" dirty="0" smtClean="0"/>
              <a:t>?</a:t>
            </a:r>
          </a:p>
          <a:p>
            <a:r>
              <a:rPr lang="en-US" sz="4000" b="1" dirty="0" smtClean="0">
                <a:solidFill>
                  <a:srgbClr val="FF0000"/>
                </a:solidFill>
              </a:rPr>
              <a:t>No one knows if P = NP or not</a:t>
            </a:r>
          </a:p>
          <a:p>
            <a:r>
              <a:rPr lang="en-US" dirty="0" smtClean="0"/>
              <a:t>Solve for a million dollars!</a:t>
            </a:r>
          </a:p>
          <a:p>
            <a:pPr lvl="1"/>
            <a:r>
              <a:rPr lang="en-US" dirty="0" smtClean="0">
                <a:hlinkClick r:id="rId2"/>
              </a:rPr>
              <a:t>http://www.claymath.org/millennium-problems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0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65177" y="566006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Omega Notation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Big oh provides an asymptotic </a:t>
            </a:r>
            <a:r>
              <a:rPr lang="en-US" altLang="zh-CN" sz="2400" dirty="0" smtClean="0">
                <a:solidFill>
                  <a:srgbClr val="FF0000"/>
                </a:solidFill>
              </a:rPr>
              <a:t>upper</a:t>
            </a:r>
            <a:r>
              <a:rPr lang="en-US" altLang="zh-CN" sz="2400" dirty="0" smtClean="0"/>
              <a:t> bound on a function.</a:t>
            </a:r>
          </a:p>
          <a:p>
            <a:r>
              <a:rPr lang="en-US" altLang="zh-CN" sz="2400" dirty="0" smtClean="0"/>
              <a:t>Omega provides an asymptotic </a:t>
            </a:r>
            <a:r>
              <a:rPr lang="en-US" altLang="zh-CN" sz="2400" dirty="0" smtClean="0">
                <a:solidFill>
                  <a:srgbClr val="FF0000"/>
                </a:solidFill>
              </a:rPr>
              <a:t>lower </a:t>
            </a:r>
            <a:r>
              <a:rPr lang="en-US" altLang="zh-CN" sz="2400" dirty="0" smtClean="0"/>
              <a:t>bound on a function.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3074" name="Picture 2" descr="C:\Documents and Settings\Litao\Desktop\fds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143248"/>
            <a:ext cx="3333751" cy="3571875"/>
          </a:xfrm>
          <a:prstGeom prst="rect">
            <a:avLst/>
          </a:prstGeom>
          <a:noFill/>
        </p:spPr>
      </p:pic>
      <p:pic>
        <p:nvPicPr>
          <p:cNvPr id="3075" name="Picture 3" descr="C:\Documents and Settings\Litao\Desktop\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357430"/>
            <a:ext cx="7981951" cy="742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85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in NP?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polynomial with integer coefficients, does it have integer roots</a:t>
            </a:r>
          </a:p>
          <a:p>
            <a:pPr lvl="1"/>
            <a:r>
              <a:rPr lang="en-US" dirty="0" smtClean="0"/>
              <a:t>Impossible to check for all the integers</a:t>
            </a:r>
          </a:p>
          <a:p>
            <a:pPr lvl="1"/>
            <a:r>
              <a:rPr lang="en-US" dirty="0" smtClean="0"/>
              <a:t>Even a non-deterministic TM has to have a finite number of states! (a good quiz/exam T/F question)</a:t>
            </a:r>
          </a:p>
          <a:p>
            <a:r>
              <a:rPr lang="en-US" dirty="0" smtClean="0"/>
              <a:t>Tautology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formula that is true for all possible assignments</a:t>
            </a:r>
          </a:p>
          <a:p>
            <a:pPr lvl="1"/>
            <a:r>
              <a:rPr lang="en-US" dirty="0" smtClean="0"/>
              <a:t>Here just one ‘verifier’ will not work. You have to try all possible values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2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/>
              <a:t>a problem Q can be reduced to another problem </a:t>
            </a:r>
            <a:r>
              <a:rPr lang="en-US" dirty="0" smtClean="0"/>
              <a:t>Q’ </a:t>
            </a:r>
            <a:r>
              <a:rPr lang="en-US" dirty="0"/>
              <a:t>if any instance </a:t>
            </a:r>
            <a:r>
              <a:rPr lang="en-US" dirty="0" smtClean="0"/>
              <a:t>of Q can </a:t>
            </a:r>
            <a:r>
              <a:rPr lang="en-US" dirty="0"/>
              <a:t>be “easily rephrased” as an instance of </a:t>
            </a:r>
            <a:r>
              <a:rPr lang="en-US" dirty="0" smtClean="0"/>
              <a:t>Q’, </a:t>
            </a:r>
            <a:r>
              <a:rPr lang="en-US" b="1" dirty="0"/>
              <a:t>the solution to </a:t>
            </a:r>
            <a:r>
              <a:rPr lang="en-US" b="1" dirty="0" smtClean="0"/>
              <a:t>Q’ provides a solution </a:t>
            </a:r>
            <a:r>
              <a:rPr lang="en-US" b="1" dirty="0"/>
              <a:t>to the instance of </a:t>
            </a:r>
            <a:r>
              <a:rPr lang="en-US" b="1" dirty="0" smtClean="0"/>
              <a:t>Q</a:t>
            </a:r>
          </a:p>
          <a:p>
            <a:r>
              <a:rPr lang="en-US" dirty="0" smtClean="0"/>
              <a:t>Is a linear equation reducible to a quadratic equation?</a:t>
            </a:r>
          </a:p>
          <a:p>
            <a:pPr lvl="1"/>
            <a:r>
              <a:rPr lang="en-US" dirty="0" smtClean="0"/>
              <a:t>Sure! Let coefficient of the square term be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-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are the hardest problems in NP?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notation means that L</a:t>
            </a:r>
            <a:r>
              <a:rPr lang="en-US" baseline="-25000" dirty="0" smtClean="0"/>
              <a:t>1</a:t>
            </a:r>
            <a:r>
              <a:rPr lang="en-US" dirty="0" smtClean="0"/>
              <a:t> is reducible in polynomial time to L</a:t>
            </a:r>
            <a:r>
              <a:rPr lang="en-US" baseline="-25000" dirty="0" smtClean="0"/>
              <a:t>2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less than symbol basically means that the time taken to solve L</a:t>
            </a:r>
            <a:r>
              <a:rPr lang="en-US" baseline="-25000" dirty="0" smtClean="0"/>
              <a:t>1 </a:t>
            </a:r>
            <a:r>
              <a:rPr lang="en-US" dirty="0"/>
              <a:t>is </a:t>
            </a:r>
            <a:r>
              <a:rPr lang="en-US" dirty="0" smtClean="0"/>
              <a:t>no worse that a polynomial factor away from the time taken to solve L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5869"/>
            <a:ext cx="1828800" cy="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problem (a language) is said to NP-hard if </a:t>
            </a:r>
            <a:r>
              <a:rPr lang="en-US" dirty="0"/>
              <a:t>e</a:t>
            </a:r>
            <a:r>
              <a:rPr lang="en-US" dirty="0" smtClean="0"/>
              <a:t>very problem in NP can be poly time reduced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to it.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16" y="3733800"/>
            <a:ext cx="604133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Reducibility is a transitive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If we know a single problem in NP-Complete that helps when we are asked to prove some other problem is NP-Complete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Assume problem T is NP Complete</a:t>
            </a:r>
          </a:p>
          <a:p>
            <a:pPr marL="0" indent="0">
              <a:buNone/>
            </a:pPr>
            <a:r>
              <a:rPr lang="en-US" sz="8000" dirty="0" smtClean="0"/>
              <a:t>All NP problems are reducible to this problem</a:t>
            </a:r>
          </a:p>
          <a:p>
            <a:pPr marL="0" indent="0">
              <a:buNone/>
            </a:pPr>
            <a:r>
              <a:rPr lang="en-US" sz="8000" dirty="0" smtClean="0"/>
              <a:t>Now given a different problem T’</a:t>
            </a:r>
          </a:p>
          <a:p>
            <a:pPr marL="0" indent="0">
              <a:buNone/>
            </a:pPr>
            <a:r>
              <a:rPr lang="en-US" sz="8000" dirty="0" smtClean="0"/>
              <a:t>If we show T reducible to T’</a:t>
            </a:r>
          </a:p>
          <a:p>
            <a:pPr marL="0" indent="0">
              <a:buNone/>
            </a:pPr>
            <a:r>
              <a:rPr lang="en-US" sz="8000" dirty="0" smtClean="0"/>
              <a:t>Then by transitivity all NP problems are reducible to T’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0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course, we will axiomatically state that the following problems are NP-Complete</a:t>
            </a:r>
          </a:p>
          <a:p>
            <a:r>
              <a:rPr lang="en-US" dirty="0"/>
              <a:t>3-CNF </a:t>
            </a:r>
            <a:r>
              <a:rPr lang="en-US" dirty="0" smtClean="0"/>
              <a:t>SAT – Given any </a:t>
            </a:r>
            <a:r>
              <a:rPr lang="en-US" dirty="0"/>
              <a:t>3-CNF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formula, is there some assignment of values to the variables so that the formula has a true value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reducibility ‘tree’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Karp proved 21 problems to be NP complete in a seminal 1971 paper</a:t>
            </a:r>
          </a:p>
          <a:p>
            <a:r>
              <a:rPr lang="en-US" dirty="0" err="1" smtClean="0">
                <a:hlinkClick r:id="rId2"/>
              </a:rPr>
              <a:t>karp's</a:t>
            </a:r>
            <a:r>
              <a:rPr lang="en-US" dirty="0" smtClean="0">
                <a:hlinkClick r:id="rId2"/>
              </a:rPr>
              <a:t>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NP complete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sum</a:t>
            </a:r>
          </a:p>
          <a:p>
            <a:r>
              <a:rPr lang="en-US" dirty="0" smtClean="0"/>
              <a:t>Given a set of positive integers and some target t &gt; 0,</a:t>
            </a:r>
          </a:p>
          <a:p>
            <a:pPr marL="0" indent="0">
              <a:buNone/>
            </a:pPr>
            <a:r>
              <a:rPr lang="en-US" dirty="0" smtClean="0"/>
              <a:t>    do we have a subset that sums up to that target set</a:t>
            </a:r>
            <a:endParaRPr lang="en-US" dirty="0"/>
          </a:p>
          <a:p>
            <a:r>
              <a:rPr lang="en-US" dirty="0" smtClean="0"/>
              <a:t>Why is the naïve algorithm going to be bad?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7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≠ P (we assume)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84720" cy="448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1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what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17638"/>
            <a:ext cx="7715250" cy="54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196469" y="381000"/>
            <a:ext cx="8698230" cy="82296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zh-CN" sz="2800" dirty="0" smtClean="0">
                <a:ea typeface="宋体" pitchFamily="2" charset="-122"/>
              </a:rPr>
              <a:t>Theta Notation</a:t>
            </a:r>
            <a:endParaRPr lang="en-US" altLang="zh-CN" sz="2800" b="1" dirty="0" smtClean="0">
              <a:solidFill>
                <a:srgbClr val="333333"/>
              </a:solidFill>
              <a:latin typeface="sans-serif" pitchFamily="34"/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5509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85720" y="1357298"/>
            <a:ext cx="82868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Theta notation is used when function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 can be bounded </a:t>
            </a:r>
            <a:r>
              <a:rPr lang="en-US" altLang="zh-CN" sz="2400" dirty="0" smtClean="0">
                <a:solidFill>
                  <a:srgbClr val="FF0000"/>
                </a:solidFill>
              </a:rPr>
              <a:t>both from above and below</a:t>
            </a:r>
            <a:r>
              <a:rPr lang="en-US" altLang="zh-CN" sz="2400" dirty="0" smtClean="0"/>
              <a:t> by the same function </a:t>
            </a:r>
            <a:r>
              <a:rPr lang="en-US" altLang="zh-CN" sz="2400" i="1" dirty="0" smtClean="0"/>
              <a:t>g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098" name="Picture 2" descr="C:\Documents and Settings\Litao\Desktop\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572500" cy="866775"/>
          </a:xfrm>
          <a:prstGeom prst="rect">
            <a:avLst/>
          </a:prstGeom>
          <a:noFill/>
        </p:spPr>
      </p:pic>
      <p:pic>
        <p:nvPicPr>
          <p:cNvPr id="4099" name="Picture 3" descr="C:\Documents and Settings\Litao\Desktop\2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362325"/>
            <a:ext cx="3448050" cy="3495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0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Where is </a:t>
            </a:r>
            <a:r>
              <a:rPr lang="en-US" dirty="0" smtClean="0"/>
              <a:t>what (2)</a:t>
            </a:r>
            <a:endParaRPr lang="en-US" dirty="0"/>
          </a:p>
        </p:txBody>
      </p:sp>
      <p:pic>
        <p:nvPicPr>
          <p:cNvPr id="4100" name="Picture 4" descr="Image result for image P NP np-comp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791200" cy="581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bad is exponential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 example – the recursive fib cannot even compute fib(50)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6705600" cy="388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2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P consists of those problems that are solvable in polynomial </a:t>
            </a:r>
            <a:r>
              <a:rPr lang="en-US" dirty="0" smtClean="0"/>
              <a:t>time on a deterministic TM.</a:t>
            </a:r>
            <a:endParaRPr lang="en-US" dirty="0"/>
          </a:p>
          <a:p>
            <a:r>
              <a:rPr lang="en-US" dirty="0"/>
              <a:t>More specifically, they are problems that can be solved in time </a:t>
            </a: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 </a:t>
            </a:r>
            <a:r>
              <a:rPr lang="en-US" dirty="0"/>
              <a:t>for </a:t>
            </a:r>
            <a:r>
              <a:rPr lang="en-US" dirty="0" smtClean="0"/>
              <a:t>some constant </a:t>
            </a:r>
            <a:r>
              <a:rPr lang="en-US" dirty="0"/>
              <a:t>k, where n is the size of the input to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The key is that n is the </a:t>
            </a:r>
            <a:r>
              <a:rPr lang="en-US" b="1" dirty="0" smtClean="0"/>
              <a:t>size of input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33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obsess about primes?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 uses it heavily</a:t>
            </a:r>
          </a:p>
          <a:p>
            <a:r>
              <a:rPr lang="en-US" dirty="0" err="1" smtClean="0"/>
              <a:t>Primality</a:t>
            </a:r>
            <a:r>
              <a:rPr lang="en-US" dirty="0" smtClean="0"/>
              <a:t> testing actually is in P</a:t>
            </a:r>
          </a:p>
          <a:p>
            <a:r>
              <a:rPr lang="en-US" dirty="0" smtClean="0"/>
              <a:t>Proven in 2002 </a:t>
            </a:r>
          </a:p>
          <a:p>
            <a:pPr lvl="1"/>
            <a:r>
              <a:rPr lang="en-US" dirty="0" smtClean="0"/>
              <a:t>Uses complicated number theory</a:t>
            </a:r>
          </a:p>
          <a:p>
            <a:pPr lvl="1"/>
            <a:r>
              <a:rPr lang="en-US" dirty="0" smtClean="0"/>
              <a:t>AKS </a:t>
            </a:r>
            <a:r>
              <a:rPr lang="en-US" dirty="0" err="1" smtClean="0"/>
              <a:t>primality</a:t>
            </a:r>
            <a:r>
              <a:rPr lang="en-US" dirty="0" smtClean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2770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NP = Non-Deterministic polynomial time</a:t>
            </a:r>
          </a:p>
          <a:p>
            <a:r>
              <a:rPr lang="en-US" dirty="0" smtClean="0"/>
              <a:t>NP means verifiable in polynomial time</a:t>
            </a:r>
          </a:p>
          <a:p>
            <a:r>
              <a:rPr lang="en-US" dirty="0" smtClean="0"/>
              <a:t>Verifiable?</a:t>
            </a:r>
          </a:p>
          <a:p>
            <a:pPr lvl="1"/>
            <a:r>
              <a:rPr lang="en-US" dirty="0" smtClean="0"/>
              <a:t>If we are somehow given a ‘certificate’ of a solution we can verify the legitimacy in polynomial time</a:t>
            </a:r>
          </a:p>
          <a:p>
            <a:pPr lvl="1"/>
            <a:r>
              <a:rPr lang="en-US" dirty="0" smtClean="0"/>
              <a:t>For example, a path p from u to v can be verified in O(n) time.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1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to know P-NP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305800" cy="506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7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know </a:t>
            </a:r>
            <a:r>
              <a:rPr lang="en-US" dirty="0" smtClean="0"/>
              <a:t>P-NP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inf421.files.wordpress.com/2011/10/gj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854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55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x_0 \vee x_2) \wedge (\neg x_0 \vee x_1) \wedge (x_0 \vee x_1 \vee \neg x_2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L_1 \le_p L_2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L' \le_p L \text{ for every } L' \in NP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1103</Words>
  <Application>Microsoft Office PowerPoint</Application>
  <PresentationFormat>On-screen Show (4:3)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Comic Sans MS</vt:lpstr>
      <vt:lpstr>sans-serif</vt:lpstr>
      <vt:lpstr>Symbol</vt:lpstr>
      <vt:lpstr>Office Theme</vt:lpstr>
      <vt:lpstr> Big Oh (O)</vt:lpstr>
      <vt:lpstr>Omega Notation</vt:lpstr>
      <vt:lpstr>Theta Notation</vt:lpstr>
      <vt:lpstr>How bad is exponential complexity</vt:lpstr>
      <vt:lpstr>The class P</vt:lpstr>
      <vt:lpstr>Why obsess about primes?</vt:lpstr>
      <vt:lpstr>NP</vt:lpstr>
      <vt:lpstr>Why we need to know P-NP</vt:lpstr>
      <vt:lpstr>Why we need to know P-NP (2)</vt:lpstr>
      <vt:lpstr>Why we need to know P-NP (3)</vt:lpstr>
      <vt:lpstr>What happened to automata?</vt:lpstr>
      <vt:lpstr>NP problems</vt:lpstr>
      <vt:lpstr>Hamiltonian cycles</vt:lpstr>
      <vt:lpstr>TSP</vt:lpstr>
      <vt:lpstr>SAT</vt:lpstr>
      <vt:lpstr>2-CNF SAT</vt:lpstr>
      <vt:lpstr>2-SAT is in P</vt:lpstr>
      <vt:lpstr>3 CNF SAT (3 SAT)</vt:lpstr>
      <vt:lpstr>P is a subset of NP</vt:lpstr>
      <vt:lpstr>What is not in NP?</vt:lpstr>
      <vt:lpstr>Reducibility</vt:lpstr>
      <vt:lpstr>NP - hard</vt:lpstr>
      <vt:lpstr>NP-hard</vt:lpstr>
      <vt:lpstr>Reducibility is a transitive relation</vt:lpstr>
      <vt:lpstr>What is in NP-Complete</vt:lpstr>
      <vt:lpstr>The reducibility ‘tree’</vt:lpstr>
      <vt:lpstr>Other NP complete problems</vt:lpstr>
      <vt:lpstr>NP ≠ P (we assume)</vt:lpstr>
      <vt:lpstr>Where is what</vt:lpstr>
      <vt:lpstr>Where is what (2)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P, NP, NP Hard, NP Complete</dc:title>
  <dc:creator>Arvind</dc:creator>
  <cp:lastModifiedBy>Almania</cp:lastModifiedBy>
  <cp:revision>138</cp:revision>
  <dcterms:created xsi:type="dcterms:W3CDTF">2014-04-08T01:25:10Z</dcterms:created>
  <dcterms:modified xsi:type="dcterms:W3CDTF">2017-06-10T22:33:10Z</dcterms:modified>
</cp:coreProperties>
</file>