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7" r:id="rId18"/>
    <p:sldId id="271" r:id="rId19"/>
    <p:sldId id="270" r:id="rId20"/>
    <p:sldId id="272" r:id="rId21"/>
    <p:sldId id="273" r:id="rId22"/>
    <p:sldId id="27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1FD6-EDB3-44CD-A207-47EED7EBCE8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Church-Turing 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configuration C of M is the current state, current tape content and the current R/W head position</a:t>
            </a:r>
          </a:p>
          <a:p>
            <a:r>
              <a:rPr lang="en-US" i="1" dirty="0" smtClean="0"/>
              <a:t>It is a </a:t>
            </a:r>
            <a:r>
              <a:rPr lang="en-US" i="1" dirty="0" err="1" smtClean="0"/>
              <a:t>tuple</a:t>
            </a:r>
            <a:r>
              <a:rPr lang="en-US" i="1" dirty="0" smtClean="0"/>
              <a:t> C = &lt;u, q, v&gt;, where q ∈ Q, </a:t>
            </a:r>
            <a:r>
              <a:rPr lang="en-US" dirty="0" err="1" smtClean="0"/>
              <a:t>uv</a:t>
            </a:r>
            <a:r>
              <a:rPr lang="en-US" dirty="0" smtClean="0"/>
              <a:t> ∈ </a:t>
            </a:r>
            <a:r>
              <a:rPr lang="en-US" dirty="0" smtClean="0">
                <a:sym typeface="Symbol"/>
              </a:rPr>
              <a:t></a:t>
            </a:r>
            <a:r>
              <a:rPr lang="en-US" dirty="0" smtClean="0"/>
              <a:t> is the tape content and the head is pointing to the first symbol of v.</a:t>
            </a:r>
          </a:p>
          <a:p>
            <a:r>
              <a:rPr lang="en-US" dirty="0" smtClean="0"/>
              <a:t>Configurations are used to formalize machine computation and therefore are represented by special symbols.</a:t>
            </a:r>
          </a:p>
          <a:p>
            <a:r>
              <a:rPr lang="en-US" dirty="0" smtClean="0"/>
              <a:t>Tape contains only ⊔ following the last symbol of v.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TM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configuration C</a:t>
            </a:r>
            <a:r>
              <a:rPr lang="en-US" baseline="-25000" dirty="0" smtClean="0"/>
              <a:t>1</a:t>
            </a:r>
            <a:r>
              <a:rPr lang="en-US" dirty="0" smtClean="0"/>
              <a:t> yields a configuration C</a:t>
            </a:r>
            <a:r>
              <a:rPr lang="en-US" baseline="-25000" dirty="0" smtClean="0"/>
              <a:t>2</a:t>
            </a:r>
            <a:r>
              <a:rPr lang="en-US" dirty="0" smtClean="0"/>
              <a:t> if the TM can</a:t>
            </a:r>
            <a:r>
              <a:rPr lang="en-US" b="1" dirty="0" smtClean="0"/>
              <a:t> </a:t>
            </a:r>
            <a:r>
              <a:rPr lang="en-US" dirty="0" smtClean="0"/>
              <a:t>legally go from C</a:t>
            </a:r>
            <a:r>
              <a:rPr lang="en-US" baseline="-25000" dirty="0" smtClean="0"/>
              <a:t>1</a:t>
            </a:r>
            <a:r>
              <a:rPr lang="en-US" dirty="0" smtClean="0"/>
              <a:t> to C</a:t>
            </a:r>
            <a:r>
              <a:rPr lang="en-US" baseline="-25000" dirty="0" smtClean="0"/>
              <a:t>2</a:t>
            </a:r>
            <a:r>
              <a:rPr lang="en-US" dirty="0" smtClean="0"/>
              <a:t> in a single computation step</a:t>
            </a:r>
          </a:p>
          <a:p>
            <a:r>
              <a:rPr lang="en-US" dirty="0" smtClean="0"/>
              <a:t>Formally: suppose a, b, c ∈ </a:t>
            </a:r>
            <a:r>
              <a:rPr lang="en-US" dirty="0" smtClean="0">
                <a:sym typeface="Symbol"/>
              </a:rPr>
              <a:t></a:t>
            </a:r>
            <a:r>
              <a:rPr lang="en-US" dirty="0" smtClean="0"/>
              <a:t>, u, v ∈ </a:t>
            </a:r>
            <a:r>
              <a:rPr lang="en-US" dirty="0" smtClean="0">
                <a:sym typeface="Symbol"/>
              </a:rPr>
              <a:t>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/>
              <a:t> and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∈ Q.</a:t>
            </a:r>
          </a:p>
          <a:p>
            <a:pPr lvl="1">
              <a:buNone/>
            </a:pPr>
            <a:r>
              <a:rPr lang="en-US" dirty="0" smtClean="0"/>
              <a:t>1. We say that </a:t>
            </a:r>
            <a:r>
              <a:rPr lang="en-US" dirty="0" err="1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bv</a:t>
            </a:r>
            <a:r>
              <a:rPr lang="en-US" dirty="0" smtClean="0"/>
              <a:t> yields </a:t>
            </a:r>
            <a:r>
              <a:rPr lang="en-US" dirty="0" err="1" smtClean="0"/>
              <a:t>uac</a:t>
            </a:r>
            <a:r>
              <a:rPr lang="en-US" dirty="0" smtClean="0"/>
              <a:t>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v if δ(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, b) =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c,R</a:t>
            </a:r>
            <a:r>
              <a:rPr lang="en-US" dirty="0" smtClean="0"/>
              <a:t>); (machine moves rightward)</a:t>
            </a:r>
          </a:p>
          <a:p>
            <a:pPr lvl="1">
              <a:buNone/>
            </a:pPr>
            <a:r>
              <a:rPr lang="en-US" dirty="0" smtClean="0"/>
              <a:t>2. We say that </a:t>
            </a:r>
            <a:r>
              <a:rPr lang="en-US" dirty="0" err="1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bv</a:t>
            </a:r>
            <a:r>
              <a:rPr lang="en-US" dirty="0" smtClean="0"/>
              <a:t> yields u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acv if δ(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, b) =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c,L</a:t>
            </a:r>
            <a:r>
              <a:rPr lang="en-US" dirty="0" smtClean="0"/>
              <a:t>); (machine moves leftward)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at one input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M = (Q,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, </a:t>
            </a:r>
            <a:r>
              <a:rPr lang="en-US" dirty="0" smtClean="0"/>
              <a:t>,  </a:t>
            </a:r>
            <a:r>
              <a:rPr lang="el-GR" dirty="0" smtClean="0"/>
              <a:t>δ, 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accpt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reject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the left-hand end:</a:t>
            </a:r>
          </a:p>
          <a:p>
            <a:pPr lvl="1"/>
            <a:r>
              <a:rPr lang="en-US" dirty="0" smtClean="0"/>
              <a:t>the configuration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bv</a:t>
            </a:r>
            <a:r>
              <a:rPr lang="en-US" dirty="0" smtClean="0"/>
              <a:t> yields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cv</a:t>
            </a:r>
            <a:r>
              <a:rPr lang="en-US" dirty="0" smtClean="0"/>
              <a:t> if the transition is left moving, i.e., </a:t>
            </a:r>
            <a:r>
              <a:rPr lang="el-GR" dirty="0" smtClean="0"/>
              <a:t>δ(</a:t>
            </a:r>
            <a:r>
              <a:rPr lang="en-US" dirty="0" smtClean="0"/>
              <a:t>q</a:t>
            </a:r>
            <a:r>
              <a:rPr lang="en-US" baseline="-25000" dirty="0" smtClean="0"/>
              <a:t>i</a:t>
            </a:r>
            <a:r>
              <a:rPr lang="en-US" dirty="0" smtClean="0"/>
              <a:t>, b) =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, c, L)</a:t>
            </a:r>
          </a:p>
          <a:p>
            <a:pPr lvl="1"/>
            <a:r>
              <a:rPr lang="en-US" dirty="0" smtClean="0"/>
              <a:t>the configuration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bv</a:t>
            </a:r>
            <a:r>
              <a:rPr lang="en-US" dirty="0" smtClean="0"/>
              <a:t> yields c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v for the right moving transition, </a:t>
            </a:r>
            <a:r>
              <a:rPr lang="pt-BR" dirty="0" smtClean="0"/>
              <a:t>i.e., δ(q</a:t>
            </a:r>
            <a:r>
              <a:rPr lang="pt-BR" baseline="-25000" dirty="0" smtClean="0"/>
              <a:t>i</a:t>
            </a:r>
            <a:r>
              <a:rPr lang="pt-BR" dirty="0" smtClean="0"/>
              <a:t>, b) = (q</a:t>
            </a:r>
            <a:r>
              <a:rPr lang="pt-BR" baseline="-25000" dirty="0" smtClean="0"/>
              <a:t>j</a:t>
            </a:r>
            <a:r>
              <a:rPr lang="pt-BR" dirty="0" smtClean="0"/>
              <a:t>, c,R)</a:t>
            </a:r>
          </a:p>
          <a:p>
            <a:r>
              <a:rPr lang="en-US" dirty="0" smtClean="0"/>
              <a:t>For the right-hand end:</a:t>
            </a:r>
          </a:p>
          <a:p>
            <a:pPr lvl="1"/>
            <a:r>
              <a:rPr lang="en-US" dirty="0" smtClean="0"/>
              <a:t>the configuration </a:t>
            </a:r>
            <a:r>
              <a:rPr lang="en-US" dirty="0" err="1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is equivalent to </a:t>
            </a:r>
            <a:r>
              <a:rPr lang="en-US" dirty="0" err="1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⊔ because we assume that blanks follow the part of the tape represented in configuration. Hence, we can handle this case as the previous one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is a TM that decides A = {      | n ≥ 0}.</a:t>
            </a:r>
          </a:p>
          <a:p>
            <a:r>
              <a:rPr lang="en-US" dirty="0" smtClean="0"/>
              <a:t>Basically M</a:t>
            </a:r>
            <a:r>
              <a:rPr lang="en-US" baseline="-25000" dirty="0" smtClean="0"/>
              <a:t>2</a:t>
            </a:r>
            <a:r>
              <a:rPr lang="en-US" dirty="0" smtClean="0"/>
              <a:t>="On input string w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Sweep left to right across the tape, crossing off every other 0;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If in stage 1 the tape contained a single 0, </a:t>
            </a:r>
            <a:r>
              <a:rPr lang="en-US" b="1" dirty="0" smtClean="0"/>
              <a:t>accept.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Return the head to the left-hand end of the tape.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Go to stage 1.”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676400"/>
            <a:ext cx="514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explained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Sweep left to right across the tape, crossing off every other 0; if the number of 0s is odd, </a:t>
            </a:r>
            <a:r>
              <a:rPr lang="en-US" b="1" dirty="0" smtClean="0"/>
              <a:t>reject;</a:t>
            </a:r>
          </a:p>
          <a:p>
            <a:pPr lvl="1">
              <a:buNone/>
            </a:pPr>
            <a:r>
              <a:rPr lang="en-US" dirty="0" smtClean="0"/>
              <a:t>(a) Mark the first 0 by ⊔: δ(q</a:t>
            </a:r>
            <a:r>
              <a:rPr lang="en-US" baseline="-25000" dirty="0" smtClean="0"/>
              <a:t>1</a:t>
            </a:r>
            <a:r>
              <a:rPr lang="en-US" dirty="0" smtClean="0"/>
              <a:t>, 0) = &lt;q2, ⊔,R&gt;</a:t>
            </a:r>
          </a:p>
          <a:p>
            <a:pPr lvl="1">
              <a:buNone/>
            </a:pPr>
            <a:r>
              <a:rPr lang="en-US" dirty="0" smtClean="0"/>
              <a:t>(b) Cross off the next 0 after ⊔: δ(q</a:t>
            </a:r>
            <a:r>
              <a:rPr lang="en-US" baseline="-25000" dirty="0" smtClean="0"/>
              <a:t>2</a:t>
            </a:r>
            <a:r>
              <a:rPr lang="en-US" dirty="0" smtClean="0"/>
              <a:t>, 0) = &lt;q3, x, R&gt;</a:t>
            </a:r>
          </a:p>
          <a:p>
            <a:pPr lvl="1">
              <a:buNone/>
            </a:pPr>
            <a:r>
              <a:rPr lang="en-US" dirty="0" smtClean="0"/>
              <a:t>(c) Pass 0 at odd position; cross off 0 at even position.</a:t>
            </a:r>
          </a:p>
          <a:p>
            <a:pPr lvl="1">
              <a:buNone/>
            </a:pPr>
            <a:r>
              <a:rPr lang="el-GR" dirty="0" smtClean="0"/>
              <a:t>δ(</a:t>
            </a:r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r>
              <a:rPr lang="en-US" dirty="0" smtClean="0"/>
              <a:t>, 0) = &lt;q</a:t>
            </a:r>
            <a:r>
              <a:rPr lang="en-US" baseline="-25000" dirty="0" smtClean="0"/>
              <a:t>4</a:t>
            </a:r>
            <a:r>
              <a:rPr lang="en-US" dirty="0" smtClean="0"/>
              <a:t>, 0,R&gt;, </a:t>
            </a:r>
            <a:r>
              <a:rPr lang="el-GR" dirty="0" smtClean="0"/>
              <a:t>δ(</a:t>
            </a:r>
            <a:r>
              <a:rPr lang="en-US" dirty="0" smtClean="0"/>
              <a:t>q</a:t>
            </a:r>
            <a:r>
              <a:rPr lang="en-US" baseline="-25000" dirty="0" smtClean="0"/>
              <a:t>4</a:t>
            </a:r>
            <a:r>
              <a:rPr lang="en-US" dirty="0" smtClean="0"/>
              <a:t>, 0) =&lt;q</a:t>
            </a:r>
            <a:r>
              <a:rPr lang="en-US" baseline="-25000" dirty="0" smtClean="0"/>
              <a:t>3</a:t>
            </a:r>
            <a:r>
              <a:rPr lang="en-US" dirty="0" smtClean="0"/>
              <a:t>, x, R&gt;, </a:t>
            </a:r>
            <a:r>
              <a:rPr lang="el-GR" dirty="0" smtClean="0"/>
              <a:t>δ(</a:t>
            </a:r>
            <a:r>
              <a:rPr lang="en-US" dirty="0" smtClean="0"/>
              <a:t>q, x) = &lt;q, x, R&gt; for</a:t>
            </a:r>
          </a:p>
          <a:p>
            <a:pPr lvl="1">
              <a:buNone/>
            </a:pPr>
            <a:r>
              <a:rPr lang="en-US" dirty="0" smtClean="0"/>
              <a:t>q ∈ {q2, q3, q4}.</a:t>
            </a:r>
          </a:p>
          <a:p>
            <a:pPr lvl="1">
              <a:buNone/>
            </a:pPr>
            <a:r>
              <a:rPr lang="en-US" dirty="0" smtClean="0"/>
              <a:t>(d) If the number of 0 is odd, reject: (δ(q</a:t>
            </a:r>
            <a:r>
              <a:rPr lang="en-US" baseline="-25000" dirty="0" smtClean="0"/>
              <a:t>4</a:t>
            </a:r>
            <a:r>
              <a:rPr lang="en-US" dirty="0" smtClean="0"/>
              <a:t>, ⊔) = &lt;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</a:t>
            </a:r>
            <a:r>
              <a:rPr lang="en-US" dirty="0" smtClean="0"/>
              <a:t>, ⊔,R&gt;)</a:t>
            </a:r>
          </a:p>
          <a:p>
            <a:r>
              <a:rPr lang="en-US" dirty="0" smtClean="0"/>
              <a:t>2. If in stage 1 the tape contained a single 0, accept: δ(q</a:t>
            </a:r>
            <a:r>
              <a:rPr lang="en-US" baseline="-25000" dirty="0" smtClean="0"/>
              <a:t>2</a:t>
            </a:r>
            <a:r>
              <a:rPr lang="en-US" dirty="0" smtClean="0"/>
              <a:t>, ⊔) = &lt;</a:t>
            </a:r>
            <a:r>
              <a:rPr lang="en-US" dirty="0" err="1" smtClean="0"/>
              <a:t>q</a:t>
            </a:r>
            <a:r>
              <a:rPr lang="en-US" baseline="-25000" dirty="0" err="1" smtClean="0"/>
              <a:t>a</a:t>
            </a:r>
            <a:r>
              <a:rPr lang="en-US" dirty="0" smtClean="0"/>
              <a:t>, ⊔,R&gt;</a:t>
            </a:r>
          </a:p>
          <a:p>
            <a:r>
              <a:rPr lang="en-US" dirty="0" smtClean="0"/>
              <a:t>3. Return the head to the left-hand end of the tape: δ(q</a:t>
            </a:r>
            <a:r>
              <a:rPr lang="en-US" baseline="-25000" dirty="0" smtClean="0"/>
              <a:t>3</a:t>
            </a:r>
            <a:r>
              <a:rPr lang="en-US" dirty="0" smtClean="0"/>
              <a:t>, ⊔) = &lt;q</a:t>
            </a:r>
            <a:r>
              <a:rPr lang="en-US" baseline="-25000" dirty="0" smtClean="0"/>
              <a:t>5</a:t>
            </a:r>
            <a:r>
              <a:rPr lang="en-US" dirty="0" smtClean="0"/>
              <a:t>, ⊔,L&gt;, </a:t>
            </a:r>
            <a:r>
              <a:rPr lang="it-IT" dirty="0" smtClean="0"/>
              <a:t>δ(q</a:t>
            </a:r>
            <a:r>
              <a:rPr lang="it-IT" baseline="-25000" dirty="0" smtClean="0"/>
              <a:t>5</a:t>
            </a:r>
            <a:r>
              <a:rPr lang="it-IT" dirty="0" smtClean="0"/>
              <a:t>, a) = &lt;q</a:t>
            </a:r>
            <a:r>
              <a:rPr lang="it-IT" baseline="-25000" dirty="0" smtClean="0"/>
              <a:t>5</a:t>
            </a:r>
            <a:r>
              <a:rPr lang="it-IT" dirty="0" smtClean="0"/>
              <a:t>, a,L&gt; for a ∈ {0, x}.</a:t>
            </a:r>
          </a:p>
          <a:p>
            <a:r>
              <a:rPr lang="en-US" dirty="0" smtClean="0"/>
              <a:t>4. Go to stage 1 (b): δ(q</a:t>
            </a:r>
            <a:r>
              <a:rPr lang="en-US" baseline="-25000" dirty="0" smtClean="0"/>
              <a:t>5</a:t>
            </a:r>
            <a:r>
              <a:rPr lang="en-US" dirty="0" smtClean="0"/>
              <a:t>, ⊔) = &lt;q2, ⊔,R&gt;.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 and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Checking if zeros form a complete binary tree + 1</a:t>
            </a:r>
          </a:p>
          <a:p>
            <a:r>
              <a:rPr lang="en-US" dirty="0" smtClean="0"/>
              <a:t>Example “0”</a:t>
            </a:r>
          </a:p>
          <a:p>
            <a:pPr lvl="1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0 ⊔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⊔q</a:t>
            </a:r>
            <a:r>
              <a:rPr lang="en-US" baseline="-25000" dirty="0" smtClean="0"/>
              <a:t>2</a:t>
            </a:r>
            <a:r>
              <a:rPr lang="en-US" dirty="0" smtClean="0"/>
              <a:t>⊔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⊔⊔</a:t>
            </a:r>
            <a:r>
              <a:rPr lang="en-US" dirty="0" err="1" smtClean="0"/>
              <a:t>q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r>
              <a:rPr lang="en-US" dirty="0" smtClean="0"/>
              <a:t>Example “00”</a:t>
            </a:r>
          </a:p>
          <a:p>
            <a:pPr lvl="1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00 ⊔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⊔q</a:t>
            </a:r>
            <a:r>
              <a:rPr lang="en-US" baseline="-25000" dirty="0" smtClean="0"/>
              <a:t>2</a:t>
            </a:r>
            <a:r>
              <a:rPr lang="en-US" dirty="0" smtClean="0"/>
              <a:t>0⊔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⊔xq</a:t>
            </a:r>
            <a:r>
              <a:rPr lang="en-US" baseline="-25000" dirty="0" smtClean="0"/>
              <a:t>3</a:t>
            </a:r>
            <a:r>
              <a:rPr lang="en-US" dirty="0" smtClean="0"/>
              <a:t>⊔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⊔q</a:t>
            </a:r>
            <a:r>
              <a:rPr lang="en-US" baseline="-25000" dirty="0" smtClean="0"/>
              <a:t>5</a:t>
            </a:r>
            <a:r>
              <a:rPr lang="en-US" dirty="0" smtClean="0"/>
              <a:t>x⊔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q</a:t>
            </a:r>
            <a:r>
              <a:rPr lang="en-US" baseline="-25000" dirty="0" smtClean="0"/>
              <a:t>5</a:t>
            </a:r>
            <a:r>
              <a:rPr lang="en-US" dirty="0" smtClean="0"/>
              <a:t>⊔x⊔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⊔q</a:t>
            </a:r>
            <a:r>
              <a:rPr lang="en-US" baseline="-25000" dirty="0" smtClean="0"/>
              <a:t>2</a:t>
            </a:r>
            <a:r>
              <a:rPr lang="en-US" dirty="0" smtClean="0"/>
              <a:t>x⊔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⊔xq</a:t>
            </a:r>
            <a:r>
              <a:rPr lang="en-US" baseline="-25000" dirty="0" smtClean="0"/>
              <a:t>2</a:t>
            </a:r>
            <a:r>
              <a:rPr lang="en-US" dirty="0" smtClean="0"/>
              <a:t>⊔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⊔</a:t>
            </a:r>
            <a:r>
              <a:rPr lang="en-US" dirty="0" err="1" smtClean="0"/>
              <a:t>x⊔q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r>
              <a:rPr lang="en-US" dirty="0" smtClean="0"/>
              <a:t>Example “000”</a:t>
            </a:r>
          </a:p>
          <a:p>
            <a:pPr lvl="1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000 ⊔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⊔q</a:t>
            </a:r>
            <a:r>
              <a:rPr lang="en-US" baseline="-25000" dirty="0" smtClean="0"/>
              <a:t>2</a:t>
            </a:r>
            <a:r>
              <a:rPr lang="en-US" dirty="0" smtClean="0"/>
              <a:t>00⊔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⊔xq</a:t>
            </a:r>
            <a:r>
              <a:rPr lang="en-US" baseline="-25000" dirty="0" smtClean="0"/>
              <a:t>3</a:t>
            </a:r>
            <a:r>
              <a:rPr lang="en-US" dirty="0" smtClean="0"/>
              <a:t>0⊔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⊔x0q</a:t>
            </a:r>
            <a:r>
              <a:rPr lang="en-US" baseline="-25000" dirty="0" smtClean="0"/>
              <a:t>4</a:t>
            </a:r>
            <a:r>
              <a:rPr lang="en-US" dirty="0" smtClean="0"/>
              <a:t>⊔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⊔x0⊔q</a:t>
            </a:r>
            <a:r>
              <a:rPr lang="en-US" baseline="-25000" dirty="0" smtClean="0"/>
              <a:t>r</a:t>
            </a:r>
          </a:p>
          <a:p>
            <a:r>
              <a:rPr lang="en-US" dirty="0" smtClean="0"/>
              <a:t>See book page 144 for 0000</a:t>
            </a:r>
            <a:endParaRPr lang="en-US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The State Diagram of M</a:t>
            </a:r>
            <a:r>
              <a:rPr lang="en-US" baseline="-25000" dirty="0" smtClean="0"/>
              <a:t>2 </a:t>
            </a:r>
            <a:r>
              <a:rPr lang="en-US" dirty="0" smtClean="0"/>
              <a:t>Fig 3.8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3800" cy="494567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11430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q</a:t>
            </a:r>
            <a:r>
              <a:rPr lang="en-US" baseline="-25000" dirty="0" smtClean="0"/>
              <a:t>1</a:t>
            </a:r>
            <a:r>
              <a:rPr lang="en-US" dirty="0" smtClean="0"/>
              <a:t> with the head reading 0, the machine goes to q</a:t>
            </a:r>
            <a:r>
              <a:rPr lang="en-US" baseline="-25000" dirty="0" smtClean="0"/>
              <a:t>2</a:t>
            </a:r>
            <a:r>
              <a:rPr lang="en-US" dirty="0" smtClean="0"/>
              <a:t>, writes ⊔ and move the head to the right, that is</a:t>
            </a:r>
          </a:p>
          <a:p>
            <a:r>
              <a:rPr lang="en-US" dirty="0" smtClean="0">
                <a:sym typeface="Symbol"/>
              </a:rPr>
              <a:t>(q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0) = (q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/>
              <a:t>⊔</a:t>
            </a:r>
            <a:r>
              <a:rPr lang="en-US" dirty="0" smtClean="0">
                <a:sym typeface="Symbol"/>
              </a:rPr>
              <a:t>, R)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1866900" y="2628900"/>
            <a:ext cx="1219200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594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for 0 </a:t>
            </a:r>
            <a:r>
              <a:rPr lang="en-US" dirty="0" smtClean="0">
                <a:sym typeface="Wingdings" pitchFamily="2" charset="2"/>
              </a:rPr>
              <a:t> 0, 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400800" y="4267200"/>
            <a:ext cx="533400" cy="1676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TM,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TM is basically an algorithm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Each TM is a special machine that solves one specific problem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TM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 a TM M</a:t>
            </a:r>
            <a:r>
              <a:rPr lang="en-US" baseline="-25000" dirty="0" smtClean="0"/>
              <a:t>1</a:t>
            </a:r>
            <a:r>
              <a:rPr lang="en-US" dirty="0" smtClean="0"/>
              <a:t> that tests the membership in the language L1 = {</a:t>
            </a:r>
            <a:r>
              <a:rPr lang="en-US" dirty="0" err="1" smtClean="0"/>
              <a:t>w#w</a:t>
            </a:r>
            <a:r>
              <a:rPr lang="en-US" dirty="0" smtClean="0"/>
              <a:t> | w ∈ {0, 1}}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: if first symbol is 0 or 1, replace it by x, remember it as a; if it is #, go to s</a:t>
            </a:r>
            <a:r>
              <a:rPr lang="en-US" baseline="-25000" dirty="0" smtClean="0"/>
              <a:t>5</a:t>
            </a:r>
            <a:r>
              <a:rPr lang="en-US" dirty="0" smtClean="0"/>
              <a:t>; else reject;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(a): move right until #; if no # before ⊔, reject;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(a): move right until 0 or 1; if the current symbol is the same as a, then replace it by x; else reject;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dirty="0" smtClean="0"/>
              <a:t>: move left until #;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: move left until x and </a:t>
            </a:r>
            <a:r>
              <a:rPr lang="en-US" dirty="0" err="1" smtClean="0"/>
              <a:t>goto</a:t>
            </a:r>
            <a:r>
              <a:rPr lang="en-US" dirty="0" smtClean="0"/>
              <a:t> s</a:t>
            </a:r>
            <a:r>
              <a:rPr lang="en-US" baseline="-25000" dirty="0" smtClean="0"/>
              <a:t>0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: move right until 0, 1, or ⊔; accept if ⊔; reject if 0, 1.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3042" y="152401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State diagram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68425"/>
            <a:ext cx="6388100" cy="54895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553200" y="1828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for 0 </a:t>
            </a:r>
            <a:r>
              <a:rPr lang="en-US" dirty="0" smtClean="0">
                <a:sym typeface="Wingdings" pitchFamily="2" charset="2"/>
              </a:rPr>
              <a:t> 0, R and 1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1, R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7124700" y="2705100"/>
            <a:ext cx="5334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Turing machine is similar to a finite automaton </a:t>
            </a:r>
            <a:r>
              <a:rPr lang="en-US" dirty="0" smtClean="0"/>
              <a:t>with a </a:t>
            </a:r>
            <a:r>
              <a:rPr lang="en-US" dirty="0" smtClean="0"/>
              <a:t>supply of unlimited memory.</a:t>
            </a:r>
          </a:p>
          <a:p>
            <a:r>
              <a:rPr lang="en-US" dirty="0" smtClean="0"/>
              <a:t>A Turing machine can do everything that any computing device can do.</a:t>
            </a:r>
          </a:p>
          <a:p>
            <a:r>
              <a:rPr lang="en-US" dirty="0" smtClean="0"/>
              <a:t>A TM is a theoretical machine, can be implemented by a computer </a:t>
            </a:r>
          </a:p>
          <a:p>
            <a:r>
              <a:rPr lang="en-US" dirty="0" smtClean="0"/>
              <a:t>There exist problems that even a Turing machine cannot solve.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an input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Turing machine M accepts the input w if a sequence of</a:t>
            </a:r>
          </a:p>
          <a:p>
            <a:r>
              <a:rPr lang="en-US" dirty="0" smtClean="0"/>
              <a:t>configurations 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, . . . ,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 exists such that:</a:t>
            </a:r>
          </a:p>
          <a:p>
            <a:pPr lvl="1">
              <a:buNone/>
            </a:pPr>
            <a:r>
              <a:rPr lang="en-US" dirty="0" smtClean="0"/>
              <a:t>1. C</a:t>
            </a:r>
            <a:r>
              <a:rPr lang="en-US" baseline="-25000" dirty="0" smtClean="0"/>
              <a:t>1</a:t>
            </a:r>
            <a:r>
              <a:rPr lang="en-US" dirty="0" smtClean="0"/>
              <a:t> is the starting configuration, C</a:t>
            </a:r>
            <a:r>
              <a:rPr lang="en-US" baseline="-25000" dirty="0" smtClean="0"/>
              <a:t>1</a:t>
            </a:r>
            <a:r>
              <a:rPr lang="en-US" dirty="0" smtClean="0"/>
              <a:t> = (ǫ, q</a:t>
            </a:r>
            <a:r>
              <a:rPr lang="en-US" baseline="-25000" dirty="0" smtClean="0"/>
              <a:t>0</a:t>
            </a:r>
            <a:r>
              <a:rPr lang="en-US" dirty="0" smtClean="0"/>
              <a:t>,w)</a:t>
            </a:r>
          </a:p>
          <a:p>
            <a:pPr lvl="1">
              <a:buNone/>
            </a:pPr>
            <a:r>
              <a:rPr lang="en-US" dirty="0" smtClean="0"/>
              <a:t>2. Each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yields C</a:t>
            </a:r>
            <a:r>
              <a:rPr lang="en-US" baseline="-25000" dirty="0" smtClean="0"/>
              <a:t>i+1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 1, 2, . . . , n − 1</a:t>
            </a:r>
          </a:p>
          <a:p>
            <a:pPr lvl="1">
              <a:buNone/>
            </a:pPr>
            <a:r>
              <a:rPr lang="en-US" dirty="0" smtClean="0"/>
              <a:t>3.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 is an accepting configuration.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L(M) = {w ∈  | M accepts w}</a:t>
            </a:r>
          </a:p>
          <a:p>
            <a:r>
              <a:rPr lang="en-US" dirty="0" smtClean="0"/>
              <a:t>Turing-recognizable language: A language L is Turing-recognizable if there is a Turing machine M that recognizes it.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of a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we start a TM on an input w three cases can happen:</a:t>
            </a:r>
          </a:p>
          <a:p>
            <a:pPr lvl="1">
              <a:buNone/>
            </a:pPr>
            <a:r>
              <a:rPr lang="en-US" dirty="0" smtClean="0"/>
              <a:t>1. TM may accept w</a:t>
            </a:r>
          </a:p>
          <a:p>
            <a:pPr lvl="1">
              <a:buNone/>
            </a:pPr>
            <a:r>
              <a:rPr lang="en-US" dirty="0" smtClean="0"/>
              <a:t>2. TM may reject w</a:t>
            </a:r>
          </a:p>
          <a:p>
            <a:pPr lvl="1">
              <a:buNone/>
            </a:pPr>
            <a:r>
              <a:rPr lang="en-US" dirty="0" smtClean="0"/>
              <a:t>3. TM may loop indefinitely, i.e., TM does not halt.</a:t>
            </a:r>
          </a:p>
          <a:p>
            <a:r>
              <a:rPr lang="en-US" dirty="0" smtClean="0"/>
              <a:t>Note: looping does not mean that machine repeats the same steps over and over again; looping may entail any simple or complex behavior that never leads to a halting state.</a:t>
            </a:r>
          </a:p>
          <a:p>
            <a:r>
              <a:rPr lang="en-US" dirty="0" smtClean="0"/>
              <a:t>Sometimes it is difficult to distinguish a machine that fail to accept from one that merely takes long-time to halt.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of TMs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show that two models of TM are equivalent we need to show that we can simulate one by another.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Multitape</a:t>
            </a:r>
            <a:r>
              <a:rPr lang="en-US" dirty="0" smtClean="0"/>
              <a:t> Turing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multitape</a:t>
            </a:r>
            <a:r>
              <a:rPr lang="en-US" dirty="0" smtClean="0"/>
              <a:t> TM is like a standard TM with several tapes</a:t>
            </a:r>
          </a:p>
          <a:p>
            <a:pPr lvl="1"/>
            <a:r>
              <a:rPr lang="en-US" dirty="0" smtClean="0"/>
              <a:t>Each tape has its own head for reading/writing</a:t>
            </a:r>
          </a:p>
          <a:p>
            <a:pPr lvl="1"/>
            <a:r>
              <a:rPr lang="en-US" dirty="0" smtClean="0"/>
              <a:t>Initially the input is on tape 1 and other tapes are blank</a:t>
            </a:r>
          </a:p>
          <a:p>
            <a:pPr lvl="1"/>
            <a:r>
              <a:rPr lang="en-US" dirty="0" smtClean="0"/>
              <a:t>Transition function allow for reading, writing, and</a:t>
            </a:r>
          </a:p>
          <a:p>
            <a:pPr lvl="1"/>
            <a:r>
              <a:rPr lang="en-US" dirty="0" smtClean="0"/>
              <a:t>moving the heads on all tapes simultaneously, i.e.,</a:t>
            </a:r>
          </a:p>
          <a:p>
            <a:pPr lvl="1"/>
            <a:r>
              <a:rPr lang="en-US" dirty="0" smtClean="0"/>
              <a:t>δ : Q × </a:t>
            </a:r>
            <a:r>
              <a:rPr lang="en-US" dirty="0" smtClean="0">
                <a:sym typeface="Symbol"/>
              </a:rPr>
              <a:t> </a:t>
            </a:r>
            <a:r>
              <a:rPr lang="en-US" baseline="30000" dirty="0" smtClean="0"/>
              <a:t>k</a:t>
            </a:r>
            <a:r>
              <a:rPr lang="en-US" dirty="0" smtClean="0"/>
              <a:t> → Q × </a:t>
            </a:r>
            <a:r>
              <a:rPr lang="en-US" dirty="0" smtClean="0">
                <a:sym typeface="Symbol"/>
              </a:rPr>
              <a:t> </a:t>
            </a:r>
            <a:r>
              <a:rPr lang="en-US" baseline="30000" dirty="0" smtClean="0"/>
              <a:t>k</a:t>
            </a:r>
            <a:r>
              <a:rPr lang="en-US" dirty="0" smtClean="0"/>
              <a:t> × {L,R}</a:t>
            </a:r>
            <a:r>
              <a:rPr lang="en-US" baseline="30000" dirty="0" smtClean="0"/>
              <a:t>k</a:t>
            </a:r>
            <a:r>
              <a:rPr lang="en-US" dirty="0" smtClean="0"/>
              <a:t>, where k is the number of</a:t>
            </a:r>
          </a:p>
          <a:p>
            <a:pPr lvl="1"/>
            <a:r>
              <a:rPr lang="en-US" dirty="0" smtClean="0"/>
              <a:t>tapes.</a:t>
            </a:r>
          </a:p>
          <a:p>
            <a:pPr lvl="1"/>
            <a:r>
              <a:rPr lang="en-US" dirty="0" smtClean="0"/>
              <a:t>δ(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. . . 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) =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, b</a:t>
            </a:r>
            <a:r>
              <a:rPr lang="en-US" baseline="-25000" dirty="0" smtClean="0"/>
              <a:t>1</a:t>
            </a:r>
            <a:r>
              <a:rPr lang="en-US" dirty="0" smtClean="0"/>
              <a:t>, . . . 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err="1" smtClean="0"/>
              <a:t>,L,R</a:t>
            </a:r>
            <a:r>
              <a:rPr lang="en-US" dirty="0" smtClean="0"/>
              <a:t>, . . . ,L) means that if</a:t>
            </a:r>
          </a:p>
          <a:p>
            <a:pPr marL="457200" lvl="1" indent="0">
              <a:buNone/>
            </a:pPr>
            <a:r>
              <a:rPr lang="en-US" dirty="0" smtClean="0"/>
              <a:t>the machine is in state qi and heads 1 though k are reading symbols a</a:t>
            </a:r>
            <a:r>
              <a:rPr lang="en-US" baseline="-25000" dirty="0" smtClean="0"/>
              <a:t>1</a:t>
            </a:r>
            <a:r>
              <a:rPr lang="en-US" dirty="0" smtClean="0"/>
              <a:t> through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the machine goes to state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, writes b</a:t>
            </a:r>
            <a:r>
              <a:rPr lang="en-US" baseline="-25000" dirty="0" smtClean="0"/>
              <a:t>1</a:t>
            </a:r>
            <a:r>
              <a:rPr lang="en-US" dirty="0" smtClean="0"/>
              <a:t> through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 on tapes 1 through k, respectively, and moves each head to the left or right as specified.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3.13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err="1" smtClean="0"/>
              <a:t>multitape</a:t>
            </a:r>
            <a:r>
              <a:rPr lang="en-US" dirty="0" smtClean="0"/>
              <a:t> Turing machine has an equivalent single tape Turing machine.</a:t>
            </a:r>
          </a:p>
          <a:p>
            <a:r>
              <a:rPr lang="en-US" b="1" dirty="0" smtClean="0"/>
              <a:t>Proof: </a:t>
            </a:r>
            <a:r>
              <a:rPr lang="en-US" dirty="0" smtClean="0"/>
              <a:t>We show how to convert a </a:t>
            </a:r>
            <a:r>
              <a:rPr lang="en-US" dirty="0" err="1" smtClean="0"/>
              <a:t>multitape</a:t>
            </a:r>
            <a:r>
              <a:rPr lang="en-US" dirty="0" smtClean="0"/>
              <a:t> TM M into a single tape TM S. The key idea is to show how to simulate M with 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 3.15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language is Turing recognizable </a:t>
            </a:r>
            <a:r>
              <a:rPr lang="en-US" dirty="0" err="1" smtClean="0"/>
              <a:t>iff</a:t>
            </a:r>
            <a:r>
              <a:rPr lang="en-US" dirty="0" smtClean="0"/>
              <a:t> some </a:t>
            </a:r>
            <a:r>
              <a:rPr lang="en-US" dirty="0" err="1" smtClean="0"/>
              <a:t>multitape</a:t>
            </a:r>
            <a:r>
              <a:rPr lang="en-US" dirty="0" smtClean="0"/>
              <a:t> Turing machine recognizes it</a:t>
            </a:r>
          </a:p>
          <a:p>
            <a:r>
              <a:rPr lang="en-US" b="1" dirty="0" smtClean="0"/>
              <a:t>Proof:</a:t>
            </a:r>
          </a:p>
          <a:p>
            <a:pPr lvl="1"/>
            <a:r>
              <a:rPr lang="en-US" dirty="0" smtClean="0"/>
              <a:t>if: a Turing recognizable language is recognized by an ordinary Turing machine, which is a special case of a </a:t>
            </a:r>
            <a:r>
              <a:rPr lang="en-US" dirty="0" err="1" smtClean="0"/>
              <a:t>multitape</a:t>
            </a:r>
            <a:r>
              <a:rPr lang="en-US" dirty="0" smtClean="0"/>
              <a:t> Turing machine.</a:t>
            </a:r>
          </a:p>
          <a:p>
            <a:pPr lvl="1"/>
            <a:r>
              <a:rPr lang="en-US" dirty="0" smtClean="0"/>
              <a:t>only if: follows from the equivalence of a Turing </a:t>
            </a:r>
            <a:r>
              <a:rPr lang="en-US" dirty="0" err="1" smtClean="0"/>
              <a:t>multitape</a:t>
            </a:r>
            <a:r>
              <a:rPr lang="en-US" dirty="0" smtClean="0"/>
              <a:t> machine M with the Turing machine S that simulates it. That is, if L is recognized by M then L is also recognized by 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Nondeterministic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NTM is defined in the expected way: at any point in a computation the machine may proceed according to several possibilities</a:t>
            </a:r>
          </a:p>
          <a:p>
            <a:r>
              <a:rPr lang="en-US" dirty="0" smtClean="0"/>
              <a:t>Formally, </a:t>
            </a:r>
            <a:r>
              <a:rPr lang="el-GR" dirty="0" smtClean="0"/>
              <a:t>δ : </a:t>
            </a:r>
            <a:r>
              <a:rPr lang="en-US" dirty="0" smtClean="0"/>
              <a:t>Q × </a:t>
            </a:r>
            <a:r>
              <a:rPr lang="en-US" dirty="0" smtClean="0">
                <a:sym typeface="Symbol"/>
              </a:rPr>
              <a:t></a:t>
            </a:r>
            <a:r>
              <a:rPr lang="en-US" dirty="0" smtClean="0"/>
              <a:t> → P(Q × </a:t>
            </a:r>
            <a:r>
              <a:rPr lang="en-US" dirty="0" smtClean="0">
                <a:sym typeface="Symbol"/>
              </a:rPr>
              <a:t></a:t>
            </a:r>
            <a:r>
              <a:rPr lang="en-US" dirty="0" smtClean="0"/>
              <a:t> × {L,R})</a:t>
            </a:r>
          </a:p>
          <a:p>
            <a:r>
              <a:rPr lang="en-US" dirty="0" smtClean="0"/>
              <a:t>Computation performed by a NTM is a tree whose branches correspond to different possibilities for the machine</a:t>
            </a:r>
          </a:p>
          <a:p>
            <a:r>
              <a:rPr lang="en-US" dirty="0" smtClean="0"/>
              <a:t>If some branch of the computation tree leads to the </a:t>
            </a:r>
            <a:r>
              <a:rPr lang="en-US" i="1" dirty="0" smtClean="0"/>
              <a:t>accept state, the machine accepts the input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3.16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Every nondeterministic Turing machine, NTM, has an equivalent deterministic Turing machine, DTM.</a:t>
            </a:r>
          </a:p>
          <a:p>
            <a:r>
              <a:rPr lang="en-US" b="1" dirty="0" smtClean="0"/>
              <a:t>Proof idea: </a:t>
            </a:r>
            <a:r>
              <a:rPr lang="en-US" dirty="0" smtClean="0"/>
              <a:t>show that we can simulate a NTM N with DTM,D.</a:t>
            </a:r>
          </a:p>
          <a:p>
            <a:r>
              <a:rPr lang="en-US" dirty="0" smtClean="0"/>
              <a:t>Note: in this simulation D tries all possible branches of N’s computation. If D ever finds the accept state on one of these branches then it accepts. Otherwise D simulation will not terminate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Informally speaking an algorithm is a collection of simple instructions for carrying out a task.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Turing Machine Image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133599"/>
            <a:ext cx="4800600" cy="344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as a Turing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Alonzo Church and Alan Turing in 1936 came with formal definitions for the concept of algorithm.</a:t>
            </a:r>
          </a:p>
          <a:p>
            <a:r>
              <a:rPr lang="en-US" dirty="0" smtClean="0"/>
              <a:t>Church used a notational system called λ-calculus to define algorithms.</a:t>
            </a:r>
          </a:p>
          <a:p>
            <a:r>
              <a:rPr lang="en-US" dirty="0" smtClean="0"/>
              <a:t>Turing used his “Turing Machines" to define algorithms.</a:t>
            </a:r>
          </a:p>
          <a:p>
            <a:r>
              <a:rPr lang="en-US" dirty="0" smtClean="0"/>
              <a:t>These two definitions were shown to be equivalent.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Church-Turing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Church-Turing Thesis: </a:t>
            </a:r>
            <a:r>
              <a:rPr lang="en-US" dirty="0" smtClean="0"/>
              <a:t>Every computing device can be simulated by a Turing machine.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Turing machine is a 7-tuple M = (Q,</a:t>
            </a:r>
            <a:r>
              <a:rPr lang="en-US" i="1" dirty="0" smtClean="0">
                <a:sym typeface="Symbol"/>
              </a:rPr>
              <a:t> , </a:t>
            </a:r>
            <a:r>
              <a:rPr lang="en-US" i="1" dirty="0" smtClean="0"/>
              <a:t>, δ</a:t>
            </a:r>
            <a:r>
              <a:rPr lang="en-US" dirty="0" smtClean="0"/>
              <a:t>, q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accpt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reject</a:t>
            </a:r>
            <a:r>
              <a:rPr lang="en-US" dirty="0" smtClean="0"/>
              <a:t>) where Q,</a:t>
            </a:r>
            <a:r>
              <a:rPr lang="en-US" i="1" dirty="0" smtClean="0">
                <a:sym typeface="Symbol"/>
              </a:rPr>
              <a:t> ,  </a:t>
            </a:r>
            <a:r>
              <a:rPr lang="en-US" dirty="0" smtClean="0"/>
              <a:t>are finite sets and</a:t>
            </a:r>
          </a:p>
          <a:p>
            <a:pPr lvl="1">
              <a:buNone/>
            </a:pPr>
            <a:r>
              <a:rPr lang="en-US" dirty="0" smtClean="0"/>
              <a:t>1. Q is a set of states</a:t>
            </a:r>
          </a:p>
          <a:p>
            <a:pPr lvl="1">
              <a:buNone/>
            </a:pPr>
            <a:r>
              <a:rPr lang="en-US" dirty="0" smtClean="0"/>
              <a:t>2. </a:t>
            </a:r>
            <a:r>
              <a:rPr lang="en-US" i="1" dirty="0" smtClean="0">
                <a:sym typeface="Symbol"/>
              </a:rPr>
              <a:t> </a:t>
            </a:r>
            <a:r>
              <a:rPr lang="en-US" dirty="0" smtClean="0"/>
              <a:t>is the input alphabet and ⊔ </a:t>
            </a:r>
            <a:r>
              <a:rPr lang="en-US" dirty="0" smtClean="0">
                <a:sym typeface="Symbol"/>
              </a:rPr>
              <a:t></a:t>
            </a:r>
            <a:r>
              <a:rPr lang="en-US" i="1" dirty="0" smtClean="0">
                <a:sym typeface="Symbol"/>
              </a:rPr>
              <a:t>  </a:t>
            </a:r>
            <a:r>
              <a:rPr lang="en-US" dirty="0" smtClean="0">
                <a:sym typeface="Symbol"/>
              </a:rPr>
              <a:t>(</a:t>
            </a:r>
            <a:r>
              <a:rPr lang="en-US" dirty="0" smtClean="0"/>
              <a:t>⊔ represent empty)</a:t>
            </a:r>
          </a:p>
          <a:p>
            <a:pPr lvl="1">
              <a:buNone/>
            </a:pPr>
            <a:r>
              <a:rPr lang="en-US" dirty="0" smtClean="0"/>
              <a:t>3. </a:t>
            </a:r>
            <a:r>
              <a:rPr lang="en-US" i="1" dirty="0" smtClean="0">
                <a:sym typeface="Symbol"/>
              </a:rPr>
              <a:t></a:t>
            </a:r>
            <a:r>
              <a:rPr lang="en-US" dirty="0" smtClean="0"/>
              <a:t> is the tape alphabet, ⊔ ∈ </a:t>
            </a:r>
            <a:r>
              <a:rPr lang="en-US" i="1" dirty="0" smtClean="0">
                <a:sym typeface="Symbol"/>
              </a:rPr>
              <a:t></a:t>
            </a:r>
            <a:r>
              <a:rPr lang="en-US" dirty="0" smtClean="0"/>
              <a:t>, </a:t>
            </a:r>
            <a:r>
              <a:rPr lang="en-US" i="1" dirty="0" smtClean="0">
                <a:sym typeface="Symbol"/>
              </a:rPr>
              <a:t> </a:t>
            </a:r>
            <a:r>
              <a:rPr lang="en-US" dirty="0" smtClean="0"/>
              <a:t>⊂ </a:t>
            </a:r>
            <a:r>
              <a:rPr lang="en-US" i="1" dirty="0" smtClean="0">
                <a:sym typeface="Symbol"/>
              </a:rPr>
              <a:t>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4. δ : Q × </a:t>
            </a:r>
            <a:r>
              <a:rPr lang="en-US" i="1" dirty="0" smtClean="0">
                <a:sym typeface="Symbol"/>
              </a:rPr>
              <a:t></a:t>
            </a:r>
            <a:r>
              <a:rPr lang="en-US" dirty="0" smtClean="0"/>
              <a:t> → Q × </a:t>
            </a:r>
            <a:r>
              <a:rPr lang="en-US" i="1" dirty="0" smtClean="0">
                <a:sym typeface="Symbol"/>
              </a:rPr>
              <a:t></a:t>
            </a:r>
            <a:r>
              <a:rPr lang="en-US" dirty="0" smtClean="0"/>
              <a:t> × {L,R} is the transition function</a:t>
            </a:r>
          </a:p>
          <a:p>
            <a:pPr lvl="1">
              <a:buNone/>
            </a:pPr>
            <a:r>
              <a:rPr lang="en-US" dirty="0" smtClean="0"/>
              <a:t>5. q</a:t>
            </a:r>
            <a:r>
              <a:rPr lang="en-US" baseline="-25000" dirty="0" smtClean="0"/>
              <a:t>0</a:t>
            </a:r>
            <a:r>
              <a:rPr lang="en-US" dirty="0" smtClean="0"/>
              <a:t> ∈ Q is the initial state</a:t>
            </a:r>
          </a:p>
          <a:p>
            <a:pPr lvl="1">
              <a:buNone/>
            </a:pPr>
            <a:r>
              <a:rPr lang="en-US" dirty="0" smtClean="0"/>
              <a:t>6.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accept</a:t>
            </a:r>
            <a:r>
              <a:rPr lang="en-US" dirty="0" smtClean="0"/>
              <a:t> ∈ Q is the accept state (sometimes denoted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7.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reject</a:t>
            </a:r>
            <a:r>
              <a:rPr lang="en-US" dirty="0" smtClean="0"/>
              <a:t> ∈ Q is the reject state (sometimes denoted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reject</a:t>
            </a:r>
            <a:r>
              <a:rPr lang="en-US" dirty="0" smtClean="0"/>
              <a:t> is optional in the definition.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 = (Q,</a:t>
            </a:r>
            <a:r>
              <a:rPr lang="en-US" i="1" dirty="0" smtClean="0">
                <a:sym typeface="Symbol"/>
              </a:rPr>
              <a:t> , </a:t>
            </a:r>
            <a:r>
              <a:rPr lang="en-US" i="1" dirty="0" smtClean="0"/>
              <a:t>, δ</a:t>
            </a:r>
            <a:r>
              <a:rPr lang="en-US" dirty="0" smtClean="0"/>
              <a:t>, q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accpt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reject</a:t>
            </a:r>
            <a:r>
              <a:rPr lang="en-US" dirty="0" smtClean="0"/>
              <a:t>) computes as follows:</a:t>
            </a:r>
          </a:p>
          <a:p>
            <a:pPr lvl="1"/>
            <a:r>
              <a:rPr lang="en-US" dirty="0" smtClean="0"/>
              <a:t>M receives as input w = 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. . . a</a:t>
            </a:r>
            <a:r>
              <a:rPr lang="en-US" baseline="-25000" dirty="0" smtClean="0"/>
              <a:t>n</a:t>
            </a:r>
            <a:r>
              <a:rPr lang="en-US" dirty="0" smtClean="0"/>
              <a:t> ∈</a:t>
            </a:r>
            <a:r>
              <a:rPr lang="en-US" i="1" dirty="0" smtClean="0">
                <a:sym typeface="Symbol"/>
              </a:rPr>
              <a:t> *</a:t>
            </a:r>
            <a:r>
              <a:rPr lang="en-US" dirty="0" smtClean="0"/>
              <a:t> 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∈</a:t>
            </a:r>
            <a:r>
              <a:rPr lang="en-US" i="1" dirty="0" smtClean="0">
                <a:sym typeface="Symbol"/>
              </a:rPr>
              <a:t> </a:t>
            </a:r>
            <a:r>
              <a:rPr lang="en-US" dirty="0" smtClean="0"/>
              <a:t> , written on the leftmost squares of the tape and the rest of the tape is blank (i.e., filled with ⊔)</a:t>
            </a:r>
          </a:p>
          <a:p>
            <a:pPr lvl="1"/>
            <a:r>
              <a:rPr lang="en-US" dirty="0" smtClean="0"/>
              <a:t>The head starts on the leftmost square of the tape.</a:t>
            </a:r>
          </a:p>
          <a:p>
            <a:pPr lvl="1"/>
            <a:r>
              <a:rPr lang="en-US" dirty="0" smtClean="0"/>
              <a:t>The first blank encountered shows the end of the input.</a:t>
            </a:r>
          </a:p>
          <a:p>
            <a:pPr lvl="1"/>
            <a:r>
              <a:rPr lang="en-US" dirty="0" smtClean="0"/>
              <a:t>Once it starts, it proceeds by the rules defined by δ.</a:t>
            </a:r>
          </a:p>
          <a:p>
            <a:pPr lvl="1"/>
            <a:r>
              <a:rPr lang="en-US" dirty="0" smtClean="0"/>
              <a:t>If M ever tries to move off to the left of the leftmost square the head stays in the leftmost square even though δ indicate L.</a:t>
            </a:r>
          </a:p>
          <a:p>
            <a:pPr lvl="1"/>
            <a:r>
              <a:rPr lang="en-US" dirty="0" smtClean="0"/>
              <a:t>The computation continues until M is either in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accept</a:t>
            </a:r>
            <a:r>
              <a:rPr lang="en-US" dirty="0" smtClean="0"/>
              <a:t>, or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reject</a:t>
            </a:r>
            <a:r>
              <a:rPr lang="en-US" dirty="0" smtClean="0"/>
              <a:t>; if M enters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accept</a:t>
            </a:r>
            <a:r>
              <a:rPr lang="en-US" dirty="0" smtClean="0"/>
              <a:t>, the input string is accepted. </a:t>
            </a:r>
          </a:p>
          <a:p>
            <a:pPr lvl="1"/>
            <a:r>
              <a:rPr lang="en-US" dirty="0" smtClean="0"/>
              <a:t>M may go on forever.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Checking if a binary integer is even</a:t>
            </a:r>
          </a:p>
          <a:p>
            <a:r>
              <a:rPr lang="en-US" dirty="0" smtClean="0"/>
              <a:t>Q = {s, e, o, r, a}</a:t>
            </a:r>
          </a:p>
          <a:p>
            <a:r>
              <a:rPr lang="en-US" dirty="0" smtClean="0">
                <a:sym typeface="Symbol"/>
              </a:rPr>
              <a:t> = {0, 1}</a:t>
            </a:r>
          </a:p>
          <a:p>
            <a:r>
              <a:rPr lang="en-US" dirty="0" smtClean="0">
                <a:sym typeface="Symbol"/>
              </a:rPr>
              <a:t> = {0, 1, #, B}</a:t>
            </a:r>
          </a:p>
          <a:p>
            <a:r>
              <a:rPr lang="en-US" i="1" dirty="0" smtClean="0"/>
              <a:t>δ  </a:t>
            </a:r>
            <a:r>
              <a:rPr lang="en-US" i="1" dirty="0" smtClean="0">
                <a:sym typeface="Wingdings" pitchFamily="2" charset="2"/>
              </a:rPr>
              <a:t>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4310"/>
              </p:ext>
            </p:extLst>
          </p:nvPr>
        </p:nvGraphicFramePr>
        <p:xfrm>
          <a:off x="3733800" y="2057400"/>
          <a:ext cx="5029199" cy="3752850"/>
        </p:xfrm>
        <a:graphic>
          <a:graphicData uri="http://schemas.openxmlformats.org/drawingml/2006/table">
            <a:tbl>
              <a:tblPr/>
              <a:tblGrid>
                <a:gridCol w="900752"/>
                <a:gridCol w="900752"/>
                <a:gridCol w="900752"/>
                <a:gridCol w="900752"/>
                <a:gridCol w="1426191"/>
              </a:tblGrid>
              <a:tr h="359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L/R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Checking if a binary integer is ???</a:t>
            </a:r>
          </a:p>
          <a:p>
            <a:r>
              <a:rPr lang="en-US" dirty="0" smtClean="0"/>
              <a:t>Q = {s, t, r, a}</a:t>
            </a:r>
          </a:p>
          <a:p>
            <a:r>
              <a:rPr lang="en-US" dirty="0" smtClean="0">
                <a:sym typeface="Symbol"/>
              </a:rPr>
              <a:t> = {0, 1, e, o}</a:t>
            </a:r>
          </a:p>
          <a:p>
            <a:r>
              <a:rPr lang="en-US" dirty="0" smtClean="0">
                <a:sym typeface="Symbol"/>
              </a:rPr>
              <a:t> = {0, 1,e, o, #, B}</a:t>
            </a:r>
          </a:p>
          <a:p>
            <a:r>
              <a:rPr lang="en-US" i="1" dirty="0" smtClean="0"/>
              <a:t>δ  </a:t>
            </a:r>
            <a:r>
              <a:rPr lang="en-US" i="1" dirty="0" smtClean="0">
                <a:sym typeface="Wingdings" pitchFamily="2" charset="2"/>
              </a:rPr>
              <a:t>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8330"/>
              </p:ext>
            </p:extLst>
          </p:nvPr>
        </p:nvGraphicFramePr>
        <p:xfrm>
          <a:off x="4267200" y="2743200"/>
          <a:ext cx="4495800" cy="2819400"/>
        </p:xfrm>
        <a:graphic>
          <a:graphicData uri="http://schemas.openxmlformats.org/drawingml/2006/table">
            <a:tbl>
              <a:tblPr/>
              <a:tblGrid>
                <a:gridCol w="805218"/>
                <a:gridCol w="693382"/>
                <a:gridCol w="784981"/>
                <a:gridCol w="784981"/>
                <a:gridCol w="1427238"/>
              </a:tblGrid>
              <a:tr h="49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L/R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114300"/>
            <a:ext cx="8229600" cy="1143000"/>
          </a:xfrm>
        </p:spPr>
        <p:txBody>
          <a:bodyPr/>
          <a:lstStyle/>
          <a:p>
            <a:r>
              <a:rPr lang="en-US" dirty="0" smtClean="0"/>
              <a:t>The TM’s 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" y="24384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590800" y="24384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573905" y="1122998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410200" y="2742247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3" name="Circular Arrow 12"/>
          <p:cNvSpPr/>
          <p:nvPr/>
        </p:nvSpPr>
        <p:spPr>
          <a:xfrm>
            <a:off x="381000" y="1943100"/>
            <a:ext cx="685800" cy="9906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1524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</a:t>
            </a:r>
            <a:r>
              <a:rPr lang="en-US" dirty="0" smtClean="0">
                <a:sym typeface="Wingdings" panose="05000000000000000000" pitchFamily="2" charset="2"/>
              </a:rPr>
              <a:t>e, 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 o, 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8" idx="2"/>
          </p:cNvCxnSpPr>
          <p:nvPr/>
        </p:nvCxnSpPr>
        <p:spPr>
          <a:xfrm>
            <a:off x="1066800" y="28194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9200" y="29337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</a:t>
            </a:r>
            <a:r>
              <a:rPr lang="en-US" dirty="0" smtClean="0">
                <a:sym typeface="Wingdings" panose="05000000000000000000" pitchFamily="2" charset="2"/>
              </a:rPr>
              <a:t> #, 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200400" y="1613535"/>
            <a:ext cx="1373505" cy="1205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0" idx="2"/>
          </p:cNvCxnSpPr>
          <p:nvPr/>
        </p:nvCxnSpPr>
        <p:spPr>
          <a:xfrm>
            <a:off x="3176167" y="3088808"/>
            <a:ext cx="2234033" cy="34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30980" y="2035492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dirty="0" smtClean="0">
                <a:sym typeface="Wingdings" panose="05000000000000000000" pitchFamily="2" charset="2"/>
              </a:rPr>
              <a:t> e, 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46220" y="3194685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smtClean="0">
                <a:sym typeface="Wingdings" panose="05000000000000000000" pitchFamily="2" charset="2"/>
              </a:rPr>
              <a:t> o, R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89974"/>
              </p:ext>
            </p:extLst>
          </p:nvPr>
        </p:nvGraphicFramePr>
        <p:xfrm>
          <a:off x="4267200" y="3933825"/>
          <a:ext cx="4495800" cy="2819400"/>
        </p:xfrm>
        <a:graphic>
          <a:graphicData uri="http://schemas.openxmlformats.org/drawingml/2006/table">
            <a:tbl>
              <a:tblPr/>
              <a:tblGrid>
                <a:gridCol w="805218"/>
                <a:gridCol w="693382"/>
                <a:gridCol w="784981"/>
                <a:gridCol w="784981"/>
                <a:gridCol w="1427238"/>
              </a:tblGrid>
              <a:tr h="49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L/R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81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TM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Checking if a binary integer is ???</a:t>
            </a:r>
          </a:p>
          <a:p>
            <a:r>
              <a:rPr lang="en-US" dirty="0" smtClean="0"/>
              <a:t>Q = {s, t, r, a}</a:t>
            </a:r>
          </a:p>
          <a:p>
            <a:r>
              <a:rPr lang="en-US" dirty="0" smtClean="0">
                <a:sym typeface="Symbol"/>
              </a:rPr>
              <a:t> = {0, 1 }</a:t>
            </a:r>
          </a:p>
          <a:p>
            <a:r>
              <a:rPr lang="en-US" dirty="0" smtClean="0">
                <a:sym typeface="Symbol"/>
              </a:rPr>
              <a:t> = {0, 1, B}</a:t>
            </a:r>
          </a:p>
          <a:p>
            <a:r>
              <a:rPr lang="en-US" i="1" dirty="0" smtClean="0"/>
              <a:t>δ  </a:t>
            </a:r>
            <a:r>
              <a:rPr lang="en-US" i="1" dirty="0" smtClean="0">
                <a:sym typeface="Wingdings" pitchFamily="2" charset="2"/>
              </a:rPr>
              <a:t>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81213"/>
              </p:ext>
            </p:extLst>
          </p:nvPr>
        </p:nvGraphicFramePr>
        <p:xfrm>
          <a:off x="4267200" y="2743200"/>
          <a:ext cx="4495800" cy="2819400"/>
        </p:xfrm>
        <a:graphic>
          <a:graphicData uri="http://schemas.openxmlformats.org/drawingml/2006/table">
            <a:tbl>
              <a:tblPr/>
              <a:tblGrid>
                <a:gridCol w="805218"/>
                <a:gridCol w="693382"/>
                <a:gridCol w="784981"/>
                <a:gridCol w="784981"/>
                <a:gridCol w="1427238"/>
              </a:tblGrid>
              <a:tr h="49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L/R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12168</TotalTime>
  <Words>2351</Words>
  <Application>Microsoft Office PowerPoint</Application>
  <PresentationFormat>On-screen Show (4:3)</PresentationFormat>
  <Paragraphs>310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Symbol</vt:lpstr>
      <vt:lpstr>Wingdings</vt:lpstr>
      <vt:lpstr>Office Theme</vt:lpstr>
      <vt:lpstr>The Church-Turing Thesis</vt:lpstr>
      <vt:lpstr>Turing Machines</vt:lpstr>
      <vt:lpstr>A Turing Machine Image</vt:lpstr>
      <vt:lpstr>Formal definition</vt:lpstr>
      <vt:lpstr>Computations</vt:lpstr>
      <vt:lpstr>A TM Example</vt:lpstr>
      <vt:lpstr>Another TM Example</vt:lpstr>
      <vt:lpstr>The TM’s state diagram</vt:lpstr>
      <vt:lpstr>Yet Another TM Example</vt:lpstr>
      <vt:lpstr>Configuration</vt:lpstr>
      <vt:lpstr>Formalizing TM computation</vt:lpstr>
      <vt:lpstr>Head at one input end</vt:lpstr>
      <vt:lpstr>Book Example 2</vt:lpstr>
      <vt:lpstr>Example 2 explained </vt:lpstr>
      <vt:lpstr>Basic principle and more examples</vt:lpstr>
      <vt:lpstr>The State Diagram of M2 Fig 3.8</vt:lpstr>
      <vt:lpstr>What is a TM, then</vt:lpstr>
      <vt:lpstr>Example TM computation</vt:lpstr>
      <vt:lpstr>Another State diagram</vt:lpstr>
      <vt:lpstr>Accepting an input w</vt:lpstr>
      <vt:lpstr>Language of M</vt:lpstr>
      <vt:lpstr>Outcomes of a TM</vt:lpstr>
      <vt:lpstr>Equivalence of TMs</vt:lpstr>
      <vt:lpstr>Multitape Turing Machines</vt:lpstr>
      <vt:lpstr>Theorem 3.13</vt:lpstr>
      <vt:lpstr>Corollary 3.15</vt:lpstr>
      <vt:lpstr>Nondeterministic TM</vt:lpstr>
      <vt:lpstr>Theorem 3.16</vt:lpstr>
      <vt:lpstr>Algorithms</vt:lpstr>
      <vt:lpstr>Algorithm as a Turing Machine</vt:lpstr>
      <vt:lpstr>Church-Turing Thesis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Language</dc:title>
  <dc:creator>liuj</dc:creator>
  <cp:lastModifiedBy>Almania</cp:lastModifiedBy>
  <cp:revision>40</cp:revision>
  <dcterms:created xsi:type="dcterms:W3CDTF">2010-04-13T04:30:49Z</dcterms:created>
  <dcterms:modified xsi:type="dcterms:W3CDTF">2017-06-08T04:45:43Z</dcterms:modified>
</cp:coreProperties>
</file>