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0"/>
  </p:notesMasterIdLst>
  <p:sldIdLst>
    <p:sldId id="412" r:id="rId2"/>
    <p:sldId id="359" r:id="rId3"/>
    <p:sldId id="420" r:id="rId4"/>
    <p:sldId id="423" r:id="rId5"/>
    <p:sldId id="42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4" r:id="rId14"/>
    <p:sldId id="425" r:id="rId15"/>
    <p:sldId id="426" r:id="rId16"/>
    <p:sldId id="427" r:id="rId17"/>
    <p:sldId id="428" r:id="rId18"/>
    <p:sldId id="429" r:id="rId1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569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0" autoAdjust="0"/>
    <p:restoredTop sz="98017" autoAdjust="0"/>
  </p:normalViewPr>
  <p:slideViewPr>
    <p:cSldViewPr>
      <p:cViewPr>
        <p:scale>
          <a:sx n="80" d="100"/>
          <a:sy n="80" d="100"/>
        </p:scale>
        <p:origin x="-808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8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152C7E-10D1-F144-9A4D-C61469F04A5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265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chapter we turn our attention specifically to buffer overflow attacks.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type of attack is one of the most common attacks seen and results from careless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in applications. A look at the list of vulnerability advisories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organizations such as CERT or SANS continue to include a significant number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  or heap overflow  exploits, including a number of serious, remotely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exploitable vulnerabilities. Similarly, several of the items in the CWE/SANS Top 25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Dangerous Software Errors list, Risky Resource Management category,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 variants. These can result in exploits to both operating systems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applications, and still comprise the majority of exploits in widely deployed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 toolkits [VEEN12]. Yet this type of attack has been known since it was first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widely used by the Morris Internet Worm in 1988, and techniques for preventing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occurrence are well known and documented. </a:t>
            </a: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2A999-AC46-FC4C-9789-057F9C4D83D7}" type="slidenum">
              <a:rPr lang="en-AU"/>
              <a:pPr/>
              <a:t>2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begin with an introduction to the basics of buffer overflow. Then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present details of the classic stack buffer overflow. This includes a discussion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 functions store their local variables on the stack and the consequence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attempting to store more data in them than there is space available. We continue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an overview of the purpose and design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is the custom code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injected by an attacker and to which control is transferred as a result of the buffer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Next we consider ways of defending against buffer overflow attacks. We start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obvious approach of preventing them by not writing code that is vulnerable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buffer overflows in the first place. However, given the large, existing body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buggy code, we also need to consider hardware and software mechanisms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detect and thwart buffer overflow attacks. These include mechanisms to protect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executable address space, techniques to detect stack modifications, and approaches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randomize the address space layout to hinder successful execution of these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Finally, we briefly survey some of the other overflow techniques, including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to system call and heap overflows, and mention defenses against these.</a:t>
            </a: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 smtClean="0"/>
          </a:p>
          <a:p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xmlns:p14="http://schemas.microsoft.com/office/powerpoint/2010/main"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/>
              <a:t>gdb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  <a:latin typeface="Arial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Breakpoints can be used to stop the program run in the middle, </a:t>
            </a:r>
            <a:r>
              <a:rPr lang="en-US" dirty="0" smtClean="0"/>
              <a:t>at a </a:t>
            </a:r>
            <a:r>
              <a:rPr lang="en-US" dirty="0"/>
              <a:t>designated point. The simplest way is the command “break .”</a:t>
            </a:r>
          </a:p>
          <a:p>
            <a:r>
              <a:rPr lang="en-US" dirty="0"/>
              <a:t>This sets a breakpoint at a specified file-line pair: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/>
              <a:t>gdb</a:t>
            </a:r>
            <a:r>
              <a:rPr lang="en-US" dirty="0"/>
              <a:t>) break file1.c:6</a:t>
            </a:r>
          </a:p>
          <a:p>
            <a:pPr lvl="1"/>
            <a:r>
              <a:rPr lang="en-US" dirty="0"/>
              <a:t> This sets a breakpoint at line 6 , of file1.c . Now, if  the </a:t>
            </a:r>
            <a:r>
              <a:rPr lang="en-US" dirty="0" smtClean="0"/>
              <a:t>program ever </a:t>
            </a:r>
            <a:r>
              <a:rPr lang="en-US" dirty="0"/>
              <a:t>reaches that location when running, the program will </a:t>
            </a:r>
            <a:r>
              <a:rPr lang="en-US" dirty="0" smtClean="0"/>
              <a:t>pause and </a:t>
            </a:r>
            <a:r>
              <a:rPr lang="en-US" dirty="0"/>
              <a:t>prompt you for another command.</a:t>
            </a:r>
          </a:p>
          <a:p>
            <a:r>
              <a:rPr lang="en-US" dirty="0" smtClean="0"/>
              <a:t>Tip: </a:t>
            </a:r>
            <a:r>
              <a:rPr lang="en-US" dirty="0"/>
              <a:t>You can set as many breakpoints as you want, and the </a:t>
            </a:r>
            <a:r>
              <a:rPr lang="en-US" dirty="0" smtClean="0"/>
              <a:t>program should </a:t>
            </a:r>
            <a:r>
              <a:rPr lang="en-US" dirty="0"/>
              <a:t>stop execution if it reaches any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61795"/>
      </p:ext>
    </p:extLst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You can also tell </a:t>
            </a:r>
            <a:r>
              <a:rPr lang="en-US" dirty="0" err="1"/>
              <a:t>gdb</a:t>
            </a:r>
            <a:r>
              <a:rPr lang="en-US" dirty="0"/>
              <a:t>  to break at a particular function. </a:t>
            </a:r>
            <a:r>
              <a:rPr lang="en-US" dirty="0" smtClean="0"/>
              <a:t>Suppose you </a:t>
            </a:r>
            <a:r>
              <a:rPr lang="en-US" dirty="0"/>
              <a:t>have a function my </a:t>
            </a:r>
            <a:r>
              <a:rPr lang="en-US" dirty="0" err="1"/>
              <a:t>func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my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char *b);</a:t>
            </a:r>
          </a:p>
          <a:p>
            <a:r>
              <a:rPr lang="en-US" dirty="0"/>
              <a:t> You can break anytime this function is called: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/>
              <a:t>gdb</a:t>
            </a:r>
            <a:r>
              <a:rPr lang="en-US" dirty="0"/>
              <a:t>) break my </a:t>
            </a:r>
            <a:r>
              <a:rPr lang="en-US" dirty="0" err="1"/>
              <a:t>func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24275"/>
      </p:ext>
    </p:extLst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and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Once you’ve set a breakpoint, you can try using the </a:t>
            </a:r>
            <a:r>
              <a:rPr lang="en-US" dirty="0" smtClean="0"/>
              <a:t>run  </a:t>
            </a:r>
            <a:r>
              <a:rPr lang="en-US" dirty="0"/>
              <a:t>command again. This time, it should stop where you tell it </a:t>
            </a:r>
            <a:r>
              <a:rPr lang="en-US" dirty="0" smtClean="0"/>
              <a:t>to (</a:t>
            </a:r>
            <a:r>
              <a:rPr lang="en-US" dirty="0"/>
              <a:t>unless a fatal error occurs before reaching that point)</a:t>
            </a:r>
            <a:r>
              <a:rPr lang="en-US" dirty="0" smtClean="0"/>
              <a:t>. You </a:t>
            </a:r>
            <a:r>
              <a:rPr lang="en-US" dirty="0"/>
              <a:t>can proceed onto the next breakpoint by </a:t>
            </a:r>
            <a:r>
              <a:rPr lang="en-US" dirty="0" smtClean="0"/>
              <a:t>typing “</a:t>
            </a:r>
            <a:r>
              <a:rPr lang="en-US" dirty="0"/>
              <a:t>continue” (Typing run again would restart the </a:t>
            </a:r>
            <a:r>
              <a:rPr lang="en-US" dirty="0" smtClean="0"/>
              <a:t>program from </a:t>
            </a:r>
            <a:r>
              <a:rPr lang="en-US" dirty="0"/>
              <a:t>the beginning, which isn’t very useful.)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/>
              <a:t>gdb</a:t>
            </a:r>
            <a:r>
              <a:rPr lang="en-US" dirty="0"/>
              <a:t>) continue</a:t>
            </a:r>
          </a:p>
          <a:p>
            <a:r>
              <a:rPr lang="en-US" dirty="0"/>
              <a:t>You can single-step (execute just the next line of code) </a:t>
            </a:r>
            <a:r>
              <a:rPr lang="en-US" dirty="0" smtClean="0"/>
              <a:t>by typing </a:t>
            </a:r>
            <a:r>
              <a:rPr lang="en-US" dirty="0"/>
              <a:t>“step.” This gives you really fine-grained control </a:t>
            </a:r>
            <a:r>
              <a:rPr lang="en-US" dirty="0" smtClean="0"/>
              <a:t>over how </a:t>
            </a:r>
            <a:r>
              <a:rPr lang="en-US" dirty="0"/>
              <a:t>the program proceeds. You can do this a lot...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/>
              <a:t>gdb</a:t>
            </a:r>
            <a:r>
              <a:rPr lang="en-US" dirty="0"/>
              <a:t>)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18690"/>
      </p:ext>
    </p:extLst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www.exploit-db.com</a:t>
            </a:r>
            <a:r>
              <a:rPr lang="en-US" dirty="0"/>
              <a:t>/papers/13205/</a:t>
            </a:r>
          </a:p>
        </p:txBody>
      </p:sp>
    </p:spTree>
    <p:extLst>
      <p:ext uri="{BB962C8B-B14F-4D97-AF65-F5344CB8AC3E}">
        <p14:creationId xmlns:p14="http://schemas.microsoft.com/office/powerpoint/2010/main" val="3637040014"/>
      </p:ext>
    </p:extLst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firstprog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(“hello, world!\n”);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3801414"/>
      </p:ext>
    </p:extLst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628800"/>
            <a:ext cx="3898776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Format letter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 : octal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: hexadecimal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 : base-10 decimal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 : binary</a:t>
            </a:r>
          </a:p>
          <a:p>
            <a:r>
              <a:rPr lang="en-US" dirty="0" smtClean="0"/>
              <a:t>Size letter</a:t>
            </a:r>
          </a:p>
          <a:p>
            <a:pPr lvl="1"/>
            <a:r>
              <a:rPr lang="en-US" dirty="0" smtClean="0"/>
              <a:t>b </a:t>
            </a:r>
            <a:r>
              <a:rPr lang="en-US" dirty="0"/>
              <a:t>: </a:t>
            </a:r>
            <a:r>
              <a:rPr lang="en-US" dirty="0" smtClean="0"/>
              <a:t>a single byte</a:t>
            </a:r>
            <a:endParaRPr lang="en-US" dirty="0"/>
          </a:p>
          <a:p>
            <a:pPr lvl="1"/>
            <a:r>
              <a:rPr lang="en-US" dirty="0" smtClean="0"/>
              <a:t>h : a </a:t>
            </a:r>
            <a:r>
              <a:rPr lang="en-US" dirty="0" err="1" smtClean="0"/>
              <a:t>halfword</a:t>
            </a:r>
            <a:r>
              <a:rPr lang="en-US" dirty="0" smtClean="0"/>
              <a:t> (2 bytes)</a:t>
            </a:r>
            <a:endParaRPr lang="en-US" dirty="0"/>
          </a:p>
          <a:p>
            <a:pPr lvl="1"/>
            <a:r>
              <a:rPr lang="en-US" dirty="0" smtClean="0"/>
              <a:t>w </a:t>
            </a:r>
            <a:r>
              <a:rPr lang="en-US" dirty="0"/>
              <a:t>: </a:t>
            </a:r>
            <a:r>
              <a:rPr lang="en-US" dirty="0" smtClean="0"/>
              <a:t>a word (4 bytes)</a:t>
            </a:r>
            <a:endParaRPr lang="en-US" dirty="0"/>
          </a:p>
          <a:p>
            <a:pPr lvl="1"/>
            <a:r>
              <a:rPr lang="en-US" dirty="0" smtClean="0"/>
              <a:t>g </a:t>
            </a:r>
            <a:r>
              <a:rPr lang="en-US" dirty="0"/>
              <a:t>: </a:t>
            </a:r>
            <a:r>
              <a:rPr lang="en-US" dirty="0" smtClean="0"/>
              <a:t>a giant (8 bytes)</a:t>
            </a:r>
          </a:p>
          <a:p>
            <a:r>
              <a:rPr lang="en-US" dirty="0" smtClean="0"/>
              <a:t>For example: x/8xb </a:t>
            </a:r>
          </a:p>
          <a:p>
            <a:pPr lvl="1"/>
            <a:r>
              <a:rPr lang="en-US" dirty="0" smtClean="0"/>
              <a:t>8</a:t>
            </a:r>
          </a:p>
          <a:p>
            <a:pPr lvl="1"/>
            <a:r>
              <a:rPr lang="en-US" dirty="0" smtClean="0"/>
              <a:t>Hexadecimal</a:t>
            </a:r>
          </a:p>
          <a:p>
            <a:pPr lvl="1"/>
            <a:r>
              <a:rPr lang="en-US" dirty="0" smtClean="0"/>
              <a:t> bytes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mtClean="0"/>
              <a:t>list</a:t>
            </a:r>
          </a:p>
          <a:p>
            <a:r>
              <a:rPr lang="en-US" smtClean="0"/>
              <a:t>disassemble</a:t>
            </a:r>
          </a:p>
          <a:p>
            <a:r>
              <a:rPr lang="en-US" smtClean="0"/>
              <a:t>break</a:t>
            </a:r>
          </a:p>
          <a:p>
            <a:r>
              <a:rPr lang="en-US" smtClean="0"/>
              <a:t>Run</a:t>
            </a:r>
          </a:p>
          <a:p>
            <a:r>
              <a:rPr lang="en-US" smtClean="0"/>
              <a:t>info register eip</a:t>
            </a:r>
          </a:p>
          <a:p>
            <a:r>
              <a:rPr lang="en-US" smtClean="0"/>
              <a:t>x </a:t>
            </a:r>
            <a:r>
              <a:rPr lang="mr-IN" smtClean="0"/>
              <a:t>–</a:t>
            </a:r>
            <a:r>
              <a:rPr lang="en-US" smtClean="0"/>
              <a:t> examine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68507"/>
      </p:ext>
    </p:extLst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/>
              <a:t>Example: x/2i $</a:t>
            </a:r>
            <a:r>
              <a:rPr lang="en-US" dirty="0" err="1" smtClean="0"/>
              <a:t>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21801"/>
      </p:ext>
    </p:extLst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 err="1" smtClean="0"/>
              <a:t>manegment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03215"/>
      </p:ext>
    </p:extLst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for </a:t>
            </a:r>
            <a:r>
              <a:rPr lang="en-US" smtClean="0"/>
              <a:t>stack overflow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11446"/>
      </p:ext>
    </p:extLst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dirty="0" smtClean="0"/>
              <a:t>What is </a:t>
            </a:r>
            <a:r>
              <a:rPr kumimoji="1" lang="en-GB" dirty="0" err="1" smtClean="0"/>
              <a:t>gdb</a:t>
            </a:r>
            <a:endParaRPr kumimoji="1" lang="en-AU" sz="3600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060848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 “GNU Debugger”</a:t>
            </a:r>
          </a:p>
          <a:p>
            <a:r>
              <a:rPr lang="en-US" sz="3600" dirty="0"/>
              <a:t>A debugger for several languages, including C and C++</a:t>
            </a:r>
          </a:p>
          <a:p>
            <a:r>
              <a:rPr lang="en-US" sz="3600" dirty="0"/>
              <a:t>It allows you to inspect what the program is doing at a certain</a:t>
            </a:r>
          </a:p>
          <a:p>
            <a:r>
              <a:rPr lang="en-US" sz="3600" dirty="0"/>
              <a:t>point during execution.</a:t>
            </a:r>
          </a:p>
          <a:p>
            <a:r>
              <a:rPr lang="en-US" sz="3600" dirty="0"/>
              <a:t>Errors like segmentation faults may be easier to find with the</a:t>
            </a:r>
          </a:p>
          <a:p>
            <a:r>
              <a:rPr lang="en-US" sz="3600" dirty="0"/>
              <a:t>help of </a:t>
            </a:r>
            <a:r>
              <a:rPr lang="en-US" sz="3600" dirty="0" err="1"/>
              <a:t>gdb</a:t>
            </a:r>
            <a:r>
              <a:rPr lang="en-US" sz="3600" dirty="0"/>
              <a:t>.</a:t>
            </a:r>
          </a:p>
          <a:p>
            <a:r>
              <a:rPr lang="en-US" sz="3600" dirty="0"/>
              <a:t>http://</a:t>
            </a:r>
            <a:r>
              <a:rPr lang="en-US" sz="3600" dirty="0" err="1"/>
              <a:t>sourceware.org</a:t>
            </a:r>
            <a:r>
              <a:rPr lang="en-US" sz="3600" dirty="0"/>
              <a:t>/</a:t>
            </a:r>
            <a:r>
              <a:rPr lang="en-US" sz="3600" dirty="0" err="1"/>
              <a:t>gdb</a:t>
            </a:r>
            <a:r>
              <a:rPr lang="en-US" sz="3600" dirty="0"/>
              <a:t>/current/</a:t>
            </a:r>
            <a:r>
              <a:rPr lang="en-US" sz="3600" dirty="0" err="1"/>
              <a:t>onlinedocs</a:t>
            </a:r>
            <a:r>
              <a:rPr lang="en-US" sz="3600" dirty="0"/>
              <a:t>/</a:t>
            </a:r>
            <a:r>
              <a:rPr lang="en-US" sz="3600" dirty="0" err="1"/>
              <a:t>gdb</a:t>
            </a:r>
            <a:r>
              <a:rPr lang="en-US" sz="3600" dirty="0"/>
              <a:t> </a:t>
            </a:r>
            <a:r>
              <a:rPr lang="en-US" sz="3600" dirty="0" err="1"/>
              <a:t>toc.html</a:t>
            </a:r>
            <a:r>
              <a:rPr lang="en-US" sz="3600" dirty="0"/>
              <a:t> -</a:t>
            </a:r>
          </a:p>
          <a:p>
            <a:r>
              <a:rPr lang="en-US" sz="3600" dirty="0"/>
              <a:t>online manual</a:t>
            </a:r>
            <a:endParaRPr lang="en-AU" dirty="0">
              <a:effectLst/>
              <a:latin typeface="Times" pitchFamily="-110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gdb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go for installation, check if you already have </a:t>
            </a:r>
            <a:r>
              <a:rPr lang="en-US" dirty="0" err="1"/>
              <a:t>gdb</a:t>
            </a:r>
            <a:r>
              <a:rPr lang="en-US" dirty="0"/>
              <a:t> installed on your Unix system by issuing the following command: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 err="1" smtClean="0"/>
              <a:t>gdb</a:t>
            </a:r>
            <a:r>
              <a:rPr lang="en-US" dirty="0" smtClean="0"/>
              <a:t> -help </a:t>
            </a:r>
            <a:endParaRPr lang="en-US" dirty="0"/>
          </a:p>
          <a:p>
            <a:r>
              <a:rPr lang="en-US" dirty="0"/>
              <a:t>If GDB is installed, then it will display all the available options within your GDB. If GDB is not installed, then proceed for a fresh installation.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54119"/>
      </p:ext>
    </p:extLst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ANSI-compliant C compiler (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smtClean="0"/>
              <a:t>is recommended </a:t>
            </a:r>
            <a:r>
              <a:rPr lang="en-US" dirty="0"/>
              <a:t>- note that </a:t>
            </a:r>
            <a:r>
              <a:rPr lang="en-US" dirty="0" err="1"/>
              <a:t>gdb</a:t>
            </a:r>
            <a:r>
              <a:rPr lang="en-US" dirty="0"/>
              <a:t> can debug codes generated by other compilers)</a:t>
            </a:r>
          </a:p>
          <a:p>
            <a:r>
              <a:rPr lang="en-US" dirty="0"/>
              <a:t>115 MB of free disk space is required on the partition on which you're going to build </a:t>
            </a:r>
            <a:r>
              <a:rPr lang="en-US" dirty="0" err="1"/>
              <a:t>gdb</a:t>
            </a:r>
            <a:r>
              <a:rPr lang="en-US" dirty="0"/>
              <a:t>.</a:t>
            </a:r>
          </a:p>
          <a:p>
            <a:r>
              <a:rPr lang="en-US" dirty="0"/>
              <a:t>20 MB of free disk space is required on the partition on which you're going to install </a:t>
            </a:r>
            <a:r>
              <a:rPr lang="en-US" dirty="0" err="1"/>
              <a:t>gdb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50002"/>
      </p:ext>
    </p:extLst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following command to install </a:t>
            </a:r>
            <a:r>
              <a:rPr lang="en-US" dirty="0" err="1"/>
              <a:t>gdb</a:t>
            </a:r>
            <a:r>
              <a:rPr lang="en-US" dirty="0"/>
              <a:t> on </a:t>
            </a:r>
            <a:r>
              <a:rPr lang="en-US" dirty="0" err="1"/>
              <a:t>linux</a:t>
            </a:r>
            <a:r>
              <a:rPr lang="en-US" dirty="0"/>
              <a:t> machine.</a:t>
            </a:r>
          </a:p>
          <a:p>
            <a:pPr marL="0" indent="0">
              <a:buNone/>
            </a:pPr>
            <a:r>
              <a:rPr lang="en-US" dirty="0" smtClean="0"/>
              <a:t>	$ </a:t>
            </a:r>
            <a:r>
              <a:rPr lang="en-US" dirty="0" err="1"/>
              <a:t>sudo</a:t>
            </a:r>
            <a:r>
              <a:rPr lang="en-US" dirty="0"/>
              <a:t> apt-get install libc6-dbg </a:t>
            </a:r>
            <a:r>
              <a:rPr lang="en-US" dirty="0" err="1"/>
              <a:t>gdb</a:t>
            </a:r>
            <a:r>
              <a:rPr lang="en-US" dirty="0"/>
              <a:t> </a:t>
            </a:r>
            <a:r>
              <a:rPr lang="en-US" dirty="0" err="1"/>
              <a:t>valgrind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13637"/>
      </p:ext>
    </p:extLst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Normally, you would compile a program like: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[flags] &lt;source files&gt; -o &lt;output file&gt;</a:t>
            </a:r>
          </a:p>
          <a:p>
            <a:pPr lvl="1"/>
            <a:r>
              <a:rPr lang="en-US" dirty="0"/>
              <a:t> For example: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E947"/>
                </a:solidFill>
              </a:rPr>
              <a:t>gcc</a:t>
            </a:r>
            <a:r>
              <a:rPr lang="en-US" dirty="0" smtClean="0">
                <a:solidFill>
                  <a:srgbClr val="FFE947"/>
                </a:solidFill>
              </a:rPr>
              <a:t> prog1</a:t>
            </a:r>
            <a:r>
              <a:rPr lang="en-US" dirty="0">
                <a:solidFill>
                  <a:srgbClr val="FFE947"/>
                </a:solidFill>
              </a:rPr>
              <a:t>.c -o prog1.x</a:t>
            </a:r>
          </a:p>
          <a:p>
            <a:r>
              <a:rPr lang="en-US" dirty="0"/>
              <a:t>Now you add a </a:t>
            </a:r>
            <a:r>
              <a:rPr lang="en-US" dirty="0">
                <a:solidFill>
                  <a:srgbClr val="FF0000"/>
                </a:solidFill>
              </a:rPr>
              <a:t>-g </a:t>
            </a:r>
            <a:r>
              <a:rPr lang="en-US" dirty="0"/>
              <a:t>option to enable built-in debugging support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which </a:t>
            </a:r>
            <a:r>
              <a:rPr lang="en-US" dirty="0" err="1"/>
              <a:t>gdb</a:t>
            </a:r>
            <a:r>
              <a:rPr lang="en-US" dirty="0"/>
              <a:t> needs):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gcc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[other flags] </a:t>
            </a:r>
            <a:r>
              <a:rPr lang="en-US" dirty="0">
                <a:solidFill>
                  <a:srgbClr val="FF0000"/>
                </a:solidFill>
              </a:rPr>
              <a:t>-g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&lt;source files&gt; -o &lt;output file&gt;</a:t>
            </a:r>
          </a:p>
          <a:p>
            <a:pPr lvl="1"/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E947"/>
                </a:solidFill>
              </a:rPr>
              <a:t>gcc</a:t>
            </a:r>
            <a:r>
              <a:rPr lang="en-US" dirty="0" smtClean="0">
                <a:solidFill>
                  <a:srgbClr val="FFE947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g </a:t>
            </a:r>
            <a:r>
              <a:rPr lang="en-US" dirty="0">
                <a:solidFill>
                  <a:srgbClr val="FFE947"/>
                </a:solidFill>
              </a:rPr>
              <a:t>prog1.c -o prog1.x</a:t>
            </a:r>
            <a:endParaRPr lang="en-US" dirty="0">
              <a:solidFill>
                <a:srgbClr val="FFE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04029"/>
      </p:ext>
    </p:extLst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Just try “</a:t>
            </a:r>
            <a:r>
              <a:rPr lang="en-US" dirty="0" err="1"/>
              <a:t>gdb</a:t>
            </a:r>
            <a:r>
              <a:rPr lang="en-US" dirty="0"/>
              <a:t> ” or “</a:t>
            </a:r>
            <a:r>
              <a:rPr lang="en-US" dirty="0" err="1"/>
              <a:t>gdb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prog1.x </a:t>
            </a:r>
            <a:r>
              <a:rPr lang="en-US" dirty="0"/>
              <a:t>.” You’ll get a prompt that </a:t>
            </a:r>
            <a:r>
              <a:rPr lang="en-US" dirty="0" smtClean="0"/>
              <a:t>looks like </a:t>
            </a:r>
            <a:r>
              <a:rPr lang="en-US" dirty="0"/>
              <a:t>this: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mr-IN" dirty="0" smtClean="0"/>
              <a:t>(</a:t>
            </a:r>
            <a:r>
              <a:rPr lang="mr-IN" dirty="0"/>
              <a:t>gdb)</a:t>
            </a:r>
          </a:p>
          <a:p>
            <a:r>
              <a:rPr lang="en-US" dirty="0"/>
              <a:t>If you didn’t specify a program to debug, you’ll have to load it </a:t>
            </a:r>
            <a:r>
              <a:rPr lang="en-US" dirty="0" smtClean="0"/>
              <a:t>in now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/>
              <a:t>gdb</a:t>
            </a:r>
            <a:r>
              <a:rPr lang="en-US" dirty="0"/>
              <a:t>) file </a:t>
            </a:r>
            <a:r>
              <a:rPr lang="en-US" dirty="0">
                <a:solidFill>
                  <a:srgbClr val="FF0000"/>
                </a:solidFill>
              </a:rPr>
              <a:t>prog1.x</a:t>
            </a:r>
          </a:p>
          <a:p>
            <a:r>
              <a:rPr lang="en-US" dirty="0"/>
              <a:t>Here, </a:t>
            </a:r>
            <a:r>
              <a:rPr lang="en-US" dirty="0">
                <a:solidFill>
                  <a:srgbClr val="FF0000"/>
                </a:solidFill>
              </a:rPr>
              <a:t>prog1.x </a:t>
            </a:r>
            <a:r>
              <a:rPr lang="en-US" dirty="0"/>
              <a:t>is the program you want to load, and “file” is </a:t>
            </a:r>
            <a:r>
              <a:rPr lang="en-US" dirty="0" smtClean="0"/>
              <a:t>the command </a:t>
            </a:r>
            <a:r>
              <a:rPr lang="en-US" dirty="0"/>
              <a:t>to load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19421"/>
      </p:ext>
    </p:extLst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gdb</a:t>
            </a:r>
            <a:r>
              <a:rPr lang="en-US" dirty="0"/>
              <a:t> has an interactive shell, much like the one you use as soon </a:t>
            </a:r>
            <a:r>
              <a:rPr lang="en-US" dirty="0" smtClean="0"/>
              <a:t>as you </a:t>
            </a:r>
            <a:r>
              <a:rPr lang="en-US" dirty="0"/>
              <a:t>log into the </a:t>
            </a:r>
            <a:r>
              <a:rPr lang="en-US" dirty="0" err="1"/>
              <a:t>linux</a:t>
            </a:r>
            <a:r>
              <a:rPr lang="en-US" dirty="0"/>
              <a:t> grace machines. It can recall history with </a:t>
            </a:r>
            <a:r>
              <a:rPr lang="en-US" dirty="0" smtClean="0"/>
              <a:t>the arrow </a:t>
            </a:r>
            <a:r>
              <a:rPr lang="en-US" dirty="0"/>
              <a:t>keys, auto-complete words (most of the time) with the </a:t>
            </a:r>
            <a:r>
              <a:rPr lang="en-US" dirty="0" smtClean="0"/>
              <a:t>TAB key</a:t>
            </a:r>
            <a:r>
              <a:rPr lang="en-US" dirty="0"/>
              <a:t>, and has other nice features.</a:t>
            </a:r>
          </a:p>
          <a:p>
            <a:r>
              <a:rPr lang="en-US" dirty="0"/>
              <a:t>Tip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you’re ever confused about a command or just want </a:t>
            </a:r>
            <a:r>
              <a:rPr lang="en-US" dirty="0" smtClean="0"/>
              <a:t>more information</a:t>
            </a:r>
            <a:r>
              <a:rPr lang="en-US" dirty="0"/>
              <a:t>, use the “help” command, with or without </a:t>
            </a:r>
            <a:r>
              <a:rPr lang="en-US" dirty="0" smtClean="0"/>
              <a:t>an argument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/>
              <a:t>gdb</a:t>
            </a:r>
            <a:r>
              <a:rPr lang="en-US" dirty="0"/>
              <a:t>) help </a:t>
            </a:r>
            <a:r>
              <a:rPr lang="en-US" dirty="0">
                <a:solidFill>
                  <a:srgbClr val="FF0000"/>
                </a:solidFill>
              </a:rPr>
              <a:t>[command]</a:t>
            </a:r>
          </a:p>
          <a:p>
            <a:pPr marL="0" indent="0">
              <a:buNone/>
            </a:pPr>
            <a:r>
              <a:rPr lang="en-US" dirty="0"/>
              <a:t>You should get a nice description and maybe some more </a:t>
            </a:r>
            <a:r>
              <a:rPr lang="en-US" dirty="0" smtClean="0"/>
              <a:t>useful tidbits</a:t>
            </a:r>
            <a:r>
              <a:rPr lang="en-US" dirty="0"/>
              <a:t>. .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29377"/>
      </p:ext>
    </p:extLst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To run the program, just use: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/>
              <a:t>gdb</a:t>
            </a:r>
            <a:r>
              <a:rPr lang="en-US" dirty="0"/>
              <a:t>) run</a:t>
            </a:r>
          </a:p>
          <a:p>
            <a:r>
              <a:rPr lang="en-US" dirty="0"/>
              <a:t> This runs the </a:t>
            </a:r>
            <a:r>
              <a:rPr lang="en-US" dirty="0" smtClean="0"/>
              <a:t>program.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it has no serious problems (i.e. the normal program </a:t>
            </a:r>
            <a:r>
              <a:rPr lang="en-US" dirty="0" smtClean="0"/>
              <a:t>didn’t get </a:t>
            </a:r>
            <a:r>
              <a:rPr lang="en-US" dirty="0"/>
              <a:t>a segmentation fault, etc.), the program should run </a:t>
            </a:r>
            <a:r>
              <a:rPr lang="en-US" dirty="0" smtClean="0"/>
              <a:t>fine here </a:t>
            </a:r>
            <a:r>
              <a:rPr lang="en-US" dirty="0"/>
              <a:t>too.</a:t>
            </a:r>
          </a:p>
          <a:p>
            <a:pPr lvl="1"/>
            <a:r>
              <a:rPr lang="en-US" dirty="0"/>
              <a:t>If the program did have issues, then you (should) get </a:t>
            </a:r>
            <a:r>
              <a:rPr lang="en-US" dirty="0" smtClean="0"/>
              <a:t>some useful </a:t>
            </a:r>
            <a:r>
              <a:rPr lang="en-US" dirty="0"/>
              <a:t>information like the line number where it crashed, </a:t>
            </a:r>
            <a:r>
              <a:rPr lang="en-US" dirty="0" smtClean="0"/>
              <a:t>and parameters </a:t>
            </a:r>
            <a:r>
              <a:rPr lang="en-US" dirty="0"/>
              <a:t>to the function that caused the error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smtClean="0"/>
              <a:t>Program </a:t>
            </a:r>
            <a:r>
              <a:rPr lang="en-US" dirty="0"/>
              <a:t>received signal SIGSEGV, Segmentation fault</a:t>
            </a:r>
            <a:r>
              <a:rPr lang="en-US" dirty="0" smtClean="0"/>
              <a:t>.0x0000000000400524 </a:t>
            </a:r>
            <a:r>
              <a:rPr lang="en-US" dirty="0"/>
              <a:t>in sum array region (</a:t>
            </a:r>
            <a:r>
              <a:rPr lang="en-US" dirty="0" err="1"/>
              <a:t>arr</a:t>
            </a:r>
            <a:r>
              <a:rPr lang="en-US" dirty="0"/>
              <a:t>=0x7fffc902a270, r1=2, c1=5</a:t>
            </a:r>
            <a:r>
              <a:rPr lang="en-US" dirty="0" smtClean="0"/>
              <a:t>, </a:t>
            </a:r>
            <a:r>
              <a:rPr lang="nb-NO" dirty="0" smtClean="0"/>
              <a:t>r2</a:t>
            </a:r>
            <a:r>
              <a:rPr lang="nb-NO" dirty="0"/>
              <a:t>=4, c2=6) at sum-array-region2.c:</a:t>
            </a:r>
            <a:r>
              <a:rPr lang="nb-NO" dirty="0" smtClean="0"/>
              <a:t>12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90419808"/>
      </p:ext>
    </p:extLst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9828</TotalTime>
  <Words>905</Words>
  <Application>Microsoft Macintosh PowerPoint</Application>
  <PresentationFormat>On-screen Show (4:3)</PresentationFormat>
  <Paragraphs>140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PowerPoint Presentation</vt:lpstr>
      <vt:lpstr>What is gdb</vt:lpstr>
      <vt:lpstr>Check gdb installation</vt:lpstr>
      <vt:lpstr>Installation requirements</vt:lpstr>
      <vt:lpstr>Install</vt:lpstr>
      <vt:lpstr>Compile a program</vt:lpstr>
      <vt:lpstr>Start up</vt:lpstr>
      <vt:lpstr>help</vt:lpstr>
      <vt:lpstr>run</vt:lpstr>
      <vt:lpstr>Set breakpoints</vt:lpstr>
      <vt:lpstr>More breakpoints</vt:lpstr>
      <vt:lpstr>Continue and step</vt:lpstr>
      <vt:lpstr>More commands</vt:lpstr>
      <vt:lpstr>firstprog</vt:lpstr>
      <vt:lpstr>Demo</vt:lpstr>
      <vt:lpstr>Demo</vt:lpstr>
      <vt:lpstr>Memory manegment</vt:lpstr>
      <vt:lpstr>Gdb for stack overflow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11 Lecture Overheads</dc:subject>
  <dc:creator>Dr Lawrie Brown</dc:creator>
  <cp:keywords/>
  <dc:description/>
  <cp:lastModifiedBy>Vivian</cp:lastModifiedBy>
  <cp:revision>132</cp:revision>
  <dcterms:created xsi:type="dcterms:W3CDTF">2014-09-10T15:34:16Z</dcterms:created>
  <dcterms:modified xsi:type="dcterms:W3CDTF">2017-09-20T00:07:32Z</dcterms:modified>
  <cp:category/>
</cp:coreProperties>
</file>