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1"/>
  </p:notesMasterIdLst>
  <p:sldIdLst>
    <p:sldId id="412" r:id="rId2"/>
    <p:sldId id="400" r:id="rId3"/>
    <p:sldId id="359" r:id="rId4"/>
    <p:sldId id="401" r:id="rId5"/>
    <p:sldId id="364" r:id="rId6"/>
    <p:sldId id="363" r:id="rId7"/>
    <p:sldId id="365" r:id="rId8"/>
    <p:sldId id="366" r:id="rId9"/>
    <p:sldId id="367" r:id="rId10"/>
    <p:sldId id="407" r:id="rId11"/>
    <p:sldId id="368" r:id="rId12"/>
    <p:sldId id="370" r:id="rId13"/>
    <p:sldId id="371" r:id="rId14"/>
    <p:sldId id="372" r:id="rId15"/>
    <p:sldId id="414" r:id="rId16"/>
    <p:sldId id="373" r:id="rId17"/>
    <p:sldId id="415" r:id="rId18"/>
    <p:sldId id="402" r:id="rId19"/>
    <p:sldId id="416" r:id="rId2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98017" autoAdjust="0"/>
  </p:normalViewPr>
  <p:slideViewPr>
    <p:cSldViewPr>
      <p:cViewPr>
        <p:scale>
          <a:sx n="80" d="100"/>
          <a:sy n="80" d="100"/>
        </p:scale>
        <p:origin x="-80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1671-55DA-424B-A202-D35E05CCDA29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FC8C6-6D0D-8D42-84DC-0609BE92D8E8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Execution of code chosen by attacker</a:t>
          </a:r>
          <a:endParaRPr lang="en-US" b="1" dirty="0">
            <a:solidFill>
              <a:schemeClr val="bg1"/>
            </a:solidFill>
          </a:endParaRPr>
        </a:p>
      </dgm:t>
    </dgm:pt>
    <dgm:pt modelId="{64C44398-5768-774B-A52D-29C9F52F4094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Memory access violations</a:t>
          </a:r>
        </a:p>
      </dgm:t>
    </dgm:pt>
    <dgm:pt modelId="{D330467E-310F-334E-9132-B235A85FF81E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Unexpected transfer of control</a:t>
          </a:r>
          <a:endParaRPr lang="en-US" b="1" dirty="0">
            <a:solidFill>
              <a:schemeClr val="bg1"/>
            </a:solidFill>
          </a:endParaRPr>
        </a:p>
      </dgm:t>
    </dgm:pt>
    <dgm:pt modelId="{460C503E-9CB9-D646-8889-A33342E1C4ED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Corruption of program data</a:t>
          </a:r>
          <a:endParaRPr lang="en-US" b="1" dirty="0">
            <a:solidFill>
              <a:schemeClr val="bg1"/>
            </a:solidFill>
          </a:endParaRPr>
        </a:p>
      </dgm:t>
    </dgm:pt>
    <dgm:pt modelId="{C4A9EC72-11A8-FD44-AF7E-BEA6EFE66B14}" type="sibTrans" cxnId="{B030638C-6241-244A-B022-C36577DC6B20}">
      <dgm:prSet/>
      <dgm:spPr/>
      <dgm:t>
        <a:bodyPr/>
        <a:lstStyle/>
        <a:p>
          <a:endParaRPr lang="en-US"/>
        </a:p>
      </dgm:t>
    </dgm:pt>
    <dgm:pt modelId="{FAC1E775-43A2-1B47-90FF-74549CB1D0C5}" type="parTrans" cxnId="{B030638C-6241-244A-B022-C36577DC6B20}">
      <dgm:prSet/>
      <dgm:spPr/>
      <dgm:t>
        <a:bodyPr/>
        <a:lstStyle/>
        <a:p>
          <a:endParaRPr lang="en-US"/>
        </a:p>
      </dgm:t>
    </dgm:pt>
    <dgm:pt modelId="{02C44827-B7DE-DC47-B12D-71D4B26965BE}" type="sibTrans" cxnId="{CACF1BCA-3B5A-DC41-952F-44566A245D03}">
      <dgm:prSet/>
      <dgm:spPr/>
      <dgm:t>
        <a:bodyPr/>
        <a:lstStyle/>
        <a:p>
          <a:endParaRPr lang="en-US"/>
        </a:p>
      </dgm:t>
    </dgm:pt>
    <dgm:pt modelId="{077304AF-D2F7-F54D-9816-92E7951992AA}" type="parTrans" cxnId="{CACF1BCA-3B5A-DC41-952F-44566A245D03}">
      <dgm:prSet/>
      <dgm:spPr/>
      <dgm:t>
        <a:bodyPr/>
        <a:lstStyle/>
        <a:p>
          <a:endParaRPr lang="en-US"/>
        </a:p>
      </dgm:t>
    </dgm:pt>
    <dgm:pt modelId="{158DE0DB-773B-D94A-89BE-6CC7EC4D1D19}" type="sibTrans" cxnId="{BB953E71-E176-B642-8223-7A532AB4D9C3}">
      <dgm:prSet/>
      <dgm:spPr/>
      <dgm:t>
        <a:bodyPr/>
        <a:lstStyle/>
        <a:p>
          <a:endParaRPr lang="en-US"/>
        </a:p>
      </dgm:t>
    </dgm:pt>
    <dgm:pt modelId="{0D53CA49-614B-6D44-B68B-139578905001}" type="parTrans" cxnId="{BB953E71-E176-B642-8223-7A532AB4D9C3}">
      <dgm:prSet/>
      <dgm:spPr/>
      <dgm:t>
        <a:bodyPr/>
        <a:lstStyle/>
        <a:p>
          <a:endParaRPr lang="en-US"/>
        </a:p>
      </dgm:t>
    </dgm:pt>
    <dgm:pt modelId="{4DE2C567-1196-454B-A572-FE927620D71D}" type="sibTrans" cxnId="{08FD5E89-7646-7749-8675-3A16D7950E77}">
      <dgm:prSet/>
      <dgm:spPr/>
      <dgm:t>
        <a:bodyPr/>
        <a:lstStyle/>
        <a:p>
          <a:endParaRPr lang="en-US"/>
        </a:p>
      </dgm:t>
    </dgm:pt>
    <dgm:pt modelId="{99F499C5-299F-7E4C-B557-86494F7C54FF}" type="parTrans" cxnId="{08FD5E89-7646-7749-8675-3A16D7950E77}">
      <dgm:prSet/>
      <dgm:spPr/>
      <dgm:t>
        <a:bodyPr/>
        <a:lstStyle/>
        <a:p>
          <a:endParaRPr lang="en-US"/>
        </a:p>
      </dgm:t>
    </dgm:pt>
    <dgm:pt modelId="{2FCD5CC2-991E-4444-95F8-69883EC83D5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Consequences:</a:t>
          </a:r>
          <a:endParaRPr lang="en-US" b="1" dirty="0">
            <a:solidFill>
              <a:schemeClr val="bg1"/>
            </a:solidFill>
          </a:endParaRPr>
        </a:p>
      </dgm:t>
    </dgm:pt>
    <dgm:pt modelId="{D1B113CB-B2C7-8347-8ABC-7C1BA06CCAB6}" type="sibTrans" cxnId="{1A6EAA0A-4706-0846-A402-606D649CE25D}">
      <dgm:prSet/>
      <dgm:spPr/>
      <dgm:t>
        <a:bodyPr/>
        <a:lstStyle/>
        <a:p>
          <a:endParaRPr lang="en-US"/>
        </a:p>
      </dgm:t>
    </dgm:pt>
    <dgm:pt modelId="{98941333-0275-4644-ADCC-07770A7B4BF8}" type="parTrans" cxnId="{1A6EAA0A-4706-0846-A402-606D649CE25D}">
      <dgm:prSet/>
      <dgm:spPr/>
      <dgm:t>
        <a:bodyPr/>
        <a:lstStyle/>
        <a:p>
          <a:endParaRPr lang="en-US"/>
        </a:p>
      </dgm:t>
    </dgm:pt>
    <dgm:pt modelId="{4118C69E-E8C8-B447-8AB1-B36A1C9DF70E}" type="pres">
      <dgm:prSet presAssocID="{94281671-55DA-424B-A202-D35E05CCDA2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1667B5-0A91-4444-B7DA-8CAA8E1CF0D8}" type="pres">
      <dgm:prSet presAssocID="{2FCD5CC2-991E-4444-95F8-69883EC83D52}" presName="upArrow" presStyleLbl="node1" presStyleIdx="0" presStyleCnt="1" custFlipVert="1" custFlipHor="1" custScaleX="302276" custScaleY="100000" custLinFactNeighborX="51732" custLinFactNeighborY="-2242"/>
      <dgm:spPr>
        <a:solidFill>
          <a:schemeClr val="tx1"/>
        </a:solidFill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BE780F3E-3E2D-1640-A624-4C45984A93A2}" type="pres">
      <dgm:prSet presAssocID="{2FCD5CC2-991E-4444-95F8-69883EC83D52}" presName="upArrowText" presStyleLbl="revTx" presStyleIdx="0" presStyleCnt="1" custScaleY="90769" custLinFactNeighborX="-57767" custLinFactNeighborY="-46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74260-DE35-104E-93B8-356E156D839A}" type="presOf" srcId="{518FC8C6-6D0D-8D42-84DC-0609BE92D8E8}" destId="{BE780F3E-3E2D-1640-A624-4C45984A93A2}" srcOrd="0" destOrd="4" presId="urn:microsoft.com/office/officeart/2005/8/layout/arrow4"/>
    <dgm:cxn modelId="{CACF1BCA-3B5A-DC41-952F-44566A245D03}" srcId="{2FCD5CC2-991E-4444-95F8-69883EC83D52}" destId="{64C44398-5768-774B-A52D-29C9F52F4094}" srcOrd="2" destOrd="0" parTransId="{077304AF-D2F7-F54D-9816-92E7951992AA}" sibTransId="{02C44827-B7DE-DC47-B12D-71D4B26965BE}"/>
    <dgm:cxn modelId="{7889FDE5-9833-6B4D-84C1-12AE261DDEB9}" type="presOf" srcId="{460C503E-9CB9-D646-8889-A33342E1C4ED}" destId="{BE780F3E-3E2D-1640-A624-4C45984A93A2}" srcOrd="0" destOrd="1" presId="urn:microsoft.com/office/officeart/2005/8/layout/arrow4"/>
    <dgm:cxn modelId="{08FD5E89-7646-7749-8675-3A16D7950E77}" srcId="{2FCD5CC2-991E-4444-95F8-69883EC83D52}" destId="{460C503E-9CB9-D646-8889-A33342E1C4ED}" srcOrd="0" destOrd="0" parTransId="{99F499C5-299F-7E4C-B557-86494F7C54FF}" sibTransId="{4DE2C567-1196-454B-A572-FE927620D71D}"/>
    <dgm:cxn modelId="{C1D8618C-2A24-164E-AF3E-1F13FABFF218}" type="presOf" srcId="{94281671-55DA-424B-A202-D35E05CCDA29}" destId="{4118C69E-E8C8-B447-8AB1-B36A1C9DF70E}" srcOrd="0" destOrd="0" presId="urn:microsoft.com/office/officeart/2005/8/layout/arrow4"/>
    <dgm:cxn modelId="{6A22A613-C0B2-384F-A28F-E9C48DD20D93}" type="presOf" srcId="{2FCD5CC2-991E-4444-95F8-69883EC83D52}" destId="{BE780F3E-3E2D-1640-A624-4C45984A93A2}" srcOrd="0" destOrd="0" presId="urn:microsoft.com/office/officeart/2005/8/layout/arrow4"/>
    <dgm:cxn modelId="{B030638C-6241-244A-B022-C36577DC6B20}" srcId="{2FCD5CC2-991E-4444-95F8-69883EC83D52}" destId="{518FC8C6-6D0D-8D42-84DC-0609BE92D8E8}" srcOrd="3" destOrd="0" parTransId="{FAC1E775-43A2-1B47-90FF-74549CB1D0C5}" sibTransId="{C4A9EC72-11A8-FD44-AF7E-BEA6EFE66B14}"/>
    <dgm:cxn modelId="{E264C5D8-82AC-CE4B-AFD7-E054EA4378D3}" type="presOf" srcId="{D330467E-310F-334E-9132-B235A85FF81E}" destId="{BE780F3E-3E2D-1640-A624-4C45984A93A2}" srcOrd="0" destOrd="2" presId="urn:microsoft.com/office/officeart/2005/8/layout/arrow4"/>
    <dgm:cxn modelId="{B1CDBEF9-E0F8-4449-B6D9-BAEC4D45EA2F}" type="presOf" srcId="{64C44398-5768-774B-A52D-29C9F52F4094}" destId="{BE780F3E-3E2D-1640-A624-4C45984A93A2}" srcOrd="0" destOrd="3" presId="urn:microsoft.com/office/officeart/2005/8/layout/arrow4"/>
    <dgm:cxn modelId="{BB953E71-E176-B642-8223-7A532AB4D9C3}" srcId="{2FCD5CC2-991E-4444-95F8-69883EC83D52}" destId="{D330467E-310F-334E-9132-B235A85FF81E}" srcOrd="1" destOrd="0" parTransId="{0D53CA49-614B-6D44-B68B-139578905001}" sibTransId="{158DE0DB-773B-D94A-89BE-6CC7EC4D1D19}"/>
    <dgm:cxn modelId="{1A6EAA0A-4706-0846-A402-606D649CE25D}" srcId="{94281671-55DA-424B-A202-D35E05CCDA29}" destId="{2FCD5CC2-991E-4444-95F8-69883EC83D52}" srcOrd="0" destOrd="0" parTransId="{98941333-0275-4644-ADCC-07770A7B4BF8}" sibTransId="{D1B113CB-B2C7-8347-8ABC-7C1BA06CCAB6}"/>
    <dgm:cxn modelId="{5A4B46B3-461F-8845-B750-84A4E86D1A4F}" type="presParOf" srcId="{4118C69E-E8C8-B447-8AB1-B36A1C9DF70E}" destId="{5E1667B5-0A91-4444-B7DA-8CAA8E1CF0D8}" srcOrd="0" destOrd="0" presId="urn:microsoft.com/office/officeart/2005/8/layout/arrow4"/>
    <dgm:cxn modelId="{71C97ADC-7CB7-594F-A147-6D5BC019734E}" type="presParOf" srcId="{4118C69E-E8C8-B447-8AB1-B36A1C9DF70E}" destId="{BE780F3E-3E2D-1640-A624-4C45984A93A2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A4F7A-66F2-2546-8F31-929CBC0E9D0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1F3A9-C990-7741-9276-682F59D6F3F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5ABCB9AA-7050-A440-BD0D-F48C92D5F651}" type="parTrans" cxnId="{74B78F2E-BFDB-0E43-8C83-3F6BF4A89BBA}">
      <dgm:prSet/>
      <dgm:spPr/>
      <dgm:t>
        <a:bodyPr/>
        <a:lstStyle/>
        <a:p>
          <a:endParaRPr lang="en-US"/>
        </a:p>
      </dgm:t>
    </dgm:pt>
    <dgm:pt modelId="{50675C70-074C-0C47-BE6E-0FFB82BD1AA7}" type="sibTrans" cxnId="{74B78F2E-BFDB-0E43-8C83-3F6BF4A89BBA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283309A8-2F9D-E24D-A140-61087B4DE478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</dgm:t>
    </dgm:pt>
    <dgm:pt modelId="{AEC8CBEF-89A6-AF46-A528-F940723F43A8}" type="parTrans" cxnId="{CC1B61CA-6D45-6549-895E-06A3AE23A2B5}">
      <dgm:prSet/>
      <dgm:spPr/>
      <dgm:t>
        <a:bodyPr/>
        <a:lstStyle/>
        <a:p>
          <a:endParaRPr lang="en-US"/>
        </a:p>
      </dgm:t>
    </dgm:pt>
    <dgm:pt modelId="{785E1BD3-857B-7046-A608-D8799BD38753}" type="sibTrans" cxnId="{CC1B61CA-6D45-6549-895E-06A3AE23A2B5}">
      <dgm:prSet/>
      <dgm:spPr/>
      <dgm:t>
        <a:bodyPr/>
        <a:lstStyle/>
        <a:p>
          <a:endParaRPr lang="en-US"/>
        </a:p>
      </dgm:t>
    </dgm:pt>
    <dgm:pt modelId="{A40A5C20-7874-4D42-8FBF-03F6C17FEA0E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gm:t>
    </dgm:pt>
    <dgm:pt modelId="{4FD386A7-C2EE-BD4A-8766-0AFFC356292F}" type="parTrans" cxnId="{214E0760-3072-F840-A9CD-025B6C6F92CC}">
      <dgm:prSet/>
      <dgm:spPr/>
      <dgm:t>
        <a:bodyPr/>
        <a:lstStyle/>
        <a:p>
          <a:endParaRPr lang="en-US"/>
        </a:p>
      </dgm:t>
    </dgm:pt>
    <dgm:pt modelId="{8FA38491-DD76-784B-AAEB-D8C757A749BB}" type="sibTrans" cxnId="{214E0760-3072-F840-A9CD-025B6C6F92CC}">
      <dgm:prSet/>
      <dgm:spPr/>
      <dgm:t>
        <a:bodyPr/>
        <a:lstStyle/>
        <a:p>
          <a:endParaRPr lang="en-US"/>
        </a:p>
      </dgm:t>
    </dgm:pt>
    <dgm:pt modelId="{589FFEDB-74A5-A042-93D2-FE60D842BA72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A79B0172-68AD-AC4D-81E9-0FC4AFA87F1F}" type="parTrans" cxnId="{2FFBBAF0-017C-EA44-BB90-76C6B4CE5093}">
      <dgm:prSet/>
      <dgm:spPr/>
      <dgm:t>
        <a:bodyPr/>
        <a:lstStyle/>
        <a:p>
          <a:endParaRPr lang="en-US"/>
        </a:p>
      </dgm:t>
    </dgm:pt>
    <dgm:pt modelId="{616EF3C3-EFA0-FD43-8DA9-B033FDAEAADF}" type="sibTrans" cxnId="{2FFBBAF0-017C-EA44-BB90-76C6B4CE5093}">
      <dgm:prSet/>
      <dgm:spPr/>
      <dgm:t>
        <a:bodyPr/>
        <a:lstStyle/>
        <a:p>
          <a:endParaRPr lang="en-US"/>
        </a:p>
      </dgm:t>
    </dgm:pt>
    <dgm:pt modelId="{910438EC-FFAE-3344-8C02-D48F40D3D728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EAE88D27-1554-9C49-8BB4-6585FC6B94B7}" type="parTrans" cxnId="{6E9E77E4-4BC2-E34C-A6AC-88CC77379783}">
      <dgm:prSet/>
      <dgm:spPr/>
      <dgm:t>
        <a:bodyPr/>
        <a:lstStyle/>
        <a:p>
          <a:endParaRPr lang="en-US"/>
        </a:p>
      </dgm:t>
    </dgm:pt>
    <dgm:pt modelId="{6722906A-CB3E-094C-9617-864C5C1EA94A}" type="sibTrans" cxnId="{6E9E77E4-4BC2-E34C-A6AC-88CC77379783}">
      <dgm:prSet/>
      <dgm:spPr/>
      <dgm:t>
        <a:bodyPr/>
        <a:lstStyle/>
        <a:p>
          <a:endParaRPr lang="en-US"/>
        </a:p>
      </dgm:t>
    </dgm:pt>
    <dgm:pt modelId="{201A57E2-76AF-FE41-ADC1-1010724CC2B6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892463A7-4E85-A141-A530-74B3982C251B}" type="parTrans" cxnId="{AC4BB324-11B0-B448-B347-5C34D29391B0}">
      <dgm:prSet/>
      <dgm:spPr/>
      <dgm:t>
        <a:bodyPr/>
        <a:lstStyle/>
        <a:p>
          <a:endParaRPr lang="en-US"/>
        </a:p>
      </dgm:t>
    </dgm:pt>
    <dgm:pt modelId="{ABCBDE55-20D1-0449-A68A-2F5D66B55FEF}" type="sibTrans" cxnId="{AC4BB324-11B0-B448-B347-5C34D29391B0}">
      <dgm:prSet/>
      <dgm:spPr/>
      <dgm:t>
        <a:bodyPr/>
        <a:lstStyle/>
        <a:p>
          <a:endParaRPr lang="en-US"/>
        </a:p>
      </dgm:t>
    </dgm:pt>
    <dgm:pt modelId="{107022A5-A8A3-FA4A-AEE6-7C8C2A4929B7}" type="pres">
      <dgm:prSet presAssocID="{ADCA4F7A-66F2-2546-8F31-929CBC0E9D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B6517-695C-1A4B-A93D-3447D3303E50}" type="pres">
      <dgm:prSet presAssocID="{D261F3A9-C990-7741-9276-682F59D6F3FC}" presName="composite" presStyleCnt="0"/>
      <dgm:spPr/>
    </dgm:pt>
    <dgm:pt modelId="{5D202678-3D94-FF48-8F55-B9130E637EB8}" type="pres">
      <dgm:prSet presAssocID="{D261F3A9-C990-7741-9276-682F59D6F3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7DF30-7002-0744-A918-04E6C4CD1AC0}" type="pres">
      <dgm:prSet presAssocID="{D261F3A9-C990-7741-9276-682F59D6F3FC}" presName="parSh" presStyleLbl="node1" presStyleIdx="0" presStyleCnt="2"/>
      <dgm:spPr/>
      <dgm:t>
        <a:bodyPr/>
        <a:lstStyle/>
        <a:p>
          <a:endParaRPr lang="en-US"/>
        </a:p>
      </dgm:t>
    </dgm:pt>
    <dgm:pt modelId="{DEDCC343-7F71-AF45-8E8B-AFFE47DA6411}" type="pres">
      <dgm:prSet presAssocID="{D261F3A9-C990-7741-9276-682F59D6F3FC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D89F-F137-D547-AC47-809BF7E3E74B}" type="pres">
      <dgm:prSet presAssocID="{50675C70-074C-0C47-BE6E-0FFB82BD1AA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B0B892D-A617-D040-BCE1-FF17D3CEFBDF}" type="pres">
      <dgm:prSet presAssocID="{50675C70-074C-0C47-BE6E-0FFB82BD1AA7}" presName="connTx" presStyleLbl="sibTrans2D1" presStyleIdx="0" presStyleCnt="1"/>
      <dgm:spPr/>
      <dgm:t>
        <a:bodyPr/>
        <a:lstStyle/>
        <a:p>
          <a:endParaRPr lang="en-US"/>
        </a:p>
      </dgm:t>
    </dgm:pt>
    <dgm:pt modelId="{729EB327-847C-D94D-955B-A650B84330E3}" type="pres">
      <dgm:prSet presAssocID="{589FFEDB-74A5-A042-93D2-FE60D842BA72}" presName="composite" presStyleCnt="0"/>
      <dgm:spPr/>
    </dgm:pt>
    <dgm:pt modelId="{2E7E50DE-DC36-5243-ACC5-4CBF39E0CBD1}" type="pres">
      <dgm:prSet presAssocID="{589FFEDB-74A5-A042-93D2-FE60D842BA7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C1A6-F203-1543-93C5-44DE2BCC5225}" type="pres">
      <dgm:prSet presAssocID="{589FFEDB-74A5-A042-93D2-FE60D842BA72}" presName="parSh" presStyleLbl="node1" presStyleIdx="1" presStyleCnt="2"/>
      <dgm:spPr/>
      <dgm:t>
        <a:bodyPr/>
        <a:lstStyle/>
        <a:p>
          <a:endParaRPr lang="en-US"/>
        </a:p>
      </dgm:t>
    </dgm:pt>
    <dgm:pt modelId="{4EE3BE4E-9B2A-9545-B3D8-A78722753856}" type="pres">
      <dgm:prSet presAssocID="{589FFEDB-74A5-A042-93D2-FE60D842BA72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E77E4-4BC2-E34C-A6AC-88CC77379783}" srcId="{589FFEDB-74A5-A042-93D2-FE60D842BA72}" destId="{910438EC-FFAE-3344-8C02-D48F40D3D728}" srcOrd="0" destOrd="0" parTransId="{EAE88D27-1554-9C49-8BB4-6585FC6B94B7}" sibTransId="{6722906A-CB3E-094C-9617-864C5C1EA94A}"/>
    <dgm:cxn modelId="{214E0760-3072-F840-A9CD-025B6C6F92CC}" srcId="{D261F3A9-C990-7741-9276-682F59D6F3FC}" destId="{A40A5C20-7874-4D42-8FBF-03F6C17FEA0E}" srcOrd="1" destOrd="0" parTransId="{4FD386A7-C2EE-BD4A-8766-0AFFC356292F}" sibTransId="{8FA38491-DD76-784B-AAEB-D8C757A749BB}"/>
    <dgm:cxn modelId="{779DCA5B-C7A8-2D43-9C6C-F38B1AAF8FF5}" type="presOf" srcId="{589FFEDB-74A5-A042-93D2-FE60D842BA72}" destId="{2E7E50DE-DC36-5243-ACC5-4CBF39E0CBD1}" srcOrd="0" destOrd="0" presId="urn:microsoft.com/office/officeart/2005/8/layout/process3"/>
    <dgm:cxn modelId="{80AE582E-A9CC-364A-961E-49B7CC665571}" type="presOf" srcId="{D261F3A9-C990-7741-9276-682F59D6F3FC}" destId="{5D202678-3D94-FF48-8F55-B9130E637EB8}" srcOrd="0" destOrd="0" presId="urn:microsoft.com/office/officeart/2005/8/layout/process3"/>
    <dgm:cxn modelId="{7F312737-927B-7048-AB0C-68F08119DEBA}" type="presOf" srcId="{910438EC-FFAE-3344-8C02-D48F40D3D728}" destId="{4EE3BE4E-9B2A-9545-B3D8-A78722753856}" srcOrd="0" destOrd="0" presId="urn:microsoft.com/office/officeart/2005/8/layout/process3"/>
    <dgm:cxn modelId="{AC4BB324-11B0-B448-B347-5C34D29391B0}" srcId="{589FFEDB-74A5-A042-93D2-FE60D842BA72}" destId="{201A57E2-76AF-FE41-ADC1-1010724CC2B6}" srcOrd="1" destOrd="0" parTransId="{892463A7-4E85-A141-A530-74B3982C251B}" sibTransId="{ABCBDE55-20D1-0449-A68A-2F5D66B55FEF}"/>
    <dgm:cxn modelId="{2FFBBAF0-017C-EA44-BB90-76C6B4CE5093}" srcId="{ADCA4F7A-66F2-2546-8F31-929CBC0E9D0D}" destId="{589FFEDB-74A5-A042-93D2-FE60D842BA72}" srcOrd="1" destOrd="0" parTransId="{A79B0172-68AD-AC4D-81E9-0FC4AFA87F1F}" sibTransId="{616EF3C3-EFA0-FD43-8DA9-B033FDAEAADF}"/>
    <dgm:cxn modelId="{5D9C968E-8CC7-D947-9CCE-339774BA0C41}" type="presOf" srcId="{201A57E2-76AF-FE41-ADC1-1010724CC2B6}" destId="{4EE3BE4E-9B2A-9545-B3D8-A78722753856}" srcOrd="0" destOrd="1" presId="urn:microsoft.com/office/officeart/2005/8/layout/process3"/>
    <dgm:cxn modelId="{37792CF1-D668-6E4F-BF7C-139290FB9680}" type="presOf" srcId="{A40A5C20-7874-4D42-8FBF-03F6C17FEA0E}" destId="{DEDCC343-7F71-AF45-8E8B-AFFE47DA6411}" srcOrd="0" destOrd="1" presId="urn:microsoft.com/office/officeart/2005/8/layout/process3"/>
    <dgm:cxn modelId="{8A593BA3-4834-0D45-B800-5E45C1F28C04}" type="presOf" srcId="{D261F3A9-C990-7741-9276-682F59D6F3FC}" destId="{93A7DF30-7002-0744-A918-04E6C4CD1AC0}" srcOrd="1" destOrd="0" presId="urn:microsoft.com/office/officeart/2005/8/layout/process3"/>
    <dgm:cxn modelId="{1FFD5700-5B74-704F-AB6D-B4E56F422E83}" type="presOf" srcId="{50675C70-074C-0C47-BE6E-0FFB82BD1AA7}" destId="{44CAD89F-F137-D547-AC47-809BF7E3E74B}" srcOrd="0" destOrd="0" presId="urn:microsoft.com/office/officeart/2005/8/layout/process3"/>
    <dgm:cxn modelId="{CC1B61CA-6D45-6549-895E-06A3AE23A2B5}" srcId="{D261F3A9-C990-7741-9276-682F59D6F3FC}" destId="{283309A8-2F9D-E24D-A140-61087B4DE478}" srcOrd="0" destOrd="0" parTransId="{AEC8CBEF-89A6-AF46-A528-F940723F43A8}" sibTransId="{785E1BD3-857B-7046-A608-D8799BD38753}"/>
    <dgm:cxn modelId="{C0CFFE2E-510A-B840-9652-5D7E9179D310}" type="presOf" srcId="{283309A8-2F9D-E24D-A140-61087B4DE478}" destId="{DEDCC343-7F71-AF45-8E8B-AFFE47DA6411}" srcOrd="0" destOrd="0" presId="urn:microsoft.com/office/officeart/2005/8/layout/process3"/>
    <dgm:cxn modelId="{ECF4FE4F-BBF7-3944-BFE3-E9D09DDCD0FE}" type="presOf" srcId="{50675C70-074C-0C47-BE6E-0FFB82BD1AA7}" destId="{CB0B892D-A617-D040-BCE1-FF17D3CEFBDF}" srcOrd="1" destOrd="0" presId="urn:microsoft.com/office/officeart/2005/8/layout/process3"/>
    <dgm:cxn modelId="{097A71BF-6B3A-974A-A8B9-8126D9F6B2A7}" type="presOf" srcId="{ADCA4F7A-66F2-2546-8F31-929CBC0E9D0D}" destId="{107022A5-A8A3-FA4A-AEE6-7C8C2A4929B7}" srcOrd="0" destOrd="0" presId="urn:microsoft.com/office/officeart/2005/8/layout/process3"/>
    <dgm:cxn modelId="{74B78F2E-BFDB-0E43-8C83-3F6BF4A89BBA}" srcId="{ADCA4F7A-66F2-2546-8F31-929CBC0E9D0D}" destId="{D261F3A9-C990-7741-9276-682F59D6F3FC}" srcOrd="0" destOrd="0" parTransId="{5ABCB9AA-7050-A440-BD0D-F48C92D5F651}" sibTransId="{50675C70-074C-0C47-BE6E-0FFB82BD1AA7}"/>
    <dgm:cxn modelId="{4AC018D3-0476-E748-90E5-F28CB55CFE3D}" type="presOf" srcId="{589FFEDB-74A5-A042-93D2-FE60D842BA72}" destId="{3D11C1A6-F203-1543-93C5-44DE2BCC5225}" srcOrd="1" destOrd="0" presId="urn:microsoft.com/office/officeart/2005/8/layout/process3"/>
    <dgm:cxn modelId="{2B122AFD-C2C3-4543-A5F4-F457010B2A54}" type="presParOf" srcId="{107022A5-A8A3-FA4A-AEE6-7C8C2A4929B7}" destId="{1C8B6517-695C-1A4B-A93D-3447D3303E50}" srcOrd="0" destOrd="0" presId="urn:microsoft.com/office/officeart/2005/8/layout/process3"/>
    <dgm:cxn modelId="{CDEFC654-D9CA-3D4E-9BD1-468609917E2D}" type="presParOf" srcId="{1C8B6517-695C-1A4B-A93D-3447D3303E50}" destId="{5D202678-3D94-FF48-8F55-B9130E637EB8}" srcOrd="0" destOrd="0" presId="urn:microsoft.com/office/officeart/2005/8/layout/process3"/>
    <dgm:cxn modelId="{48A825F5-6DD4-B74B-B0B9-4E5E177212AD}" type="presParOf" srcId="{1C8B6517-695C-1A4B-A93D-3447D3303E50}" destId="{93A7DF30-7002-0744-A918-04E6C4CD1AC0}" srcOrd="1" destOrd="0" presId="urn:microsoft.com/office/officeart/2005/8/layout/process3"/>
    <dgm:cxn modelId="{968983DB-E18D-A045-A9F6-E8E35AAAA122}" type="presParOf" srcId="{1C8B6517-695C-1A4B-A93D-3447D3303E50}" destId="{DEDCC343-7F71-AF45-8E8B-AFFE47DA6411}" srcOrd="2" destOrd="0" presId="urn:microsoft.com/office/officeart/2005/8/layout/process3"/>
    <dgm:cxn modelId="{427B2304-9B56-8F40-858E-AB396061FD1E}" type="presParOf" srcId="{107022A5-A8A3-FA4A-AEE6-7C8C2A4929B7}" destId="{44CAD89F-F137-D547-AC47-809BF7E3E74B}" srcOrd="1" destOrd="0" presId="urn:microsoft.com/office/officeart/2005/8/layout/process3"/>
    <dgm:cxn modelId="{B75BE1FD-CCA4-3243-9DEA-4E0B2E107CAE}" type="presParOf" srcId="{44CAD89F-F137-D547-AC47-809BF7E3E74B}" destId="{CB0B892D-A617-D040-BCE1-FF17D3CEFBDF}" srcOrd="0" destOrd="0" presId="urn:microsoft.com/office/officeart/2005/8/layout/process3"/>
    <dgm:cxn modelId="{AE7301C4-E7DD-E844-A58D-1FDA3C3392F9}" type="presParOf" srcId="{107022A5-A8A3-FA4A-AEE6-7C8C2A4929B7}" destId="{729EB327-847C-D94D-955B-A650B84330E3}" srcOrd="2" destOrd="0" presId="urn:microsoft.com/office/officeart/2005/8/layout/process3"/>
    <dgm:cxn modelId="{B60465FF-56B7-FB4F-BFF3-43728DACD263}" type="presParOf" srcId="{729EB327-847C-D94D-955B-A650B84330E3}" destId="{2E7E50DE-DC36-5243-ACC5-4CBF39E0CBD1}" srcOrd="0" destOrd="0" presId="urn:microsoft.com/office/officeart/2005/8/layout/process3"/>
    <dgm:cxn modelId="{4251CF80-0503-BA47-9761-D087C2183720}" type="presParOf" srcId="{729EB327-847C-D94D-955B-A650B84330E3}" destId="{3D11C1A6-F203-1543-93C5-44DE2BCC5225}" srcOrd="1" destOrd="0" presId="urn:microsoft.com/office/officeart/2005/8/layout/process3"/>
    <dgm:cxn modelId="{A043DEB1-E167-0C4F-A4E8-E84576A90915}" type="presParOf" srcId="{729EB327-847C-D94D-955B-A650B84330E3}" destId="{4EE3BE4E-9B2A-9545-B3D8-A7872275385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67B5-0A91-4444-B7DA-8CAA8E1CF0D8}">
      <dsp:nvSpPr>
        <dsp:cNvPr id="0" name=""/>
        <dsp:cNvSpPr/>
      </dsp:nvSpPr>
      <dsp:spPr>
        <a:xfrm flipH="1" flipV="1">
          <a:off x="11380" y="0"/>
          <a:ext cx="4560619" cy="4953000"/>
        </a:xfrm>
        <a:prstGeom prst="upArrow">
          <a:avLst/>
        </a:prstGeom>
        <a:solidFill>
          <a:schemeClr val="tx1"/>
        </a:solidFill>
        <a:ln w="28575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80F3E-3E2D-1640-A624-4C45984A93A2}">
      <dsp:nvSpPr>
        <dsp:cNvPr id="0" name=""/>
        <dsp:cNvSpPr/>
      </dsp:nvSpPr>
      <dsp:spPr>
        <a:xfrm>
          <a:off x="1066796" y="24"/>
          <a:ext cx="2560320" cy="449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Consequences:</a:t>
          </a:r>
          <a:endParaRPr lang="en-US" sz="25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Corruption of program data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Unexpected transfer of control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Memory access violations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Execution of code chosen by attacker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1066796" y="24"/>
        <a:ext cx="2560320" cy="4495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7DF30-7002-0744-A918-04E6C4CD1AC0}">
      <dsp:nvSpPr>
        <dsp:cNvPr id="0" name=""/>
        <dsp:cNvSpPr/>
      </dsp:nvSpPr>
      <dsp:spPr>
        <a:xfrm>
          <a:off x="3249" y="135152"/>
          <a:ext cx="2789587" cy="161234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3249" y="135152"/>
        <a:ext cx="2789587" cy="1074895"/>
      </dsp:txXfrm>
    </dsp:sp>
    <dsp:sp modelId="{DEDCC343-7F71-AF45-8E8B-AFFE47DA6411}">
      <dsp:nvSpPr>
        <dsp:cNvPr id="0" name=""/>
        <dsp:cNvSpPr/>
      </dsp:nvSpPr>
      <dsp:spPr>
        <a:xfrm>
          <a:off x="574610" y="1210047"/>
          <a:ext cx="2789587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sp:txBody>
      <dsp:txXfrm>
        <a:off x="624483" y="1259920"/>
        <a:ext cx="2689841" cy="1603054"/>
      </dsp:txXfrm>
    </dsp:sp>
    <dsp:sp modelId="{44CAD89F-F137-D547-AC47-809BF7E3E74B}">
      <dsp:nvSpPr>
        <dsp:cNvPr id="0" name=""/>
        <dsp:cNvSpPr/>
      </dsp:nvSpPr>
      <dsp:spPr>
        <a:xfrm>
          <a:off x="3215728" y="325336"/>
          <a:ext cx="896529" cy="69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215728" y="464241"/>
        <a:ext cx="688171" cy="416716"/>
      </dsp:txXfrm>
    </dsp:sp>
    <dsp:sp modelId="{3D11C1A6-F203-1543-93C5-44DE2BCC5225}">
      <dsp:nvSpPr>
        <dsp:cNvPr id="0" name=""/>
        <dsp:cNvSpPr/>
      </dsp:nvSpPr>
      <dsp:spPr>
        <a:xfrm>
          <a:off x="4484402" y="135152"/>
          <a:ext cx="2789587" cy="161234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4484402" y="135152"/>
        <a:ext cx="2789587" cy="1074895"/>
      </dsp:txXfrm>
    </dsp:sp>
    <dsp:sp modelId="{4EE3BE4E-9B2A-9545-B3D8-A78722753856}">
      <dsp:nvSpPr>
        <dsp:cNvPr id="0" name=""/>
        <dsp:cNvSpPr/>
      </dsp:nvSpPr>
      <dsp:spPr>
        <a:xfrm>
          <a:off x="5055763" y="1210047"/>
          <a:ext cx="2789587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>
        <a:off x="5105636" y="1259920"/>
        <a:ext cx="2689841" cy="1603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 or heap overflow  exploits, including a number of serious, remotely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 25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Dangerous Software Errors list, Risky Resource Management category,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variants. These can result in exploits to both operating systems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applications, and still comprise the majority of exploits in widely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 toolkits [VEEN12]. Yet this type of attack has been known since it was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48DE-2947-634B-AF46-5D76327CB10E}" type="slidenum">
              <a:rPr lang="en-AU"/>
              <a:pPr/>
              <a:t>10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stack buffer overflow occurs when the targeted buffer is located on the stack,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local variable in a function’s stack frame. This form of attack is also referred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stack smashing . Stack buffer overflow attacks have been exploited since first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seen in the wild in the Morris Internet Worm in 1988. The exploits it used included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unchecked buffer overflow resulting from the use of the C gets() function in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daemon. The publication by Aleph One (Elias Levy) of details of the attack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to exploit it [LEVY96] hastened further use of this technique. As indicated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chapter introduction, stack buffer overflows are still being widely exploited,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vulnerabilities continue to be discovered in widely deployed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better understand how buffer overflows work,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take a brief digression into the mechanisms used by program functions to manage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local state on each call. When one function calls another, at the very least it needs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somewhere to save the return address so the called function can return control when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finishes. Aside from that, it also needs locations to save the parameters to be passed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called function and also possibly to save register values that it wishes to continue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when the called function returns. All of these data are usually saved on the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structure known as a stack frame . The called function also needs locations to save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local variables, somewhere different for every call so that it is possible for a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call itself either directly or indirectly. This is known as a recursive function call. 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modern languages, including C, local variables are also stored in the function’s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frame. One further piece of information then needed is some means of chaining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frames together, so that as a function is exiting it can restore the stack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calling function before transferring control to the return address.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11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Sets the frame pointer to be the current stack pointer value (that is the address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old frame pointer), which now identifies the new stack frame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10. Pops the parameters for the called function off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mechanisms and the structure and use of stack frames may be found in [STAL13].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123-8C31-D648-A70E-4C24CA96A20A}" type="slidenum">
              <a:rPr lang="en-AU"/>
              <a:pPr/>
              <a:t>12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preceding background, consider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basic buffer overflow introduced in Section 10.1 . Because the local variables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placed below the saved frame pointer and return address, the possibility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exploiting a local buffer variable overflow vulnerability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or both of these key function linkage values. Note that the local variables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allocated space in the stack frame in order of declaration, growing down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with the top of stack. Compiler optimization can potentially change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 the actual layout will need to be determined for any specific program of interest.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possibility of overwriting the saved frame pointer and return address forms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core of a stack overflow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this point, it is useful to step back and take a somewhat wider view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running program, and the placement of key regions such as the program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data, heap and stack. When a program is run, the operating system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a new process for it. The process is given its own virtual address space,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general structure as shown in Figure 10.4 . This consists of the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program file (including global data, relocation table, and actual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segments) near the bottom of this address space, space for the program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then grow upward from above the code, and room for the stack to grow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near the middle (if room is reserved for kernel space in the upper half) or top.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frames we discussed are hence placed one below another in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area, as the stack grows downward through memory. We return to discuss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other components later. Further details on the layout of a processes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be found in [STAL14c].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2E8-35E3-EC46-A5A8-665983D929A8}" type="slidenum">
              <a:rPr lang="en-AU"/>
              <a:pPr/>
              <a:t>13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operation of a classic stack overflow, consider the C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10.5a . It contains a single local variable,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9C550-570C-2546-A49D-3CFB709EED97}" type="slidenum">
              <a:rPr lang="en-AU"/>
              <a:pPr/>
              <a:t>14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saved in the stack frame for this function, located somewhere below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and return address, as shown in Figure 10.6 . This hello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 version of the classic Hello World program) prompts for a name, which it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into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using the unsafe gets() library routine. It then displays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read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 As long as a small value is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there will be no problems and the program calling this function will run successfully,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shown in the first of the example program runs in Figure 10.5b 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too much data are input, as shown in the second of the example program runs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10.5b , then the data extend beyond the end of the buffer and ends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overwriting the saved frame pointer and return address with garbage values (corresponding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binary representation of the characters supplied). Then,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 attempts to transfer control to the return address, it typically jumps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 illegal memory location, resulting in a Segmentation Fault and the abnormal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termination of the program, as shown. Just supplying random input like this, leading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to the program crashing, demonstrates the basic stack overflow attack.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since the program has crashed, it can no longer supply the function or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was running for. At its simplest, then, a stack overflow can result in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attack on a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more interest to the attacker, rather than immediately crashing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have it transfer control to a location and code of the attacker’s choosing.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simplest way of doing this is for the input causing the buffer overflow to contain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target address at the point where it will overwrite the saved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in the stack frame. Then when the attacked function finishes and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instruction, instead of returning to the calling function, it will jump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address instead and execute instructions from there.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B128-759F-D540-AA26-72AF4CD0C961}" type="slidenum">
              <a:rPr lang="en-AU"/>
              <a:pPr/>
              <a:t>16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looking at the design of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there are a few more things to note about the structure of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with a buffer overflow attack. In all the examples used so far,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has occurred when the input was read. This was the approach taken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buffer overflow attacks, such as in the Morris Worm. However,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buffer overflow exists anywhere that data is copied or merged into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at least some of the data are read from outside the program. If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check to ensure the buffer is large enough, or the data copied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terminated, then a buffer overflow can occur. The possibility also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program can safely read and save input, pass it around the program,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at some later time in another function unsafely copy it, resulting in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 Figure 10.7a shows an example program illustrating this behavior.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 includes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is passed along with its size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which safely reads a value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fgets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routine guarantees to read no more characters than one less than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size, allowing room for the trailing NULL.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 then returns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main(), which then calls the function display() with the value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constructs a response string in a second local buffer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displays this. Unfortunately,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 is another common,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C library routine that fails to check that it does not write too much data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destination buffer. Note in this program that the buffers are both the same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quite common practice in C programs, although they are usually rather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those used in these example programs. Indeed the standard C IO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a defined constant BUFSIZ, which is the default size of the input buffers it uses.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constant is often used in C programs as the standard size of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buffer. The problem that may result, as it does in this example, occurs when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being merged into a buffer that includes the contents of another buffer,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space needed exceeds the space available. Look at the example runs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shown in Figure 10.7b . For the first run, the value read is small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merged response didn’t corrupt the stack frame. For the second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input was much too large. However, because a safe input function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used, only 15 characters were read, as shown in the following line. When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merged with the response string, the result was larger than the space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destination buffer. In fact, it overwrote the saved frame pointer, but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address. So the function returned, as shown by the message printed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function. But when main() tried to return, because its stack frame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corrupted and was now some random value, the program jumped to an illegal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and crashed. In this case the combined result was not long enough to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address, but this would be possible if a larger buffer size had been used.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shows that when looking for buffer overflows, all possible places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externally sourced data are copied or merged have to be located. Note that these do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even have to be in the code for a particular program, they can (and indeed do)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in library routines used by programs, including both standard libraries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third-party application libraries. Thus, for both attacker and defender, the scope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buffer overflow locations is very large. A list of some of the most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standard C Library routines is given in Table 10.2 . These routines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suspect and should not be used without checking the total size of data being transferred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advance, or better still by being replaced with safer alternatives.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10.1 provides a brief history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some of the more notable incidents in the history of buffer overflow exploits.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due to a legacy of buggy code in widely deployed operating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applications, a failure to patch and update many systems, and continuing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 by programmers, it is still a major source of concern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practitioners. This chapter focuses on how a buffer overflow occurs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methods can be used to prevent or detect its occurrence.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3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 smtClean="0"/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, also known as a buffer overrun , is defined in the NIST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Glossary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Key Information Security Terms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Overrun A condition at an interface under which more input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placed into a buffer or data holding area than the capacity allocated, overwriting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information. Attackers exploit such a condition to crash a system or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insert specially crafted code that allows them to gain control of the 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5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28E0-D728-CD40-95FE-6801C44D2703}" type="slidenum">
              <a:rPr lang="en-AU"/>
              <a:pPr/>
              <a:t>6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basic operation of a buffer overflow, consider the C main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10.1a . This contains three variables (valid , str1, and str2),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whose values will typically be saved in adjacent memory locations. The order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these will depend on the type of variable (local or global),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compiler used, and the target machine architecture. 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53FB-C3AC-0A4C-80F4-DF46B6146CCD}" type="slidenum">
              <a:rPr lang="en-AU"/>
              <a:pPr/>
              <a:t>7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for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this example we will assume that they are saved in consecutive memory locations,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highest to lowest, as shown in Figure 10.2 .  This will typically be the case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variables in a C function on common processor architectures such as the Intel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Pentium family. The purpose of the code fragment is to call the function next_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tag(str1) to copy into str1 some expected tag value. Let’s assume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START. It then reads the next line from the standard input for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C library gets() function and then compares the string read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tag. If the next line did indeed contain just the string START, this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succeed, and the variable VALID would be set to TRUE.  This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shown in the first of the three example program runs in Figure 10.1b .  Any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tag would leave it with the value FALSE. Such a code fragment might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parse some structured network protocol interaction or formatted text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with this code exists because the traditional C library gets()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include any checking on the amount of data copied. It will read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 of text from the program’s standard input up until the first newline 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and copy it into the supplied buffer followed by the NULL terminator used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 strings. If more than seven characters are present on the input line, when read in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(along with the terminating NULL character) require more room than is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str2 buffer. Consequently, the extra characters will proceed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adjacent variable, str1 in this case. For example, if the input line contained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EVILINPUTVALUE, the result will be that str1 will be overwritten with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TVALUE, and str2 will use not only the eight characters allocated to it but seven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str1 as well. This can be seen in the second example run in Figure 10.1b .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resulted in corruption of a variable not directly used to save the input.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strings are not equal, valid also retains the value FALSE. Further, if 16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characters were input, additional memory locations would be overwritten.</a:t>
            </a:r>
            <a:endParaRPr lang="en-US" dirty="0" smtClean="0">
              <a:latin typeface="Times" pitchFamily="-110" charset="0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8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, which we discuss in Chapter 11 .2, to automatically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A0B2-5A5E-544B-9468-96836C541B0C}" type="slidenum">
              <a:rPr lang="en-AU"/>
              <a:pPr/>
              <a:t>9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exploring buffer overflows further, it is worth considering just how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for their occurrence developed and why programs are not necessarily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such errors. To understand this, we need to briefly consider the history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programming languages and the fundamental operation of computer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basic machine level, all of the data manipulated by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by the computer processor are stored in either the processor’s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in memory. The data are simply arrays of bytes. Their interpretation is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 by the function of the instructions accessing them. Some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treat the bytes are representing integer values, others as addresses of data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instructions, and others as arrays of characters. There is nothing intrinsic in the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 that indicates that some locations have an interpretation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others. Thus, the responsibility is placed on the assembly language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the correct interpretation is placed on any saved data value.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assembly (and hence machine) language programs gives the greatest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resources of the computer system, but at the highest cost and responsibility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coding effort for the programmer.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other end of the abstraction spectrum, modern high-level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like Java, ADA, Python, and many others have a very strong notion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variables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do not suffer from buffer overflows because they do not permit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to be saved into a buffer than it has space for. The higher levels of abstraction,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safe usage features of these languages, mean programmers can focus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solving the problem at hand and less on managing details of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But this flexibility and safety comes at a cost in resource use, both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 time, and in additional code that must executed at run time to impose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such as that on buffer limits. The distance from the underlying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architecture also means that access to some instructions and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resources is lost. This limits their usefulness in writing code, such as device drivers,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must interact with such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between these extremes are languages such as C and its derivatives,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many modern high-level control structures and data type abstractions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still provide the ability to access and manipulate memory data directly. The 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language was designed by Dennis Ritchie, at Bell Laboratories,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1970s. It was used very early to write the UNIX operating system and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applications that run on it. Its continued success was due to its ability to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low-level machine resources while still having the expressiveness of high-level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data structures and because it was fairly easily ported to a wide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processor architectures. It is worth noting that UNIX was one of the earliest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written in a high-level language. Up until then (and indeed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 for many years after), operating systems were typically written in assembly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which limited them to a specific processor architecture.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access low-level machine resources means that the language is susceptible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inappropriate use of memory contents. This was aggravated by the fact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common and widely used library functions, especially those relating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and processing of strings, failed to perform checks on the size of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used. Because these functions were common and widely used, and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 and derivative operating systems like Linux are widely deployed,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large legacy body of code using these unsafe functions, which are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 We return to this issue when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countermeasures for managing buffer overflows.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wmf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Buffer Overflow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Stack Buffer </a:t>
            </a:r>
            <a:r>
              <a:rPr lang="en-US" dirty="0" smtClean="0">
                <a:solidFill>
                  <a:srgbClr val="FFB91D"/>
                </a:solidFill>
              </a:rPr>
              <a:t>Overflows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O</a:t>
            </a:r>
            <a:r>
              <a:rPr lang="en-US" sz="3200" dirty="0" smtClean="0"/>
              <a:t>ccur </a:t>
            </a:r>
            <a:r>
              <a:rPr lang="en-US" sz="3200" dirty="0"/>
              <a:t>when buffer is located on </a:t>
            </a:r>
            <a:r>
              <a:rPr lang="en-US" sz="3200" dirty="0" smtClean="0"/>
              <a:t>stack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lso referred to as </a:t>
            </a:r>
            <a:r>
              <a:rPr lang="en-US" sz="2000" i="1" dirty="0" smtClean="0"/>
              <a:t>stack smashing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sed </a:t>
            </a:r>
            <a:r>
              <a:rPr lang="en-US" sz="2000" dirty="0"/>
              <a:t>by Morris </a:t>
            </a:r>
            <a:r>
              <a:rPr lang="en-US" sz="2000" dirty="0" smtClean="0"/>
              <a:t>Worm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xploits included an unchecked buffer overflow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</a:t>
            </a:r>
            <a:r>
              <a:rPr lang="en-US" sz="3200" dirty="0" smtClean="0"/>
              <a:t>re still being widely exploited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</a:t>
            </a:r>
            <a:r>
              <a:rPr lang="en-US" sz="3200" dirty="0" smtClean="0"/>
              <a:t>tack frame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When one function calls another it needs somewhere to save the return address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Also needs locations to save the parameters to be              passed in to the called function and to possibly                       save register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9" y="5445224"/>
            <a:ext cx="2012723" cy="14127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15972" r="6476" b="17593"/>
          <a:stretch/>
        </p:blipFill>
        <p:spPr>
          <a:xfrm>
            <a:off x="1403648" y="260648"/>
            <a:ext cx="6480720" cy="639163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9722"/>
          <a:stretch/>
        </p:blipFill>
        <p:spPr>
          <a:xfrm>
            <a:off x="1835696" y="188640"/>
            <a:ext cx="5802175" cy="655272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zoom dir="in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861" r="-3419"/>
          <a:stretch/>
        </p:blipFill>
        <p:spPr>
          <a:xfrm>
            <a:off x="1889124" y="177800"/>
            <a:ext cx="5857876" cy="65024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7867473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348880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900" cmpd="sng">
                  <a:solidFill>
                    <a:srgbClr val="0000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9047721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" r="-6822"/>
          <a:stretch/>
        </p:blipFill>
        <p:spPr>
          <a:xfrm>
            <a:off x="2082801" y="0"/>
            <a:ext cx="5299074" cy="6858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348880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900" cmpd="sng">
                  <a:solidFill>
                    <a:srgbClr val="0000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10763876"/>
      </p:ext>
    </p:extLst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600200"/>
          </a:xfrm>
        </p:spPr>
        <p:txBody>
          <a:bodyPr>
            <a:noAutofit/>
          </a:bodyPr>
          <a:lstStyle/>
          <a:p>
            <a:pPr>
              <a:lnSpc>
                <a:spcPts val="5300"/>
              </a:lnSpc>
            </a:pPr>
            <a:r>
              <a:rPr lang="en-US" sz="4900" dirty="0">
                <a:solidFill>
                  <a:srgbClr val="FFB91D"/>
                </a:solidFill>
              </a:rPr>
              <a:t>Table 10.2 </a:t>
            </a:r>
            <a:br>
              <a:rPr lang="en-US" sz="4900" dirty="0">
                <a:solidFill>
                  <a:srgbClr val="FFB91D"/>
                </a:solidFill>
              </a:rPr>
            </a:br>
            <a:r>
              <a:rPr lang="en-US" sz="4900" dirty="0">
                <a:solidFill>
                  <a:srgbClr val="FFB91D"/>
                </a:solidFill>
              </a:rPr>
              <a:t/>
            </a:r>
            <a:br>
              <a:rPr lang="en-US" sz="4900" dirty="0">
                <a:solidFill>
                  <a:srgbClr val="FFB91D"/>
                </a:solidFill>
              </a:rPr>
            </a:br>
            <a:r>
              <a:rPr lang="en-US" sz="4900" dirty="0">
                <a:solidFill>
                  <a:srgbClr val="FFB91D"/>
                </a:solidFill>
              </a:rPr>
              <a:t>Some Common Unsafe C Standard Library Routines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672"/>
          <a:stretch/>
        </p:blipFill>
        <p:spPr>
          <a:xfrm>
            <a:off x="323528" y="3645024"/>
            <a:ext cx="8574491" cy="20047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86191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52736"/>
            <a:ext cx="9144000" cy="1401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Table </a:t>
            </a:r>
            <a:r>
              <a:rPr lang="en-US" b="1" dirty="0" smtClean="0">
                <a:effectLst/>
              </a:rPr>
              <a:t>10.1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A </a:t>
            </a:r>
            <a:r>
              <a:rPr lang="en-US" b="1" dirty="0">
                <a:effectLst/>
              </a:rPr>
              <a:t>Brief History of Some Buffer Overflow Attacks</a:t>
            </a:r>
            <a:r>
              <a:rPr lang="en-US" dirty="0">
                <a:effectLst/>
              </a:rPr>
              <a:t> 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84" y="2060848"/>
            <a:ext cx="718666" cy="839344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49068"/>
              </p:ext>
            </p:extLst>
          </p:nvPr>
        </p:nvGraphicFramePr>
        <p:xfrm>
          <a:off x="251520" y="3068960"/>
          <a:ext cx="8640960" cy="333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6" name="Document" r:id="rId5" imgW="6095776" imgH="2349414" progId="Word.Document.12">
                  <p:embed/>
                </p:oleObj>
              </mc:Choice>
              <mc:Fallback>
                <p:oleObj name="Document" r:id="rId5" imgW="6095776" imgH="2349414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8960"/>
                        <a:ext cx="8640960" cy="3330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/>
              <a:t>Buffer Overflow</a:t>
            </a:r>
            <a:endParaRPr kumimoji="1" lang="en-AU" sz="36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AU" sz="3600" dirty="0"/>
              <a:t>A</a:t>
            </a:r>
            <a:r>
              <a:rPr lang="en-AU" sz="3600" dirty="0" smtClean="0"/>
              <a:t> </a:t>
            </a:r>
            <a:r>
              <a:rPr lang="en-AU" sz="3600" dirty="0"/>
              <a:t>very common attack mechanism</a:t>
            </a:r>
            <a:endParaRPr lang="en-AU" sz="3600" dirty="0" smtClean="0"/>
          </a:p>
          <a:p>
            <a:pPr lvl="1">
              <a:spcAft>
                <a:spcPts val="600"/>
              </a:spcAft>
            </a:pPr>
            <a:r>
              <a:rPr lang="en-AU" sz="2400" dirty="0"/>
              <a:t>F</a:t>
            </a:r>
            <a:r>
              <a:rPr lang="en-AU" sz="2400" dirty="0" smtClean="0"/>
              <a:t>irst widely used by the Morris </a:t>
            </a:r>
            <a:r>
              <a:rPr lang="en-AU" sz="2400" dirty="0"/>
              <a:t>Worm</a:t>
            </a:r>
            <a:r>
              <a:rPr lang="en-AU" sz="2400" dirty="0" smtClean="0"/>
              <a:t> in 1988</a:t>
            </a:r>
          </a:p>
          <a:p>
            <a:pPr>
              <a:spcAft>
                <a:spcPts val="600"/>
              </a:spcAft>
            </a:pPr>
            <a:r>
              <a:rPr lang="en-AU" sz="3600" dirty="0"/>
              <a:t>P</a:t>
            </a:r>
            <a:r>
              <a:rPr lang="en-AU" sz="3600" dirty="0" smtClean="0"/>
              <a:t>revention </a:t>
            </a:r>
            <a:r>
              <a:rPr lang="en-AU" sz="3600" dirty="0"/>
              <a:t>techniques known</a:t>
            </a:r>
          </a:p>
          <a:p>
            <a:pPr>
              <a:spcAft>
                <a:spcPts val="600"/>
              </a:spcAft>
            </a:pPr>
            <a:r>
              <a:rPr lang="en-AU" sz="3600" dirty="0"/>
              <a:t>S</a:t>
            </a:r>
            <a:r>
              <a:rPr lang="en-AU" sz="3600" dirty="0" smtClean="0"/>
              <a:t>till </a:t>
            </a:r>
            <a:r>
              <a:rPr lang="en-AU" sz="3600" dirty="0"/>
              <a:t>of major </a:t>
            </a:r>
            <a:r>
              <a:rPr lang="en-AU" sz="3600" dirty="0" smtClean="0"/>
              <a:t>concern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L</a:t>
            </a:r>
            <a:r>
              <a:rPr lang="en-AU" sz="2400" dirty="0" smtClean="0"/>
              <a:t>egacy of buggy code in widely deployed operating systems and applications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C</a:t>
            </a:r>
            <a:r>
              <a:rPr lang="en-AU" sz="2400" dirty="0" smtClean="0"/>
              <a:t>ontinued </a:t>
            </a:r>
            <a:r>
              <a:rPr lang="en-AU" sz="2400" dirty="0"/>
              <a:t>careless programming</a:t>
            </a:r>
            <a:r>
              <a:rPr lang="en-AU" sz="2400" dirty="0" smtClean="0"/>
              <a:t> practices by programmers</a:t>
            </a:r>
          </a:p>
          <a:p>
            <a:pPr>
              <a:buFont typeface="Wingdings" pitchFamily="-110" charset="2"/>
              <a:buNone/>
            </a:pP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Buffer Overflow/Buffer Overrun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8001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overflow,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also known as 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overrun,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 defined in the NIST </a:t>
            </a: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Glossary of Key Information Security Terms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as follows: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645024"/>
            <a:ext cx="7772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“A condition at an interface under which more input can be placed into a buffer or data holding area than the capacity allocated, overwriting other information. Attackers exploit such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condition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crash a system or to insert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specially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crafted code that allows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them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gain control of the system.”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kumimoji="1"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Basics</a:t>
            </a:r>
            <a:endParaRPr kumimoji="1"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467544" y="1844824"/>
            <a:ext cx="3931920" cy="476016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P</a:t>
            </a:r>
            <a:r>
              <a:rPr lang="en-US" sz="2400" dirty="0" smtClean="0"/>
              <a:t>rogramming error when a process attempts to store data beyond the limits of a fixed-sized buffer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O</a:t>
            </a:r>
            <a:r>
              <a:rPr lang="en-US" sz="2400" dirty="0" smtClean="0"/>
              <a:t>verwrites </a:t>
            </a:r>
            <a:r>
              <a:rPr lang="en-US" sz="2400" dirty="0"/>
              <a:t>adjacent memory </a:t>
            </a:r>
            <a:r>
              <a:rPr lang="en-US" sz="2400" dirty="0" smtClean="0"/>
              <a:t>locations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L</a:t>
            </a:r>
            <a:r>
              <a:rPr lang="en-US" sz="1700" dirty="0" smtClean="0"/>
              <a:t>ocations could hold other program variables, parameters, or program control flow data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Buffer could be located on the stack, in the heap, or in the data section of the process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8627926"/>
              </p:ext>
            </p:extLst>
          </p:nvPr>
        </p:nvGraphicFramePr>
        <p:xfrm>
          <a:off x="4572001" y="1905000"/>
          <a:ext cx="457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b="-1661"/>
          <a:stretch/>
        </p:blipFill>
        <p:spPr>
          <a:xfrm>
            <a:off x="555183" y="260647"/>
            <a:ext cx="7977257" cy="640685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640"/>
            <a:ext cx="7641320" cy="649512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Attacks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fontScale="92500"/>
          </a:bodyPr>
          <a:lstStyle/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800" dirty="0"/>
              <a:t>To exploit a buffer overflow an attacker needs: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/>
              <a:t>identify a buffer overflow vulnerability in some </a:t>
            </a:r>
            <a:r>
              <a:rPr lang="en-US" sz="2200" dirty="0" smtClean="0"/>
              <a:t>program that can be triggered using externally sourced data under the attacker’s control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o understand </a:t>
            </a:r>
            <a:r>
              <a:rPr lang="en-US" sz="2200" dirty="0"/>
              <a:t>how</a:t>
            </a:r>
            <a:r>
              <a:rPr lang="en-US" sz="2200" dirty="0" smtClean="0"/>
              <a:t> that buffer </a:t>
            </a:r>
            <a:r>
              <a:rPr lang="en-US" sz="2200" dirty="0"/>
              <a:t>is stored </a:t>
            </a:r>
            <a:r>
              <a:rPr lang="en-US" sz="2200" dirty="0" smtClean="0"/>
              <a:t>in memory and determine potential for corruption </a:t>
            </a:r>
          </a:p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800" dirty="0"/>
              <a:t>Identifying vulnerable programs can be done by: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Inspection of program source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Tracing the execution of programs as they process oversized input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Using tools such as fuzzing to automatically identify potentially vulnerable programs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Programming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History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8305800" cy="18805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</a:pPr>
            <a:r>
              <a:rPr lang="en-US" sz="1900" dirty="0"/>
              <a:t>A</a:t>
            </a:r>
            <a:r>
              <a:rPr lang="en-US" sz="1900" dirty="0" smtClean="0"/>
              <a:t>t the machine level data manipulated by machine instructions executed by the computer processor are stored in either the processor’s registers or in memory</a:t>
            </a:r>
          </a:p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</a:pPr>
            <a:r>
              <a:rPr lang="en-US" sz="1900" dirty="0"/>
              <a:t>A</a:t>
            </a:r>
            <a:r>
              <a:rPr lang="en-US" sz="1900" dirty="0" smtClean="0"/>
              <a:t>ssembly language programmer is responsible for the correct interpretation of any saved data value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7548593"/>
              </p:ext>
            </p:extLst>
          </p:nvPr>
        </p:nvGraphicFramePr>
        <p:xfrm>
          <a:off x="657225" y="3727450"/>
          <a:ext cx="7848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9624</TotalTime>
  <Words>4786</Words>
  <Application>Microsoft Macintosh PowerPoint</Application>
  <PresentationFormat>On-screen Show (4:3)</PresentationFormat>
  <Paragraphs>398</Paragraphs>
  <Slides>19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Executive</vt:lpstr>
      <vt:lpstr>Document</vt:lpstr>
      <vt:lpstr>PowerPoint Presentation</vt:lpstr>
      <vt:lpstr>Table 10.1 A Brief History of Some Buffer Overflow Attacks </vt:lpstr>
      <vt:lpstr>Buffer Overflow</vt:lpstr>
      <vt:lpstr>Buffer Overflow/Buffer Overrun</vt:lpstr>
      <vt:lpstr>Buffer Overflow Basics</vt:lpstr>
      <vt:lpstr>PowerPoint Presentation</vt:lpstr>
      <vt:lpstr>PowerPoint Presentation</vt:lpstr>
      <vt:lpstr>Buffer Overflow Attacks</vt:lpstr>
      <vt:lpstr>Programming Language History</vt:lpstr>
      <vt:lpstr>Stack Buffer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10.2   Some Common Unsafe C Standard Library Routines </vt:lpstr>
      <vt:lpstr>Stack overflow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Vivian</cp:lastModifiedBy>
  <cp:revision>119</cp:revision>
  <dcterms:created xsi:type="dcterms:W3CDTF">2014-09-10T15:34:16Z</dcterms:created>
  <dcterms:modified xsi:type="dcterms:W3CDTF">2017-09-19T20:42:05Z</dcterms:modified>
  <cp:category/>
</cp:coreProperties>
</file>