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2"/>
  </p:notesMasterIdLst>
  <p:sldIdLst>
    <p:sldId id="412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69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0" autoAdjust="0"/>
    <p:restoredTop sz="98017" autoAdjust="0"/>
  </p:normalViewPr>
  <p:slideViewPr>
    <p:cSldViewPr>
      <p:cViewPr>
        <p:scale>
          <a:sx n="80" d="100"/>
          <a:sy n="80" d="100"/>
        </p:scale>
        <p:origin x="-80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chapter we turn our attention specifically to buffer overflow attacks.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attack is one of the most common attacks seen and results from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in applications. A look at the list of vulnerability advisories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organizations such as CERT or SANS continue to include a significant number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 or heap overflow  exploits, including a number of serious, remotely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exploitable vulnerabilities. Similarly, several of the items in the CWE/SANS Top 25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Dangerous Software Errors list, Risky Resource Management category,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variants. These can result in exploits to both operating systems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applications, and still comprise the majority of exploits in widely deployed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 toolkits [VEEN12]. Yet this type of attack has been known since it was first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p14="http://schemas.microsoft.com/office/powerpoint/2010/main"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orldofshopping.com/assets/product_images/aar-MMWG1.jpg" TargetMode="External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Pieces of C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Types and Variables</a:t>
            </a:r>
          </a:p>
          <a:p>
            <a:pPr lvl="1"/>
            <a:r>
              <a:rPr lang="en-US"/>
              <a:t>Definitions of data in memory</a:t>
            </a:r>
          </a:p>
          <a:p>
            <a:r>
              <a:rPr lang="en-US"/>
              <a:t>Expressions</a:t>
            </a:r>
          </a:p>
          <a:p>
            <a:pPr lvl="1"/>
            <a:r>
              <a:rPr lang="en-US"/>
              <a:t>Arithmetic, logical, and assignment operators in an infix notation</a:t>
            </a:r>
          </a:p>
          <a:p>
            <a:r>
              <a:rPr lang="en-US"/>
              <a:t>Statements</a:t>
            </a:r>
          </a:p>
          <a:p>
            <a:pPr lvl="1"/>
            <a:r>
              <a:rPr lang="en-US"/>
              <a:t>Sequences of conditional, iteration, and branching instructions</a:t>
            </a:r>
          </a:p>
          <a:p>
            <a:r>
              <a:rPr lang="en-US"/>
              <a:t>Functions</a:t>
            </a:r>
          </a:p>
          <a:p>
            <a:pPr lvl="1"/>
            <a:r>
              <a:rPr lang="en-US"/>
              <a:t>Groups of statements and variables invoked recursively</a:t>
            </a:r>
          </a:p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973388" y="76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990" name="Picture 6" descr="Guam Sea She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7" b="16667"/>
          <a:stretch>
            <a:fillRect/>
          </a:stretch>
        </p:blipFill>
        <p:spPr bwMode="auto">
          <a:xfrm>
            <a:off x="6096000" y="304800"/>
            <a:ext cx="2528888" cy="19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3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Types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types: char, int, float, and double</a:t>
            </a:r>
          </a:p>
          <a:p>
            <a:r>
              <a:rPr lang="en-US"/>
              <a:t>Meant to match the processor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native types</a:t>
            </a:r>
          </a:p>
          <a:p>
            <a:pPr lvl="1"/>
            <a:r>
              <a:rPr lang="en-US"/>
              <a:t>Natural translation into assembly</a:t>
            </a:r>
          </a:p>
          <a:p>
            <a:pPr lvl="1"/>
            <a:r>
              <a:rPr lang="en-US"/>
              <a:t>Fundamentally nonportable</a:t>
            </a:r>
          </a:p>
          <a:p>
            <a:r>
              <a:rPr lang="en-US"/>
              <a:t>Declaration syntax: string of specifiers followed by a declarator</a:t>
            </a:r>
          </a:p>
          <a:p>
            <a:r>
              <a:rPr lang="en-US"/>
              <a:t>Declarator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notation matches that in an expression</a:t>
            </a:r>
          </a:p>
          <a:p>
            <a:r>
              <a:rPr lang="en-US"/>
              <a:t>Access a symbol using its declarator and get the basic type back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Type 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138238"/>
            <a:ext cx="5032375" cy="5110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int i;</a:t>
            </a:r>
          </a:p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int *j, k;</a:t>
            </a:r>
          </a:p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unsigned char *ch;</a:t>
            </a:r>
          </a:p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float f[10];</a:t>
            </a:r>
          </a:p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char nextChar(int, char*);</a:t>
            </a:r>
          </a:p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int a[3][5][10];</a:t>
            </a:r>
          </a:p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int *func1(float);</a:t>
            </a:r>
          </a:p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int (*func2)(void);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114800" y="1138238"/>
            <a:ext cx="4876800" cy="511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None/>
            </a:pPr>
            <a:r>
              <a:rPr lang="en-US" sz="2400" b="1">
                <a:solidFill>
                  <a:schemeClr val="tx2"/>
                </a:solidFill>
              </a:rPr>
              <a:t>Integer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None/>
            </a:pPr>
            <a:r>
              <a:rPr lang="en-US" sz="2400" b="1">
                <a:solidFill>
                  <a:schemeClr val="tx2"/>
                </a:solidFill>
              </a:rPr>
              <a:t>j: pointer to integer, int k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None/>
            </a:pPr>
            <a:r>
              <a:rPr lang="en-US" sz="2400" b="1">
                <a:solidFill>
                  <a:schemeClr val="tx2"/>
                </a:solidFill>
              </a:rPr>
              <a:t>ch: pointer to unsigned char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None/>
            </a:pPr>
            <a:r>
              <a:rPr lang="en-US" sz="2400" b="1">
                <a:solidFill>
                  <a:schemeClr val="tx2"/>
                </a:solidFill>
              </a:rPr>
              <a:t>Array of 10 floats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None/>
            </a:pPr>
            <a:r>
              <a:rPr lang="en-US" sz="2400" b="1">
                <a:solidFill>
                  <a:schemeClr val="tx2"/>
                </a:solidFill>
              </a:rPr>
              <a:t>			2-arg function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None/>
            </a:pPr>
            <a:r>
              <a:rPr lang="en-US" sz="2400" b="1">
                <a:solidFill>
                  <a:schemeClr val="tx2"/>
                </a:solidFill>
              </a:rPr>
              <a:t>Array of three arrays of five …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None/>
            </a:pPr>
            <a:r>
              <a:rPr lang="en-US" sz="2400" b="1">
                <a:solidFill>
                  <a:schemeClr val="tx2"/>
                </a:solidFill>
              </a:rPr>
              <a:t>function returning int *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None/>
            </a:pPr>
            <a:r>
              <a:rPr lang="en-US" sz="2400" b="1">
                <a:solidFill>
                  <a:schemeClr val="tx2"/>
                </a:solidFill>
              </a:rPr>
              <a:t>pointer to function returning int</a:t>
            </a:r>
          </a:p>
        </p:txBody>
      </p:sp>
    </p:spTree>
    <p:extLst>
      <p:ext uri="{BB962C8B-B14F-4D97-AF65-F5344CB8AC3E}">
        <p14:creationId xmlns:p14="http://schemas.microsoft.com/office/powerpoint/2010/main" val="145366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Typedef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 declarations recursive, complicated.</a:t>
            </a:r>
          </a:p>
          <a:p>
            <a:r>
              <a:rPr lang="en-US"/>
              <a:t>Name new types with typedef </a:t>
            </a:r>
          </a:p>
          <a:p>
            <a:endParaRPr lang="en-US"/>
          </a:p>
          <a:p>
            <a:r>
              <a:rPr lang="en-US"/>
              <a:t>Instead of</a:t>
            </a:r>
          </a:p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		int (*func2)(void)</a:t>
            </a:r>
          </a:p>
          <a:p>
            <a:pPr>
              <a:buFont typeface="Wingdings" charset="0"/>
              <a:buNone/>
            </a:pPr>
            <a:r>
              <a:rPr lang="en-US"/>
              <a:t>	use</a:t>
            </a:r>
          </a:p>
          <a:p>
            <a:pPr>
              <a:buFont typeface="Wingdings" charset="0"/>
              <a:buNone/>
            </a:pPr>
            <a:r>
              <a:rPr lang="en-US"/>
              <a:t>		</a:t>
            </a:r>
            <a:r>
              <a:rPr lang="en-US">
                <a:latin typeface="Lucida Console" charset="0"/>
              </a:rPr>
              <a:t>typedef int func2t(void);</a:t>
            </a:r>
          </a:p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		func2t *func2;</a:t>
            </a:r>
          </a:p>
        </p:txBody>
      </p:sp>
    </p:spTree>
    <p:extLst>
      <p:ext uri="{BB962C8B-B14F-4D97-AF65-F5344CB8AC3E}">
        <p14:creationId xmlns:p14="http://schemas.microsoft.com/office/powerpoint/2010/main" val="278461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Structures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struct is an object with named fields:</a:t>
            </a:r>
          </a:p>
          <a:p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struct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char *name;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int x, y;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int h, w;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} box;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>
              <a:latin typeface="Lucida Consol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Accessed using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dot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notation: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	box.x = 5;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	box.y = 2;</a:t>
            </a:r>
          </a:p>
        </p:txBody>
      </p:sp>
      <p:pic>
        <p:nvPicPr>
          <p:cNvPr id="25605" name="Picture 5" descr="Eiffel tower, Pa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0"/>
            <a:ext cx="1577975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01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Storage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#include &lt;stdlib.h&gt;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>
              <a:latin typeface="Lucida Consol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int global_static;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static int file_static;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>
              <a:latin typeface="Lucida Consol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void foo(int auto_param)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static int func_static;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int auto_i, auto_a[10];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double *auto_d = malloc(sizeof(double)*5);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}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3995936" y="1700808"/>
            <a:ext cx="2520280" cy="93610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553200" y="1412776"/>
            <a:ext cx="2590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Linker-visible. Allocated at fixed location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>
            <a:off x="4788024" y="2708920"/>
            <a:ext cx="1728192" cy="317376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553200" y="2348880"/>
            <a:ext cx="2590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Visible within file. Allocated at fixed location.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5148064" y="4293096"/>
            <a:ext cx="1219200" cy="76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372200" y="3933056"/>
            <a:ext cx="2590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Visible within </a:t>
            </a:r>
            <a:r>
              <a:rPr lang="en-US" dirty="0" err="1">
                <a:solidFill>
                  <a:schemeClr val="tx2"/>
                </a:solidFill>
              </a:rPr>
              <a:t>func</a:t>
            </a:r>
            <a:r>
              <a:rPr lang="en-US" dirty="0">
                <a:solidFill>
                  <a:schemeClr val="tx2"/>
                </a:solidFill>
              </a:rPr>
              <a:t>. Allocated at fixed location.</a:t>
            </a:r>
          </a:p>
        </p:txBody>
      </p:sp>
    </p:spTree>
    <p:extLst>
      <p:ext uri="{BB962C8B-B14F-4D97-AF65-F5344CB8AC3E}">
        <p14:creationId xmlns:p14="http://schemas.microsoft.com/office/powerpoint/2010/main" val="154822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Storage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#include &lt;</a:t>
            </a:r>
            <a:r>
              <a:rPr lang="en-US" dirty="0" err="1">
                <a:latin typeface="Lucida Console" charset="0"/>
              </a:rPr>
              <a:t>stdlib.h</a:t>
            </a:r>
            <a:r>
              <a:rPr lang="en-US" dirty="0">
                <a:latin typeface="Lucida Console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 dirty="0">
              <a:latin typeface="Lucida Consol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global_static</a:t>
            </a:r>
            <a:r>
              <a:rPr lang="en-US" dirty="0">
                <a:latin typeface="Lucida Console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static 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file_static</a:t>
            </a:r>
            <a:r>
              <a:rPr lang="en-US" dirty="0">
                <a:latin typeface="Lucida Console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 dirty="0">
              <a:latin typeface="Lucida Consol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void foo(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auto_param</a:t>
            </a:r>
            <a:r>
              <a:rPr lang="en-US" dirty="0">
                <a:latin typeface="Lucida Console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  static 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func_static</a:t>
            </a:r>
            <a:r>
              <a:rPr lang="en-US" dirty="0">
                <a:latin typeface="Lucida Console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auto_i</a:t>
            </a:r>
            <a:r>
              <a:rPr lang="en-US" dirty="0">
                <a:latin typeface="Lucida Console" charset="0"/>
              </a:rPr>
              <a:t>, </a:t>
            </a:r>
            <a:r>
              <a:rPr lang="en-US" dirty="0" err="1">
                <a:latin typeface="Lucida Console" charset="0"/>
              </a:rPr>
              <a:t>auto_a</a:t>
            </a:r>
            <a:r>
              <a:rPr lang="en-US" dirty="0">
                <a:latin typeface="Lucida Console" charset="0"/>
              </a:rPr>
              <a:t>[10];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  double *</a:t>
            </a:r>
            <a:r>
              <a:rPr lang="en-US" dirty="0" err="1">
                <a:latin typeface="Lucida Console" charset="0"/>
              </a:rPr>
              <a:t>auto_d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err="1">
                <a:latin typeface="Lucida Console" charset="0"/>
              </a:rPr>
              <a:t>malloc</a:t>
            </a:r>
            <a:r>
              <a:rPr lang="en-US" dirty="0">
                <a:latin typeface="Lucida Console" charset="0"/>
              </a:rPr>
              <a:t>(</a:t>
            </a:r>
            <a:r>
              <a:rPr lang="en-US" dirty="0" err="1">
                <a:latin typeface="Lucida Console" charset="0"/>
              </a:rPr>
              <a:t>sizeof</a:t>
            </a:r>
            <a:r>
              <a:rPr lang="en-US" dirty="0">
                <a:latin typeface="Lucida Console" charset="0"/>
              </a:rPr>
              <a:t>(double)*5);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5148064" y="4653136"/>
            <a:ext cx="1066800" cy="152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300192" y="4293096"/>
            <a:ext cx="2590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Space allocated on stack by function.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5004048" y="3573016"/>
            <a:ext cx="1219200" cy="76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228184" y="3212976"/>
            <a:ext cx="2590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Space allocated on stack by caller.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 flipV="1">
            <a:off x="4499992" y="5229200"/>
            <a:ext cx="83820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436096" y="5733256"/>
            <a:ext cx="3048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Space allocated on heap by library routine.</a:t>
            </a:r>
          </a:p>
        </p:txBody>
      </p:sp>
    </p:spTree>
    <p:extLst>
      <p:ext uri="{BB962C8B-B14F-4D97-AF65-F5344CB8AC3E}">
        <p14:creationId xmlns:p14="http://schemas.microsoft.com/office/powerpoint/2010/main" val="29684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malloc() and free()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Library routines for managing the heap</a:t>
            </a:r>
          </a:p>
          <a:p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/>
              <a:t>int *a;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/>
              <a:t>a = (int *) malloc(sizeof(int) * k);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/>
              <a:t>a[5] = 3;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/>
              <a:t>free(a);</a:t>
            </a:r>
          </a:p>
          <a:p>
            <a:endParaRPr lang="en-US"/>
          </a:p>
          <a:p>
            <a:r>
              <a:rPr lang="en-US"/>
              <a:t>Allocate and free arbitrary-sized chunks of memory in any order</a:t>
            </a:r>
          </a:p>
        </p:txBody>
      </p:sp>
      <p:pic>
        <p:nvPicPr>
          <p:cNvPr id="66565" name="Picture 5" descr="Garbage P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3" b="6291"/>
          <a:stretch>
            <a:fillRect/>
          </a:stretch>
        </p:blipFill>
        <p:spPr bwMode="auto">
          <a:xfrm>
            <a:off x="6858000" y="838200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0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malloc() and free()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flexible than automatic variables (stacked)</a:t>
            </a:r>
          </a:p>
          <a:p>
            <a:r>
              <a:rPr lang="en-US"/>
              <a:t>More costly in time and space</a:t>
            </a:r>
          </a:p>
          <a:p>
            <a:pPr lvl="1"/>
            <a:r>
              <a:rPr lang="en-US"/>
              <a:t>malloc() and free() use complicated non-constant-time algorithms</a:t>
            </a:r>
          </a:p>
          <a:p>
            <a:pPr lvl="1"/>
            <a:r>
              <a:rPr lang="en-US"/>
              <a:t>Each block generally consumes two additional words of memory</a:t>
            </a:r>
          </a:p>
          <a:p>
            <a:pPr lvl="2"/>
            <a:r>
              <a:rPr lang="en-US"/>
              <a:t>Pointer to next empty block</a:t>
            </a:r>
          </a:p>
          <a:p>
            <a:pPr lvl="2"/>
            <a:r>
              <a:rPr lang="en-US"/>
              <a:t>Size of this block</a:t>
            </a:r>
          </a:p>
          <a:p>
            <a:r>
              <a:rPr lang="en-US"/>
              <a:t>Common source of errors</a:t>
            </a:r>
          </a:p>
          <a:p>
            <a:pPr lvl="1"/>
            <a:r>
              <a:rPr lang="en-US"/>
              <a:t>Using uninitialized memory</a:t>
            </a:r>
          </a:p>
          <a:p>
            <a:pPr lvl="1"/>
            <a:r>
              <a:rPr lang="en-US"/>
              <a:t>Using freed memory</a:t>
            </a:r>
          </a:p>
          <a:p>
            <a:pPr lvl="1"/>
            <a:r>
              <a:rPr lang="en-US"/>
              <a:t>Not allocating enough</a:t>
            </a:r>
          </a:p>
          <a:p>
            <a:pPr lvl="1"/>
            <a:r>
              <a:rPr lang="en-US"/>
              <a:t>Neglecting to free disused blocks (memory leaks)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malloc() and free()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Memory usage errors so pervasive, entire successful company (Pure Software) founded to sell tool to track them down</a:t>
            </a:r>
          </a:p>
          <a:p>
            <a:r>
              <a:rPr lang="en-US"/>
              <a:t>Purify tool inserts code that verifies each memory access</a:t>
            </a:r>
          </a:p>
          <a:p>
            <a:r>
              <a:rPr lang="en-US"/>
              <a:t>Reports accesses of uninitialized memory, unallocated memory, etc.</a:t>
            </a:r>
          </a:p>
          <a:p>
            <a:r>
              <a:rPr lang="en-US"/>
              <a:t>Publicly-available Electric Fence tool does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38337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 Language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Currently, the most commonly-used language for embedded systems</a:t>
            </a:r>
          </a:p>
          <a:p>
            <a:r>
              <a:rPr lang="ja-JP" altLang="en-US">
                <a:latin typeface="Arial"/>
              </a:rPr>
              <a:t>“</a:t>
            </a:r>
            <a:r>
              <a:rPr lang="en-US"/>
              <a:t>High-level assembly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Very portable: compilers exist for virtually every processor</a:t>
            </a:r>
          </a:p>
          <a:p>
            <a:r>
              <a:rPr lang="en-US"/>
              <a:t>Easy-to-understand compilation </a:t>
            </a:r>
          </a:p>
          <a:p>
            <a:r>
              <a:rPr lang="en-US"/>
              <a:t>Produces efficient code</a:t>
            </a:r>
          </a:p>
          <a:p>
            <a:r>
              <a:rPr lang="en-US"/>
              <a:t>Fairly concise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029" name="Picture 5" descr="http://www.ukiyoe.or.jp/matsushita/matsu-pics/hokusai-wave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r="4164" b="1247"/>
          <a:stretch>
            <a:fillRect/>
          </a:stretch>
        </p:blipFill>
        <p:spPr bwMode="auto">
          <a:xfrm>
            <a:off x="5486400" y="3886200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1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Storage Allocation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malloc() and free() actually doing?</a:t>
            </a:r>
          </a:p>
          <a:p>
            <a:r>
              <a:rPr lang="en-US"/>
              <a:t>Pool of memory segments:</a:t>
            </a:r>
          </a:p>
          <a:p>
            <a:endParaRPr lang="en-US"/>
          </a:p>
        </p:txBody>
      </p:sp>
      <p:grpSp>
        <p:nvGrpSpPr>
          <p:cNvPr id="70665" name="Group 9"/>
          <p:cNvGrpSpPr>
            <a:grpSpLocks/>
          </p:cNvGrpSpPr>
          <p:nvPr/>
        </p:nvGrpSpPr>
        <p:grpSpPr bwMode="auto">
          <a:xfrm>
            <a:off x="1066800" y="2362200"/>
            <a:ext cx="533400" cy="457200"/>
            <a:chOff x="912" y="1632"/>
            <a:chExt cx="864" cy="288"/>
          </a:xfrm>
        </p:grpSpPr>
        <p:sp>
          <p:nvSpPr>
            <p:cNvPr id="70662" name="Line 6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3" name="Line 7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4" name="Rectangle 8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1600200" y="2362200"/>
            <a:ext cx="1371600" cy="457200"/>
            <a:chOff x="912" y="1632"/>
            <a:chExt cx="864" cy="288"/>
          </a:xfrm>
        </p:grpSpPr>
        <p:sp>
          <p:nvSpPr>
            <p:cNvPr id="70667" name="Line 11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9" name="Rectangle 13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3505200" y="2362200"/>
            <a:ext cx="2209800" cy="457200"/>
            <a:chOff x="912" y="1632"/>
            <a:chExt cx="864" cy="288"/>
          </a:xfrm>
        </p:grpSpPr>
        <p:sp>
          <p:nvSpPr>
            <p:cNvPr id="70671" name="Line 15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3" name="Rectangle 17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74" name="Group 18"/>
          <p:cNvGrpSpPr>
            <a:grpSpLocks/>
          </p:cNvGrpSpPr>
          <p:nvPr/>
        </p:nvGrpSpPr>
        <p:grpSpPr bwMode="auto">
          <a:xfrm>
            <a:off x="5867400" y="2362200"/>
            <a:ext cx="533400" cy="457200"/>
            <a:chOff x="912" y="1632"/>
            <a:chExt cx="864" cy="288"/>
          </a:xfrm>
        </p:grpSpPr>
        <p:sp>
          <p:nvSpPr>
            <p:cNvPr id="70675" name="Line 19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7" name="Rectangle 21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78" name="Group 22"/>
          <p:cNvGrpSpPr>
            <a:grpSpLocks/>
          </p:cNvGrpSpPr>
          <p:nvPr/>
        </p:nvGrpSpPr>
        <p:grpSpPr bwMode="auto">
          <a:xfrm>
            <a:off x="6400800" y="2362200"/>
            <a:ext cx="533400" cy="457200"/>
            <a:chOff x="912" y="1632"/>
            <a:chExt cx="864" cy="288"/>
          </a:xfrm>
        </p:grpSpPr>
        <p:sp>
          <p:nvSpPr>
            <p:cNvPr id="70679" name="Line 23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0" name="Line 24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1" name="Rectangle 25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6934200" y="2362200"/>
            <a:ext cx="533400" cy="457200"/>
            <a:chOff x="912" y="1632"/>
            <a:chExt cx="864" cy="288"/>
          </a:xfrm>
        </p:grpSpPr>
        <p:sp>
          <p:nvSpPr>
            <p:cNvPr id="70683" name="Line 27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5" name="Rectangle 29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1066800" y="3429000"/>
            <a:ext cx="533400" cy="457200"/>
            <a:chOff x="912" y="1632"/>
            <a:chExt cx="864" cy="288"/>
          </a:xfrm>
        </p:grpSpPr>
        <p:sp>
          <p:nvSpPr>
            <p:cNvPr id="70687" name="Line 31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8" name="Line 32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9" name="Rectangle 33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94" name="Group 38"/>
          <p:cNvGrpSpPr>
            <a:grpSpLocks/>
          </p:cNvGrpSpPr>
          <p:nvPr/>
        </p:nvGrpSpPr>
        <p:grpSpPr bwMode="auto">
          <a:xfrm>
            <a:off x="3505200" y="3429000"/>
            <a:ext cx="2209800" cy="457200"/>
            <a:chOff x="912" y="1632"/>
            <a:chExt cx="864" cy="288"/>
          </a:xfrm>
        </p:grpSpPr>
        <p:sp>
          <p:nvSpPr>
            <p:cNvPr id="70695" name="Line 39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" name="Line 40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" name="Rectangle 41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5867400" y="3429000"/>
            <a:ext cx="533400" cy="457200"/>
            <a:chOff x="912" y="1632"/>
            <a:chExt cx="864" cy="288"/>
          </a:xfrm>
        </p:grpSpPr>
        <p:sp>
          <p:nvSpPr>
            <p:cNvPr id="70699" name="Line 43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0" name="Line 44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1" name="Rectangle 45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02" name="Group 46"/>
          <p:cNvGrpSpPr>
            <a:grpSpLocks/>
          </p:cNvGrpSpPr>
          <p:nvPr/>
        </p:nvGrpSpPr>
        <p:grpSpPr bwMode="auto">
          <a:xfrm>
            <a:off x="6400800" y="3429000"/>
            <a:ext cx="533400" cy="457200"/>
            <a:chOff x="912" y="1632"/>
            <a:chExt cx="864" cy="288"/>
          </a:xfrm>
        </p:grpSpPr>
        <p:sp>
          <p:nvSpPr>
            <p:cNvPr id="70703" name="Line 47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4" name="Line 48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5" name="Rectangle 49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06" name="Group 50"/>
          <p:cNvGrpSpPr>
            <a:grpSpLocks/>
          </p:cNvGrpSpPr>
          <p:nvPr/>
        </p:nvGrpSpPr>
        <p:grpSpPr bwMode="auto">
          <a:xfrm>
            <a:off x="6934200" y="3429000"/>
            <a:ext cx="533400" cy="457200"/>
            <a:chOff x="912" y="1632"/>
            <a:chExt cx="864" cy="288"/>
          </a:xfrm>
        </p:grpSpPr>
        <p:sp>
          <p:nvSpPr>
            <p:cNvPr id="70707" name="Line 51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8" name="Line 52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9" name="Rectangle 53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710" name="Line 54"/>
          <p:cNvSpPr>
            <a:spLocks noChangeShapeType="1"/>
          </p:cNvSpPr>
          <p:nvPr/>
        </p:nvSpPr>
        <p:spPr bwMode="invGray">
          <a:xfrm>
            <a:off x="2209800" y="2971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invGray">
          <a:xfrm>
            <a:off x="2362200" y="3048000"/>
            <a:ext cx="762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Free</a:t>
            </a:r>
          </a:p>
        </p:txBody>
      </p:sp>
      <p:grpSp>
        <p:nvGrpSpPr>
          <p:cNvPr id="70712" name="Group 56"/>
          <p:cNvGrpSpPr>
            <a:grpSpLocks/>
          </p:cNvGrpSpPr>
          <p:nvPr/>
        </p:nvGrpSpPr>
        <p:grpSpPr bwMode="auto">
          <a:xfrm>
            <a:off x="1066800" y="4724400"/>
            <a:ext cx="533400" cy="457200"/>
            <a:chOff x="912" y="1632"/>
            <a:chExt cx="864" cy="288"/>
          </a:xfrm>
        </p:grpSpPr>
        <p:sp>
          <p:nvSpPr>
            <p:cNvPr id="70713" name="Line 57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4" name="Line 58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5" name="Rectangle 59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16" name="Group 60"/>
          <p:cNvGrpSpPr>
            <a:grpSpLocks/>
          </p:cNvGrpSpPr>
          <p:nvPr/>
        </p:nvGrpSpPr>
        <p:grpSpPr bwMode="auto">
          <a:xfrm>
            <a:off x="3505200" y="4724400"/>
            <a:ext cx="2209800" cy="457200"/>
            <a:chOff x="912" y="1632"/>
            <a:chExt cx="864" cy="288"/>
          </a:xfrm>
        </p:grpSpPr>
        <p:sp>
          <p:nvSpPr>
            <p:cNvPr id="70717" name="Line 61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8" name="Line 62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9" name="Rectangle 63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20" name="Group 64"/>
          <p:cNvGrpSpPr>
            <a:grpSpLocks/>
          </p:cNvGrpSpPr>
          <p:nvPr/>
        </p:nvGrpSpPr>
        <p:grpSpPr bwMode="auto">
          <a:xfrm>
            <a:off x="5867400" y="4724400"/>
            <a:ext cx="533400" cy="457200"/>
            <a:chOff x="912" y="1632"/>
            <a:chExt cx="864" cy="288"/>
          </a:xfrm>
        </p:grpSpPr>
        <p:sp>
          <p:nvSpPr>
            <p:cNvPr id="70721" name="Line 65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2" name="Line 66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3" name="Rectangle 67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24" name="Group 68"/>
          <p:cNvGrpSpPr>
            <a:grpSpLocks/>
          </p:cNvGrpSpPr>
          <p:nvPr/>
        </p:nvGrpSpPr>
        <p:grpSpPr bwMode="auto">
          <a:xfrm>
            <a:off x="6400800" y="4724400"/>
            <a:ext cx="533400" cy="457200"/>
            <a:chOff x="912" y="1632"/>
            <a:chExt cx="864" cy="288"/>
          </a:xfrm>
        </p:grpSpPr>
        <p:sp>
          <p:nvSpPr>
            <p:cNvPr id="70725" name="Line 69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6" name="Line 70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7" name="Rectangle 71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28" name="Group 72"/>
          <p:cNvGrpSpPr>
            <a:grpSpLocks/>
          </p:cNvGrpSpPr>
          <p:nvPr/>
        </p:nvGrpSpPr>
        <p:grpSpPr bwMode="auto">
          <a:xfrm>
            <a:off x="6934200" y="4724400"/>
            <a:ext cx="533400" cy="457200"/>
            <a:chOff x="912" y="1632"/>
            <a:chExt cx="864" cy="288"/>
          </a:xfrm>
        </p:grpSpPr>
        <p:sp>
          <p:nvSpPr>
            <p:cNvPr id="70729" name="Line 73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0" name="Line 74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1" name="Rectangle 75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32" name="Group 76"/>
          <p:cNvGrpSpPr>
            <a:grpSpLocks/>
          </p:cNvGrpSpPr>
          <p:nvPr/>
        </p:nvGrpSpPr>
        <p:grpSpPr bwMode="auto">
          <a:xfrm>
            <a:off x="3048000" y="4114800"/>
            <a:ext cx="304800" cy="457200"/>
            <a:chOff x="912" y="1632"/>
            <a:chExt cx="864" cy="288"/>
          </a:xfrm>
        </p:grpSpPr>
        <p:sp>
          <p:nvSpPr>
            <p:cNvPr id="70733" name="Line 77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4" name="Line 78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5" name="Rectangle 79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740" name="Text Box 84"/>
          <p:cNvSpPr txBox="1">
            <a:spLocks noChangeArrowheads="1"/>
          </p:cNvSpPr>
          <p:nvPr/>
        </p:nvSpPr>
        <p:spPr bwMode="invGray">
          <a:xfrm>
            <a:off x="1905000" y="4114800"/>
            <a:ext cx="1371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malloc(</a:t>
            </a:r>
          </a:p>
        </p:txBody>
      </p:sp>
      <p:sp>
        <p:nvSpPr>
          <p:cNvPr id="70741" name="Text Box 85"/>
          <p:cNvSpPr txBox="1">
            <a:spLocks noChangeArrowheads="1"/>
          </p:cNvSpPr>
          <p:nvPr/>
        </p:nvSpPr>
        <p:spPr bwMode="invGray">
          <a:xfrm>
            <a:off x="3429000" y="4114800"/>
            <a:ext cx="3048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)</a:t>
            </a:r>
          </a:p>
        </p:txBody>
      </p:sp>
      <p:sp>
        <p:nvSpPr>
          <p:cNvPr id="70742" name="Line 86"/>
          <p:cNvSpPr>
            <a:spLocks noChangeShapeType="1"/>
          </p:cNvSpPr>
          <p:nvPr/>
        </p:nvSpPr>
        <p:spPr bwMode="invGray">
          <a:xfrm>
            <a:off x="1752600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744" name="Group 88"/>
          <p:cNvGrpSpPr>
            <a:grpSpLocks/>
          </p:cNvGrpSpPr>
          <p:nvPr/>
        </p:nvGrpSpPr>
        <p:grpSpPr bwMode="auto">
          <a:xfrm>
            <a:off x="1600200" y="4724400"/>
            <a:ext cx="304800" cy="457200"/>
            <a:chOff x="912" y="1632"/>
            <a:chExt cx="864" cy="288"/>
          </a:xfrm>
        </p:grpSpPr>
        <p:sp>
          <p:nvSpPr>
            <p:cNvPr id="70745" name="Line 89"/>
            <p:cNvSpPr>
              <a:spLocks noChangeShapeType="1"/>
            </p:cNvSpPr>
            <p:nvPr/>
          </p:nvSpPr>
          <p:spPr bwMode="invGray">
            <a:xfrm>
              <a:off x="9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6" name="Line 90"/>
            <p:cNvSpPr>
              <a:spLocks noChangeShapeType="1"/>
            </p:cNvSpPr>
            <p:nvPr/>
          </p:nvSpPr>
          <p:spPr bwMode="invGray">
            <a:xfrm>
              <a:off x="1776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7" name="Rectangle 91"/>
            <p:cNvSpPr>
              <a:spLocks noChangeArrowheads="1"/>
            </p:cNvSpPr>
            <p:nvPr/>
          </p:nvSpPr>
          <p:spPr bwMode="invGray">
            <a:xfrm>
              <a:off x="912" y="1728"/>
              <a:ext cx="864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129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Storage Allocation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Rules:</a:t>
            </a:r>
          </a:p>
          <a:p>
            <a:pPr lvl="1"/>
            <a:r>
              <a:rPr lang="en-US"/>
              <a:t>Each segment contiguous in memory (no holes)</a:t>
            </a:r>
          </a:p>
          <a:p>
            <a:pPr lvl="1"/>
            <a:r>
              <a:rPr lang="en-US"/>
              <a:t>Segments do not move once allocated</a:t>
            </a:r>
          </a:p>
          <a:p>
            <a:endParaRPr lang="en-US"/>
          </a:p>
          <a:p>
            <a:r>
              <a:rPr lang="en-US"/>
              <a:t>malloc()</a:t>
            </a:r>
          </a:p>
          <a:p>
            <a:pPr lvl="1"/>
            <a:r>
              <a:rPr lang="en-US"/>
              <a:t>Find memory area large enough for segment</a:t>
            </a:r>
          </a:p>
          <a:p>
            <a:pPr lvl="1"/>
            <a:r>
              <a:rPr lang="en-US"/>
              <a:t>Mark that memory is allocated</a:t>
            </a:r>
          </a:p>
          <a:p>
            <a:endParaRPr lang="en-US"/>
          </a:p>
          <a:p>
            <a:r>
              <a:rPr lang="en-US"/>
              <a:t>free()</a:t>
            </a:r>
          </a:p>
          <a:p>
            <a:pPr lvl="1"/>
            <a:r>
              <a:rPr lang="en-US"/>
              <a:t>Mark the segment as unallocated</a:t>
            </a:r>
          </a:p>
        </p:txBody>
      </p:sp>
    </p:spTree>
    <p:extLst>
      <p:ext uri="{BB962C8B-B14F-4D97-AF65-F5344CB8AC3E}">
        <p14:creationId xmlns:p14="http://schemas.microsoft.com/office/powerpoint/2010/main" val="1785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Storage Allocation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issues:</a:t>
            </a:r>
          </a:p>
          <a:p>
            <a:endParaRPr lang="en-US"/>
          </a:p>
          <a:p>
            <a:r>
              <a:rPr lang="en-US"/>
              <a:t>How to maintain information about free memory</a:t>
            </a:r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The algorithm for locating a suitable block</a:t>
            </a:r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The algorithm for freeing an allocated block</a:t>
            </a:r>
          </a:p>
        </p:txBody>
      </p:sp>
    </p:spTree>
    <p:extLst>
      <p:ext uri="{BB962C8B-B14F-4D97-AF65-F5344CB8AC3E}">
        <p14:creationId xmlns:p14="http://schemas.microsoft.com/office/powerpoint/2010/main" val="2396434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Dynamic Storage Allocation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issues:</a:t>
            </a:r>
          </a:p>
          <a:p>
            <a:endParaRPr lang="en-US"/>
          </a:p>
          <a:p>
            <a:r>
              <a:rPr lang="en-US"/>
              <a:t>How to maintain information about free memory</a:t>
            </a:r>
          </a:p>
          <a:p>
            <a:pPr lvl="1"/>
            <a:r>
              <a:rPr lang="en-US"/>
              <a:t>Linked list</a:t>
            </a:r>
          </a:p>
          <a:p>
            <a:endParaRPr lang="en-US"/>
          </a:p>
          <a:p>
            <a:r>
              <a:rPr lang="en-US"/>
              <a:t>The algorithm for locating a suitable block</a:t>
            </a:r>
          </a:p>
          <a:p>
            <a:pPr lvl="1"/>
            <a:r>
              <a:rPr lang="en-US"/>
              <a:t>First-fit</a:t>
            </a:r>
          </a:p>
          <a:p>
            <a:endParaRPr lang="en-US"/>
          </a:p>
          <a:p>
            <a:r>
              <a:rPr lang="en-US"/>
              <a:t>The algorithm for freeing an allocated block</a:t>
            </a:r>
          </a:p>
          <a:p>
            <a:pPr lvl="1"/>
            <a:r>
              <a:rPr lang="en-US"/>
              <a:t>Coalesce adjacent free blocks</a:t>
            </a:r>
          </a:p>
        </p:txBody>
      </p:sp>
    </p:spTree>
    <p:extLst>
      <p:ext uri="{BB962C8B-B14F-4D97-AF65-F5344CB8AC3E}">
        <p14:creationId xmlns:p14="http://schemas.microsoft.com/office/powerpoint/2010/main" val="92357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Dynamic Storage Allocation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09600" y="1447800"/>
            <a:ext cx="1447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762000" y="1447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914400" y="1447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2057400" y="1447800"/>
            <a:ext cx="1447800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209800" y="1447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3505200" y="1447800"/>
            <a:ext cx="2286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657600" y="1447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3810000" y="1447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AutoShape 17"/>
          <p:cNvSpPr>
            <a:spLocks noChangeArrowheads="1"/>
          </p:cNvSpPr>
          <p:nvPr/>
        </p:nvSpPr>
        <p:spPr bwMode="auto">
          <a:xfrm>
            <a:off x="838200" y="1066800"/>
            <a:ext cx="2819400" cy="381000"/>
          </a:xfrm>
          <a:prstGeom prst="curvedDownArrow">
            <a:avLst>
              <a:gd name="adj1" fmla="val 14218"/>
              <a:gd name="adj2" fmla="val 43406"/>
              <a:gd name="adj3" fmla="val 16856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838200" y="19812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685800" y="2214563"/>
            <a:ext cx="1295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685800" y="1981200"/>
            <a:ext cx="0" cy="6810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533400" y="2667000"/>
            <a:ext cx="1295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Size</a:t>
            </a:r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3733800" y="1985963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3581400" y="2219325"/>
            <a:ext cx="1295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3581400" y="1985963"/>
            <a:ext cx="0" cy="6810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3429000" y="2671763"/>
            <a:ext cx="1295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Size</a:t>
            </a:r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2133600" y="1981200"/>
            <a:ext cx="0" cy="6810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1981200" y="2667000"/>
            <a:ext cx="1295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Size</a:t>
            </a:r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1447800" y="1981200"/>
            <a:ext cx="0" cy="990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1143000" y="3048000"/>
            <a:ext cx="1752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Free block</a:t>
            </a:r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2895600" y="1981200"/>
            <a:ext cx="0" cy="990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743200" y="3048000"/>
            <a:ext cx="2514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Allocated block</a:t>
            </a:r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1600200" y="4953000"/>
            <a:ext cx="6096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>
            <a:off x="1752600" y="4953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>
            <a:off x="1905000" y="4953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2209800" y="4953000"/>
            <a:ext cx="1447800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2362200" y="49530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3657600" y="4953000"/>
            <a:ext cx="2286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>
            <a:off x="3810000" y="4953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>
            <a:off x="3962400" y="4953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AutoShape 40"/>
          <p:cNvSpPr>
            <a:spLocks noChangeArrowheads="1"/>
          </p:cNvSpPr>
          <p:nvPr/>
        </p:nvSpPr>
        <p:spPr bwMode="auto">
          <a:xfrm>
            <a:off x="1828800" y="4572000"/>
            <a:ext cx="1981200" cy="381000"/>
          </a:xfrm>
          <a:prstGeom prst="curvedDownArrow">
            <a:avLst>
              <a:gd name="adj1" fmla="val 9991"/>
              <a:gd name="adj2" fmla="val 30502"/>
              <a:gd name="adj3" fmla="val 16856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Rectangle 43"/>
          <p:cNvSpPr>
            <a:spLocks noChangeArrowheads="1"/>
          </p:cNvSpPr>
          <p:nvPr/>
        </p:nvSpPr>
        <p:spPr bwMode="auto">
          <a:xfrm>
            <a:off x="762000" y="4953000"/>
            <a:ext cx="838200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0" name="Line 44"/>
          <p:cNvSpPr>
            <a:spLocks noChangeShapeType="1"/>
          </p:cNvSpPr>
          <p:nvPr/>
        </p:nvSpPr>
        <p:spPr bwMode="auto">
          <a:xfrm>
            <a:off x="914400" y="49530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AutoShape 45"/>
          <p:cNvSpPr>
            <a:spLocks noChangeArrowheads="1"/>
          </p:cNvSpPr>
          <p:nvPr/>
        </p:nvSpPr>
        <p:spPr bwMode="auto">
          <a:xfrm>
            <a:off x="-2057400" y="1066800"/>
            <a:ext cx="2819400" cy="381000"/>
          </a:xfrm>
          <a:prstGeom prst="curvedDownArrow">
            <a:avLst>
              <a:gd name="adj1" fmla="val 14218"/>
              <a:gd name="adj2" fmla="val 43406"/>
              <a:gd name="adj3" fmla="val 16856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AutoShape 46"/>
          <p:cNvSpPr>
            <a:spLocks noChangeArrowheads="1"/>
          </p:cNvSpPr>
          <p:nvPr/>
        </p:nvSpPr>
        <p:spPr bwMode="auto">
          <a:xfrm>
            <a:off x="-1066800" y="4572000"/>
            <a:ext cx="2819400" cy="381000"/>
          </a:xfrm>
          <a:prstGeom prst="curvedDownArrow">
            <a:avLst>
              <a:gd name="adj1" fmla="val 14218"/>
              <a:gd name="adj2" fmla="val 43406"/>
              <a:gd name="adj3" fmla="val 16856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7" name="Text Box 51"/>
          <p:cNvSpPr txBox="1">
            <a:spLocks noChangeArrowheads="1"/>
          </p:cNvSpPr>
          <p:nvPr/>
        </p:nvSpPr>
        <p:spPr bwMode="auto">
          <a:xfrm>
            <a:off x="2209800" y="3657600"/>
            <a:ext cx="1371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malloc(</a:t>
            </a:r>
          </a:p>
        </p:txBody>
      </p:sp>
      <p:sp>
        <p:nvSpPr>
          <p:cNvPr id="75828" name="Text Box 52"/>
          <p:cNvSpPr txBox="1">
            <a:spLocks noChangeArrowheads="1"/>
          </p:cNvSpPr>
          <p:nvPr/>
        </p:nvSpPr>
        <p:spPr bwMode="auto">
          <a:xfrm>
            <a:off x="3962400" y="3657600"/>
            <a:ext cx="3048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)</a:t>
            </a:r>
          </a:p>
        </p:txBody>
      </p:sp>
      <p:sp>
        <p:nvSpPr>
          <p:cNvPr id="75829" name="Line 53"/>
          <p:cNvSpPr>
            <a:spLocks noChangeShapeType="1"/>
          </p:cNvSpPr>
          <p:nvPr/>
        </p:nvSpPr>
        <p:spPr bwMode="auto">
          <a:xfrm>
            <a:off x="2057400" y="3657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0" name="Rectangle 54"/>
          <p:cNvSpPr>
            <a:spLocks noChangeArrowheads="1"/>
          </p:cNvSpPr>
          <p:nvPr/>
        </p:nvSpPr>
        <p:spPr bwMode="auto">
          <a:xfrm>
            <a:off x="3276600" y="3581400"/>
            <a:ext cx="685800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1" name="Text Box 55"/>
          <p:cNvSpPr txBox="1">
            <a:spLocks noChangeArrowheads="1"/>
          </p:cNvSpPr>
          <p:nvPr/>
        </p:nvSpPr>
        <p:spPr bwMode="auto">
          <a:xfrm>
            <a:off x="6096000" y="2057400"/>
            <a:ext cx="25908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First large-enough free block selected</a:t>
            </a:r>
          </a:p>
          <a:p>
            <a:r>
              <a:rPr lang="en-US"/>
              <a:t>Free block divided into two</a:t>
            </a:r>
          </a:p>
          <a:p>
            <a:r>
              <a:rPr lang="en-US"/>
              <a:t>Previous next pointer updated</a:t>
            </a:r>
          </a:p>
          <a:p>
            <a:r>
              <a:rPr lang="en-US"/>
              <a:t>Newly-allocated region begins with a size value</a:t>
            </a:r>
          </a:p>
        </p:txBody>
      </p:sp>
    </p:spTree>
    <p:extLst>
      <p:ext uri="{BB962C8B-B14F-4D97-AF65-F5344CB8AC3E}">
        <p14:creationId xmlns:p14="http://schemas.microsoft.com/office/powerpoint/2010/main" val="298539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Dynamic Storage Allocation</a:t>
            </a: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1447800" y="1676400"/>
            <a:ext cx="6096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1600200" y="1676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>
            <a:off x="1752600" y="1676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2057400" y="1676400"/>
            <a:ext cx="1447800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>
            <a:off x="2209800" y="16764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3505200" y="1676400"/>
            <a:ext cx="22860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>
            <a:off x="3657600" y="1676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>
            <a:off x="3810000" y="1676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AutoShape 34"/>
          <p:cNvSpPr>
            <a:spLocks noChangeArrowheads="1"/>
          </p:cNvSpPr>
          <p:nvPr/>
        </p:nvSpPr>
        <p:spPr bwMode="auto">
          <a:xfrm>
            <a:off x="1676400" y="1295400"/>
            <a:ext cx="1981200" cy="381000"/>
          </a:xfrm>
          <a:prstGeom prst="curvedDownArrow">
            <a:avLst>
              <a:gd name="adj1" fmla="val 9991"/>
              <a:gd name="adj2" fmla="val 30502"/>
              <a:gd name="adj3" fmla="val 16856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609600" y="1676400"/>
            <a:ext cx="838200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762000" y="16764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AutoShape 38"/>
          <p:cNvSpPr>
            <a:spLocks noChangeArrowheads="1"/>
          </p:cNvSpPr>
          <p:nvPr/>
        </p:nvSpPr>
        <p:spPr bwMode="auto">
          <a:xfrm>
            <a:off x="-1219200" y="1295400"/>
            <a:ext cx="2819400" cy="381000"/>
          </a:xfrm>
          <a:prstGeom prst="curvedDownArrow">
            <a:avLst>
              <a:gd name="adj1" fmla="val 14218"/>
              <a:gd name="adj2" fmla="val 43406"/>
              <a:gd name="adj3" fmla="val 16856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1447800" y="3733800"/>
            <a:ext cx="4343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>
            <a:off x="1600200" y="3733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1752600" y="3733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609600" y="3733800"/>
            <a:ext cx="838200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3" name="Line 53"/>
          <p:cNvSpPr>
            <a:spLocks noChangeShapeType="1"/>
          </p:cNvSpPr>
          <p:nvPr/>
        </p:nvSpPr>
        <p:spPr bwMode="auto">
          <a:xfrm>
            <a:off x="762000" y="3733800"/>
            <a:ext cx="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4" name="AutoShape 54"/>
          <p:cNvSpPr>
            <a:spLocks noChangeArrowheads="1"/>
          </p:cNvSpPr>
          <p:nvPr/>
        </p:nvSpPr>
        <p:spPr bwMode="auto">
          <a:xfrm>
            <a:off x="-1219200" y="3352800"/>
            <a:ext cx="2819400" cy="381000"/>
          </a:xfrm>
          <a:prstGeom prst="curvedDownArrow">
            <a:avLst>
              <a:gd name="adj1" fmla="val 14218"/>
              <a:gd name="adj2" fmla="val 43406"/>
              <a:gd name="adj3" fmla="val 16856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5" name="Text Box 55"/>
          <p:cNvSpPr txBox="1">
            <a:spLocks noChangeArrowheads="1"/>
          </p:cNvSpPr>
          <p:nvPr/>
        </p:nvSpPr>
        <p:spPr bwMode="auto">
          <a:xfrm>
            <a:off x="2362200" y="2671763"/>
            <a:ext cx="13716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free(a)</a:t>
            </a:r>
          </a:p>
        </p:txBody>
      </p:sp>
      <p:sp>
        <p:nvSpPr>
          <p:cNvPr id="76856" name="Line 56"/>
          <p:cNvSpPr>
            <a:spLocks noChangeShapeType="1"/>
          </p:cNvSpPr>
          <p:nvPr/>
        </p:nvSpPr>
        <p:spPr bwMode="auto">
          <a:xfrm>
            <a:off x="2286000" y="22098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7" name="Text Box 57"/>
          <p:cNvSpPr txBox="1">
            <a:spLocks noChangeArrowheads="1"/>
          </p:cNvSpPr>
          <p:nvPr/>
        </p:nvSpPr>
        <p:spPr bwMode="auto">
          <a:xfrm>
            <a:off x="6096000" y="2057400"/>
            <a:ext cx="2590800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Appropriate position in free list identified</a:t>
            </a:r>
          </a:p>
          <a:p>
            <a:r>
              <a:rPr lang="en-US"/>
              <a:t>Newly-freed region added to adjacent free regions</a:t>
            </a:r>
          </a:p>
        </p:txBody>
      </p:sp>
    </p:spTree>
    <p:extLst>
      <p:ext uri="{BB962C8B-B14F-4D97-AF65-F5344CB8AC3E}">
        <p14:creationId xmlns:p14="http://schemas.microsoft.com/office/powerpoint/2010/main" val="116162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5486400" cy="1752600"/>
          </a:xfrm>
        </p:spPr>
        <p:txBody>
          <a:bodyPr/>
          <a:lstStyle/>
          <a:p>
            <a:r>
              <a:rPr lang="en-US"/>
              <a:t>Array: sequence of identical objects in memory</a:t>
            </a:r>
          </a:p>
          <a:p>
            <a:r>
              <a:rPr lang="en-US">
                <a:latin typeface="Lucida Console" charset="0"/>
              </a:rPr>
              <a:t>int a[10];</a:t>
            </a:r>
            <a:r>
              <a:rPr lang="en-US"/>
              <a:t> means space for ten integers</a:t>
            </a:r>
          </a:p>
        </p:txBody>
      </p:sp>
      <p:pic>
        <p:nvPicPr>
          <p:cNvPr id="38917" name="Picture 5" descr="http://web.kyoto-inet.or.jp/org/orion/img/hst/renais/pcd03-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8"/>
          <a:stretch>
            <a:fillRect/>
          </a:stretch>
        </p:blipFill>
        <p:spPr bwMode="auto">
          <a:xfrm>
            <a:off x="6019800" y="152400"/>
            <a:ext cx="2819400" cy="14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096000" y="1676400"/>
            <a:ext cx="25908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Filippo Brunelleschi, Ospdale degli Innocenti, Firenze, Italy, 1421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81000" y="2743200"/>
            <a:ext cx="8342313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Char char="§"/>
            </a:pPr>
            <a:r>
              <a:rPr lang="en-US" sz="2400" b="1"/>
              <a:t>By itself, </a:t>
            </a:r>
            <a:r>
              <a:rPr lang="en-US" sz="2400" b="1">
                <a:latin typeface="Lucida Console" charset="0"/>
              </a:rPr>
              <a:t>a</a:t>
            </a:r>
            <a:r>
              <a:rPr lang="en-US" sz="2400" b="1"/>
              <a:t> is the address of the first integer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Char char="§"/>
            </a:pPr>
            <a:r>
              <a:rPr lang="en-US" sz="2400" b="1">
                <a:latin typeface="Lucida Console" charset="0"/>
              </a:rPr>
              <a:t>*a</a:t>
            </a:r>
            <a:r>
              <a:rPr lang="en-US" sz="2400" b="1"/>
              <a:t> and </a:t>
            </a:r>
            <a:r>
              <a:rPr lang="en-US" sz="2400" b="1">
                <a:latin typeface="Lucida Console" charset="0"/>
              </a:rPr>
              <a:t>a[0]</a:t>
            </a:r>
            <a:r>
              <a:rPr lang="en-US" sz="2400" b="1"/>
              <a:t> mean the same thing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Char char="§"/>
            </a:pPr>
            <a:r>
              <a:rPr lang="en-US" sz="2400" b="1"/>
              <a:t>The address of </a:t>
            </a:r>
            <a:r>
              <a:rPr lang="en-US" sz="2400" b="1">
                <a:latin typeface="Lucida Console" charset="0"/>
              </a:rPr>
              <a:t>a</a:t>
            </a:r>
            <a:r>
              <a:rPr lang="en-US" sz="2400" b="1"/>
              <a:t> is not stored in memory: the compiler inserts code to compute it when it appears</a:t>
            </a:r>
          </a:p>
          <a:p>
            <a:pPr marL="385763" indent="-385763">
              <a:lnSpc>
                <a:spcPct val="93000"/>
              </a:lnSpc>
              <a:buClr>
                <a:schemeClr val="tx2"/>
              </a:buClr>
              <a:buFont typeface="Wingdings" charset="0"/>
              <a:buChar char="§"/>
            </a:pPr>
            <a:r>
              <a:rPr lang="en-US" sz="2400" b="1"/>
              <a:t>Ritchie calls this interpretation the biggest conceptual jump from BCPL to C</a:t>
            </a:r>
          </a:p>
        </p:txBody>
      </p:sp>
    </p:spTree>
    <p:extLst>
      <p:ext uri="{BB962C8B-B14F-4D97-AF65-F5344CB8AC3E}">
        <p14:creationId xmlns:p14="http://schemas.microsoft.com/office/powerpoint/2010/main" val="3966072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Expressions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 mathematical expressions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y = a*x*x + b*x + c;</a:t>
            </a:r>
          </a:p>
          <a:p>
            <a:endParaRPr lang="en-US"/>
          </a:p>
          <a:p>
            <a:r>
              <a:rPr lang="en-US"/>
              <a:t>Very rich set of expressions</a:t>
            </a:r>
          </a:p>
          <a:p>
            <a:r>
              <a:rPr lang="en-US"/>
              <a:t>Able to deal with arithmetic and bit manipulation</a:t>
            </a:r>
          </a:p>
        </p:txBody>
      </p:sp>
    </p:spTree>
    <p:extLst>
      <p:ext uri="{BB962C8B-B14F-4D97-AF65-F5344CB8AC3E}">
        <p14:creationId xmlns:p14="http://schemas.microsoft.com/office/powerpoint/2010/main" val="62782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Expression Classes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US"/>
              <a:t>arithmetic: </a:t>
            </a:r>
            <a:r>
              <a:rPr lang="en-US">
                <a:latin typeface="Lucida Console" charset="0"/>
              </a:rPr>
              <a:t>+ – * / % </a:t>
            </a:r>
          </a:p>
          <a:p>
            <a:pPr>
              <a:lnSpc>
                <a:spcPct val="83000"/>
              </a:lnSpc>
            </a:pPr>
            <a:r>
              <a:rPr lang="en-US"/>
              <a:t>comparison: </a:t>
            </a:r>
            <a:r>
              <a:rPr lang="en-US">
                <a:latin typeface="Lucida Console" charset="0"/>
              </a:rPr>
              <a:t>== != &lt; &lt;= &gt; &gt;=</a:t>
            </a:r>
          </a:p>
          <a:p>
            <a:pPr>
              <a:lnSpc>
                <a:spcPct val="83000"/>
              </a:lnSpc>
            </a:pPr>
            <a:r>
              <a:rPr lang="en-US"/>
              <a:t>bitwise logical: </a:t>
            </a:r>
            <a:r>
              <a:rPr lang="en-US">
                <a:latin typeface="Lucida Console" charset="0"/>
              </a:rPr>
              <a:t>&amp; | ^ ~</a:t>
            </a:r>
          </a:p>
          <a:p>
            <a:pPr>
              <a:lnSpc>
                <a:spcPct val="83000"/>
              </a:lnSpc>
            </a:pPr>
            <a:r>
              <a:rPr lang="en-US"/>
              <a:t>shifting: </a:t>
            </a:r>
            <a:r>
              <a:rPr lang="en-US">
                <a:latin typeface="Lucida Console" charset="0"/>
              </a:rPr>
              <a:t>&lt;&lt; &gt;&gt;</a:t>
            </a:r>
          </a:p>
          <a:p>
            <a:pPr>
              <a:lnSpc>
                <a:spcPct val="83000"/>
              </a:lnSpc>
            </a:pPr>
            <a:r>
              <a:rPr lang="en-US"/>
              <a:t>lazy logical: </a:t>
            </a:r>
            <a:r>
              <a:rPr lang="en-US">
                <a:latin typeface="Lucida Console" charset="0"/>
              </a:rPr>
              <a:t>&amp;&amp; || !</a:t>
            </a:r>
          </a:p>
          <a:p>
            <a:pPr>
              <a:lnSpc>
                <a:spcPct val="83000"/>
              </a:lnSpc>
            </a:pPr>
            <a:r>
              <a:rPr lang="en-US"/>
              <a:t>conditional: </a:t>
            </a:r>
            <a:r>
              <a:rPr lang="en-US">
                <a:latin typeface="Lucida Console" charset="0"/>
              </a:rPr>
              <a:t>? :</a:t>
            </a:r>
          </a:p>
          <a:p>
            <a:pPr>
              <a:lnSpc>
                <a:spcPct val="83000"/>
              </a:lnSpc>
            </a:pPr>
            <a:r>
              <a:rPr lang="en-US"/>
              <a:t>assignment: </a:t>
            </a:r>
            <a:r>
              <a:rPr lang="en-US">
                <a:latin typeface="Lucida Console" charset="0"/>
              </a:rPr>
              <a:t>= += -=</a:t>
            </a:r>
          </a:p>
          <a:p>
            <a:pPr>
              <a:lnSpc>
                <a:spcPct val="83000"/>
              </a:lnSpc>
            </a:pPr>
            <a:r>
              <a:rPr lang="en-US"/>
              <a:t>increment/decrement: </a:t>
            </a:r>
            <a:r>
              <a:rPr lang="en-US">
                <a:latin typeface="Lucida Console" charset="0"/>
              </a:rPr>
              <a:t>++ --</a:t>
            </a:r>
          </a:p>
          <a:p>
            <a:pPr>
              <a:lnSpc>
                <a:spcPct val="83000"/>
              </a:lnSpc>
            </a:pPr>
            <a:r>
              <a:rPr lang="en-US"/>
              <a:t>sequencing: </a:t>
            </a:r>
            <a:r>
              <a:rPr lang="en-US">
                <a:latin typeface="Lucida Console" charset="0"/>
              </a:rPr>
              <a:t>,</a:t>
            </a:r>
          </a:p>
          <a:p>
            <a:pPr>
              <a:lnSpc>
                <a:spcPct val="83000"/>
              </a:lnSpc>
            </a:pPr>
            <a:r>
              <a:rPr lang="en-US"/>
              <a:t>pointer: </a:t>
            </a:r>
            <a:r>
              <a:rPr lang="en-US">
                <a:latin typeface="Lucida Console" charset="0"/>
              </a:rPr>
              <a:t>* -&gt; &amp; []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819525" y="2640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4038" name="Picture 6" descr="type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52600"/>
            <a:ext cx="2063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70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operators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and: &amp; or: | xor: ^ not: ~ left shift: &lt;&lt; right shift: &gt;&gt;</a:t>
            </a:r>
          </a:p>
          <a:p>
            <a:r>
              <a:rPr lang="en-US"/>
              <a:t>Useful for bit-field manipulations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#define MASK 0x040</a:t>
            </a:r>
          </a:p>
          <a:p>
            <a:pPr>
              <a:buFont typeface="Wingdings" charset="0"/>
              <a:buNone/>
            </a:pPr>
            <a:r>
              <a:rPr lang="en-US"/>
              <a:t>if (a &amp; MASK) { … }			</a:t>
            </a:r>
            <a:r>
              <a:rPr lang="en-US">
                <a:solidFill>
                  <a:schemeClr val="tx2"/>
                </a:solidFill>
              </a:rPr>
              <a:t>/* Check bits */</a:t>
            </a:r>
          </a:p>
          <a:p>
            <a:pPr>
              <a:buFont typeface="Wingdings" charset="0"/>
              <a:buNone/>
            </a:pPr>
            <a:r>
              <a:rPr lang="en-US"/>
              <a:t>c |= MASK;				</a:t>
            </a:r>
            <a:r>
              <a:rPr lang="en-US">
                <a:solidFill>
                  <a:schemeClr val="tx2"/>
                </a:solidFill>
              </a:rPr>
              <a:t>/* Set bits */</a:t>
            </a:r>
          </a:p>
          <a:p>
            <a:pPr>
              <a:buFont typeface="Wingdings" charset="0"/>
              <a:buNone/>
            </a:pPr>
            <a:r>
              <a:rPr lang="en-US"/>
              <a:t>c &amp;= ~MASK;			</a:t>
            </a:r>
            <a:r>
              <a:rPr lang="en-US">
                <a:solidFill>
                  <a:schemeClr val="tx2"/>
                </a:solidFill>
              </a:rPr>
              <a:t>/* Clear bits */</a:t>
            </a:r>
          </a:p>
          <a:p>
            <a:pPr>
              <a:buFont typeface="Wingdings" charset="0"/>
              <a:buNone/>
            </a:pPr>
            <a:r>
              <a:rPr lang="en-US"/>
              <a:t>d = (a &amp; MASK) &gt;&gt; 4;		</a:t>
            </a:r>
            <a:r>
              <a:rPr lang="en-US">
                <a:solidFill>
                  <a:schemeClr val="tx2"/>
                </a:solidFill>
              </a:rPr>
              <a:t>/* Select field */</a:t>
            </a:r>
          </a:p>
        </p:txBody>
      </p:sp>
    </p:spTree>
    <p:extLst>
      <p:ext uri="{BB962C8B-B14F-4D97-AF65-F5344CB8AC3E}">
        <p14:creationId xmlns:p14="http://schemas.microsoft.com/office/powerpoint/2010/main" val="6469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/>
          </a:bodyPr>
          <a:lstStyle/>
          <a:p>
            <a:r>
              <a:rPr lang="en-US" dirty="0"/>
              <a:t>Designed for systems programming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Utility programs</a:t>
            </a:r>
          </a:p>
          <a:p>
            <a:pPr lvl="1"/>
            <a:r>
              <a:rPr lang="en-US" dirty="0"/>
              <a:t>Compilers</a:t>
            </a:r>
          </a:p>
          <a:p>
            <a:pPr lvl="1"/>
            <a:r>
              <a:rPr lang="en-US" dirty="0"/>
              <a:t>Filters</a:t>
            </a:r>
          </a:p>
          <a:p>
            <a:r>
              <a:rPr lang="en-US" dirty="0" err="1"/>
              <a:t>Typeless</a:t>
            </a:r>
            <a:endParaRPr lang="en-US" dirty="0"/>
          </a:p>
          <a:p>
            <a:pPr lvl="1"/>
            <a:r>
              <a:rPr lang="en-US" dirty="0"/>
              <a:t>Everything an n-bit integer (a machine word)</a:t>
            </a:r>
          </a:p>
          <a:p>
            <a:pPr lvl="1"/>
            <a:r>
              <a:rPr lang="en-US" dirty="0"/>
              <a:t>Pointers (addresses) and integers identical</a:t>
            </a:r>
          </a:p>
          <a:p>
            <a:r>
              <a:rPr lang="en-US" dirty="0"/>
              <a:t>Memory is an undifferentiated array of words</a:t>
            </a:r>
          </a:p>
          <a:p>
            <a:r>
              <a:rPr lang="en-US" dirty="0"/>
              <a:t>Natural model for word-addressed machines</a:t>
            </a:r>
          </a:p>
          <a:p>
            <a:r>
              <a:rPr lang="en-US" dirty="0"/>
              <a:t>Local variables depend on frame-pointer-relative addressing: dynamically-sized automatic objects not permitted</a:t>
            </a:r>
          </a:p>
          <a:p>
            <a:r>
              <a:rPr lang="en-US" dirty="0"/>
              <a:t>Strings awkward</a:t>
            </a:r>
          </a:p>
          <a:p>
            <a:pPr lvl="1"/>
            <a:r>
              <a:rPr lang="en-US" dirty="0"/>
              <a:t>Routines expand and pack bytes to/from word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55630"/>
      </p:ext>
    </p:extLst>
  </p:cSld>
  <p:clrMapOvr>
    <a:masterClrMapping/>
  </p:clrMapOvr>
  <p:transition xmlns:p14="http://schemas.microsoft.com/office/powerpoint/2010/main"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Logical Operators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Short circuit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tests save time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if ( a == 3 &amp;&amp; b == 4 &amp;&amp; c == 5 ) { … }</a:t>
            </a:r>
          </a:p>
          <a:p>
            <a:pPr>
              <a:buFont typeface="Wingdings" charset="0"/>
              <a:buNone/>
            </a:pPr>
            <a:r>
              <a:rPr lang="en-US"/>
              <a:t>equivalent to</a:t>
            </a:r>
          </a:p>
          <a:p>
            <a:pPr>
              <a:buFont typeface="Wingdings" charset="0"/>
              <a:buNone/>
            </a:pPr>
            <a:r>
              <a:rPr lang="en-US"/>
              <a:t>if (a == 3) { if (b ==4) { if (c == 5) { … } } }</a:t>
            </a:r>
          </a:p>
          <a:p>
            <a:endParaRPr lang="en-US"/>
          </a:p>
          <a:p>
            <a:r>
              <a:rPr lang="en-US"/>
              <a:t>Evaluation order (left before right) provides safety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if ( i &lt;= SIZE &amp;&amp; a[i] == 0 ) { … }</a:t>
            </a:r>
          </a:p>
        </p:txBody>
      </p: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2924175" y="2338388"/>
            <a:ext cx="3178175" cy="2181225"/>
            <a:chOff x="0" y="0"/>
            <a:chExt cx="2002" cy="1374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02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002" cy="1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600">
                  <a:solidFill>
                    <a:srgbClr val="666666"/>
                  </a:solidFill>
                  <a:latin typeface="Verdana" charset="0"/>
                </a:rPr>
                <a:t>  </a:t>
              </a:r>
              <a:r>
                <a:rPr lang="en-US" sz="13100">
                  <a:solidFill>
                    <a:srgbClr val="666666"/>
                  </a:solidFill>
                  <a:latin typeface="Verdana" charset="0"/>
                </a:rPr>
                <a:t> </a:t>
              </a:r>
              <a:r>
                <a:rPr lang="en-US" sz="600">
                  <a:solidFill>
                    <a:srgbClr val="666666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                              </a:t>
              </a:r>
            </a:p>
          </p:txBody>
        </p:sp>
      </p:grpSp>
      <p:pic>
        <p:nvPicPr>
          <p:cNvPr id="46086" name="Picture 6" descr="LS009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0" t="7283" r="8891" b="5312"/>
          <a:stretch>
            <a:fillRect/>
          </a:stretch>
        </p:blipFill>
        <p:spPr bwMode="auto">
          <a:xfrm>
            <a:off x="6324600" y="533400"/>
            <a:ext cx="228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5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 </a:t>
            </a:r>
            <a:r>
              <a:rPr lang="en-US" dirty="0"/>
              <a:t>arithmetic is natural: everything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an integer</a:t>
            </a:r>
          </a:p>
          <a:p>
            <a:pPr>
              <a:buFont typeface="Wingdings" charset="0"/>
              <a:buNone/>
            </a:pP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*p, *q;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 charset="0"/>
              </a:rPr>
              <a:t>*(p+5)</a:t>
            </a:r>
            <a:r>
              <a:rPr lang="en-US" dirty="0"/>
              <a:t> equivalent to </a:t>
            </a:r>
            <a:r>
              <a:rPr lang="en-US" dirty="0">
                <a:latin typeface="Lucida Console" charset="0"/>
              </a:rPr>
              <a:t>p[5]</a:t>
            </a:r>
          </a:p>
          <a:p>
            <a:r>
              <a:rPr lang="en-US" dirty="0"/>
              <a:t>If p and q point into same array, </a:t>
            </a:r>
            <a:r>
              <a:rPr lang="en-US" dirty="0">
                <a:latin typeface="Lucida Console" charset="0"/>
              </a:rPr>
              <a:t>p – q</a:t>
            </a:r>
            <a:r>
              <a:rPr lang="en-US" dirty="0"/>
              <a:t> is number of elements between p and q.</a:t>
            </a:r>
          </a:p>
          <a:p>
            <a:r>
              <a:rPr lang="en-US" dirty="0"/>
              <a:t>Accessing fields of a pointed-to structure has a shorthand: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 charset="0"/>
              </a:rPr>
              <a:t>p-&gt;field</a:t>
            </a:r>
            <a:r>
              <a:rPr lang="en-US" dirty="0"/>
              <a:t> means </a:t>
            </a:r>
            <a:r>
              <a:rPr lang="en-US" dirty="0">
                <a:latin typeface="Lucida Console" charset="0"/>
              </a:rPr>
              <a:t>(*p).field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77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Statements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US"/>
              <a:t>Expression</a:t>
            </a:r>
          </a:p>
          <a:p>
            <a:pPr>
              <a:lnSpc>
                <a:spcPct val="83000"/>
              </a:lnSpc>
            </a:pPr>
            <a:r>
              <a:rPr lang="en-US"/>
              <a:t>Conditional</a:t>
            </a:r>
          </a:p>
          <a:p>
            <a:pPr lvl="1">
              <a:lnSpc>
                <a:spcPct val="78000"/>
              </a:lnSpc>
            </a:pPr>
            <a:r>
              <a:rPr lang="en-US"/>
              <a:t>if (expr) { … } else {…}</a:t>
            </a:r>
          </a:p>
          <a:p>
            <a:pPr lvl="1">
              <a:lnSpc>
                <a:spcPct val="78000"/>
              </a:lnSpc>
            </a:pPr>
            <a:r>
              <a:rPr lang="en-US"/>
              <a:t>switch (expr) { case c1: case c2: … }</a:t>
            </a:r>
          </a:p>
          <a:p>
            <a:pPr>
              <a:lnSpc>
                <a:spcPct val="83000"/>
              </a:lnSpc>
            </a:pPr>
            <a:r>
              <a:rPr lang="en-US"/>
              <a:t>Iteration</a:t>
            </a:r>
          </a:p>
          <a:p>
            <a:pPr lvl="1">
              <a:lnSpc>
                <a:spcPct val="78000"/>
              </a:lnSpc>
            </a:pPr>
            <a:r>
              <a:rPr lang="en-US"/>
              <a:t>while (expr) { … }		</a:t>
            </a:r>
            <a:r>
              <a:rPr lang="en-US">
                <a:solidFill>
                  <a:schemeClr val="tx2"/>
                </a:solidFill>
              </a:rPr>
              <a:t>zero or more iterations</a:t>
            </a:r>
          </a:p>
          <a:p>
            <a:pPr lvl="1">
              <a:lnSpc>
                <a:spcPct val="78000"/>
              </a:lnSpc>
            </a:pPr>
            <a:r>
              <a:rPr lang="en-US"/>
              <a:t>do … while (expr)		</a:t>
            </a:r>
            <a:r>
              <a:rPr lang="en-US">
                <a:solidFill>
                  <a:schemeClr val="tx2"/>
                </a:solidFill>
              </a:rPr>
              <a:t>at least one iteration</a:t>
            </a:r>
          </a:p>
          <a:p>
            <a:pPr lvl="1">
              <a:lnSpc>
                <a:spcPct val="78000"/>
              </a:lnSpc>
            </a:pPr>
            <a:r>
              <a:rPr lang="en-US"/>
              <a:t>for ( init ; valid ; next ) { … }</a:t>
            </a:r>
          </a:p>
          <a:p>
            <a:pPr>
              <a:lnSpc>
                <a:spcPct val="83000"/>
              </a:lnSpc>
            </a:pPr>
            <a:r>
              <a:rPr lang="en-US"/>
              <a:t>Jump</a:t>
            </a:r>
          </a:p>
          <a:p>
            <a:pPr lvl="1">
              <a:lnSpc>
                <a:spcPct val="78000"/>
              </a:lnSpc>
            </a:pPr>
            <a:r>
              <a:rPr lang="en-US"/>
              <a:t>goto label</a:t>
            </a:r>
          </a:p>
          <a:p>
            <a:pPr lvl="1">
              <a:lnSpc>
                <a:spcPct val="78000"/>
              </a:lnSpc>
            </a:pPr>
            <a:r>
              <a:rPr lang="en-US"/>
              <a:t>continue;		</a:t>
            </a:r>
            <a:r>
              <a:rPr lang="en-US">
                <a:solidFill>
                  <a:schemeClr val="tx2"/>
                </a:solidFill>
              </a:rPr>
              <a:t>go to start of loop</a:t>
            </a:r>
          </a:p>
          <a:p>
            <a:pPr lvl="1">
              <a:lnSpc>
                <a:spcPct val="78000"/>
              </a:lnSpc>
            </a:pPr>
            <a:r>
              <a:rPr lang="en-US"/>
              <a:t>break;			</a:t>
            </a:r>
            <a:r>
              <a:rPr lang="en-US">
                <a:solidFill>
                  <a:schemeClr val="tx2"/>
                </a:solidFill>
              </a:rPr>
              <a:t>exit loop or switch</a:t>
            </a:r>
          </a:p>
          <a:p>
            <a:pPr lvl="1">
              <a:lnSpc>
                <a:spcPct val="78000"/>
              </a:lnSpc>
            </a:pPr>
            <a:r>
              <a:rPr lang="en-US"/>
              <a:t>return expr;		</a:t>
            </a:r>
            <a:r>
              <a:rPr lang="en-US">
                <a:solidFill>
                  <a:schemeClr val="tx2"/>
                </a:solidFill>
              </a:rPr>
              <a:t>return from function</a:t>
            </a:r>
          </a:p>
        </p:txBody>
      </p:sp>
    </p:spTree>
    <p:extLst>
      <p:ext uri="{BB962C8B-B14F-4D97-AF65-F5344CB8AC3E}">
        <p14:creationId xmlns:p14="http://schemas.microsoft.com/office/powerpoint/2010/main" val="2086963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Switch Statement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Performs multi-way branches</a:t>
            </a:r>
          </a:p>
          <a:p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switch (expr)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case 1: 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break;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case 5: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case 6: 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break;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default: 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break;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}</a:t>
            </a:r>
          </a:p>
          <a:p>
            <a:endParaRPr lang="en-US">
              <a:latin typeface="Lucida Console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114800" y="1676400"/>
            <a:ext cx="4648200" cy="444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tmp = expr;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if (tmp == 1) goto L1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else if (tmp == 5) goto L5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else if (tmp == 6) goto L6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else goto Default;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L1: …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  goto Break;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L5:;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L6: …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  goto Break;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Default: …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  goto Break;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1">
                <a:latin typeface="Lucida Console" charset="0"/>
              </a:rPr>
              <a:t>Break:</a:t>
            </a:r>
          </a:p>
        </p:txBody>
      </p:sp>
      <p:pic>
        <p:nvPicPr>
          <p:cNvPr id="34822" name="Picture 6" descr="http://homepage.mac.com/dstory/.Pictures/Oak%20Tree%2C%20Mar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/>
          <a:stretch>
            <a:fillRect/>
          </a:stretch>
        </p:blipFill>
        <p:spPr bwMode="auto">
          <a:xfrm>
            <a:off x="6781800" y="228600"/>
            <a:ext cx="1625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25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Macro Preprocessor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Relatively late and awkward addition to the language</a:t>
            </a:r>
          </a:p>
          <a:p>
            <a:endParaRPr lang="en-US"/>
          </a:p>
          <a:p>
            <a:r>
              <a:rPr lang="en-US"/>
              <a:t>Symbolic constants</a:t>
            </a:r>
          </a:p>
          <a:p>
            <a:pPr lvl="1">
              <a:buFontTx/>
              <a:buNone/>
            </a:pPr>
            <a:r>
              <a:rPr lang="en-US">
                <a:latin typeface="Lucida Console" charset="0"/>
              </a:rPr>
              <a:t>#define PI 3.1415926535</a:t>
            </a:r>
            <a:endParaRPr lang="en-US"/>
          </a:p>
          <a:p>
            <a:r>
              <a:rPr lang="en-US"/>
              <a:t>Macros with arguments for emulating inlining</a:t>
            </a:r>
          </a:p>
          <a:p>
            <a:pPr lvl="1">
              <a:buFontTx/>
              <a:buNone/>
            </a:pPr>
            <a:r>
              <a:rPr lang="en-US">
                <a:latin typeface="Lucida Console" charset="0"/>
              </a:rPr>
              <a:t>#define min(x,y) ((x) &lt; (y) ? (x) : (y))</a:t>
            </a:r>
            <a:endParaRPr lang="en-US"/>
          </a:p>
          <a:p>
            <a:r>
              <a:rPr lang="en-US"/>
              <a:t>Conditional compilation</a:t>
            </a:r>
          </a:p>
          <a:p>
            <a:pPr lvl="1">
              <a:buFontTx/>
              <a:buNone/>
            </a:pPr>
            <a:r>
              <a:rPr lang="en-US">
                <a:latin typeface="Lucida Console" charset="0"/>
              </a:rPr>
              <a:t>#ifdef __STDC__</a:t>
            </a:r>
            <a:endParaRPr lang="en-US"/>
          </a:p>
          <a:p>
            <a:r>
              <a:rPr lang="en-US"/>
              <a:t>File inclusion for sharing of declarations</a:t>
            </a:r>
          </a:p>
          <a:p>
            <a:pPr lvl="1">
              <a:buFontTx/>
              <a:buNone/>
            </a:pPr>
            <a:r>
              <a:rPr lang="en-US">
                <a:latin typeface="Lucida Console" charset="0"/>
              </a:rPr>
              <a:t>#include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latin typeface="Lucida Console" charset="0"/>
              </a:rPr>
              <a:t>myheaders.h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Macro Preprocessor Pitfalls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Header file dependencies usually form a directed acyclic graph (DAG)</a:t>
            </a:r>
          </a:p>
          <a:p>
            <a:r>
              <a:rPr lang="en-US"/>
              <a:t>How do you avoid defining things twice?</a:t>
            </a:r>
          </a:p>
          <a:p>
            <a:endParaRPr lang="en-US"/>
          </a:p>
          <a:p>
            <a:r>
              <a:rPr lang="en-US"/>
              <a:t>Convention: surround each header (.h) file with a conditional:</a:t>
            </a:r>
          </a:p>
          <a:p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#ifndef __MYHEADER_H__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#define __MYHEADER_H__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/* Declarations */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924746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C types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Built from primitive types that match processor types</a:t>
            </a:r>
          </a:p>
          <a:p>
            <a:r>
              <a:rPr lang="en-US"/>
              <a:t>char, int, float, double, pointers</a:t>
            </a:r>
          </a:p>
          <a:p>
            <a:r>
              <a:rPr lang="en-US"/>
              <a:t>Struct and union aggregate heterogeneous objects</a:t>
            </a:r>
          </a:p>
          <a:p>
            <a:r>
              <a:rPr lang="en-US"/>
              <a:t>Arrays build sequences of identical objects</a:t>
            </a:r>
          </a:p>
          <a:p>
            <a:r>
              <a:rPr lang="en-US"/>
              <a:t>Alignment restrictions ensured by compiler</a:t>
            </a:r>
          </a:p>
          <a:p>
            <a:r>
              <a:rPr lang="en-US"/>
              <a:t>Multidimensional arrays</a:t>
            </a:r>
          </a:p>
          <a:p>
            <a:r>
              <a:rPr lang="en-US"/>
              <a:t>Three storage classes</a:t>
            </a:r>
          </a:p>
          <a:p>
            <a:pPr lvl="1"/>
            <a:r>
              <a:rPr lang="en-US"/>
              <a:t>global, static (address fixed at compile time)</a:t>
            </a:r>
          </a:p>
          <a:p>
            <a:pPr lvl="1"/>
            <a:r>
              <a:rPr lang="en-US"/>
              <a:t>automatic (on stack)</a:t>
            </a:r>
          </a:p>
          <a:p>
            <a:pPr lvl="1"/>
            <a:r>
              <a:rPr lang="en-US"/>
              <a:t>heap (provided by malloc() and free() library calls)</a:t>
            </a:r>
          </a:p>
        </p:txBody>
      </p:sp>
    </p:spTree>
    <p:extLst>
      <p:ext uri="{BB962C8B-B14F-4D97-AF65-F5344CB8AC3E}">
        <p14:creationId xmlns:p14="http://schemas.microsoft.com/office/powerpoint/2010/main" val="1284384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C expressions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Wide variety of operators</a:t>
            </a:r>
          </a:p>
          <a:p>
            <a:pPr lvl="1"/>
            <a:r>
              <a:rPr lang="en-US"/>
              <a:t>Arithmetic + - * /</a:t>
            </a:r>
          </a:p>
          <a:p>
            <a:pPr lvl="1"/>
            <a:r>
              <a:rPr lang="en-US"/>
              <a:t>Logical &amp;&amp; || (lazy)</a:t>
            </a:r>
          </a:p>
          <a:p>
            <a:pPr lvl="1"/>
            <a:r>
              <a:rPr lang="en-US"/>
              <a:t>Bitwise &amp; |</a:t>
            </a:r>
          </a:p>
          <a:p>
            <a:pPr lvl="1"/>
            <a:r>
              <a:rPr lang="en-US"/>
              <a:t>Comparison &lt; &lt;=</a:t>
            </a:r>
          </a:p>
          <a:p>
            <a:pPr lvl="1"/>
            <a:r>
              <a:rPr lang="en-US"/>
              <a:t>Assignment = += *=</a:t>
            </a:r>
          </a:p>
          <a:p>
            <a:pPr lvl="1"/>
            <a:r>
              <a:rPr lang="en-US"/>
              <a:t>Increment/decrement ++ --</a:t>
            </a:r>
          </a:p>
          <a:p>
            <a:pPr lvl="1"/>
            <a:r>
              <a:rPr lang="en-US"/>
              <a:t>Conditional ? :</a:t>
            </a:r>
          </a:p>
          <a:p>
            <a:pPr lvl="1"/>
            <a:endParaRPr lang="en-US"/>
          </a:p>
          <a:p>
            <a:r>
              <a:rPr lang="en-US"/>
              <a:t>Expressions may have side-effects</a:t>
            </a:r>
          </a:p>
        </p:txBody>
      </p:sp>
    </p:spTree>
    <p:extLst>
      <p:ext uri="{BB962C8B-B14F-4D97-AF65-F5344CB8AC3E}">
        <p14:creationId xmlns:p14="http://schemas.microsoft.com/office/powerpoint/2010/main" val="999975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C statements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Expression</a:t>
            </a:r>
          </a:p>
          <a:p>
            <a:r>
              <a:rPr lang="en-US"/>
              <a:t>Conditional</a:t>
            </a:r>
          </a:p>
          <a:p>
            <a:pPr lvl="1"/>
            <a:r>
              <a:rPr lang="en-US"/>
              <a:t>if-else switch</a:t>
            </a:r>
          </a:p>
          <a:p>
            <a:r>
              <a:rPr lang="en-US"/>
              <a:t>Iteration</a:t>
            </a:r>
          </a:p>
          <a:p>
            <a:pPr lvl="1"/>
            <a:r>
              <a:rPr lang="en-US"/>
              <a:t>while do-while for(;;)</a:t>
            </a:r>
          </a:p>
          <a:p>
            <a:r>
              <a:rPr lang="en-US"/>
              <a:t>Branching</a:t>
            </a:r>
          </a:p>
          <a:p>
            <a:pPr lvl="1"/>
            <a:r>
              <a:rPr lang="en-US"/>
              <a:t>goto break continue return</a:t>
            </a:r>
          </a:p>
          <a:p>
            <a:pPr lvl="1"/>
            <a:endParaRPr lang="en-US"/>
          </a:p>
          <a:p>
            <a:r>
              <a:rPr lang="en-US"/>
              <a:t>Awkward setjmp, longjmp library routines for non-local goto</a:t>
            </a:r>
          </a:p>
        </p:txBody>
      </p:sp>
    </p:spTree>
    <p:extLst>
      <p:ext uri="{BB962C8B-B14F-4D97-AF65-F5344CB8AC3E}">
        <p14:creationId xmlns:p14="http://schemas.microsoft.com/office/powerpoint/2010/main" val="849762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Preprocessor</a:t>
            </a:r>
          </a:p>
          <a:p>
            <a:pPr lvl="1"/>
            <a:r>
              <a:rPr lang="en-US"/>
              <a:t>symbolic constants</a:t>
            </a:r>
          </a:p>
          <a:p>
            <a:pPr lvl="1"/>
            <a:r>
              <a:rPr lang="en-US"/>
              <a:t>inline-like functions</a:t>
            </a:r>
          </a:p>
          <a:p>
            <a:pPr lvl="1"/>
            <a:r>
              <a:rPr lang="en-US"/>
              <a:t>conditional compilation</a:t>
            </a:r>
          </a:p>
          <a:p>
            <a:pPr lvl="1"/>
            <a:r>
              <a:rPr lang="en-US"/>
              <a:t>file inclusion</a:t>
            </a:r>
          </a:p>
          <a:p>
            <a:pPr lvl="1"/>
            <a:endParaRPr lang="en-US"/>
          </a:p>
          <a:p>
            <a:r>
              <a:rPr lang="en-US"/>
              <a:t>Sources of nondeterminsm</a:t>
            </a:r>
          </a:p>
          <a:p>
            <a:pPr lvl="1"/>
            <a:r>
              <a:rPr lang="en-US"/>
              <a:t>library functions, evaluation order, variable sizes</a:t>
            </a:r>
          </a:p>
        </p:txBody>
      </p:sp>
    </p:spTree>
    <p:extLst>
      <p:ext uri="{BB962C8B-B14F-4D97-AF65-F5344CB8AC3E}">
        <p14:creationId xmlns:p14="http://schemas.microsoft.com/office/powerpoint/2010/main" val="29427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Hello World in 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#include &lt;stdio.h&gt;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>
              <a:latin typeface="Lucida Consol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void main()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printf(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latin typeface="Lucida Console" charset="0"/>
              </a:rPr>
              <a:t>Hello, world!\n</a:t>
            </a:r>
            <a:r>
              <a:rPr lang="ja-JP" altLang="en-US">
                <a:latin typeface="Arial"/>
              </a:rPr>
              <a:t>”</a:t>
            </a:r>
            <a:r>
              <a:rPr lang="en-US">
                <a:latin typeface="Lucida Console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}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715000" y="1412776"/>
            <a:ext cx="327660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Preprocessor used to share information among source files</a:t>
            </a:r>
          </a:p>
          <a:p>
            <a:pPr>
              <a:buFontTx/>
              <a:buChar char="-"/>
            </a:pPr>
            <a:r>
              <a:rPr lang="en-US">
                <a:solidFill>
                  <a:schemeClr val="tx2"/>
                </a:solidFill>
              </a:rPr>
              <a:t> Clumsy</a:t>
            </a:r>
          </a:p>
          <a:p>
            <a:r>
              <a:rPr lang="en-US">
                <a:solidFill>
                  <a:schemeClr val="tx2"/>
                </a:solidFill>
              </a:rPr>
              <a:t>+ Cheaply implemented</a:t>
            </a:r>
          </a:p>
          <a:p>
            <a:r>
              <a:rPr lang="en-US">
                <a:solidFill>
                  <a:schemeClr val="tx2"/>
                </a:solidFill>
              </a:rPr>
              <a:t>+ Very flexible 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3923928" y="1556792"/>
            <a:ext cx="16002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1" name="Picture 7" descr="http://www.worldofshopping.com/assets/product_images/aar-MMWG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3810" r="12054" b="8571"/>
          <a:stretch>
            <a:fillRect/>
          </a:stretch>
        </p:blipFill>
        <p:spPr bwMode="auto">
          <a:xfrm>
            <a:off x="6477000" y="3810000"/>
            <a:ext cx="202723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97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Main Points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a high-level assembly language</a:t>
            </a:r>
          </a:p>
          <a:p>
            <a:endParaRPr lang="en-US"/>
          </a:p>
          <a:p>
            <a:r>
              <a:rPr lang="en-US"/>
              <a:t>Array-of-cells model of memory</a:t>
            </a:r>
          </a:p>
          <a:p>
            <a:endParaRPr lang="en-US"/>
          </a:p>
          <a:p>
            <a:r>
              <a:rPr lang="en-US"/>
              <a:t>Very efficient code generation follows from close semantic match</a:t>
            </a:r>
          </a:p>
          <a:p>
            <a:endParaRPr lang="en-US"/>
          </a:p>
          <a:p>
            <a:r>
              <a:rPr lang="en-US"/>
              <a:t>Language lets you do just about everything</a:t>
            </a:r>
          </a:p>
          <a:p>
            <a:r>
              <a:rPr lang="en-US"/>
              <a:t>Very easy to make mistakes</a:t>
            </a:r>
          </a:p>
        </p:txBody>
      </p:sp>
    </p:spTree>
    <p:extLst>
      <p:ext uri="{BB962C8B-B14F-4D97-AF65-F5344CB8AC3E}">
        <p14:creationId xmlns:p14="http://schemas.microsoft.com/office/powerpoint/2010/main" val="418853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Hello World in 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#include &lt;stdio.h&gt;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>
              <a:latin typeface="Lucida Console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void main()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printf(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latin typeface="Lucida Console" charset="0"/>
              </a:rPr>
              <a:t>Hello, world!\n</a:t>
            </a:r>
            <a:r>
              <a:rPr lang="ja-JP" altLang="en-US">
                <a:latin typeface="Arial"/>
              </a:rPr>
              <a:t>”</a:t>
            </a:r>
            <a:r>
              <a:rPr lang="en-US">
                <a:latin typeface="Lucida Console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}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875486" y="1124744"/>
            <a:ext cx="3276600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Program mostly a collection of functions</a:t>
            </a:r>
          </a:p>
          <a:p>
            <a:r>
              <a:rPr lang="ja-JP" altLang="en-US" dirty="0">
                <a:solidFill>
                  <a:schemeClr val="tx2"/>
                </a:solidFill>
                <a:latin typeface="Arial"/>
              </a:rPr>
              <a:t>“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ja-JP" altLang="en-US" dirty="0">
                <a:solidFill>
                  <a:schemeClr val="tx2"/>
                </a:solidFill>
                <a:latin typeface="Arial"/>
              </a:rPr>
              <a:t>”</a:t>
            </a:r>
            <a:r>
              <a:rPr lang="en-US" dirty="0">
                <a:solidFill>
                  <a:schemeClr val="tx2"/>
                </a:solidFill>
              </a:rPr>
              <a:t> function special: the entry point</a:t>
            </a:r>
          </a:p>
          <a:p>
            <a:r>
              <a:rPr lang="ja-JP" altLang="en-US" dirty="0">
                <a:solidFill>
                  <a:schemeClr val="tx2"/>
                </a:solidFill>
                <a:latin typeface="Arial"/>
              </a:rPr>
              <a:t>“</a:t>
            </a:r>
            <a:r>
              <a:rPr lang="en-US" dirty="0">
                <a:solidFill>
                  <a:schemeClr val="tx2"/>
                </a:solidFill>
              </a:rPr>
              <a:t>void</a:t>
            </a:r>
            <a:r>
              <a:rPr lang="ja-JP" altLang="en-US" dirty="0">
                <a:solidFill>
                  <a:schemeClr val="tx2"/>
                </a:solidFill>
                <a:latin typeface="Arial"/>
              </a:rPr>
              <a:t>”</a:t>
            </a:r>
            <a:r>
              <a:rPr lang="en-US" dirty="0">
                <a:solidFill>
                  <a:schemeClr val="tx2"/>
                </a:solidFill>
              </a:rPr>
              <a:t> qualifier indicates function does not return anything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2699792" y="1484784"/>
            <a:ext cx="3168352" cy="1155576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1619672" y="3501008"/>
            <a:ext cx="5334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051720" y="4581128"/>
            <a:ext cx="34290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I/O performed by a library function: not included in the language</a:t>
            </a:r>
          </a:p>
        </p:txBody>
      </p:sp>
    </p:spTree>
    <p:extLst>
      <p:ext uri="{BB962C8B-B14F-4D97-AF65-F5344CB8AC3E}">
        <p14:creationId xmlns:p14="http://schemas.microsoft.com/office/powerpoint/2010/main" val="130001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Euclid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algorithm in C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int gcd(int m, int n)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int r;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while ( (r = m % n) != 0)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  m = 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  n = r;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return 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}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4499992" y="1556792"/>
            <a:ext cx="18288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313388" y="1196752"/>
            <a:ext cx="28194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 dirty="0">
                <a:solidFill>
                  <a:schemeClr val="tx2"/>
                </a:solidFill>
                <a:latin typeface="Arial"/>
              </a:rPr>
              <a:t>“</a:t>
            </a:r>
            <a:r>
              <a:rPr lang="en-US" dirty="0">
                <a:solidFill>
                  <a:schemeClr val="tx2"/>
                </a:solidFill>
              </a:rPr>
              <a:t>New Style</a:t>
            </a:r>
            <a:r>
              <a:rPr lang="ja-JP" altLang="en-US" dirty="0">
                <a:solidFill>
                  <a:schemeClr val="tx2"/>
                </a:solidFill>
                <a:latin typeface="Arial"/>
              </a:rPr>
              <a:t>”</a:t>
            </a:r>
            <a:r>
              <a:rPr lang="en-US" dirty="0">
                <a:solidFill>
                  <a:schemeClr val="tx2"/>
                </a:solidFill>
              </a:rPr>
              <a:t> function declaration lists number and type of arguments</a:t>
            </a:r>
          </a:p>
          <a:p>
            <a:r>
              <a:rPr lang="en-US" dirty="0">
                <a:solidFill>
                  <a:schemeClr val="tx2"/>
                </a:solidFill>
              </a:rPr>
              <a:t>Originally only listed return type. Generated code did not care how many arguments were actually passed.</a:t>
            </a:r>
          </a:p>
          <a:p>
            <a:r>
              <a:rPr lang="en-US" dirty="0">
                <a:solidFill>
                  <a:schemeClr val="tx2"/>
                </a:solidFill>
              </a:rPr>
              <a:t>Arguments are call-by-value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5438" y="152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957513" y="109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5372" name="Picture 12" descr="http://www-groups.dcs.st-andrews.ac.uk/~history/BigPictures/Euclid_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192881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2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algorithm in 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int gcd(int m, int n)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int r;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while ( (r = m % n) != 0)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  m = 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  n = r;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return 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}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2123728" y="2060848"/>
            <a:ext cx="39624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72200" y="1524000"/>
            <a:ext cx="2819400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Automatic variable</a:t>
            </a:r>
          </a:p>
          <a:p>
            <a:r>
              <a:rPr lang="en-US" dirty="0">
                <a:solidFill>
                  <a:schemeClr val="tx2"/>
                </a:solidFill>
              </a:rPr>
              <a:t>Storage allocated on stack when function entered, released when it returns.</a:t>
            </a:r>
          </a:p>
          <a:p>
            <a:r>
              <a:rPr lang="en-US" dirty="0">
                <a:solidFill>
                  <a:schemeClr val="tx2"/>
                </a:solidFill>
              </a:rPr>
              <a:t>All parameters, automatic variables accessed </a:t>
            </a:r>
            <a:r>
              <a:rPr lang="en-US" dirty="0" err="1">
                <a:solidFill>
                  <a:schemeClr val="tx2"/>
                </a:solidFill>
              </a:rPr>
              <a:t>w.r.t</a:t>
            </a:r>
            <a:r>
              <a:rPr lang="en-US" dirty="0">
                <a:solidFill>
                  <a:schemeClr val="tx2"/>
                </a:solidFill>
              </a:rPr>
              <a:t>. frame pointer.</a:t>
            </a:r>
          </a:p>
          <a:p>
            <a:r>
              <a:rPr lang="en-US" dirty="0">
                <a:solidFill>
                  <a:schemeClr val="tx2"/>
                </a:solidFill>
              </a:rPr>
              <a:t>Extra storage needed while evaluating large expressions also placed on the stack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971800" y="4343400"/>
            <a:ext cx="1143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971800" y="4648200"/>
            <a:ext cx="1143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971800" y="4953000"/>
            <a:ext cx="1143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ret. addr.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971800" y="5257800"/>
            <a:ext cx="11430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286000" y="5105400"/>
            <a:ext cx="685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219200" y="4749800"/>
            <a:ext cx="1066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Frame pointer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>
            <a:off x="4114800" y="5410200"/>
            <a:ext cx="4572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572000" y="5054600"/>
            <a:ext cx="1066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Stack pointer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4038600" y="4038600"/>
            <a:ext cx="4572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572000" y="3505200"/>
            <a:ext cx="15240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Excess arguments simply ignored</a:t>
            </a:r>
          </a:p>
        </p:txBody>
      </p:sp>
    </p:spTree>
    <p:extLst>
      <p:ext uri="{BB962C8B-B14F-4D97-AF65-F5344CB8AC3E}">
        <p14:creationId xmlns:p14="http://schemas.microsoft.com/office/powerpoint/2010/main" val="40697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algorithm in 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gcd</a:t>
            </a:r>
            <a:r>
              <a:rPr lang="en-US" dirty="0">
                <a:latin typeface="Lucida Console" charset="0"/>
              </a:rPr>
              <a:t>(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m, 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n)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  </a:t>
            </a:r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r;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  while ( (r = m % n) != 0)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    m = 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    n = r;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  return 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latin typeface="Lucida Console" charset="0"/>
              </a:rPr>
              <a:t>}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3995936" y="2204864"/>
            <a:ext cx="22098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172200" y="1524000"/>
            <a:ext cx="2819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Expression: C</a:t>
            </a:r>
            <a:r>
              <a:rPr lang="ja-JP" altLang="en-US">
                <a:solidFill>
                  <a:schemeClr val="tx2"/>
                </a:solidFill>
                <a:latin typeface="Arial"/>
              </a:rPr>
              <a:t>’</a:t>
            </a:r>
            <a:r>
              <a:rPr lang="en-US">
                <a:solidFill>
                  <a:schemeClr val="tx2"/>
                </a:solidFill>
              </a:rPr>
              <a:t>s basic type of statement.</a:t>
            </a:r>
          </a:p>
          <a:p>
            <a:r>
              <a:rPr lang="en-US">
                <a:solidFill>
                  <a:schemeClr val="tx2"/>
                </a:solidFill>
              </a:rPr>
              <a:t>Arithmetic and logical</a:t>
            </a:r>
          </a:p>
          <a:p>
            <a:r>
              <a:rPr lang="en-US">
                <a:solidFill>
                  <a:schemeClr val="tx2"/>
                </a:solidFill>
              </a:rPr>
              <a:t>Assignment (=) returns a value, so can be used in expressions</a:t>
            </a:r>
          </a:p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% is remainder</a:t>
            </a:r>
          </a:p>
          <a:p>
            <a:r>
              <a:rPr lang="en-US">
                <a:solidFill>
                  <a:schemeClr val="tx2"/>
                </a:solidFill>
              </a:rPr>
              <a:t>!= is not equal</a:t>
            </a:r>
          </a:p>
        </p:txBody>
      </p:sp>
    </p:spTree>
    <p:extLst>
      <p:ext uri="{BB962C8B-B14F-4D97-AF65-F5344CB8AC3E}">
        <p14:creationId xmlns:p14="http://schemas.microsoft.com/office/powerpoint/2010/main" val="309811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algorithm in 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Lucida Console" charset="0"/>
              </a:rPr>
              <a:t>int gcd(int m, int n)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int r;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while ( (r = m % n) != 0)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  m = 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  n = r;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  return 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>
                <a:latin typeface="Lucida Console" charset="0"/>
              </a:rPr>
              <a:t>}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H="1" flipV="1">
            <a:off x="1979712" y="3140968"/>
            <a:ext cx="304800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292080" y="3573016"/>
            <a:ext cx="3581400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High-level control-flow statement. Ultimately becomes a conditional branch.</a:t>
            </a:r>
          </a:p>
          <a:p>
            <a:r>
              <a:rPr lang="en-US" dirty="0">
                <a:solidFill>
                  <a:schemeClr val="tx2"/>
                </a:solidFill>
              </a:rPr>
              <a:t>Supports </a:t>
            </a:r>
            <a:r>
              <a:rPr lang="ja-JP" altLang="en-US" dirty="0">
                <a:solidFill>
                  <a:schemeClr val="tx2"/>
                </a:solidFill>
                <a:latin typeface="Arial"/>
              </a:rPr>
              <a:t>“</a:t>
            </a:r>
            <a:r>
              <a:rPr lang="en-US" dirty="0">
                <a:solidFill>
                  <a:schemeClr val="tx2"/>
                </a:solidFill>
              </a:rPr>
              <a:t>structured programming</a:t>
            </a:r>
            <a:r>
              <a:rPr lang="ja-JP" altLang="en-US" dirty="0">
                <a:solidFill>
                  <a:schemeClr val="tx2"/>
                </a:solidFill>
                <a:latin typeface="Arial"/>
              </a:rPr>
              <a:t>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 flipV="1">
            <a:off x="1475656" y="4581128"/>
            <a:ext cx="11430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627784" y="4776787"/>
            <a:ext cx="2590800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Each function returns a single value, usually an integer. Returned through a specific register by convention.</a:t>
            </a:r>
          </a:p>
        </p:txBody>
      </p:sp>
    </p:spTree>
    <p:extLst>
      <p:ext uri="{BB962C8B-B14F-4D97-AF65-F5344CB8AC3E}">
        <p14:creationId xmlns:p14="http://schemas.microsoft.com/office/powerpoint/2010/main" val="145288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9867</TotalTime>
  <Words>2388</Words>
  <Application>Microsoft Macintosh PowerPoint</Application>
  <PresentationFormat>On-screen Show (4:3)</PresentationFormat>
  <Paragraphs>450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Executive</vt:lpstr>
      <vt:lpstr>PowerPoint Presentation</vt:lpstr>
      <vt:lpstr>The C Language</vt:lpstr>
      <vt:lpstr>PowerPoint Presentation</vt:lpstr>
      <vt:lpstr>Hello World in C</vt:lpstr>
      <vt:lpstr>Hello World in C</vt:lpstr>
      <vt:lpstr>Euclid’s algorithm in C</vt:lpstr>
      <vt:lpstr>Euclid’s algorithm in C</vt:lpstr>
      <vt:lpstr>Euclid’s algorithm in C</vt:lpstr>
      <vt:lpstr>Euclid’s algorithm in C</vt:lpstr>
      <vt:lpstr>Pieces of C</vt:lpstr>
      <vt:lpstr>C Types</vt:lpstr>
      <vt:lpstr>C Type Examples</vt:lpstr>
      <vt:lpstr>C Typedef</vt:lpstr>
      <vt:lpstr>C Structures</vt:lpstr>
      <vt:lpstr>C Storage Classes</vt:lpstr>
      <vt:lpstr>C Storage Classes</vt:lpstr>
      <vt:lpstr>malloc() and free()</vt:lpstr>
      <vt:lpstr>malloc() and free()</vt:lpstr>
      <vt:lpstr>malloc() and free()</vt:lpstr>
      <vt:lpstr>Dynamic Storage Allocation</vt:lpstr>
      <vt:lpstr>Dynamic Storage Allocation</vt:lpstr>
      <vt:lpstr>Dynamic Storage Allocation</vt:lpstr>
      <vt:lpstr>Simple Dynamic Storage Allocation</vt:lpstr>
      <vt:lpstr>Simple Dynamic Storage Allocation</vt:lpstr>
      <vt:lpstr>Simple Dynamic Storage Allocation</vt:lpstr>
      <vt:lpstr>Arrays</vt:lpstr>
      <vt:lpstr>C Expressions</vt:lpstr>
      <vt:lpstr>C Expression Classes</vt:lpstr>
      <vt:lpstr>Bitwise operators</vt:lpstr>
      <vt:lpstr>Lazy Logical Operators</vt:lpstr>
      <vt:lpstr>Pointer Arithmetic</vt:lpstr>
      <vt:lpstr>C Statements</vt:lpstr>
      <vt:lpstr>The Switch Statement</vt:lpstr>
      <vt:lpstr>The Macro Preprocessor</vt:lpstr>
      <vt:lpstr>Macro Preprocessor Pitfalls</vt:lpstr>
      <vt:lpstr>Summary of C types</vt:lpstr>
      <vt:lpstr>Summary of C expressions</vt:lpstr>
      <vt:lpstr>Summary of C statements</vt:lpstr>
      <vt:lpstr>Summary of C</vt:lpstr>
      <vt:lpstr>The Main Points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Vivian</cp:lastModifiedBy>
  <cp:revision>135</cp:revision>
  <dcterms:created xsi:type="dcterms:W3CDTF">2014-09-10T15:34:16Z</dcterms:created>
  <dcterms:modified xsi:type="dcterms:W3CDTF">2017-09-23T22:25:19Z</dcterms:modified>
  <cp:category/>
</cp:coreProperties>
</file>