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900">
                <a:solidFill>
                  <a:schemeClr val="dk2"/>
                </a:solidFill>
                <a:latin typeface="Nunito"/>
                <a:ea typeface="Nunito"/>
                <a:cs typeface="Nunito"/>
                <a:sym typeface="Nunito"/>
              </a:defRPr>
            </a:lvl1pPr>
            <a:lvl2pPr lvl="1" algn="r">
              <a:spcBef>
                <a:spcPts val="0"/>
              </a:spcBef>
              <a:buNone/>
              <a:defRPr sz="900">
                <a:solidFill>
                  <a:schemeClr val="dk2"/>
                </a:solidFill>
                <a:latin typeface="Nunito"/>
                <a:ea typeface="Nunito"/>
                <a:cs typeface="Nunito"/>
                <a:sym typeface="Nunito"/>
              </a:defRPr>
            </a:lvl2pPr>
            <a:lvl3pPr lvl="2" algn="r">
              <a:spcBef>
                <a:spcPts val="0"/>
              </a:spcBef>
              <a:buNone/>
              <a:defRPr sz="900">
                <a:solidFill>
                  <a:schemeClr val="dk2"/>
                </a:solidFill>
                <a:latin typeface="Nunito"/>
                <a:ea typeface="Nunito"/>
                <a:cs typeface="Nunito"/>
                <a:sym typeface="Nunito"/>
              </a:defRPr>
            </a:lvl3pPr>
            <a:lvl4pPr lvl="3" algn="r">
              <a:spcBef>
                <a:spcPts val="0"/>
              </a:spcBef>
              <a:buNone/>
              <a:defRPr sz="900">
                <a:solidFill>
                  <a:schemeClr val="dk2"/>
                </a:solidFill>
                <a:latin typeface="Nunito"/>
                <a:ea typeface="Nunito"/>
                <a:cs typeface="Nunito"/>
                <a:sym typeface="Nunito"/>
              </a:defRPr>
            </a:lvl4pPr>
            <a:lvl5pPr lvl="4" algn="r">
              <a:spcBef>
                <a:spcPts val="0"/>
              </a:spcBef>
              <a:buNone/>
              <a:defRPr sz="900">
                <a:solidFill>
                  <a:schemeClr val="dk2"/>
                </a:solidFill>
                <a:latin typeface="Nunito"/>
                <a:ea typeface="Nunito"/>
                <a:cs typeface="Nunito"/>
                <a:sym typeface="Nunito"/>
              </a:defRPr>
            </a:lvl5pPr>
            <a:lvl6pPr lvl="5" algn="r">
              <a:spcBef>
                <a:spcPts val="0"/>
              </a:spcBef>
              <a:buNone/>
              <a:defRPr sz="900">
                <a:solidFill>
                  <a:schemeClr val="dk2"/>
                </a:solidFill>
                <a:latin typeface="Nunito"/>
                <a:ea typeface="Nunito"/>
                <a:cs typeface="Nunito"/>
                <a:sym typeface="Nunito"/>
              </a:defRPr>
            </a:lvl6pPr>
            <a:lvl7pPr lvl="6" algn="r">
              <a:spcBef>
                <a:spcPts val="0"/>
              </a:spcBef>
              <a:buNone/>
              <a:defRPr sz="900">
                <a:solidFill>
                  <a:schemeClr val="dk2"/>
                </a:solidFill>
                <a:latin typeface="Nunito"/>
                <a:ea typeface="Nunito"/>
                <a:cs typeface="Nunito"/>
                <a:sym typeface="Nunito"/>
              </a:defRPr>
            </a:lvl7pPr>
            <a:lvl8pPr lvl="7" algn="r">
              <a:spcBef>
                <a:spcPts val="0"/>
              </a:spcBef>
              <a:buNone/>
              <a:defRPr sz="900">
                <a:solidFill>
                  <a:schemeClr val="dk2"/>
                </a:solidFill>
                <a:latin typeface="Nunito"/>
                <a:ea typeface="Nunito"/>
                <a:cs typeface="Nunito"/>
                <a:sym typeface="Nunito"/>
              </a:defRPr>
            </a:lvl8pPr>
            <a:lvl9pPr lvl="8" algn="r">
              <a:spcBef>
                <a:spcPts val="0"/>
              </a:spcBef>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50125" y="0"/>
            <a:ext cx="9144000" cy="2052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6000"/>
              <a:t>Driverless Vehicles. </a:t>
            </a:r>
            <a:endParaRPr sz="6000"/>
          </a:p>
          <a:p>
            <a:pPr indent="0" lvl="0" marL="0">
              <a:spcBef>
                <a:spcPts val="0"/>
              </a:spcBef>
              <a:spcAft>
                <a:spcPts val="0"/>
              </a:spcAft>
              <a:buNone/>
            </a:pPr>
            <a:r>
              <a:rPr b="0" lang="en"/>
              <a:t>Effects on Traffic Flow &amp; Accident Rates.</a:t>
            </a:r>
            <a:endParaRPr b="0"/>
          </a:p>
        </p:txBody>
      </p:sp>
      <p:sp>
        <p:nvSpPr>
          <p:cNvPr id="278" name="Shape 278"/>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Alex Molodyh</a:t>
            </a:r>
            <a:endParaRPr/>
          </a:p>
          <a:p>
            <a:pPr indent="0" lvl="0" marL="0">
              <a:spcBef>
                <a:spcPts val="0"/>
              </a:spcBef>
              <a:spcAft>
                <a:spcPts val="0"/>
              </a:spcAft>
              <a:buNone/>
            </a:pPr>
            <a:r>
              <a:rPr lang="en"/>
              <a:t>Michael Brown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(Revised) Vision Statement</a:t>
            </a:r>
            <a:endParaRPr/>
          </a:p>
        </p:txBody>
      </p:sp>
      <p:sp>
        <p:nvSpPr>
          <p:cNvPr id="284" name="Shape 284"/>
          <p:cNvSpPr txBox="1"/>
          <p:nvPr>
            <p:ph idx="1" type="body"/>
          </p:nvPr>
        </p:nvSpPr>
        <p:spPr>
          <a:xfrm>
            <a:off x="1303800" y="1597875"/>
            <a:ext cx="7030500" cy="3245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b="1" lang="en" sz="1800"/>
              <a:t>For people who want to see how artificial intelligence should decrease the rate of traffic accidents in the United States, the AI Traffic Model is a model that will provide such information regarding human and self-driven cars. The model will use data based on traffic accidents caused by humans while driving in various conditions such as driving under the influence of substances, using mobile devices, fatigue, road rage, and human error. Unlike current models about traffic, our model will include predictive data about artificial intelligence’s effect on traffic. </a:t>
            </a:r>
            <a:endParaRPr b="1"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Types of Accident Data</a:t>
            </a:r>
            <a:endParaRPr/>
          </a:p>
        </p:txBody>
      </p:sp>
      <p:sp>
        <p:nvSpPr>
          <p:cNvPr id="290" name="Shape 290"/>
          <p:cNvSpPr txBox="1"/>
          <p:nvPr/>
        </p:nvSpPr>
        <p:spPr>
          <a:xfrm>
            <a:off x="315900" y="281550"/>
            <a:ext cx="3207000" cy="43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1" name="Shape 291"/>
          <p:cNvSpPr txBox="1"/>
          <p:nvPr/>
        </p:nvSpPr>
        <p:spPr>
          <a:xfrm>
            <a:off x="247225" y="240350"/>
            <a:ext cx="3207000" cy="32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Total drivers in US:</a:t>
            </a:r>
            <a:r>
              <a:rPr lang="en"/>
              <a:t> 221,712,000</a:t>
            </a:r>
            <a:endParaRPr/>
          </a:p>
          <a:p>
            <a:pPr indent="0" lvl="0" marL="0">
              <a:spcBef>
                <a:spcPts val="0"/>
              </a:spcBef>
              <a:spcAft>
                <a:spcPts val="0"/>
              </a:spcAft>
              <a:buNone/>
            </a:pPr>
            <a:r>
              <a:rPr lang="en"/>
              <a:t>Types of deaths caused by accidents:</a:t>
            </a:r>
            <a:endParaRPr/>
          </a:p>
          <a:p>
            <a:pPr indent="0" lvl="0" marL="0">
              <a:spcBef>
                <a:spcPts val="0"/>
              </a:spcBef>
              <a:spcAft>
                <a:spcPts val="0"/>
              </a:spcAft>
              <a:buNone/>
            </a:pPr>
            <a:r>
              <a:t/>
            </a:r>
            <a:endParaRPr/>
          </a:p>
        </p:txBody>
      </p:sp>
      <p:pic>
        <p:nvPicPr>
          <p:cNvPr id="292" name="Shape 292"/>
          <p:cNvPicPr preferRelativeResize="0"/>
          <p:nvPr/>
        </p:nvPicPr>
        <p:blipFill>
          <a:blip r:embed="rId3">
            <a:alphaModFix/>
          </a:blip>
          <a:stretch>
            <a:fillRect/>
          </a:stretch>
        </p:blipFill>
        <p:spPr>
          <a:xfrm>
            <a:off x="351550" y="859675"/>
            <a:ext cx="8356000" cy="315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idx="1" type="body"/>
          </p:nvPr>
        </p:nvSpPr>
        <p:spPr>
          <a:xfrm>
            <a:off x="1296925" y="4145825"/>
            <a:ext cx="5843100" cy="534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Minimalistic Models</a:t>
            </a:r>
            <a:endParaRPr/>
          </a:p>
        </p:txBody>
      </p:sp>
      <p:pic>
        <p:nvPicPr>
          <p:cNvPr id="298" name="Shape 298"/>
          <p:cNvPicPr preferRelativeResize="0"/>
          <p:nvPr/>
        </p:nvPicPr>
        <p:blipFill>
          <a:blip r:embed="rId3">
            <a:alphaModFix/>
          </a:blip>
          <a:stretch>
            <a:fillRect/>
          </a:stretch>
        </p:blipFill>
        <p:spPr>
          <a:xfrm>
            <a:off x="152400" y="152400"/>
            <a:ext cx="8622477" cy="3834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Alpha Model Prototype</a:t>
            </a:r>
            <a:endParaRPr/>
          </a:p>
        </p:txBody>
      </p:sp>
      <p:pic>
        <p:nvPicPr>
          <p:cNvPr id="304" name="Shape 304"/>
          <p:cNvPicPr preferRelativeResize="0"/>
          <p:nvPr/>
        </p:nvPicPr>
        <p:blipFill>
          <a:blip r:embed="rId3">
            <a:alphaModFix/>
          </a:blip>
          <a:stretch>
            <a:fillRect/>
          </a:stretch>
        </p:blipFill>
        <p:spPr>
          <a:xfrm>
            <a:off x="152400" y="152400"/>
            <a:ext cx="8839199" cy="33554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Detailed Causal Loop</a:t>
            </a:r>
            <a:endParaRPr/>
          </a:p>
        </p:txBody>
      </p:sp>
      <p:pic>
        <p:nvPicPr>
          <p:cNvPr id="310" name="Shape 310"/>
          <p:cNvPicPr preferRelativeResize="0"/>
          <p:nvPr/>
        </p:nvPicPr>
        <p:blipFill>
          <a:blip r:embed="rId3">
            <a:alphaModFix/>
          </a:blip>
          <a:stretch>
            <a:fillRect/>
          </a:stretch>
        </p:blipFill>
        <p:spPr>
          <a:xfrm>
            <a:off x="152400" y="152400"/>
            <a:ext cx="6570550" cy="398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16" name="Shape 316"/>
          <p:cNvSpPr txBox="1"/>
          <p:nvPr/>
        </p:nvSpPr>
        <p:spPr>
          <a:xfrm>
            <a:off x="501300" y="405150"/>
            <a:ext cx="7842300" cy="3378600"/>
          </a:xfrm>
          <a:prstGeom prst="rect">
            <a:avLst/>
          </a:prstGeom>
          <a:noFill/>
          <a:ln>
            <a:noFill/>
          </a:ln>
        </p:spPr>
        <p:txBody>
          <a:bodyPr anchorCtr="0" anchor="ctr" bIns="91425" lIns="91425" spcFirstLastPara="1" rIns="91425" wrap="square" tIns="91425">
            <a:noAutofit/>
          </a:bodyPr>
          <a:lstStyle/>
          <a:p>
            <a:pPr indent="0" lvl="0" marL="0" rtl="0">
              <a:lnSpc>
                <a:spcPct val="150000"/>
              </a:lnSpc>
              <a:spcBef>
                <a:spcPts val="2400"/>
              </a:spcBef>
              <a:spcAft>
                <a:spcPts val="0"/>
              </a:spcAft>
              <a:buNone/>
            </a:pPr>
            <a:r>
              <a:rPr b="1" lang="en" sz="1800"/>
              <a:t>References</a:t>
            </a:r>
            <a:endParaRPr b="1" sz="1800"/>
          </a:p>
          <a:p>
            <a:pPr indent="0" lvl="0" marL="0" rtl="0">
              <a:lnSpc>
                <a:spcPct val="150000"/>
              </a:lnSpc>
              <a:spcBef>
                <a:spcPts val="600"/>
              </a:spcBef>
              <a:spcAft>
                <a:spcPts val="0"/>
              </a:spcAft>
              <a:buNone/>
            </a:pPr>
            <a:r>
              <a:rPr i="1" lang="en" sz="1100"/>
              <a:t>David Galland, O. G. (2017, 3 3). 10 Million Self-Driving Cars Will Hit The Road By 2020 -- Here's  How To Profit. Retrieved from forbes.com: https://www.forbes.com/sites/oliviergarret/2017/03/03/10-million-self-driving-cars-will-hit-the-road-by-2020-heres-how-to-profit/#343802747e50</a:t>
            </a:r>
            <a:endParaRPr i="1" sz="1100"/>
          </a:p>
          <a:p>
            <a:pPr indent="0" lvl="0" marL="0" rtl="0">
              <a:lnSpc>
                <a:spcPct val="150000"/>
              </a:lnSpc>
              <a:spcBef>
                <a:spcPts val="0"/>
              </a:spcBef>
              <a:spcAft>
                <a:spcPts val="0"/>
              </a:spcAft>
              <a:buNone/>
            </a:pPr>
            <a:r>
              <a:rPr i="1" lang="en" sz="1100"/>
              <a:t>NHTSA. (2017, 10 6). USDOT Releases 2016 Fatal Traffic Crash Data. Retrieved from nhtsa.gov: https://www.nhtsa.gov/press-releases/usdot-releases-2016-fatal-traffic-crash-data</a:t>
            </a:r>
            <a:endParaRPr i="1" sz="1100"/>
          </a:p>
          <a:p>
            <a:pPr indent="0" lvl="0" marL="0" rtl="0">
              <a:lnSpc>
                <a:spcPct val="150000"/>
              </a:lnSpc>
              <a:spcBef>
                <a:spcPts val="0"/>
              </a:spcBef>
              <a:spcAft>
                <a:spcPts val="0"/>
              </a:spcAft>
              <a:buNone/>
            </a:pPr>
            <a:r>
              <a:rPr i="1" lang="en" sz="1100"/>
              <a:t>Statista. (N/A, N/A N/A). Number of licensed drivers in the United States from 1990 to 2016 (in 1,000s). Retrieved from statista.com: https://www.statista.com/statistics/191653/number-of-licensed-drivers-in-the-us-since-1988/</a:t>
            </a:r>
            <a:endParaRPr i="1" sz="1100"/>
          </a:p>
          <a:p>
            <a:pPr indent="0" lvl="0" marL="0" rtl="0">
              <a:lnSpc>
                <a:spcPct val="150000"/>
              </a:lnSpc>
              <a:spcBef>
                <a:spcPts val="0"/>
              </a:spcBef>
              <a:spcAft>
                <a:spcPts val="0"/>
              </a:spcAft>
              <a:buNone/>
            </a:pPr>
            <a:r>
              <a:rPr lang="en" sz="1100"/>
              <a:t>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