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78" r:id="rId4"/>
    <p:sldId id="276" r:id="rId5"/>
    <p:sldId id="279" r:id="rId6"/>
    <p:sldId id="280" r:id="rId7"/>
    <p:sldId id="27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howGuides="1">
      <p:cViewPr varScale="1">
        <p:scale>
          <a:sx n="121" d="100"/>
          <a:sy n="121" d="100"/>
        </p:scale>
        <p:origin x="176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842E3-6BA4-481D-8956-6705EE44F994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3B036-03DC-422A-A699-242FA6C1E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74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E5A6E286-16D0-47AE-B001-1CEB426F7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AD9653E-628F-48DE-811E-8D756A092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908720"/>
            <a:ext cx="8424936" cy="149778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E2FBD7-ACBB-4F37-8144-E2E49E365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2492896"/>
            <a:ext cx="8424936" cy="792088"/>
          </a:xfrm>
        </p:spPr>
        <p:txBody>
          <a:bodyPr t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2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B1347-7A68-4ACE-B37F-1473ED03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4149080"/>
            <a:ext cx="1224000" cy="288000"/>
          </a:xfrm>
        </p:spPr>
        <p:txBody>
          <a:bodyPr tIns="6120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EFAF1353-694D-4980-A7A9-5E16DDF87531}" type="datetime1">
              <a:rPr lang="de-DE" smtClean="0"/>
              <a:t>12.08.24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54B3B78-B81B-4ED5-ACA3-C0080CAEB5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384" y="3501008"/>
            <a:ext cx="7704856" cy="360040"/>
          </a:xfrm>
        </p:spPr>
        <p:txBody>
          <a:bodyPr t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A57B943-0001-4EE2-BC7E-19C2AD07A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3861048"/>
            <a:ext cx="7705378" cy="360040"/>
          </a:xfrm>
        </p:spPr>
        <p:txBody>
          <a:bodyPr tIns="54000"/>
          <a:lstStyle>
            <a:lvl1pPr marL="0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D526171-4A6B-4D1B-AD83-6539728CC8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4060" y="5326768"/>
            <a:ext cx="3113045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8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2773-E72C-4F32-9041-4EEE847CF6E4}" type="datetime1">
              <a:rPr lang="de-DE" smtClean="0"/>
              <a:t>12.08.24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F032382-6987-4A5B-8388-7144A130D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772568"/>
            <a:ext cx="11089232" cy="4176712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771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2D7C-C36A-4AB4-8C78-68B128FE4DA1}" type="datetime1">
              <a:rPr lang="de-DE" smtClean="0"/>
              <a:t>12.08.24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F032382-6987-4A5B-8388-7144A130D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772568"/>
            <a:ext cx="5328592" cy="4176712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FEF123E-77E9-4A21-8B18-B17FE89266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026" y="1772816"/>
            <a:ext cx="5328590" cy="4176712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6835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3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0CBF-0B3D-421B-9ECE-C089E3CCC5A4}" type="datetime1">
              <a:rPr lang="de-DE" smtClean="0"/>
              <a:t>12.08.24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F032382-6987-4A5B-8388-7144A130D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772816"/>
            <a:ext cx="3456384" cy="2304504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FEF123E-77E9-4A21-8B18-B17FE89266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67808" y="1772816"/>
            <a:ext cx="3456384" cy="2304256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79AF6944-A3E7-4CBD-9B49-2619ED6BFE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83563" y="1772816"/>
            <a:ext cx="3457575" cy="2303462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4A825DC-95AC-4589-8462-4C27830E4F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0193" y="4221088"/>
            <a:ext cx="3457575" cy="1657350"/>
          </a:xfrm>
        </p:spPr>
        <p:txBody>
          <a:bodyPr tIns="36000"/>
          <a:lstStyle>
            <a:lvl1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1F3E311-8EC9-4675-8863-3AA22D1904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7213" y="4221088"/>
            <a:ext cx="3457575" cy="1657350"/>
          </a:xfrm>
        </p:spPr>
        <p:txBody>
          <a:bodyPr tIns="36000"/>
          <a:lstStyle>
            <a:lvl1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+mj-lt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A5A59EB7-A456-4509-9410-E72C278DF8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3563" y="4221163"/>
            <a:ext cx="3457575" cy="1657350"/>
          </a:xfrm>
        </p:spPr>
        <p:txBody>
          <a:bodyPr tIns="3600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44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3819B7BD-07B5-45B3-9212-845053AFD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0C298-2068-49AF-8BB2-A850CCA68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84" y="1700808"/>
            <a:ext cx="5328592" cy="3888432"/>
          </a:xfrm>
        </p:spPr>
        <p:txBody>
          <a:bodyPr/>
          <a:lstStyle>
            <a:lvl1pPr marL="0" indent="0">
              <a:spcBef>
                <a:spcPts val="0"/>
              </a:spcBef>
              <a:buFont typeface="+mj-lt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451DAE-2D02-4860-A42E-DD4FB3854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700809"/>
            <a:ext cx="5328592" cy="3888432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7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5308F-49A1-4037-A2C0-E450BD0B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D906DD-DFED-4CFA-B0FF-ABDE89F64F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4060" y="5326768"/>
            <a:ext cx="3113045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71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7C45994-FFEC-4E42-97E7-E598FA17EB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0C298-2068-49AF-8BB2-A850CCA68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84" y="3717032"/>
            <a:ext cx="5328592" cy="1872208"/>
          </a:xfrm>
        </p:spPr>
        <p:txBody>
          <a:bodyPr/>
          <a:lstStyle>
            <a:lvl1pPr marL="0" indent="0">
              <a:spcBef>
                <a:spcPts val="0"/>
              </a:spcBef>
              <a:buFont typeface="+mj-lt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Font typeface="+mj-lt"/>
              <a:buNone/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5308F-49A1-4037-A2C0-E450BD0B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980728"/>
            <a:ext cx="9936000" cy="792088"/>
          </a:xfrm>
        </p:spPr>
        <p:txBody>
          <a:bodyPr tIns="3600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A59225-326D-469E-9A53-F77ADA2328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4060" y="5326768"/>
            <a:ext cx="3113045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74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04CE9-BC0C-4814-998F-C79F96C8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82A569-95EE-47A6-98FA-7BB280A9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F3D8-B3F0-4C4D-85C3-36E7F7300782}" type="datetime1">
              <a:rPr lang="de-DE" smtClean="0"/>
              <a:t>12.08.24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222BAA-0257-4EDC-8D30-88CA9AFD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7BA60D-178C-45C4-A9E4-BBAF852A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799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EB2541-7CEE-4158-97A3-7265B2D5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75B4-8C6E-402D-AAD0-EC0FFCFB25DF}" type="datetime1">
              <a:rPr lang="de-DE" smtClean="0"/>
              <a:t>12.08.24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0A086C-F3D1-40B8-9DFB-59A2ECCA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17735-C342-45AF-A3B3-2EE13EB1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70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0B9B0-CE08-4BA8-9371-7E637CC3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1AFF-057E-466F-9447-D0F115EEDBDF}" type="datetime1">
              <a:rPr lang="de-DE" smtClean="0"/>
              <a:t>12.08.24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7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CEE1702-7B0C-4131-91DE-1D18B49E6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AD9653E-628F-48DE-811E-8D756A092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908720"/>
            <a:ext cx="8424936" cy="149778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E2FBD7-ACBB-4F37-8144-E2E49E365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2492896"/>
            <a:ext cx="8424936" cy="792088"/>
          </a:xfrm>
        </p:spPr>
        <p:txBody>
          <a:bodyPr t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>
                <a:solidFill>
                  <a:schemeClr val="accent3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B1347-7A68-4ACE-B37F-1473ED03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520" y="4149080"/>
            <a:ext cx="1224000" cy="288000"/>
          </a:xfrm>
        </p:spPr>
        <p:txBody>
          <a:bodyPr tIns="6120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3B1F17C-5FA9-4095-BE16-F1D27AF3C0FA}" type="datetime1">
              <a:rPr lang="de-DE" smtClean="0"/>
              <a:t>12.08.24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54B3B78-B81B-4ED5-ACA3-C0080CAEB5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384" y="3501008"/>
            <a:ext cx="7704856" cy="360040"/>
          </a:xfrm>
        </p:spPr>
        <p:txBody>
          <a:bodyPr t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A57B943-0001-4EE2-BC7E-19C2AD07A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3861048"/>
            <a:ext cx="7705378" cy="360040"/>
          </a:xfrm>
        </p:spPr>
        <p:txBody>
          <a:bodyPr tIns="54000"/>
          <a:lstStyle>
            <a:lvl1pPr marL="0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EC03209-B71C-4EA2-8E85-611F6ECDD0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4060" y="5326768"/>
            <a:ext cx="3113045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0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0B9B0-CE08-4BA8-9371-7E637CC3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 indent="-360000">
              <a:buClr>
                <a:schemeClr val="accent2"/>
              </a:buClr>
              <a:buFont typeface="+mj-lt"/>
              <a:buAutoNum type="arabicPeriod"/>
              <a:defRPr b="0">
                <a:solidFill>
                  <a:schemeClr val="tx1"/>
                </a:solidFill>
              </a:defRPr>
            </a:lvl1pPr>
            <a:lvl2pPr marL="594000" indent="-2340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594000" indent="-234000">
              <a:defRPr/>
            </a:lvl3pPr>
            <a:lvl4pPr marL="594000" indent="-234000">
              <a:defRPr/>
            </a:lvl4pPr>
            <a:lvl5pPr marL="594000" indent="-234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5890-3535-4B99-BCC2-746212E7D208}" type="datetime1">
              <a:rPr lang="de-DE" smtClean="0"/>
              <a:t>12.08.24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14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Inhaltsverzeichn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0B9B0-CE08-4BA8-9371-7E637CC3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 indent="-360000">
              <a:buClr>
                <a:schemeClr val="accent2"/>
              </a:buClr>
              <a:buFont typeface="+mj-lt"/>
              <a:buAutoNum type="arabicPeriod"/>
              <a:defRPr b="0">
                <a:solidFill>
                  <a:schemeClr val="bg1"/>
                </a:solidFill>
              </a:defRPr>
            </a:lvl1pPr>
            <a:lvl2pPr marL="594000" indent="-2340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594000" indent="-234000">
              <a:defRPr>
                <a:solidFill>
                  <a:schemeClr val="bg1"/>
                </a:solidFill>
              </a:defRPr>
            </a:lvl3pPr>
            <a:lvl4pPr marL="594000" indent="-234000">
              <a:defRPr>
                <a:solidFill>
                  <a:schemeClr val="bg1"/>
                </a:solidFill>
              </a:defRPr>
            </a:lvl4pPr>
            <a:lvl5pPr marL="594000" indent="-2340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7C408-929E-4E8C-B88C-28B2F06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884A15-7728-4343-928E-C0B5C25FF697}" type="datetime1">
              <a:rPr lang="de-DE" smtClean="0"/>
              <a:t>12.08.24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13C5F2-786D-4189-8E65-965F5A5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8EE51C-00B6-4810-BBCD-FE54BCD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E2B19B1-6D3F-4CE2-A41D-C05D49E5A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3684" y="6015600"/>
            <a:ext cx="1656000" cy="7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1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809D42F-46B1-42EC-A13F-2A15D3DB0C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1C897F-07DD-4455-A122-6270A86F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1628800"/>
            <a:ext cx="11089232" cy="2448000"/>
          </a:xfrm>
        </p:spPr>
        <p:txBody>
          <a:bodyPr anchor="t" anchorCtr="0"/>
          <a:lstStyle>
            <a:lvl1pPr>
              <a:lnSpc>
                <a:spcPct val="100000"/>
              </a:lnSpc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34FC1B-C54D-4A37-8FC0-EDC2CA99C4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1384" y="112927"/>
            <a:ext cx="11089232" cy="1500187"/>
          </a:xfrm>
        </p:spPr>
        <p:txBody>
          <a:bodyPr tIns="18000"/>
          <a:lstStyle>
            <a:lvl1pPr marL="0" indent="0">
              <a:buFont typeface="+mj-lt"/>
              <a:buNone/>
              <a:defRPr sz="9000" b="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9000" b="0"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5CF29-BBAA-4ACF-BCC7-35BB5F3D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C7F7-154A-43C5-AB12-C2FCA7F84A5E}" type="datetime1">
              <a:rPr lang="de-DE" smtClean="0"/>
              <a:t>12.08.24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6100-60E8-4E9E-86E4-6ECCB38A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66D73-6145-4EDA-B42A-178CEBC8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2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EB2541-7CEE-4158-97A3-7265B2D5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B776-907E-4CD6-B6E2-29317853EDEC}" type="datetime1">
              <a:rPr lang="de-DE" smtClean="0"/>
              <a:t>12.08.24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0A086C-F3D1-40B8-9DFB-59A2ECCA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17735-C342-45AF-A3B3-2EE13EB1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F5D74C-1420-4AB8-A729-F0879CAE96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384" y="692697"/>
            <a:ext cx="11089232" cy="496855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500" b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73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0C298-2068-49AF-8BB2-A850CCA68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84" y="1700808"/>
            <a:ext cx="5328592" cy="42484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451DAE-2D02-4860-A42E-DD4FB3854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700808"/>
            <a:ext cx="5328592" cy="42484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895308F-49A1-4037-A2C0-E450BD0B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9B3ABFAA-9642-4B05-80EE-5AF92C4E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EF4B-703B-4F9A-BC8F-BF0883629446}" type="datetime1">
              <a:rPr lang="de-DE" smtClean="0"/>
              <a:t>12.08.24</a:t>
            </a:fld>
            <a:endParaRPr lang="en-GB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BD2519BF-BDB4-4096-B2C3-39A3D7C5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4A22B99D-742E-4480-A561-5B5A5804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8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5C78B-4EB7-4163-9AFB-379584AF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76672"/>
            <a:ext cx="5327999" cy="8640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0B9B0-CE08-4BA8-9371-7E637CC3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700808"/>
            <a:ext cx="5328000" cy="42484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6FE73EF4-2BCC-469E-9683-114DBB4386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2024" y="548680"/>
            <a:ext cx="5328520" cy="54006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BE054B53-AC56-4DA0-807C-4883F23D47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2000C8-74CA-465C-9557-1007052404F0}" type="datetime1">
              <a:rPr lang="de-DE" smtClean="0"/>
              <a:t>12.08.24</a:t>
            </a:fld>
            <a:endParaRPr lang="en-GB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5EE6EB49-D030-450C-99B9-15172A99E9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CD9BE316-FB6A-4B64-B9CA-B94637F0DF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4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EC7D1A-1AD3-4526-9446-CC6AACB2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76672"/>
            <a:ext cx="9936000" cy="86400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F511AC-E4E2-4D62-AD5D-6352E3EE2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700808"/>
            <a:ext cx="9936000" cy="4248472"/>
          </a:xfrm>
          <a:prstGeom prst="rect">
            <a:avLst/>
          </a:prstGeom>
        </p:spPr>
        <p:txBody>
          <a:bodyPr vert="horz" lIns="0" tIns="18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Siebente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  <a:p>
            <a:pPr lvl="4"/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97232-DFF6-486E-A4CE-4FA70C5CB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520" y="6381328"/>
            <a:ext cx="792000" cy="216000"/>
          </a:xfrm>
          <a:prstGeom prst="rect">
            <a:avLst/>
          </a:prstGeom>
        </p:spPr>
        <p:txBody>
          <a:bodyPr vert="horz" lIns="0" tIns="5040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3BE9-BA26-47EA-B9C6-CB718202C27E}" type="datetime1">
              <a:rPr lang="de-DE" smtClean="0"/>
              <a:t>12.08.24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6C2777-E81C-4B10-B2BA-4D5DABDF8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19536" y="6381328"/>
            <a:ext cx="4320000" cy="216000"/>
          </a:xfrm>
          <a:prstGeom prst="rect">
            <a:avLst/>
          </a:prstGeom>
        </p:spPr>
        <p:txBody>
          <a:bodyPr vert="horz" lIns="0" tIns="5040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Titel der Präsentation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917DF-0349-437A-A790-72D2C840E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1384" y="6381328"/>
            <a:ext cx="288000" cy="216000"/>
          </a:xfrm>
          <a:prstGeom prst="rect">
            <a:avLst/>
          </a:prstGeom>
        </p:spPr>
        <p:txBody>
          <a:bodyPr vert="horz" lIns="0" tIns="5040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3F2F4-3D73-4946-89C6-7727ECB7DC0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1C9797E-35F8-449C-BAC6-3D514F71ABB5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23684" y="6015151"/>
            <a:ext cx="1656207" cy="7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8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5" r:id="rId4"/>
    <p:sldLayoutId id="2147483666" r:id="rId5"/>
    <p:sldLayoutId id="2147483651" r:id="rId6"/>
    <p:sldLayoutId id="2147483664" r:id="rId7"/>
    <p:sldLayoutId id="2147483652" r:id="rId8"/>
    <p:sldLayoutId id="2147483660" r:id="rId9"/>
    <p:sldLayoutId id="2147483661" r:id="rId10"/>
    <p:sldLayoutId id="2147483662" r:id="rId11"/>
    <p:sldLayoutId id="2147483663" r:id="rId12"/>
    <p:sldLayoutId id="2147483670" r:id="rId13"/>
    <p:sldLayoutId id="2147483671" r:id="rId14"/>
    <p:sldLayoutId id="2147483654" r:id="rId15"/>
    <p:sldLayoutId id="2147483655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600"/>
        </a:spcBef>
        <a:buFontTx/>
        <a:buNone/>
        <a:defRPr sz="20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4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34000" indent="-234000" algn="l" defTabSz="914400" rtl="0" eaLnBrk="1" latinLnBrk="0" hangingPunct="1">
        <a:lnSpc>
          <a:spcPct val="114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000" indent="-234000" algn="l" defTabSz="914400" rtl="0" eaLnBrk="1" latinLnBrk="0" hangingPunct="1">
        <a:lnSpc>
          <a:spcPct val="114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360000" algn="l" defTabSz="914400" rtl="0" eaLnBrk="1" latinLnBrk="0" hangingPunct="1">
        <a:lnSpc>
          <a:spcPct val="114000"/>
        </a:lnSpc>
        <a:spcBef>
          <a:spcPts val="600"/>
        </a:spcBef>
        <a:buClr>
          <a:schemeClr val="accent2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594000" indent="-234000" algn="l" defTabSz="914400" rtl="0" eaLnBrk="1" latinLnBrk="0" hangingPunct="1">
        <a:lnSpc>
          <a:spcPct val="114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000" indent="-234000" algn="l" defTabSz="914400" rtl="0" eaLnBrk="1" latinLnBrk="0" hangingPunct="1">
        <a:lnSpc>
          <a:spcPct val="114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594000" indent="-234000" algn="l" defTabSz="914400" rtl="0" eaLnBrk="1" latinLnBrk="0" hangingPunct="1">
        <a:lnSpc>
          <a:spcPct val="114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94000" indent="-234000" algn="l" defTabSz="914400" rtl="0" eaLnBrk="1" latinLnBrk="0" hangingPunct="1">
        <a:lnSpc>
          <a:spcPct val="114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FF6F3ACB-E5B2-4F09-998E-035BD106E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37448" y="989876"/>
            <a:ext cx="6264696" cy="1497782"/>
          </a:xfrm>
        </p:spPr>
        <p:txBody>
          <a:bodyPr/>
          <a:lstStyle/>
          <a:p>
            <a:r>
              <a:rPr lang="de-DE" sz="4400" dirty="0">
                <a:solidFill>
                  <a:schemeClr val="tx1"/>
                </a:solidFill>
              </a:rPr>
              <a:t>Knowledge </a:t>
            </a:r>
            <a:r>
              <a:rPr lang="de-DE" sz="4400" dirty="0" err="1">
                <a:solidFill>
                  <a:schemeClr val="tx1"/>
                </a:solidFill>
              </a:rPr>
              <a:t>raphbased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       </a:t>
            </a:r>
            <a:r>
              <a:rPr lang="de-DE" sz="4400" dirty="0" err="1">
                <a:solidFill>
                  <a:schemeClr val="tx1"/>
                </a:solidFill>
              </a:rPr>
              <a:t>Estimationof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     </a:t>
            </a:r>
            <a:r>
              <a:rPr lang="de-DE" sz="4400" dirty="0" err="1">
                <a:solidFill>
                  <a:schemeClr val="tx1"/>
                </a:solidFill>
              </a:rPr>
              <a:t>uNcertaintyin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   </a:t>
            </a:r>
            <a:r>
              <a:rPr lang="de-DE" sz="4400" dirty="0" err="1">
                <a:solidFill>
                  <a:schemeClr val="tx1"/>
                </a:solidFill>
              </a:rPr>
              <a:t>PhEno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-</a:t>
            </a:r>
            <a:r>
              <a:rPr lang="de-DE" sz="4400" dirty="0" err="1">
                <a:solidFill>
                  <a:schemeClr val="tx1"/>
                </a:solidFill>
              </a:rPr>
              <a:t>typPisation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     And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     </a:t>
            </a:r>
            <a:r>
              <a:rPr lang="de-DE" sz="4400" dirty="0" err="1">
                <a:solidFill>
                  <a:schemeClr val="tx1"/>
                </a:solidFill>
              </a:rPr>
              <a:t>GenoType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inspired</a:t>
            </a:r>
            <a:br>
              <a:rPr lang="de-DE" sz="4400" dirty="0">
                <a:solidFill>
                  <a:schemeClr val="tx1"/>
                </a:solidFill>
              </a:rPr>
            </a:br>
            <a:r>
              <a:rPr lang="de-DE" sz="4400" dirty="0">
                <a:solidFill>
                  <a:schemeClr val="tx1"/>
                </a:solidFill>
              </a:rPr>
              <a:t>     </a:t>
            </a:r>
            <a:r>
              <a:rPr lang="de-DE" sz="4400" dirty="0" err="1">
                <a:solidFill>
                  <a:schemeClr val="tx1"/>
                </a:solidFill>
              </a:rPr>
              <a:t>RepHenotypisation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18" name="Untertitel 17">
            <a:extLst>
              <a:ext uri="{FF2B5EF4-FFF2-40B4-BE49-F238E27FC236}">
                <a16:creationId xmlns:a16="http://schemas.microsoft.com/office/drawing/2014/main" id="{464994C8-4928-4625-A312-7FA41BDA0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328936" y="-1632222"/>
            <a:ext cx="8424936" cy="792088"/>
          </a:xfrm>
        </p:spPr>
        <p:txBody>
          <a:bodyPr/>
          <a:lstStyle/>
          <a:p>
            <a:r>
              <a:rPr lang="de-DE" dirty="0"/>
              <a:t>Hier steht eine optionale Subheadline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8CE285-00CC-4410-87CA-BEADEEFF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6277" y="4211819"/>
            <a:ext cx="7704856" cy="288000"/>
          </a:xfrm>
        </p:spPr>
        <p:txBody>
          <a:bodyPr/>
          <a:lstStyle/>
          <a:p>
            <a:r>
              <a:rPr lang="de-DE" dirty="0"/>
              <a:t>09/2024</a:t>
            </a:r>
            <a:endParaRPr lang="en-GB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E4F06A7-FE5B-48C9-8335-BDA2001AB1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277" y="3563747"/>
            <a:ext cx="7704856" cy="360040"/>
          </a:xfrm>
        </p:spPr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med. Alexander </a:t>
            </a:r>
            <a:r>
              <a:rPr lang="en-GB" dirty="0" err="1"/>
              <a:t>Mordhorst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D927FE-8C2B-54B9-0AD5-675182F388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6277" y="3923787"/>
            <a:ext cx="4104456" cy="360040"/>
          </a:xfrm>
        </p:spPr>
        <p:txBody>
          <a:bodyPr/>
          <a:lstStyle/>
          <a:p>
            <a:r>
              <a:rPr lang="en-DE" dirty="0"/>
              <a:t>Application: JDCS4rare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1DB5979-18A0-362F-531D-BB4432539F29}"/>
              </a:ext>
            </a:extLst>
          </p:cNvPr>
          <p:cNvGrpSpPr/>
          <p:nvPr/>
        </p:nvGrpSpPr>
        <p:grpSpPr>
          <a:xfrm>
            <a:off x="1487488" y="733968"/>
            <a:ext cx="11821015" cy="5384032"/>
            <a:chOff x="1252269" y="984091"/>
            <a:chExt cx="11821015" cy="5384032"/>
          </a:xfrm>
        </p:grpSpPr>
        <p:sp>
          <p:nvSpPr>
            <p:cNvPr id="2" name="Titel 9">
              <a:extLst>
                <a:ext uri="{FF2B5EF4-FFF2-40B4-BE49-F238E27FC236}">
                  <a16:creationId xmlns:a16="http://schemas.microsoft.com/office/drawing/2014/main" id="{BCCC4444-8ABA-05B9-2C9F-0EDCFC60A2B6}"/>
                </a:ext>
              </a:extLst>
            </p:cNvPr>
            <p:cNvSpPr txBox="1">
              <a:spLocks/>
            </p:cNvSpPr>
            <p:nvPr/>
          </p:nvSpPr>
          <p:spPr>
            <a:xfrm>
              <a:off x="4151784" y="984091"/>
              <a:ext cx="6264696" cy="1497782"/>
            </a:xfrm>
            <a:prstGeom prst="rect">
              <a:avLst/>
            </a:prstGeom>
          </p:spPr>
          <p:txBody>
            <a:bodyPr vert="horz" lIns="0" tIns="1800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8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4400" dirty="0">
                  <a:solidFill>
                    <a:schemeClr val="tx1">
                      <a:lumMod val="50000"/>
                    </a:schemeClr>
                  </a:solidFill>
                </a:rPr>
                <a:t>G</a:t>
              </a:r>
            </a:p>
            <a:p>
              <a:r>
                <a:rPr lang="de-DE" sz="4400" dirty="0">
                  <a:solidFill>
                    <a:schemeClr val="tx1">
                      <a:lumMod val="50000"/>
                    </a:schemeClr>
                  </a:solidFill>
                </a:rPr>
                <a:t>E</a:t>
              </a:r>
            </a:p>
            <a:p>
              <a:r>
                <a:rPr lang="de-DE" sz="4400" dirty="0">
                  <a:solidFill>
                    <a:schemeClr val="tx1">
                      <a:lumMod val="50000"/>
                    </a:schemeClr>
                  </a:solidFill>
                </a:rPr>
                <a:t>N</a:t>
              </a:r>
            </a:p>
            <a:p>
              <a:r>
                <a:rPr lang="de-DE" sz="4400" dirty="0">
                  <a:solidFill>
                    <a:schemeClr val="tx1">
                      <a:lumMod val="50000"/>
                    </a:schemeClr>
                  </a:solidFill>
                </a:rPr>
                <a:t>E</a:t>
              </a:r>
            </a:p>
            <a:p>
              <a:r>
                <a:rPr lang="de-DE" sz="4400" dirty="0">
                  <a:solidFill>
                    <a:schemeClr val="tx1">
                      <a:lumMod val="50000"/>
                    </a:schemeClr>
                  </a:solidFill>
                </a:rPr>
                <a:t>P</a:t>
              </a:r>
              <a:br>
                <a:rPr lang="de-DE" sz="4400" dirty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de-DE" sz="4400" dirty="0">
                  <a:solidFill>
                    <a:schemeClr val="tx1">
                      <a:lumMod val="50000"/>
                    </a:schemeClr>
                  </a:solidFill>
                </a:rPr>
                <a:t>A</a:t>
              </a:r>
              <a:br>
                <a:rPr lang="de-DE" sz="4400" dirty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de-DE" sz="4400" dirty="0">
                  <a:solidFill>
                    <a:schemeClr val="tx1">
                      <a:lumMod val="50000"/>
                    </a:schemeClr>
                  </a:solidFill>
                </a:rPr>
                <a:t>T</a:t>
              </a:r>
              <a:br>
                <a:rPr lang="de-DE" sz="4400" dirty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de-DE" sz="4400" dirty="0">
                  <a:solidFill>
                    <a:schemeClr val="tx1">
                      <a:lumMod val="50000"/>
                    </a:schemeClr>
                  </a:solidFill>
                </a:rPr>
                <a:t>H</a:t>
              </a:r>
              <a:endParaRPr lang="en-GB" sz="4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9A0EE7-FF53-94DC-C849-B18F40EC56C8}"/>
                </a:ext>
              </a:extLst>
            </p:cNvPr>
            <p:cNvGrpSpPr/>
            <p:nvPr/>
          </p:nvGrpSpPr>
          <p:grpSpPr>
            <a:xfrm>
              <a:off x="4556092" y="985624"/>
              <a:ext cx="8517192" cy="5382499"/>
              <a:chOff x="4469946" y="965611"/>
              <a:chExt cx="8517192" cy="538249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E52C1C-261E-3B10-DE34-A9F202E8E208}"/>
                  </a:ext>
                </a:extLst>
              </p:cNvPr>
              <p:cNvSpPr txBox="1"/>
              <p:nvPr/>
            </p:nvSpPr>
            <p:spPr>
              <a:xfrm>
                <a:off x="4469946" y="965611"/>
                <a:ext cx="2814186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de-DE" sz="3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Fira Sans"/>
                    <a:ea typeface="+mj-ea"/>
                    <a:cs typeface="+mj-cs"/>
                  </a:rPr>
                  <a:t>raph</a:t>
                </a:r>
                <a:r>
                  <a:rPr kumimoji="0" lang="de-DE" sz="3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Fira Sans"/>
                    <a:ea typeface="+mj-ea"/>
                    <a:cs typeface="+mj-cs"/>
                  </a:rPr>
                  <a:t> </a:t>
                </a:r>
                <a:r>
                  <a:rPr kumimoji="0" lang="de-DE" sz="3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Fira Sans"/>
                    <a:ea typeface="+mj-ea"/>
                    <a:cs typeface="+mj-cs"/>
                  </a:rPr>
                  <a:t>based</a:t>
                </a:r>
                <a:endParaRPr lang="en-DE" sz="3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90D808-5E31-F56B-B303-7ACB9CE51D3B}"/>
                  </a:ext>
                </a:extLst>
              </p:cNvPr>
              <p:cNvSpPr txBox="1"/>
              <p:nvPr/>
            </p:nvSpPr>
            <p:spPr>
              <a:xfrm>
                <a:off x="4469946" y="1640357"/>
                <a:ext cx="8517192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de-DE" sz="3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Fira Sans"/>
                    <a:ea typeface="+mj-ea"/>
                    <a:cs typeface="+mj-cs"/>
                  </a:rPr>
                  <a:t>stimation</a:t>
                </a:r>
                <a:r>
                  <a:rPr kumimoji="0" lang="de-DE" sz="3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Fira Sans"/>
                    <a:ea typeface="+mj-ea"/>
                    <a:cs typeface="+mj-cs"/>
                  </a:rPr>
                  <a:t> </a:t>
                </a:r>
                <a:r>
                  <a:rPr kumimoji="0" lang="de-DE" sz="3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Fira Sans"/>
                    <a:ea typeface="+mj-ea"/>
                    <a:cs typeface="+mj-cs"/>
                  </a:rPr>
                  <a:t>of</a:t>
                </a:r>
                <a:endParaRPr lang="en-DE" sz="3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47F677-D57C-9CCD-6858-15D8F862B651}"/>
                  </a:ext>
                </a:extLst>
              </p:cNvPr>
              <p:cNvSpPr txBox="1"/>
              <p:nvPr/>
            </p:nvSpPr>
            <p:spPr>
              <a:xfrm>
                <a:off x="4469946" y="2309998"/>
                <a:ext cx="2814186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de-DE" sz="3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Fira Sans"/>
                    <a:ea typeface="+mj-ea"/>
                    <a:cs typeface="+mj-cs"/>
                  </a:rPr>
                  <a:t>certainty</a:t>
                </a:r>
                <a:r>
                  <a:rPr kumimoji="0" lang="de-DE" sz="3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Fira Sans"/>
                    <a:ea typeface="+mj-ea"/>
                    <a:cs typeface="+mj-cs"/>
                  </a:rPr>
                  <a:t> in</a:t>
                </a:r>
                <a:endParaRPr lang="en-DE" sz="3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A1DC9B-30B6-B97E-3722-3FEDB5B54D6F}"/>
                  </a:ext>
                </a:extLst>
              </p:cNvPr>
              <p:cNvSpPr txBox="1"/>
              <p:nvPr/>
            </p:nvSpPr>
            <p:spPr>
              <a:xfrm>
                <a:off x="4469946" y="2977714"/>
                <a:ext cx="996882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de-DE" sz="3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Fira Sans"/>
                    <a:ea typeface="+mj-ea"/>
                    <a:cs typeface="+mj-cs"/>
                  </a:rPr>
                  <a:t>no</a:t>
                </a:r>
                <a:r>
                  <a:rPr kumimoji="0" lang="de-DE" sz="3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Fira Sans"/>
                    <a:ea typeface="+mj-ea"/>
                    <a:cs typeface="+mj-cs"/>
                  </a:rPr>
                  <a:t>-</a:t>
                </a:r>
                <a:endParaRPr lang="en-DE" sz="3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1C0079-4E9F-9CE5-1577-95C174B63AB4}"/>
                  </a:ext>
                </a:extLst>
              </p:cNvPr>
              <p:cNvSpPr txBox="1"/>
              <p:nvPr/>
            </p:nvSpPr>
            <p:spPr>
              <a:xfrm>
                <a:off x="4469946" y="3653338"/>
                <a:ext cx="1774630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de-DE" sz="3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Fira Sans"/>
                    <a:ea typeface="+mj-ea"/>
                    <a:cs typeface="+mj-cs"/>
                  </a:rPr>
                  <a:t>isation</a:t>
                </a:r>
                <a:endParaRPr lang="en-DE" sz="3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C9760B-2D52-9471-54B8-9A76FC439F05}"/>
                  </a:ext>
                </a:extLst>
              </p:cNvPr>
              <p:cNvSpPr txBox="1"/>
              <p:nvPr/>
            </p:nvSpPr>
            <p:spPr>
              <a:xfrm>
                <a:off x="4469946" y="4331721"/>
                <a:ext cx="792088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de-DE" sz="3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Fira Sans"/>
                    <a:ea typeface="+mj-ea"/>
                    <a:cs typeface="+mj-cs"/>
                  </a:rPr>
                  <a:t>nd</a:t>
                </a:r>
                <a:endParaRPr lang="en-DE" sz="3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1A9E3F-8EAB-7647-0E58-97367E298C2E}"/>
                  </a:ext>
                </a:extLst>
              </p:cNvPr>
              <p:cNvSpPr txBox="1"/>
              <p:nvPr/>
            </p:nvSpPr>
            <p:spPr>
              <a:xfrm>
                <a:off x="4469946" y="4987215"/>
                <a:ext cx="3070307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de-DE" sz="3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Fira Sans"/>
                    <a:ea typeface="+mj-ea"/>
                    <a:cs typeface="+mj-cs"/>
                  </a:rPr>
                  <a:t>ype</a:t>
                </a:r>
                <a:r>
                  <a:rPr kumimoji="0" lang="de-DE" sz="3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Fira Sans"/>
                    <a:ea typeface="+mj-ea"/>
                    <a:cs typeface="+mj-cs"/>
                  </a:rPr>
                  <a:t> </a:t>
                </a:r>
                <a:r>
                  <a:rPr kumimoji="0" lang="de-DE" sz="3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Fira Sans"/>
                    <a:ea typeface="+mj-ea"/>
                    <a:cs typeface="+mj-cs"/>
                  </a:rPr>
                  <a:t>inspired</a:t>
                </a:r>
                <a:endParaRPr lang="en-DE" sz="3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BAB2F5-0CAA-427E-F690-14E59ABB9493}"/>
                  </a:ext>
                </a:extLst>
              </p:cNvPr>
              <p:cNvSpPr txBox="1"/>
              <p:nvPr/>
            </p:nvSpPr>
            <p:spPr>
              <a:xfrm>
                <a:off x="4469946" y="5671002"/>
                <a:ext cx="3279822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de-DE" sz="3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Fira Sans"/>
                    <a:ea typeface="+mj-ea"/>
                    <a:cs typeface="+mj-cs"/>
                  </a:rPr>
                  <a:t>enotypisation</a:t>
                </a:r>
                <a:endParaRPr lang="en-DE" sz="3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6595256-219B-B733-92DB-0D198988CEA8}"/>
                </a:ext>
              </a:extLst>
            </p:cNvPr>
            <p:cNvGrpSpPr/>
            <p:nvPr/>
          </p:nvGrpSpPr>
          <p:grpSpPr>
            <a:xfrm>
              <a:off x="1252269" y="985624"/>
              <a:ext cx="2814186" cy="5382499"/>
              <a:chOff x="1252269" y="985624"/>
              <a:chExt cx="2814186" cy="538249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46799-CF8B-D7C2-52E8-00557AF2EC17}"/>
                  </a:ext>
                </a:extLst>
              </p:cNvPr>
              <p:cNvSpPr txBox="1"/>
              <p:nvPr/>
            </p:nvSpPr>
            <p:spPr>
              <a:xfrm>
                <a:off x="1252269" y="985624"/>
                <a:ext cx="2814186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kumimoji="0" lang="de-DE" sz="3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12075">
                        <a:lumMod val="75000"/>
                      </a:srgbClr>
                    </a:solidFill>
                    <a:effectLst/>
                    <a:uLnTx/>
                    <a:uFillTx/>
                    <a:latin typeface="Fira Sans"/>
                    <a:ea typeface="+mn-ea"/>
                    <a:cs typeface="+mn-cs"/>
                  </a:rPr>
                  <a:t>knowledge</a:t>
                </a:r>
                <a:endParaRPr lang="en-DE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39B8A4-28DB-1690-D48D-392C6FC53A7D}"/>
                  </a:ext>
                </a:extLst>
              </p:cNvPr>
              <p:cNvSpPr txBox="1"/>
              <p:nvPr/>
            </p:nvSpPr>
            <p:spPr>
              <a:xfrm>
                <a:off x="3486096" y="2330011"/>
                <a:ext cx="580359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de-DE" sz="3800" b="1" dirty="0">
                    <a:solidFill>
                      <a:srgbClr val="C12075">
                        <a:lumMod val="75000"/>
                      </a:srgbClr>
                    </a:solidFill>
                    <a:latin typeface="Fira Sans"/>
                  </a:rPr>
                  <a:t>u</a:t>
                </a:r>
                <a:endParaRPr lang="en-DE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CEE838-C01C-AAA7-3A44-48FE70D59997}"/>
                  </a:ext>
                </a:extLst>
              </p:cNvPr>
              <p:cNvSpPr txBox="1"/>
              <p:nvPr/>
            </p:nvSpPr>
            <p:spPr>
              <a:xfrm>
                <a:off x="3250703" y="2997727"/>
                <a:ext cx="815752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de-DE" sz="3800" b="1" dirty="0">
                    <a:solidFill>
                      <a:srgbClr val="C12075">
                        <a:lumMod val="75000"/>
                      </a:srgbClr>
                    </a:solidFill>
                    <a:latin typeface="Fira Sans"/>
                  </a:rPr>
                  <a:t>p</a:t>
                </a:r>
                <a:r>
                  <a:rPr kumimoji="0" lang="de-DE" sz="3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12075">
                        <a:lumMod val="75000"/>
                      </a:srgbClr>
                    </a:solidFill>
                    <a:effectLst/>
                    <a:uLnTx/>
                    <a:uFillTx/>
                    <a:latin typeface="Fira Sans"/>
                    <a:ea typeface="+mn-ea"/>
                    <a:cs typeface="+mn-cs"/>
                  </a:rPr>
                  <a:t>h</a:t>
                </a:r>
                <a:endParaRPr lang="en-DE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68A315-0FF2-293C-7DE7-B8349AD94088}"/>
                  </a:ext>
                </a:extLst>
              </p:cNvPr>
              <p:cNvSpPr txBox="1"/>
              <p:nvPr/>
            </p:nvSpPr>
            <p:spPr>
              <a:xfrm>
                <a:off x="3069573" y="3673351"/>
                <a:ext cx="996882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kumimoji="0" lang="de-DE" sz="3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12075">
                        <a:lumMod val="75000"/>
                      </a:srgbClr>
                    </a:solidFill>
                    <a:effectLst/>
                    <a:uLnTx/>
                    <a:uFillTx/>
                    <a:latin typeface="Fira Sans"/>
                    <a:ea typeface="+mn-ea"/>
                    <a:cs typeface="+mn-cs"/>
                  </a:rPr>
                  <a:t>ty</a:t>
                </a:r>
                <a:endParaRPr lang="en-DE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B4B5A-3A2A-A9D9-9721-4D6DBEC22AB8}"/>
                  </a:ext>
                </a:extLst>
              </p:cNvPr>
              <p:cNvSpPr txBox="1"/>
              <p:nvPr/>
            </p:nvSpPr>
            <p:spPr>
              <a:xfrm>
                <a:off x="2706782" y="5007228"/>
                <a:ext cx="135967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de-DE" sz="3800" b="1" dirty="0">
                    <a:solidFill>
                      <a:srgbClr val="C12075">
                        <a:lumMod val="75000"/>
                      </a:srgbClr>
                    </a:solidFill>
                    <a:latin typeface="Fira Sans"/>
                  </a:rPr>
                  <a:t>g</a:t>
                </a:r>
                <a:r>
                  <a:rPr kumimoji="0" lang="de-DE" sz="3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12075">
                        <a:lumMod val="75000"/>
                      </a:srgbClr>
                    </a:solidFill>
                    <a:effectLst/>
                    <a:uLnTx/>
                    <a:uFillTx/>
                    <a:latin typeface="Fira Sans"/>
                    <a:ea typeface="+mn-ea"/>
                    <a:cs typeface="+mn-cs"/>
                  </a:rPr>
                  <a:t>eno</a:t>
                </a:r>
                <a:endParaRPr lang="en-DE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0A3D9A-8A80-AF29-C713-261AB1872E40}"/>
                  </a:ext>
                </a:extLst>
              </p:cNvPr>
              <p:cNvSpPr txBox="1"/>
              <p:nvPr/>
            </p:nvSpPr>
            <p:spPr>
              <a:xfrm>
                <a:off x="2567608" y="5691015"/>
                <a:ext cx="1498847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kumimoji="0" lang="de-DE" sz="3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12075">
                        <a:lumMod val="75000"/>
                      </a:srgbClr>
                    </a:solidFill>
                    <a:effectLst/>
                    <a:uLnTx/>
                    <a:uFillTx/>
                    <a:latin typeface="Fira Sans"/>
                    <a:ea typeface="+mn-ea"/>
                    <a:cs typeface="+mn-cs"/>
                  </a:rPr>
                  <a:t>re</a:t>
                </a:r>
                <a:r>
                  <a:rPr kumimoji="0" lang="de-DE" sz="3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12075">
                        <a:lumMod val="75000"/>
                      </a:srgbClr>
                    </a:solidFill>
                    <a:effectLst/>
                    <a:uLnTx/>
                    <a:uFillTx/>
                    <a:latin typeface="Fira Sans"/>
                    <a:ea typeface="+mn-ea"/>
                    <a:cs typeface="+mn-cs"/>
                  </a:rPr>
                  <a:t>-p</a:t>
                </a:r>
                <a:endParaRPr lang="en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375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BA5FF-6A77-4920-AB15-0F2719B0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15D27-B580-4C4C-816B-6B595D361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sz="3000" dirty="0"/>
              <a:t>Motivation</a:t>
            </a:r>
          </a:p>
          <a:p>
            <a:pPr>
              <a:lnSpc>
                <a:spcPct val="200000"/>
              </a:lnSpc>
            </a:pPr>
            <a:r>
              <a:rPr lang="en-GB" sz="3000" dirty="0"/>
              <a:t>Planned graph-architecture and future perspectives</a:t>
            </a:r>
          </a:p>
          <a:p>
            <a:pPr>
              <a:lnSpc>
                <a:spcPct val="200000"/>
              </a:lnSpc>
            </a:pPr>
            <a:r>
              <a:rPr lang="en-GB" sz="3000" dirty="0"/>
              <a:t>Exploring what´s already possible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CDFA8B-CDC3-4277-AA51-EEA9FB86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09/2024</a:t>
            </a:r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42147DA-C8FC-4F83-B12A-E86D0A2C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GENEPATH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16B8E7D-6CE9-4B72-A88F-01AE5483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98934-E6B7-4C81-BE79-B469C6A1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br>
              <a:rPr lang="de-DE" dirty="0"/>
            </a:br>
            <a:endParaRPr lang="en-GB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C9E72-F6C6-47C4-820D-16F37016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980728"/>
            <a:ext cx="11640616" cy="4248472"/>
          </a:xfrm>
        </p:spPr>
        <p:txBody>
          <a:bodyPr/>
          <a:lstStyle/>
          <a:p>
            <a:pPr lvl="1"/>
            <a:r>
              <a:rPr lang="de-DE" dirty="0"/>
              <a:t>Clinical </a:t>
            </a:r>
            <a:r>
              <a:rPr lang="de-DE" dirty="0" err="1"/>
              <a:t>motivation</a:t>
            </a:r>
            <a:endParaRPr lang="de-DE" dirty="0"/>
          </a:p>
          <a:p>
            <a:pPr lvl="2"/>
            <a:r>
              <a:rPr lang="de-DE" dirty="0" err="1"/>
              <a:t>Diagnostic</a:t>
            </a:r>
            <a:r>
              <a:rPr lang="de-DE" dirty="0"/>
              <a:t> </a:t>
            </a:r>
            <a:r>
              <a:rPr lang="de-DE" dirty="0" err="1"/>
              <a:t>cap</a:t>
            </a:r>
            <a:r>
              <a:rPr lang="de-DE" dirty="0"/>
              <a:t> still </a:t>
            </a:r>
            <a:r>
              <a:rPr lang="de-DE" dirty="0" err="1"/>
              <a:t>between</a:t>
            </a:r>
            <a:r>
              <a:rPr lang="de-DE" dirty="0"/>
              <a:t> 30-50%</a:t>
            </a:r>
          </a:p>
          <a:p>
            <a:pPr lvl="2"/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will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rely</a:t>
            </a:r>
            <a:r>
              <a:rPr lang="de-DE" dirty="0"/>
              <a:t> on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phenotypisation</a:t>
            </a:r>
            <a:endParaRPr lang="de-DE" dirty="0"/>
          </a:p>
          <a:p>
            <a:pPr lvl="2"/>
            <a:r>
              <a:rPr lang="de-DE" dirty="0" err="1"/>
              <a:t>Standardization</a:t>
            </a:r>
            <a:r>
              <a:rPr lang="de-DE" dirty="0"/>
              <a:t> and </a:t>
            </a:r>
            <a:r>
              <a:rPr lang="de-DE" dirty="0" err="1"/>
              <a:t>data-driven</a:t>
            </a:r>
            <a:r>
              <a:rPr lang="de-DE" dirty="0"/>
              <a:t> </a:t>
            </a:r>
            <a:r>
              <a:rPr lang="de-DE" dirty="0" err="1"/>
              <a:t>guidelines</a:t>
            </a:r>
            <a:r>
              <a:rPr lang="de-DE" dirty="0"/>
              <a:t> still </a:t>
            </a:r>
            <a:r>
              <a:rPr lang="de-DE" dirty="0" err="1"/>
              <a:t>lacking</a:t>
            </a:r>
            <a:endParaRPr lang="de-DE" dirty="0"/>
          </a:p>
          <a:p>
            <a:pPr marL="0" lvl="2" indent="0">
              <a:buNone/>
            </a:pPr>
            <a:endParaRPr lang="de-DE" sz="1050" dirty="0"/>
          </a:p>
          <a:p>
            <a:pPr lvl="1"/>
            <a:r>
              <a:rPr lang="de-DE" dirty="0"/>
              <a:t>Scientific </a:t>
            </a:r>
            <a:r>
              <a:rPr lang="de-DE" dirty="0" err="1"/>
              <a:t>motivation</a:t>
            </a:r>
            <a:endParaRPr lang="de-DE" dirty="0"/>
          </a:p>
          <a:p>
            <a:pPr lvl="2"/>
            <a:r>
              <a:rPr lang="de-DE" dirty="0"/>
              <a:t>Linking a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phenotype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genevariants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a </a:t>
            </a:r>
            <a:r>
              <a:rPr lang="de-DE" dirty="0" err="1"/>
              <a:t>problem</a:t>
            </a:r>
            <a:endParaRPr lang="de-DE" dirty="0"/>
          </a:p>
          <a:p>
            <a:pPr lvl="2"/>
            <a:r>
              <a:rPr lang="de-DE" dirty="0"/>
              <a:t>Tools like CADA, </a:t>
            </a:r>
            <a:r>
              <a:rPr lang="de-DE" dirty="0" err="1"/>
              <a:t>Phrank</a:t>
            </a:r>
            <a:r>
              <a:rPr lang="de-DE" dirty="0"/>
              <a:t> and </a:t>
            </a:r>
            <a:r>
              <a:rPr lang="de-DE" dirty="0" err="1"/>
              <a:t>Phevor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-graphs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but</a:t>
            </a:r>
          </a:p>
          <a:p>
            <a:pPr lvl="3"/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biological</a:t>
            </a:r>
            <a:r>
              <a:rPr lang="de-DE" dirty="0"/>
              <a:t> </a:t>
            </a:r>
            <a:r>
              <a:rPr lang="de-DE" dirty="0" err="1"/>
              <a:t>association</a:t>
            </a:r>
            <a:endParaRPr lang="de-DE" dirty="0"/>
          </a:p>
          <a:p>
            <a:pPr lvl="3"/>
            <a:r>
              <a:rPr lang="de-DE" dirty="0"/>
              <a:t>Use a score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pPr marL="360000" lvl="3" indent="0">
              <a:buNone/>
            </a:pPr>
            <a:endParaRPr lang="de-DE" sz="1050" dirty="0"/>
          </a:p>
          <a:p>
            <a:pPr marL="0" lvl="2" indent="0">
              <a:buNone/>
            </a:pPr>
            <a:r>
              <a:rPr lang="de-DE" dirty="0"/>
              <a:t>This Project </a:t>
            </a:r>
            <a:r>
              <a:rPr lang="de-DE" dirty="0" err="1"/>
              <a:t>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knowledge</a:t>
            </a:r>
            <a:r>
              <a:rPr lang="de-DE" dirty="0"/>
              <a:t>-graph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phenotype</a:t>
            </a:r>
            <a:r>
              <a:rPr lang="de-DE" dirty="0"/>
              <a:t>-genevariant-</a:t>
            </a:r>
            <a:r>
              <a:rPr lang="de-DE" dirty="0" err="1"/>
              <a:t>association</a:t>
            </a:r>
            <a:r>
              <a:rPr lang="de-DE" dirty="0"/>
              <a:t>, but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intuition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expert </a:t>
            </a:r>
            <a:r>
              <a:rPr lang="de-DE" dirty="0" err="1"/>
              <a:t>clinical</a:t>
            </a:r>
            <a:r>
              <a:rPr lang="de-DE" dirty="0"/>
              <a:t> </a:t>
            </a:r>
            <a:r>
              <a:rPr lang="de-DE" dirty="0" err="1"/>
              <a:t>genomics</a:t>
            </a:r>
            <a:r>
              <a:rPr lang="de-DE" dirty="0"/>
              <a:t> </a:t>
            </a:r>
            <a:r>
              <a:rPr lang="de-DE" dirty="0" err="1"/>
              <a:t>specialist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assist</a:t>
            </a:r>
            <a:r>
              <a:rPr lang="de-DE" dirty="0"/>
              <a:t> in </a:t>
            </a:r>
            <a:r>
              <a:rPr lang="de-DE" dirty="0" err="1"/>
              <a:t>data-driven</a:t>
            </a:r>
            <a:r>
              <a:rPr lang="de-DE" dirty="0"/>
              <a:t> </a:t>
            </a:r>
            <a:r>
              <a:rPr lang="de-DE" dirty="0" err="1"/>
              <a:t>phenotypisation</a:t>
            </a:r>
            <a:r>
              <a:rPr lang="de-DE" dirty="0"/>
              <a:t> and variant </a:t>
            </a:r>
            <a:r>
              <a:rPr lang="de-DE" dirty="0" err="1"/>
              <a:t>prioritization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647A25-076F-4E97-9C64-D0BEA1B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6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98934-E6B7-4C81-BE79-B469C6A1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graph-architecture and future perspectives</a:t>
            </a:r>
            <a:br>
              <a:rPr lang="en-GB" dirty="0"/>
            </a:br>
            <a:endParaRPr lang="en-GB" b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647A25-076F-4E97-9C64-D0BEA1B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12" name="Picture 11" descr="A diagram of a gene&#10;&#10;Description automatically generated">
            <a:extLst>
              <a:ext uri="{FF2B5EF4-FFF2-40B4-BE49-F238E27FC236}">
                <a16:creationId xmlns:a16="http://schemas.microsoft.com/office/drawing/2014/main" id="{051E676C-B026-ABE5-CE7C-8E7C9E28F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2" y="732756"/>
            <a:ext cx="6605819" cy="5864572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299798A9-8E20-D8FB-5DD7-14A6DB2E9179}"/>
              </a:ext>
            </a:extLst>
          </p:cNvPr>
          <p:cNvSpPr txBox="1">
            <a:spLocks/>
          </p:cNvSpPr>
          <p:nvPr/>
        </p:nvSpPr>
        <p:spPr>
          <a:xfrm>
            <a:off x="7720798" y="1340672"/>
            <a:ext cx="4464496" cy="3024336"/>
          </a:xfrm>
          <a:prstGeom prst="rect">
            <a:avLst/>
          </a:prstGeom>
        </p:spPr>
        <p:txBody>
          <a:bodyPr vert="horz" lIns="0" tIns="18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sz="20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000" indent="-234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36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2"/>
              </a:buClr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94000" indent="-234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000" indent="-234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4000" indent="-234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000" indent="-234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Questions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diagnostic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at </a:t>
            </a:r>
            <a:r>
              <a:rPr lang="de-DE" dirty="0" err="1"/>
              <a:t>hand</a:t>
            </a:r>
            <a:r>
              <a:rPr lang="de-DE" dirty="0"/>
              <a:t>?</a:t>
            </a:r>
          </a:p>
          <a:p>
            <a:pPr lvl="2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variants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phenotypes</a:t>
            </a:r>
            <a:r>
              <a:rPr lang="de-DE" dirty="0"/>
              <a:t>?</a:t>
            </a:r>
          </a:p>
          <a:p>
            <a:pPr lvl="2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diagnostic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will </a:t>
            </a:r>
            <a:r>
              <a:rPr lang="de-DE" dirty="0" err="1"/>
              <a:t>result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hightest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?</a:t>
            </a:r>
          </a:p>
          <a:p>
            <a:pPr lvl="3"/>
            <a:r>
              <a:rPr lang="de-DE" dirty="0" err="1"/>
              <a:t>How</a:t>
            </a:r>
            <a:r>
              <a:rPr lang="de-DE" dirty="0"/>
              <a:t> „</a:t>
            </a:r>
            <a:r>
              <a:rPr lang="de-DE" dirty="0" err="1"/>
              <a:t>costly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?</a:t>
            </a:r>
          </a:p>
          <a:p>
            <a:pPr lvl="3"/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logical</a:t>
            </a:r>
            <a:r>
              <a:rPr lang="de-DE" dirty="0"/>
              <a:t> alternative?</a:t>
            </a:r>
          </a:p>
          <a:p>
            <a:pPr marL="0" lvl="2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134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98934-E6B7-4C81-BE79-B469C6A1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graph-architecture and future perspectives</a:t>
            </a:r>
            <a:br>
              <a:rPr lang="en-GB" dirty="0"/>
            </a:br>
            <a:endParaRPr lang="en-GB" b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647A25-076F-4E97-9C64-D0BEA1B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1F4733A-7E30-9466-8E49-D16FBA81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0798" y="1340672"/>
            <a:ext cx="4464496" cy="3024336"/>
          </a:xfrm>
        </p:spPr>
        <p:txBody>
          <a:bodyPr/>
          <a:lstStyle/>
          <a:p>
            <a:pPr lvl="1"/>
            <a:r>
              <a:rPr lang="de-DE" dirty="0"/>
              <a:t>Questions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Are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 genes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high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and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eligible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?</a:t>
            </a:r>
          </a:p>
          <a:p>
            <a:pPr lvl="2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will </a:t>
            </a:r>
            <a:r>
              <a:rPr lang="de-DE" dirty="0" err="1"/>
              <a:t>yield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?</a:t>
            </a:r>
          </a:p>
          <a:p>
            <a:pPr marL="0" lvl="2" indent="0">
              <a:buNone/>
            </a:pPr>
            <a:endParaRPr lang="de-DE" dirty="0"/>
          </a:p>
        </p:txBody>
      </p:sp>
      <p:pic>
        <p:nvPicPr>
          <p:cNvPr id="4" name="Picture 3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4721C2CF-2495-D01D-4474-4F894662C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908672"/>
            <a:ext cx="76962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3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98934-E6B7-4C81-BE79-B469C6A1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graph-architecture and future perspectives</a:t>
            </a:r>
            <a:br>
              <a:rPr lang="en-GB" dirty="0"/>
            </a:br>
            <a:endParaRPr lang="en-GB" b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647A25-076F-4E97-9C64-D0BEA1B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2" name="Picture 11" descr="A diagram of a gene&#10;&#10;Description automatically generated">
            <a:extLst>
              <a:ext uri="{FF2B5EF4-FFF2-40B4-BE49-F238E27FC236}">
                <a16:creationId xmlns:a16="http://schemas.microsoft.com/office/drawing/2014/main" id="{168DB9CE-AADE-EBAE-8049-191C3D1DE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5" y="764632"/>
            <a:ext cx="10791542" cy="583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0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98934-E6B7-4C81-BE79-B469C6A1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Exploring what´s already possible</a:t>
            </a:r>
            <a:br>
              <a:rPr lang="de-DE" dirty="0"/>
            </a:br>
            <a:endParaRPr lang="en-GB" b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647A25-076F-4E97-9C64-D0BEA1B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F2F4-3D73-4946-89C6-7727ECB7DC0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IH - Colors">
      <a:dk1>
        <a:srgbClr val="4C626C"/>
      </a:dk1>
      <a:lt1>
        <a:srgbClr val="FFFFFF"/>
      </a:lt1>
      <a:dk2>
        <a:srgbClr val="4C626C"/>
      </a:dk2>
      <a:lt2>
        <a:srgbClr val="FFFFFF"/>
      </a:lt2>
      <a:accent1>
        <a:srgbClr val="70ACC0"/>
      </a:accent1>
      <a:accent2>
        <a:srgbClr val="C12075"/>
      </a:accent2>
      <a:accent3>
        <a:srgbClr val="003754"/>
      </a:accent3>
      <a:accent4>
        <a:srgbClr val="723C5D"/>
      </a:accent4>
      <a:accent5>
        <a:srgbClr val="9D9D9D"/>
      </a:accent5>
      <a:accent6>
        <a:srgbClr val="BE9E7C"/>
      </a:accent6>
      <a:hlink>
        <a:srgbClr val="C12075"/>
      </a:hlink>
      <a:folHlink>
        <a:srgbClr val="723C5D"/>
      </a:folHlink>
    </a:clrScheme>
    <a:fontScheme name="BIH - Fira Sans">
      <a:majorFont>
        <a:latin typeface="Fira Sans"/>
        <a:ea typeface=""/>
        <a:cs typeface=""/>
      </a:majorFont>
      <a:minorFont>
        <a:latin typeface="F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H_16x9.potx [Schreibgeschützt]" id="{6FEA3650-A754-404C-89A8-5CD2EC173B97}" vid="{EE0A708F-7E25-4176-94DF-3B96C059BE8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1236</TotalTime>
  <Words>298</Words>
  <Application>Microsoft Macintosh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Fira Sans</vt:lpstr>
      <vt:lpstr>Office</vt:lpstr>
      <vt:lpstr>Knowledge raphbased        Estimationof      uNcertaintyin    PhEno -typPisation      And      GenoType inspired      RepHenotypisation</vt:lpstr>
      <vt:lpstr>Outline</vt:lpstr>
      <vt:lpstr>Motivation </vt:lpstr>
      <vt:lpstr>Planned graph-architecture and future perspectives </vt:lpstr>
      <vt:lpstr>Planned graph-architecture and future perspectives </vt:lpstr>
      <vt:lpstr>Planned graph-architecture and future perspectives </vt:lpstr>
      <vt:lpstr>Exploring what´s already possible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Mordhorst</dc:creator>
  <dc:description>BIH | PowerPoint-Vorlage (Dachmarke) im Format 16:9_x000d_
Office 365</dc:description>
  <cp:lastModifiedBy>Alexander Mordhorst</cp:lastModifiedBy>
  <cp:revision>4</cp:revision>
  <dcterms:created xsi:type="dcterms:W3CDTF">2024-08-08T08:28:43Z</dcterms:created>
  <dcterms:modified xsi:type="dcterms:W3CDTF">2024-08-12T21:00:17Z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2.0.0</vt:lpwstr>
  </property>
  <property fmtid="{D5CDD505-2E9C-101B-9397-08002B2CF9AE}" pid="3" name="Build">
    <vt:lpwstr>003-000-004</vt:lpwstr>
  </property>
  <property fmtid="{D5CDD505-2E9C-101B-9397-08002B2CF9AE}" pid="4" name="Erstellt von">
    <vt:lpwstr>office network</vt:lpwstr>
  </property>
  <property fmtid="{D5CDD505-2E9C-101B-9397-08002B2CF9AE}" pid="5" name="Autor">
    <vt:lpwstr>clemens morfeld</vt:lpwstr>
  </property>
  <property fmtid="{D5CDD505-2E9C-101B-9397-08002B2CF9AE}" pid="6" name="Erstellt am">
    <vt:lpwstr>05.09.2019</vt:lpwstr>
  </property>
  <property fmtid="{D5CDD505-2E9C-101B-9397-08002B2CF9AE}" pid="7" name="Stand">
    <vt:lpwstr>04.05.2021</vt:lpwstr>
  </property>
</Properties>
</file>