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566" r:id="rId3"/>
    <p:sldId id="260" r:id="rId4"/>
    <p:sldId id="505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4" r:id="rId31"/>
    <p:sldId id="593" r:id="rId32"/>
    <p:sldId id="595" r:id="rId33"/>
  </p:sldIdLst>
  <p:sldSz cx="12190413" cy="6859588"/>
  <p:notesSz cx="6858000" cy="9144000"/>
  <p:defaultTextStyle>
    <a:defPPr>
      <a:defRPr lang="en-US"/>
    </a:defPPr>
    <a:lvl1pPr marL="0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416" autoAdjust="0"/>
  </p:normalViewPr>
  <p:slideViewPr>
    <p:cSldViewPr>
      <p:cViewPr>
        <p:scale>
          <a:sx n="60" d="100"/>
          <a:sy n="60" d="100"/>
        </p:scale>
        <p:origin x="-1080" y="-324"/>
      </p:cViewPr>
      <p:guideLst>
        <p:guide orient="horz" pos="2249"/>
        <p:guide pos="4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807C-DAAE-4070-B795-D551ADC2466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A60A-B846-4057-988C-4CBF0F94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E561-B658-4924-9E22-1D89257B26E3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0061-1F4C-4256-827D-3A73A7AAB7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6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分析：如果现在不是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，就输出</a:t>
            </a:r>
            <a:r>
              <a:rPr lang="en-US" altLang="zh-CN" dirty="0" smtClean="0"/>
              <a:t>"</a:t>
            </a:r>
            <a:r>
              <a:rPr lang="zh-CN" altLang="en-US" dirty="0" smtClean="0"/>
              <a:t>好好学习！</a:t>
            </a:r>
            <a:r>
              <a:rPr lang="en-US" altLang="zh-CN" dirty="0" smtClean="0"/>
              <a:t>",</a:t>
            </a:r>
            <a:r>
              <a:rPr lang="zh-CN" altLang="en-US" dirty="0" smtClean="0"/>
              <a:t>否则，不做任何处理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获取当前时分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$now = date('</a:t>
            </a:r>
            <a:r>
              <a:rPr lang="en-US" altLang="zh-CN" dirty="0" err="1" smtClean="0"/>
              <a:t>H:i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    if($now != '12:00'){</a:t>
            </a:r>
          </a:p>
          <a:p>
            <a:r>
              <a:rPr lang="en-US" altLang="zh-CN" dirty="0" smtClean="0"/>
              <a:t>        echo '</a:t>
            </a:r>
            <a:r>
              <a:rPr lang="zh-CN" altLang="en-US" dirty="0" smtClean="0"/>
              <a:t>好好学习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注意：在使用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函数获取当前时间时，默认会比当前系统时间少几个小时，需要修改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配置文件中的时区配置，打开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php.ini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Europe/Paris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改为：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Asia/Shanghai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，然后重启服务器。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分析：如果现在不是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，就输出</a:t>
            </a:r>
            <a:r>
              <a:rPr lang="en-US" altLang="zh-CN" dirty="0" smtClean="0"/>
              <a:t>"</a:t>
            </a:r>
            <a:r>
              <a:rPr lang="zh-CN" altLang="en-US" dirty="0" smtClean="0"/>
              <a:t>好好学习！</a:t>
            </a:r>
            <a:r>
              <a:rPr lang="en-US" altLang="zh-CN" dirty="0" smtClean="0"/>
              <a:t>",</a:t>
            </a:r>
            <a:r>
              <a:rPr lang="zh-CN" altLang="en-US" dirty="0" smtClean="0"/>
              <a:t>否则，不做任何处理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获取当前时分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$now = date('</a:t>
            </a:r>
            <a:r>
              <a:rPr lang="en-US" altLang="zh-CN" dirty="0" err="1" smtClean="0"/>
              <a:t>H:i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    if($now != '12:00'){</a:t>
            </a:r>
          </a:p>
          <a:p>
            <a:r>
              <a:rPr lang="en-US" altLang="zh-CN" dirty="0" smtClean="0"/>
              <a:t>        echo '</a:t>
            </a:r>
            <a:r>
              <a:rPr lang="zh-CN" altLang="en-US" dirty="0" smtClean="0"/>
              <a:t>好好学习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注意：在使用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函数获取当前时间时，默认会比当前系统时间少几个小时，需要修改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配置文件中的时区配置，打开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php.ini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Europe/Paris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改为：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Asia/Shanghai</a:t>
            </a:r>
            <a:r>
              <a:rPr lang="zh-CN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，然后重启服务器。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分析：如果现在不是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，就输出</a:t>
            </a:r>
            <a:r>
              <a:rPr lang="en-US" altLang="zh-CN" dirty="0" smtClean="0"/>
              <a:t>"</a:t>
            </a:r>
            <a:r>
              <a:rPr lang="zh-CN" altLang="en-US" dirty="0" smtClean="0"/>
              <a:t>好好学习！</a:t>
            </a:r>
            <a:r>
              <a:rPr lang="en-US" altLang="zh-CN" dirty="0" smtClean="0"/>
              <a:t>",</a:t>
            </a:r>
            <a:r>
              <a:rPr lang="zh-CN" altLang="en-US" dirty="0" smtClean="0"/>
              <a:t>否则，不做任何处理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获取当前时分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$now = date('</a:t>
            </a:r>
            <a:r>
              <a:rPr lang="en-US" altLang="zh-CN" dirty="0" err="1" smtClean="0"/>
              <a:t>H:i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    if($now != '12:00'){</a:t>
            </a:r>
          </a:p>
          <a:p>
            <a:r>
              <a:rPr lang="en-US" altLang="zh-CN" dirty="0" smtClean="0"/>
              <a:t>        echo '</a:t>
            </a:r>
            <a:r>
              <a:rPr lang="zh-CN" altLang="en-US" dirty="0" smtClean="0"/>
              <a:t>好好学习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注意：在使用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函数获取当前时间时，默认会比当前系统时间少几个小时，需要修改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配置文件中的时区配置，打开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php.ini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Europe/Paris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改为：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date.timezone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Asia/Shanghai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，然后重启服务器。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$week = 4;  //</a:t>
            </a:r>
            <a:r>
              <a:rPr lang="zh-CN" altLang="en-US" dirty="0" smtClean="0"/>
              <a:t>表示今天的星期数字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switch($week){  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$week</a:t>
            </a:r>
            <a:r>
              <a:rPr lang="zh-CN" altLang="en-US" dirty="0" smtClean="0"/>
              <a:t>当做判断的条件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case 1: 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$week==1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今天是星期一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2: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$week==2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今天是星期二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3: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$week==3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今天是星期三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4: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$week==4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今天是星期四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5: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$week==5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今天是星期五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6: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$week==6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今天是星期六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7: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$week==7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今天是星期天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default:    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$week</a:t>
            </a:r>
            <a:r>
              <a:rPr lang="zh-CN" altLang="en-US" dirty="0" smtClean="0"/>
              <a:t>不满足</a:t>
            </a:r>
            <a:r>
              <a:rPr lang="en-US" altLang="zh-CN" dirty="0" smtClean="0"/>
              <a:t>1-7</a:t>
            </a:r>
            <a:r>
              <a:rPr lang="zh-CN" altLang="en-US" dirty="0" smtClean="0"/>
              <a:t>时，执行以下语句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没有找到对应的星期数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?&gt;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14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：从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加到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100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，加到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50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时，跳出循环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$sum = 0;</a:t>
            </a:r>
          </a:p>
          <a:p>
            <a:r>
              <a:rPr lang="en-US" altLang="zh-CN" dirty="0" smtClean="0"/>
              <a:t>    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=1;$i&lt;=100;$i++){</a:t>
            </a:r>
          </a:p>
          <a:p>
            <a:r>
              <a:rPr lang="en-US" altLang="zh-CN" dirty="0" smtClean="0"/>
              <a:t>        if($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50){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$sum +=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echo $sum;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lvl="0"/>
            <a:r>
              <a:rPr lang="en-US" altLang="zh-CN" sz="12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15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：求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100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之间能被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3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整除的数之和</a:t>
            </a:r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之间能被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整除的数之和。</a:t>
            </a:r>
          </a:p>
          <a:p>
            <a:r>
              <a:rPr lang="en-US" altLang="zh-CN" dirty="0" smtClean="0"/>
              <a:t>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=1;$i&lt;=100;$i++){</a:t>
            </a:r>
          </a:p>
          <a:p>
            <a:r>
              <a:rPr lang="en-US" altLang="zh-CN" dirty="0" smtClean="0"/>
              <a:t>    if($i%3 != 0){</a:t>
            </a:r>
          </a:p>
          <a:p>
            <a:r>
              <a:rPr lang="en-US" altLang="zh-CN" dirty="0" smtClean="0"/>
              <a:t>        continue;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$sum +=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echo '1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之间能被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整除的数之和是</a:t>
            </a:r>
            <a:r>
              <a:rPr lang="en-US" altLang="zh-CN" dirty="0" smtClean="0"/>
              <a:t>:'.$sum;</a:t>
            </a:r>
          </a:p>
          <a:p>
            <a:r>
              <a:rPr lang="en-US" altLang="zh-CN" dirty="0" smtClean="0"/>
              <a:t>?&gt;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061-1F4C-4256-827D-3A73A7AAB76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0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9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1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6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1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854-E600-4537-964F-3A12CEF0F48B}" type="datetime1">
              <a:rPr lang="en-US" altLang="zh-CN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2202" y="6494380"/>
            <a:ext cx="2844430" cy="365210"/>
          </a:xfrm>
        </p:spPr>
        <p:txBody>
          <a:bodyPr/>
          <a:lstStyle>
            <a:lvl1pPr>
              <a:defRPr sz="19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1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10377" tIns="55189" rIns="110377" bIns="5518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0377" tIns="55189" rIns="110377" bIns="551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0F3F-2F6B-4E32-AD7E-B723C6EB6702}" type="datetime1">
              <a:rPr lang="en-US" altLang="zh-CN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/31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1" y="457307"/>
            <a:ext cx="1913218" cy="22910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46982" y="797989"/>
            <a:ext cx="11337084" cy="30487"/>
          </a:xfrm>
          <a:prstGeom prst="line">
            <a:avLst/>
          </a:prstGeom>
          <a:ln w="38100" cmpd="thinThick">
            <a:gradFill>
              <a:gsLst>
                <a:gs pos="74000">
                  <a:srgbClr val="C00000"/>
                </a:gs>
                <a:gs pos="83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2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103772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15" indent="-413915" algn="l" defTabSz="11037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6815" indent="-344929" algn="l" defTabSz="1103772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9715" indent="-275943" algn="l" defTabSz="110377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1601" indent="-275943" algn="l" defTabSz="110377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3488" indent="-275943" algn="l" defTabSz="110377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374" indent="-275943" algn="l" defTabSz="11037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7260" indent="-275943" algn="l" defTabSz="11037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9146" indent="-275943" algn="l" defTabSz="11037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1032" indent="-275943" algn="l" defTabSz="11037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86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3772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658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544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9431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317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3203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089" algn="l" defTabSz="11037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94"/>
            <a:ext cx="1219041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348" y="5335235"/>
            <a:ext cx="10903626" cy="1222714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742"/>
              </a:lnSpc>
              <a:tabLst>
                <a:tab pos="30660" algn="l"/>
              </a:tabLst>
            </a:pPr>
            <a:r>
              <a:rPr lang="en-US" altLang="zh-CN" sz="27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《PHP</a:t>
            </a:r>
            <a:r>
              <a:rPr lang="zh-CN" altLang="en-US" sz="27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基础</a:t>
            </a:r>
            <a:r>
              <a:rPr lang="en-US" altLang="zh-CN" sz="27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207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r" defTabSz="-767">
              <a:lnSpc>
                <a:spcPts val="4225"/>
              </a:lnSpc>
              <a:tabLst>
                <a:tab pos="30660" algn="l"/>
              </a:tabLst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章：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语句</a:t>
            </a: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16249" y="488988"/>
            <a:ext cx="1949208" cy="31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266629" y="228654"/>
            <a:ext cx="4411464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多重嵌套条件语句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15868" y="1219483"/>
            <a:ext cx="217367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多重嵌套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2215" y="1753007"/>
            <a:ext cx="9752330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marL="0" lvl="1"/>
            <a:r>
              <a:rPr lang="en-US" altLang="zh-CN" sz="2900" dirty="0"/>
              <a:t>         </a:t>
            </a:r>
            <a:r>
              <a:rPr lang="zh-CN" altLang="zh-CN" sz="2900" dirty="0"/>
              <a:t>前面讲的</a:t>
            </a:r>
            <a:r>
              <a:rPr lang="en-US" altLang="zh-CN" sz="2900" dirty="0"/>
              <a:t>if</a:t>
            </a:r>
            <a:r>
              <a:rPr lang="zh-CN" altLang="zh-CN" sz="2900" dirty="0"/>
              <a:t>语句和</a:t>
            </a:r>
            <a:r>
              <a:rPr lang="en-US" altLang="zh-CN" sz="2900" dirty="0"/>
              <a:t>switch</a:t>
            </a:r>
            <a:r>
              <a:rPr lang="zh-CN" altLang="zh-CN" sz="2900" dirty="0"/>
              <a:t>语句可以处理多个分支的情况，假如分支里又有二级分支，二级分支里又有三级分支</a:t>
            </a:r>
            <a:r>
              <a:rPr lang="en-US" altLang="zh-CN" sz="2900" dirty="0"/>
              <a:t>,</a:t>
            </a:r>
            <a:r>
              <a:rPr lang="zh-CN" altLang="zh-CN" sz="2900" dirty="0"/>
              <a:t>依次类推就出现了多重分支的情况</a:t>
            </a:r>
            <a:r>
              <a:rPr lang="zh-CN" altLang="en-US" sz="2900" dirty="0"/>
              <a:t>。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406" y="6021194"/>
            <a:ext cx="6501554" cy="571632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342606" y="6173630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多重嵌套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(switch)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406" y="5411454"/>
            <a:ext cx="6501554" cy="571632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342447" y="5563889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多重嵌套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(if)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0628" y="1371918"/>
            <a:ext cx="9752330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marL="0" lvl="1"/>
            <a:r>
              <a:rPr lang="en-US" altLang="zh-CN" sz="2900" dirty="0"/>
              <a:t>         </a:t>
            </a:r>
            <a:r>
              <a:rPr lang="zh-CN" altLang="zh-CN" sz="2900" dirty="0"/>
              <a:t>循环所解决的问题：同样的事情重复去做，例如在网页上输出</a:t>
            </a:r>
            <a:r>
              <a:rPr lang="en-US" altLang="zh-CN" sz="2900" dirty="0"/>
              <a:t>10</a:t>
            </a:r>
            <a:r>
              <a:rPr lang="zh-CN" altLang="zh-CN" sz="2900" dirty="0"/>
              <a:t>次’</a:t>
            </a:r>
            <a:r>
              <a:rPr lang="en-US" altLang="zh-CN" sz="2900" dirty="0"/>
              <a:t>PHP  Language!</a:t>
            </a:r>
            <a:r>
              <a:rPr lang="zh-CN" altLang="zh-CN" sz="2900" dirty="0"/>
              <a:t>’，分别在使用及不使用循环时观察。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481449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15869" y="1219483"/>
            <a:ext cx="1989327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900" dirty="0"/>
              <a:t>while</a:t>
            </a:r>
            <a:r>
              <a:rPr lang="zh-CN" altLang="en-US" sz="2900" dirty="0"/>
              <a:t>循环</a:t>
            </a:r>
            <a:endParaRPr lang="en-US" altLang="zh-CN" sz="29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2" name="流程图: 资料带 11"/>
          <p:cNvSpPr/>
          <p:nvPr/>
        </p:nvSpPr>
        <p:spPr>
          <a:xfrm>
            <a:off x="5587272" y="1905441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1905441"/>
            <a:ext cx="1557664" cy="470009"/>
          </a:xfrm>
          <a:prstGeom prst="rect">
            <a:avLst/>
          </a:prstGeom>
          <a:noFill/>
        </p:spPr>
      </p:pic>
      <p:pic>
        <p:nvPicPr>
          <p:cNvPr id="1026" name="图片 3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281" y="2515182"/>
            <a:ext cx="4051727" cy="228652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027" name="图片 1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5836" y="1905441"/>
            <a:ext cx="4170961" cy="37346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481449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124" y="6021194"/>
            <a:ext cx="6501554" cy="571632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4774578" y="6173630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演示示例8</a:t>
            </a:r>
            <a:endParaRPr lang="en-US" altLang="zh-CN" dirty="0" smtClean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21" y="1371917"/>
            <a:ext cx="1591526" cy="55893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6978" y="2057878"/>
            <a:ext cx="5967335" cy="24389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562" y="2515182"/>
            <a:ext cx="4165058" cy="2142781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$n=1;</a:t>
            </a:r>
          </a:p>
          <a:p>
            <a:r>
              <a:rPr lang="en-US" altLang="zh-CN" dirty="0" smtClean="0"/>
              <a:t>while($n&lt;=10){</a:t>
            </a:r>
          </a:p>
          <a:p>
            <a:r>
              <a:rPr lang="en-US" altLang="zh-CN" dirty="0" smtClean="0"/>
              <a:t>    echo ‘PHP Language’;</a:t>
            </a:r>
          </a:p>
          <a:p>
            <a:r>
              <a:rPr lang="en-US" altLang="zh-CN" dirty="0" smtClean="0"/>
              <a:t>    echo ‘&lt;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/&gt;’;</a:t>
            </a:r>
          </a:p>
          <a:p>
            <a:r>
              <a:rPr lang="en-US" altLang="zh-CN" dirty="0" smtClean="0"/>
              <a:t>    $n++;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481449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8" y="2896271"/>
            <a:ext cx="3149190" cy="24389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25390" y="3201142"/>
            <a:ext cx="2539669" cy="2481335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=5;</a:t>
            </a:r>
          </a:p>
          <a:p>
            <a:r>
              <a:rPr lang="en-US" altLang="zh-CN" dirty="0" smtClean="0"/>
              <a:t>      while($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&lt;=1){</a:t>
            </a:r>
          </a:p>
          <a:p>
            <a:r>
              <a:rPr lang="en-US" altLang="zh-CN" dirty="0" smtClean="0"/>
              <a:t>          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47" y="1295700"/>
            <a:ext cx="1439146" cy="47000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20629" y="1905442"/>
            <a:ext cx="7009487" cy="450010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en-US" dirty="0" smtClean="0"/>
              <a:t>以下代码能否正常执行？说明原因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339" y="2972489"/>
            <a:ext cx="3149190" cy="243896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84100" y="3277359"/>
            <a:ext cx="2539669" cy="2142781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r>
              <a:rPr lang="en-US" altLang="zh-CN" dirty="0" smtClean="0"/>
              <a:t>      while($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&lt;=5){</a:t>
            </a:r>
          </a:p>
          <a:p>
            <a:r>
              <a:rPr lang="en-US" altLang="zh-CN" dirty="0" smtClean="0"/>
              <a:t>          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189841" y="304871"/>
            <a:ext cx="3584315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do…while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15868" y="1219483"/>
            <a:ext cx="2636940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900" dirty="0"/>
              <a:t>do…while</a:t>
            </a:r>
            <a:r>
              <a:rPr lang="zh-CN" altLang="en-US" sz="2900" dirty="0"/>
              <a:t>循环</a:t>
            </a:r>
            <a:endParaRPr lang="en-US" altLang="zh-CN" sz="29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2" name="流程图: 资料带 11"/>
          <p:cNvSpPr/>
          <p:nvPr/>
        </p:nvSpPr>
        <p:spPr>
          <a:xfrm>
            <a:off x="5587272" y="1905441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1905441"/>
            <a:ext cx="1557664" cy="470009"/>
          </a:xfrm>
          <a:prstGeom prst="rect">
            <a:avLst/>
          </a:prstGeom>
          <a:noFill/>
        </p:spPr>
      </p:pic>
      <p:pic>
        <p:nvPicPr>
          <p:cNvPr id="2" name="图片 3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869" y="2667617"/>
            <a:ext cx="3258277" cy="20578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" name="图片 1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4247" y="1981659"/>
            <a:ext cx="4002822" cy="381088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189841" y="304871"/>
            <a:ext cx="3584315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do…while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896271"/>
            <a:ext cx="3597549" cy="278620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25390" y="3201142"/>
            <a:ext cx="2539669" cy="2481335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$a=4;</a:t>
            </a:r>
          </a:p>
          <a:p>
            <a:r>
              <a:rPr lang="en-US" altLang="zh-CN" dirty="0" smtClean="0"/>
              <a:t>      while($a&gt;=6){</a:t>
            </a:r>
          </a:p>
          <a:p>
            <a:r>
              <a:rPr lang="en-US" altLang="zh-CN" dirty="0" smtClean="0"/>
              <a:t>          $a++;</a:t>
            </a:r>
          </a:p>
          <a:p>
            <a:r>
              <a:rPr lang="en-US" altLang="zh-CN" dirty="0" smtClean="0"/>
              <a:t>          echo $a;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47" y="1295700"/>
            <a:ext cx="1439146" cy="47000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20628" y="1905442"/>
            <a:ext cx="7619008" cy="450010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en-US" dirty="0" smtClean="0"/>
              <a:t>对比以下两部分代码，对比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循环的区别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339" y="2972489"/>
            <a:ext cx="3499136" cy="270998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84100" y="3277360"/>
            <a:ext cx="2539669" cy="2481335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$a=4;</a:t>
            </a:r>
          </a:p>
          <a:p>
            <a:r>
              <a:rPr lang="en-US" altLang="zh-CN" dirty="0" smtClean="0"/>
              <a:t>      do{</a:t>
            </a:r>
          </a:p>
          <a:p>
            <a:r>
              <a:rPr lang="en-US" altLang="zh-CN" dirty="0" smtClean="0"/>
              <a:t>          $a++;</a:t>
            </a:r>
          </a:p>
          <a:p>
            <a:r>
              <a:rPr lang="en-US" altLang="zh-CN" dirty="0" smtClean="0"/>
              <a:t>          echo $a;</a:t>
            </a:r>
          </a:p>
          <a:p>
            <a:r>
              <a:rPr lang="en-US" altLang="zh-CN" dirty="0" smtClean="0"/>
              <a:t>      }while($a&gt;=6)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869" y="1600571"/>
            <a:ext cx="1574595" cy="495414"/>
          </a:xfrm>
          <a:prstGeom prst="rect">
            <a:avLst/>
          </a:prstGeom>
          <a:noFill/>
        </p:spPr>
      </p:pic>
      <p:sp>
        <p:nvSpPr>
          <p:cNvPr id="17" name=" 167"/>
          <p:cNvSpPr/>
          <p:nvPr/>
        </p:nvSpPr>
        <p:spPr>
          <a:xfrm>
            <a:off x="1523802" y="2362747"/>
            <a:ext cx="9221540" cy="19052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10377" tIns="55189" rIns="110377" bIns="5518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563" y="2591401"/>
            <a:ext cx="8533289" cy="1465673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en-US" dirty="0" smtClean="0"/>
              <a:t>只有当条件成立时才会执行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循环，而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不管条件是否成立都会先执行一次循环体，然后再来判断条件是否成立，如果成立则继续执行，否则跳出循环</a:t>
            </a:r>
            <a:r>
              <a:rPr lang="zh-CN" altLang="zh-CN" dirty="0" smtClean="0"/>
              <a:t>。在使用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循环时，一定要特别注意循环变量值的变化，以免出现循环失败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8189841" y="304871"/>
            <a:ext cx="3584315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do…while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1930016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for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15869" y="1219483"/>
            <a:ext cx="1604798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900" dirty="0"/>
              <a:t>for</a:t>
            </a:r>
            <a:r>
              <a:rPr lang="zh-CN" altLang="en-US" sz="2900" dirty="0"/>
              <a:t>循环</a:t>
            </a:r>
            <a:endParaRPr lang="en-US" altLang="zh-CN" sz="29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2" name="流程图: 资料带 11"/>
          <p:cNvSpPr/>
          <p:nvPr/>
        </p:nvSpPr>
        <p:spPr>
          <a:xfrm>
            <a:off x="8126942" y="1295701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1676788"/>
            <a:ext cx="1557664" cy="470009"/>
          </a:xfrm>
          <a:prstGeom prst="rect">
            <a:avLst/>
          </a:prstGeom>
          <a:noFill/>
        </p:spPr>
      </p:pic>
      <p:pic>
        <p:nvPicPr>
          <p:cNvPr id="2050" name="图片 3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282" y="2210312"/>
            <a:ext cx="4978757" cy="11432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51" name="图片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3290" y="1981658"/>
            <a:ext cx="3047603" cy="4378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761" y="3506011"/>
            <a:ext cx="7923768" cy="323466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11109" y="3582229"/>
            <a:ext cx="7517421" cy="315844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lvl="0"/>
            <a:r>
              <a:rPr lang="zh-CN" altLang="zh-CN" b="1" dirty="0" smtClean="0"/>
              <a:t>初始化表达式：</a:t>
            </a:r>
            <a:r>
              <a:rPr lang="zh-CN" altLang="zh-CN" dirty="0" smtClean="0"/>
              <a:t>一般是用来给变量赋初始值，可以包含多个赋初始值的表达式，中间使用逗号隔开。初始化的表达式是在第一次进入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循环之前执行，并且仅执行一次。</a:t>
            </a:r>
          </a:p>
          <a:p>
            <a:pPr lvl="0"/>
            <a:r>
              <a:rPr lang="zh-CN" altLang="zh-CN" b="1" dirty="0" smtClean="0"/>
              <a:t>循环条件：</a:t>
            </a:r>
            <a:r>
              <a:rPr lang="zh-CN" altLang="zh-CN" dirty="0" smtClean="0"/>
              <a:t>决定了能否进入循环体，只有该条件成立时才能执行循环体内的逻辑。循环条件是在每一次进入循环体之前都要执行判断的。</a:t>
            </a:r>
          </a:p>
          <a:p>
            <a:r>
              <a:rPr lang="zh-CN" altLang="zh-CN" b="1" dirty="0" smtClean="0"/>
              <a:t>步长：</a:t>
            </a:r>
            <a:r>
              <a:rPr lang="zh-CN" altLang="zh-CN" dirty="0" smtClean="0"/>
              <a:t>实现对循环变量值的改变，可以是增大也可以是减小。是在每执行完一次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循环后，在进入下一次循环条件判断之前执行。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1930016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for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21" y="1371917"/>
            <a:ext cx="1591526" cy="55893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6978" y="2057878"/>
            <a:ext cx="5967335" cy="243896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562" y="2286529"/>
            <a:ext cx="5485686" cy="2142781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输出数字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，每输出一次换行显示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=1;$i&lt;=5;$i++){</a:t>
            </a:r>
          </a:p>
          <a:p>
            <a:r>
              <a:rPr lang="en-US" altLang="zh-CN" dirty="0" smtClean="0"/>
              <a:t>         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.’&lt;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/&gt;’;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4652" y="6643638"/>
            <a:ext cx="528991" cy="273736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1690"/>
              </a:lnSpc>
            </a:pPr>
            <a:r>
              <a:rPr lang="en-US" altLang="zh-CN" sz="17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 /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585147" y="279465"/>
            <a:ext cx="3860031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0420" y="1244889"/>
            <a:ext cx="6969857" cy="2179386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PHP</a:t>
            </a:r>
            <a:r>
              <a:rPr lang="zh-CN" altLang="zh-CN" sz="3400" dirty="0"/>
              <a:t>变量名是否区分大小写？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defTabSz="-767">
              <a:lnSpc>
                <a:spcPts val="4828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PHP</a:t>
            </a:r>
            <a:r>
              <a:rPr lang="zh-CN" altLang="zh-CN" sz="3400" dirty="0"/>
              <a:t>数据类型有哪些？</a:t>
            </a:r>
          </a:p>
          <a:p>
            <a:pPr lvl="0"/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400" dirty="0"/>
              <a:t>传值赋值和引用赋值有什么区别？</a:t>
            </a:r>
          </a:p>
          <a:p>
            <a:pPr lvl="0"/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zh-CN" sz="3400" dirty="0"/>
              <a:t>前</a:t>
            </a:r>
            <a:r>
              <a:rPr lang="en-US" altLang="zh-CN" sz="3400" dirty="0"/>
              <a:t>++</a:t>
            </a:r>
            <a:r>
              <a:rPr lang="zh-CN" altLang="zh-CN" sz="3400" dirty="0"/>
              <a:t>和后</a:t>
            </a:r>
            <a:r>
              <a:rPr lang="en-US" altLang="zh-CN" sz="3400" dirty="0"/>
              <a:t>++</a:t>
            </a:r>
            <a:r>
              <a:rPr lang="zh-CN" altLang="zh-CN" sz="3400" dirty="0"/>
              <a:t>有什么区别？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3F2-B0A8-49D5-82FB-EA971DA0E879}" type="datetime1">
              <a:rPr lang="en-US" altLang="zh-CN" smtClean="0"/>
              <a:pPr/>
              <a:t>2/17/2017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1930016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for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978" y="2057876"/>
            <a:ext cx="5967335" cy="44027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562" y="2286529"/>
            <a:ext cx="5485686" cy="4174107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输出数字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，每输出一次换行显示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r>
              <a:rPr lang="en-US" altLang="zh-CN" dirty="0" smtClean="0"/>
              <a:t>      for(;;){</a:t>
            </a:r>
          </a:p>
          <a:p>
            <a:r>
              <a:rPr lang="en-US" altLang="zh-CN" dirty="0" smtClean="0"/>
              <a:t>            if($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&lt;=5){</a:t>
            </a:r>
          </a:p>
          <a:p>
            <a:r>
              <a:rPr lang="en-US" altLang="zh-CN" dirty="0" smtClean="0"/>
              <a:t>	 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.’&lt;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/&gt;’;</a:t>
            </a:r>
          </a:p>
          <a:p>
            <a:r>
              <a:rPr lang="en-US" altLang="zh-CN" dirty="0" smtClean="0"/>
              <a:t>	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        }else{</a:t>
            </a:r>
          </a:p>
          <a:p>
            <a:r>
              <a:rPr lang="en-US" altLang="zh-CN" dirty="0" smtClean="0"/>
              <a:t>	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812695" y="1295701"/>
            <a:ext cx="3250777" cy="685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868" y="1371917"/>
            <a:ext cx="2844430" cy="634676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3400" b="1" dirty="0"/>
              <a:t>for</a:t>
            </a:r>
            <a:r>
              <a:rPr lang="zh-CN" altLang="en-US" sz="3400" b="1" dirty="0"/>
              <a:t>循环变形</a:t>
            </a:r>
            <a:endParaRPr lang="en-US" altLang="zh-CN" sz="3400" b="1" dirty="0"/>
          </a:p>
        </p:txBody>
      </p:sp>
      <p:sp>
        <p:nvSpPr>
          <p:cNvPr id="12" name=" 167"/>
          <p:cNvSpPr/>
          <p:nvPr/>
        </p:nvSpPr>
        <p:spPr>
          <a:xfrm>
            <a:off x="7923770" y="2286530"/>
            <a:ext cx="3961884" cy="36494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10377" tIns="55189" rIns="110377" bIns="5518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1703" y="2438965"/>
            <a:ext cx="3047603" cy="3496998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zh-CN" dirty="0" smtClean="0"/>
              <a:t>循环的每个表达式都可以为空，但是必须要保证两个分号是存在的。其实这里所说的每个表达式都为空，实质上是将它们放置在了别的位置，而不是什么都不写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三个表达式都为空的变形，如</a:t>
            </a:r>
            <a:r>
              <a:rPr lang="zh-CN" altLang="en-US" dirty="0" smtClean="0"/>
              <a:t>左边代码</a:t>
            </a:r>
            <a:r>
              <a:rPr lang="zh-CN" altLang="zh-CN" dirty="0" smtClean="0"/>
              <a:t>所示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356" y="1371918"/>
            <a:ext cx="1574595" cy="495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嵌套循环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7" name="TextBox 1"/>
          <p:cNvSpPr txBox="1"/>
          <p:nvPr/>
        </p:nvSpPr>
        <p:spPr>
          <a:xfrm>
            <a:off x="1015868" y="1219483"/>
            <a:ext cx="217367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嵌套循环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215" y="1753007"/>
            <a:ext cx="9752330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</a:t>
            </a:r>
            <a:r>
              <a:rPr lang="zh-CN" altLang="en-US" sz="2900" dirty="0"/>
              <a:t>在某些情况下一层循环不足以解决我们的需求，这时我们可以将循环嵌套执行，</a:t>
            </a:r>
            <a:r>
              <a:rPr lang="en-US" altLang="zh-CN" sz="2900" dirty="0"/>
              <a:t>while</a:t>
            </a:r>
            <a:r>
              <a:rPr lang="zh-CN" altLang="en-US" sz="2900" dirty="0"/>
              <a:t>和</a:t>
            </a:r>
            <a:r>
              <a:rPr lang="en-US" altLang="zh-CN" sz="2900" dirty="0"/>
              <a:t>for</a:t>
            </a:r>
            <a:r>
              <a:rPr lang="zh-CN" altLang="en-US" sz="2900" dirty="0"/>
              <a:t>循环也可以相互嵌套执行</a:t>
            </a:r>
            <a:r>
              <a:rPr lang="zh-CN" altLang="zh-CN" sz="2900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嵌套循环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2215" y="1524353"/>
            <a:ext cx="975233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zh-CN" sz="2900" dirty="0"/>
              <a:t>通过双重</a:t>
            </a:r>
            <a:r>
              <a:rPr lang="en-US" altLang="zh-CN" sz="2900" dirty="0"/>
              <a:t>while</a:t>
            </a:r>
            <a:r>
              <a:rPr lang="zh-CN" altLang="zh-CN" sz="2900" dirty="0"/>
              <a:t>循环输出直角三角形。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990829"/>
            <a:ext cx="1591526" cy="55893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803" y="1981658"/>
            <a:ext cx="9853917" cy="48779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28562" y="2134094"/>
            <a:ext cx="8939636" cy="4851215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$num = 1;</a:t>
            </a:r>
          </a:p>
          <a:p>
            <a:r>
              <a:rPr lang="en-US" altLang="zh-CN" dirty="0" smtClean="0"/>
              <a:t>    //</a:t>
            </a:r>
            <a:r>
              <a:rPr lang="zh-CN" altLang="en-US" dirty="0" smtClean="0"/>
              <a:t>外层循环从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    while($num &lt;= 10){</a:t>
            </a:r>
          </a:p>
          <a:p>
            <a:r>
              <a:rPr lang="en-US" altLang="zh-CN" dirty="0" smtClean="0"/>
              <a:t>  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内层循环从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遍历到当前数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while($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$num){  //</a:t>
            </a:r>
            <a:r>
              <a:rPr lang="zh-CN" altLang="en-US" dirty="0" smtClean="0"/>
              <a:t>内层循环 控制每行的列数及显示的值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.' ';</a:t>
            </a:r>
          </a:p>
          <a:p>
            <a:r>
              <a:rPr lang="en-US" altLang="zh-CN" dirty="0" smtClean="0"/>
              <a:t>      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echo '&lt;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/&gt;';</a:t>
            </a:r>
          </a:p>
          <a:p>
            <a:r>
              <a:rPr lang="en-US" altLang="zh-CN" dirty="0" smtClean="0"/>
              <a:t>        $num++;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嵌套循环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2215" y="1524353"/>
            <a:ext cx="975233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marL="0" lvl="1"/>
            <a:r>
              <a:rPr lang="en-US" altLang="zh-CN" sz="2900" dirty="0"/>
              <a:t>while</a:t>
            </a:r>
            <a:r>
              <a:rPr lang="zh-CN" altLang="zh-CN" sz="2900" dirty="0"/>
              <a:t>中嵌套</a:t>
            </a:r>
            <a:r>
              <a:rPr lang="en-US" altLang="zh-CN" sz="2900" dirty="0"/>
              <a:t>for</a:t>
            </a:r>
            <a:r>
              <a:rPr lang="zh-CN" altLang="zh-CN" sz="2900" dirty="0"/>
              <a:t>循环输出直角三角形。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990829"/>
            <a:ext cx="1591526" cy="55893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802" y="1981659"/>
            <a:ext cx="10260264" cy="432654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28563" y="2134094"/>
            <a:ext cx="9549157" cy="4174107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$num = 1;</a:t>
            </a:r>
          </a:p>
          <a:p>
            <a:r>
              <a:rPr lang="en-US" altLang="zh-CN" dirty="0" smtClean="0"/>
              <a:t>    //</a:t>
            </a:r>
            <a:r>
              <a:rPr lang="zh-CN" altLang="en-US" dirty="0" smtClean="0"/>
              <a:t>外层循环从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    while($num &lt;= 10){//</a:t>
            </a:r>
            <a:r>
              <a:rPr lang="zh-CN" altLang="en-US" dirty="0" smtClean="0"/>
              <a:t>外层循环 控制显示的行数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内层循环从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遍历到当前数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=1;$i &lt;= $</a:t>
            </a:r>
            <a:r>
              <a:rPr lang="en-US" altLang="zh-CN" dirty="0" err="1" smtClean="0"/>
              <a:t>num;$i</a:t>
            </a:r>
            <a:r>
              <a:rPr lang="en-US" altLang="zh-CN" dirty="0" smtClean="0"/>
              <a:t>++){  //</a:t>
            </a:r>
            <a:r>
              <a:rPr lang="zh-CN" altLang="en-US" dirty="0" smtClean="0"/>
              <a:t>内层循环 控制每行的列数及显示的值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.' ';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echo '&lt;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/&gt;';</a:t>
            </a:r>
          </a:p>
          <a:p>
            <a:r>
              <a:rPr lang="en-US" altLang="zh-CN" dirty="0" smtClean="0"/>
              <a:t>        $num++;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嵌套循环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2215" y="1524353"/>
            <a:ext cx="975233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marL="0" lvl="1"/>
            <a:r>
              <a:rPr lang="en-US" altLang="zh-CN" sz="2900" dirty="0"/>
              <a:t>for</a:t>
            </a:r>
            <a:r>
              <a:rPr lang="zh-CN" altLang="zh-CN" sz="2900" dirty="0"/>
              <a:t>循环中嵌套</a:t>
            </a:r>
            <a:r>
              <a:rPr lang="en-US" altLang="zh-CN" sz="2900" dirty="0"/>
              <a:t>while</a:t>
            </a:r>
            <a:r>
              <a:rPr lang="zh-CN" altLang="zh-CN" sz="2900" dirty="0"/>
              <a:t>循环输出直角三角形</a:t>
            </a:r>
            <a:r>
              <a:rPr lang="zh-CN" altLang="en-US" sz="2900" dirty="0"/>
              <a:t>。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07" y="990829"/>
            <a:ext cx="1591526" cy="55893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802" y="1981657"/>
            <a:ext cx="10260264" cy="432654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28563" y="2134094"/>
            <a:ext cx="9549157" cy="4174107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//</a:t>
            </a:r>
            <a:r>
              <a:rPr lang="zh-CN" altLang="en-US" dirty="0" smtClean="0"/>
              <a:t>外层循环从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    for($num = 1;$num &lt;= 10;$num++){//</a:t>
            </a:r>
            <a:r>
              <a:rPr lang="zh-CN" altLang="en-US" dirty="0" smtClean="0"/>
              <a:t>外层循环 控制显示的行数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内层循环从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遍历到当前数</a:t>
            </a:r>
            <a:endParaRPr lang="en-US" altLang="zh-CN" dirty="0" smtClean="0"/>
          </a:p>
          <a:p>
            <a:r>
              <a:rPr lang="en-US" altLang="zh-CN" dirty="0" smtClean="0"/>
              <a:t> 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while($i &lt;= $num){  //</a:t>
            </a:r>
            <a:r>
              <a:rPr lang="zh-CN" altLang="en-US" dirty="0" smtClean="0"/>
              <a:t>内层循环 控制每行的列数及显示的值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.' ';</a:t>
            </a:r>
          </a:p>
          <a:p>
            <a:r>
              <a:rPr lang="en-US" altLang="zh-CN" dirty="0" smtClean="0"/>
              <a:t>           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echo '&lt;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/&gt;';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752331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跳转语句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7" name="TextBox 1"/>
          <p:cNvSpPr txBox="1"/>
          <p:nvPr/>
        </p:nvSpPr>
        <p:spPr>
          <a:xfrm>
            <a:off x="1015868" y="1219483"/>
            <a:ext cx="217367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跳转语句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215" y="1753006"/>
            <a:ext cx="9752330" cy="1004008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</a:t>
            </a:r>
            <a:r>
              <a:rPr lang="zh-CN" altLang="zh-CN" sz="2900" dirty="0"/>
              <a:t>跳转语句一般用于在循环执行过程中满足某个条件时跳出循环语句，</a:t>
            </a:r>
            <a:r>
              <a:rPr lang="en-US" altLang="zh-CN" sz="2900" dirty="0"/>
              <a:t>PHP</a:t>
            </a:r>
            <a:r>
              <a:rPr lang="zh-CN" altLang="zh-CN" sz="2900" dirty="0"/>
              <a:t>中常用的跳转语句有</a:t>
            </a:r>
            <a:r>
              <a:rPr lang="en-US" altLang="zh-CN" sz="2900" dirty="0"/>
              <a:t>break</a:t>
            </a:r>
            <a:r>
              <a:rPr lang="zh-CN" altLang="zh-CN" sz="2900" dirty="0"/>
              <a:t>和</a:t>
            </a:r>
            <a:r>
              <a:rPr lang="en-US" altLang="zh-CN" sz="2900" dirty="0"/>
              <a:t>continue</a:t>
            </a:r>
            <a:r>
              <a:rPr lang="zh-CN" altLang="zh-CN" sz="2900" dirty="0"/>
              <a:t>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420785" y="304871"/>
            <a:ext cx="2481449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break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7" name="TextBox 1"/>
          <p:cNvSpPr txBox="1"/>
          <p:nvPr/>
        </p:nvSpPr>
        <p:spPr>
          <a:xfrm>
            <a:off x="1015868" y="1219483"/>
            <a:ext cx="2391680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break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语句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215" y="1753006"/>
            <a:ext cx="9752330" cy="1004008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</a:t>
            </a:r>
            <a:r>
              <a:rPr lang="zh-CN" altLang="zh-CN" sz="2900" dirty="0"/>
              <a:t>在循环语句中</a:t>
            </a:r>
            <a:r>
              <a:rPr lang="en-US" altLang="zh-CN" sz="2900" dirty="0"/>
              <a:t>break</a:t>
            </a:r>
            <a:r>
              <a:rPr lang="zh-CN" altLang="zh-CN" sz="2900" dirty="0"/>
              <a:t>的作用是，在循环体内遇到</a:t>
            </a:r>
            <a:r>
              <a:rPr lang="en-US" altLang="zh-CN" sz="2900" dirty="0"/>
              <a:t>break</a:t>
            </a:r>
            <a:r>
              <a:rPr lang="zh-CN" altLang="zh-CN" sz="2900" dirty="0"/>
              <a:t>则会跳出循环语句，并且不会进入下一次循环</a:t>
            </a:r>
            <a:r>
              <a:rPr lang="zh-CN" altLang="en-US" sz="2900" dirty="0"/>
              <a:t>。</a:t>
            </a:r>
            <a:endParaRPr lang="zh-CN" altLang="zh-CN" sz="29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496" y="6021194"/>
            <a:ext cx="8330116" cy="571632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860297" y="6173630"/>
            <a:ext cx="6501554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14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：从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加到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100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，加到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50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时，跳出循环</a:t>
            </a:r>
            <a:endParaRPr lang="en-US" altLang="zh-CN" dirty="0" smtClean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497576" y="304871"/>
            <a:ext cx="3308598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continue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dirty="0" smtClean="0"/>
              <a:t>/29</a:t>
            </a:r>
            <a:endParaRPr 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1015868" y="1219483"/>
            <a:ext cx="3045706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continue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语句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215" y="1753006"/>
            <a:ext cx="9752330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continue</a:t>
            </a:r>
            <a:r>
              <a:rPr lang="zh-CN" altLang="zh-CN" sz="2900" dirty="0"/>
              <a:t>语句用于循环中，作用是跳出本次循环，进入下一次循环。也就是循环体遇到</a:t>
            </a:r>
            <a:r>
              <a:rPr lang="en-US" altLang="zh-CN" sz="2900" dirty="0"/>
              <a:t>continue</a:t>
            </a:r>
            <a:r>
              <a:rPr lang="zh-CN" altLang="zh-CN" sz="2900" dirty="0"/>
              <a:t>时，</a:t>
            </a:r>
            <a:r>
              <a:rPr lang="en-US" altLang="zh-CN" sz="2900" dirty="0"/>
              <a:t>continue</a:t>
            </a:r>
            <a:r>
              <a:rPr lang="zh-CN" altLang="zh-CN" sz="2900" dirty="0"/>
              <a:t>后面的代码将不再执行，而是直接进入下一次循环</a:t>
            </a:r>
            <a:r>
              <a:rPr lang="zh-CN" altLang="en-US" sz="2900" dirty="0"/>
              <a:t>。</a:t>
            </a:r>
            <a:endParaRPr lang="zh-CN" altLang="zh-CN" sz="29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496" y="6021194"/>
            <a:ext cx="8330116" cy="571632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860297" y="6173630"/>
            <a:ext cx="6501554" cy="394282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lvl="0"/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15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：求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到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100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之间能被</a:t>
            </a:r>
            <a:r>
              <a:rPr lang="en-US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3</a:t>
            </a:r>
            <a:r>
              <a:rPr lang="zh-CN" altLang="zh-CN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整除的数之和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345984" y="228654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跳转语句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7" name="TextBox 1"/>
          <p:cNvSpPr txBox="1"/>
          <p:nvPr/>
        </p:nvSpPr>
        <p:spPr>
          <a:xfrm>
            <a:off x="1015869" y="1219483"/>
            <a:ext cx="5007781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break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continue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的区别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215" y="1753006"/>
            <a:ext cx="9752330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 </a:t>
            </a:r>
            <a:r>
              <a:rPr lang="zh-CN" altLang="zh-CN" sz="2900" dirty="0"/>
              <a:t>在循环体中使用时，</a:t>
            </a:r>
            <a:r>
              <a:rPr lang="en-US" altLang="zh-CN" sz="2900" dirty="0"/>
              <a:t>break</a:t>
            </a:r>
            <a:r>
              <a:rPr lang="zh-CN" altLang="zh-CN" sz="2900" dirty="0"/>
              <a:t>是跳出循环，不会进入下一次循环，相当于结束整个循环体；</a:t>
            </a:r>
            <a:r>
              <a:rPr lang="en-US" altLang="zh-CN" sz="2900" dirty="0"/>
              <a:t>continue</a:t>
            </a:r>
            <a:r>
              <a:rPr lang="zh-CN" altLang="zh-CN" sz="2900" dirty="0"/>
              <a:t>是跳出本次循环，进入下一次循环，只是不会执行</a:t>
            </a:r>
            <a:r>
              <a:rPr lang="en-US" altLang="zh-CN" sz="2900" dirty="0"/>
              <a:t>continue</a:t>
            </a:r>
            <a:r>
              <a:rPr lang="zh-CN" altLang="zh-CN" sz="2900" dirty="0"/>
              <a:t>后面的语句</a:t>
            </a:r>
            <a:r>
              <a:rPr lang="zh-CN" altLang="en-US" sz="2900" dirty="0"/>
              <a:t>。</a:t>
            </a:r>
            <a:endParaRPr lang="zh-CN" altLang="zh-CN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345984" y="228654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替换语法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dirty="0" smtClean="0"/>
              <a:t>/31</a:t>
            </a:r>
            <a:endParaRPr 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1015868" y="990830"/>
            <a:ext cx="217367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替换语法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0629" y="1371917"/>
            <a:ext cx="10108576" cy="2342836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         </a:t>
            </a:r>
            <a:r>
              <a:rPr lang="zh-CN" altLang="zh-CN" sz="2900" dirty="0"/>
              <a:t>以上所讲的所有的条件语句都能替换成另外一种写法，替换规则是：把左边花括号（</a:t>
            </a:r>
            <a:r>
              <a:rPr lang="en-US" altLang="zh-CN" sz="2900" dirty="0"/>
              <a:t>{</a:t>
            </a:r>
            <a:r>
              <a:rPr lang="zh-CN" altLang="zh-CN" sz="2900" dirty="0"/>
              <a:t>）替换成冒号（</a:t>
            </a:r>
            <a:r>
              <a:rPr lang="en-US" altLang="zh-CN" sz="2900" dirty="0"/>
              <a:t>:</a:t>
            </a:r>
            <a:r>
              <a:rPr lang="zh-CN" altLang="zh-CN" sz="2900" dirty="0"/>
              <a:t>），把右边花括号根据不同的情况分别替换成</a:t>
            </a:r>
            <a:r>
              <a:rPr lang="en-US" altLang="zh-CN" sz="2900" dirty="0" err="1"/>
              <a:t>endif;endswitch;endwhile;endfor</a:t>
            </a:r>
            <a:r>
              <a:rPr lang="en-US" altLang="zh-CN" sz="2900" dirty="0"/>
              <a:t>;</a:t>
            </a:r>
            <a:r>
              <a:rPr lang="zh-CN" altLang="zh-CN" sz="2900" dirty="0"/>
              <a:t>如果条件语句中有</a:t>
            </a:r>
            <a:r>
              <a:rPr lang="en-US" altLang="zh-CN" sz="2900" dirty="0"/>
              <a:t>else</a:t>
            </a:r>
            <a:r>
              <a:rPr lang="zh-CN" altLang="zh-CN" sz="2900" dirty="0"/>
              <a:t>或</a:t>
            </a:r>
            <a:r>
              <a:rPr lang="en-US" altLang="zh-CN" sz="2900" dirty="0" err="1"/>
              <a:t>elseif</a:t>
            </a:r>
            <a:r>
              <a:rPr lang="zh-CN" altLang="zh-CN" sz="2900" dirty="0"/>
              <a:t>，分别替换成</a:t>
            </a:r>
            <a:r>
              <a:rPr lang="en-US" altLang="zh-CN" sz="2900" dirty="0"/>
              <a:t>else:</a:t>
            </a:r>
            <a:r>
              <a:rPr lang="zh-CN" altLang="zh-CN" sz="2900" dirty="0"/>
              <a:t>和</a:t>
            </a:r>
            <a:r>
              <a:rPr lang="en-US" altLang="zh-CN" sz="2900" dirty="0" err="1"/>
              <a:t>elseif</a:t>
            </a:r>
            <a:r>
              <a:rPr lang="en-US" altLang="zh-CN" sz="2900" dirty="0"/>
              <a:t>():</a:t>
            </a:r>
            <a:r>
              <a:rPr lang="zh-CN" altLang="zh-CN" sz="2900" dirty="0"/>
              <a:t>根据上述情况举例说明，如下：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629" y="3582230"/>
            <a:ext cx="4876165" cy="327735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30150" y="3582194"/>
            <a:ext cx="3758711" cy="3496998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    $sum = 0;</a:t>
            </a:r>
          </a:p>
          <a:p>
            <a:r>
              <a:rPr lang="en-US" altLang="zh-CN" dirty="0" smtClean="0"/>
              <a:t>    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=1;$i&lt;=100;$i++):</a:t>
            </a:r>
          </a:p>
          <a:p>
            <a:r>
              <a:rPr lang="en-US" altLang="zh-CN" dirty="0" smtClean="0"/>
              <a:t>        if($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50):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$sum +=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endfor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echo $sum;</a:t>
            </a:r>
          </a:p>
          <a:p>
            <a:r>
              <a:rPr lang="en-US" altLang="zh-CN" dirty="0" smtClean="0"/>
              <a:t>?&gt;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/54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812694" y="1219483"/>
            <a:ext cx="622542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marL="551886" indent="-551886" defTabSz="-767">
              <a:lnSpc>
                <a:spcPts val="3621"/>
              </a:lnSpc>
              <a:buFont typeface="Wingdings" pitchFamily="18" charset="0"/>
              <a:buChar char="u"/>
            </a:pPr>
            <a:r>
              <a:rPr lang="en-US" altLang="zh-CN" sz="3400" dirty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18" charset="0"/>
                <a:cs typeface="黑体" pitchFamily="18" charset="0"/>
              </a:rPr>
              <a:t>  </a:t>
            </a:r>
            <a:r>
              <a:rPr lang="en-US" altLang="zh-CN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520" y="228654"/>
            <a:ext cx="11089890" cy="3846509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  <a:tabLst>
                <a:tab pos="551886" algn="l"/>
                <a:tab pos="7833717" algn="l"/>
              </a:tabLst>
            </a:pPr>
            <a:r>
              <a:rPr lang="en-US" altLang="zh-CN" dirty="0" smtClean="0"/>
              <a:t>		</a:t>
            </a: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</a:t>
            </a: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章目标</a:t>
            </a:r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dirty="0" smtClean="0"/>
          </a:p>
          <a:p>
            <a:pPr>
              <a:lnSpc>
                <a:spcPts val="1207"/>
              </a:lnSpc>
            </a:pPr>
            <a:endParaRPr lang="en-US" altLang="zh-CN" b="1" dirty="0" smtClean="0"/>
          </a:p>
          <a:p>
            <a:pPr>
              <a:lnSpc>
                <a:spcPts val="1207"/>
              </a:lnSpc>
            </a:pPr>
            <a:endParaRPr lang="en-US" altLang="zh-CN" sz="3400" b="1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defTabSz="-767">
              <a:lnSpc>
                <a:spcPct val="150000"/>
              </a:lnSpc>
              <a:tabLst>
                <a:tab pos="551886" algn="l"/>
                <a:tab pos="7833717" algn="l"/>
              </a:tabLst>
            </a:pPr>
            <a:r>
              <a:rPr lang="en-US" altLang="zh-CN" dirty="0" smtClean="0"/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掌握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PHP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条件语句</a:t>
            </a:r>
          </a:p>
          <a:p>
            <a:pPr defTabSz="-767">
              <a:lnSpc>
                <a:spcPct val="150000"/>
              </a:lnSpc>
              <a:tabLst>
                <a:tab pos="551886" algn="l"/>
                <a:tab pos="7833717" algn="l"/>
              </a:tabLst>
            </a:pPr>
            <a:r>
              <a:rPr lang="en-US" altLang="zh-CN" sz="2900" dirty="0"/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 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掌握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PHP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循环语句</a:t>
            </a:r>
          </a:p>
          <a:p>
            <a:pPr defTabSz="-767">
              <a:lnSpc>
                <a:spcPct val="150000"/>
              </a:lnSpc>
              <a:tabLst>
                <a:tab pos="551886" algn="l"/>
                <a:tab pos="7833717" algn="l"/>
              </a:tabLst>
            </a:pPr>
            <a:r>
              <a:rPr lang="en-US" altLang="zh-CN" sz="2900" dirty="0">
                <a:sym typeface="+mn-ea"/>
              </a:rPr>
              <a:t>	</a:t>
            </a:r>
            <a:r>
              <a:rPr lang="en-US" altLang="zh-CN" sz="29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  <a:sym typeface="+mn-ea"/>
              </a:rPr>
              <a:t> 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掌握</a:t>
            </a:r>
            <a:r>
              <a:rPr lang="en-US" altLang="zh-CN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PHP</a:t>
            </a:r>
            <a:r>
              <a:rPr lang="zh-CN" altLang="en-US" sz="2900" dirty="0">
                <a:solidFill>
                  <a:srgbClr val="000000"/>
                </a:solidFill>
                <a:latin typeface="黑体" pitchFamily="18" charset="0"/>
                <a:cs typeface="Wingdings" pitchFamily="18" charset="0"/>
              </a:rPr>
              <a:t>跳转语句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753" y="3213720"/>
            <a:ext cx="982005" cy="74947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753" y="2680197"/>
            <a:ext cx="982005" cy="749474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753" y="2070456"/>
            <a:ext cx="982005" cy="749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9345984" y="279466"/>
            <a:ext cx="2539668" cy="607161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algn="r"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dirty="0" smtClean="0"/>
              <a:t>/54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41257" y="1219483"/>
            <a:ext cx="7720595" cy="850120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zh-CN" sz="2400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现在我们需要存储一些学生的各科成绩，并且可以随意取出任意一个学生的各科成绩，此数组该如何定义呢？</a:t>
            </a:r>
            <a:endParaRPr lang="zh-CN" altLang="en-US" sz="2400" dirty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563" y="1371918"/>
            <a:ext cx="9853917" cy="450010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在网页上输出以下表达式，用循环实现：</a:t>
            </a:r>
            <a:endParaRPr lang="zh-CN" alt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48" y="990830"/>
            <a:ext cx="1456077" cy="54622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828562" y="3277359"/>
            <a:ext cx="9955504" cy="78856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marL="0"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2012</a:t>
            </a:r>
            <a:r>
              <a:rPr lang="zh-CN" altLang="zh-CN" dirty="0" smtClean="0"/>
              <a:t>年某机构培养学员</a:t>
            </a:r>
            <a:r>
              <a:rPr lang="en-US" altLang="zh-CN" dirty="0" smtClean="0"/>
              <a:t>25</a:t>
            </a:r>
            <a:r>
              <a:rPr lang="zh-CN" altLang="zh-CN" dirty="0" smtClean="0"/>
              <a:t>万人，每年增长</a:t>
            </a:r>
            <a:r>
              <a:rPr lang="en-US" altLang="zh-CN" dirty="0" smtClean="0"/>
              <a:t>25%</a:t>
            </a:r>
            <a:r>
              <a:rPr lang="zh-CN" altLang="zh-CN" dirty="0" smtClean="0"/>
              <a:t>，请问按此增长速度，到哪一年培训学员人数将达到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万人？</a:t>
            </a:r>
            <a:endParaRPr lang="zh-CN" alt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 b="13804"/>
          <a:stretch>
            <a:fillRect/>
          </a:stretch>
        </p:blipFill>
        <p:spPr bwMode="auto">
          <a:xfrm>
            <a:off x="2658188" y="6084709"/>
            <a:ext cx="6874038" cy="503671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4859234" y="6237143"/>
            <a:ext cx="2257028" cy="337856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3" name="Freeform 3"/>
          <p:cNvSpPr/>
          <p:nvPr/>
        </p:nvSpPr>
        <p:spPr>
          <a:xfrm>
            <a:off x="2744874" y="5632178"/>
            <a:ext cx="6740790" cy="431900"/>
          </a:xfrm>
          <a:custGeom>
            <a:avLst/>
            <a:gdLst>
              <a:gd name="connsiteX0" fmla="*/ 12700 w 5056251"/>
              <a:gd name="connsiteY0" fmla="*/ 80441 h 431800"/>
              <a:gd name="connsiteX1" fmla="*/ 80518 w 5056251"/>
              <a:gd name="connsiteY1" fmla="*/ 12700 h 431800"/>
              <a:gd name="connsiteX2" fmla="*/ 80518 w 5056251"/>
              <a:gd name="connsiteY2" fmla="*/ 12700 h 431800"/>
              <a:gd name="connsiteX3" fmla="*/ 80518 w 5056251"/>
              <a:gd name="connsiteY3" fmla="*/ 12700 h 431800"/>
              <a:gd name="connsiteX4" fmla="*/ 4975859 w 5056251"/>
              <a:gd name="connsiteY4" fmla="*/ 12700 h 431800"/>
              <a:gd name="connsiteX5" fmla="*/ 4975859 w 5056251"/>
              <a:gd name="connsiteY5" fmla="*/ 12700 h 431800"/>
              <a:gd name="connsiteX6" fmla="*/ 5043551 w 5056251"/>
              <a:gd name="connsiteY6" fmla="*/ 80441 h 431800"/>
              <a:gd name="connsiteX7" fmla="*/ 5043551 w 5056251"/>
              <a:gd name="connsiteY7" fmla="*/ 80441 h 431800"/>
              <a:gd name="connsiteX8" fmla="*/ 5043551 w 5056251"/>
              <a:gd name="connsiteY8" fmla="*/ 80441 h 431800"/>
              <a:gd name="connsiteX9" fmla="*/ 5043551 w 5056251"/>
              <a:gd name="connsiteY9" fmla="*/ 351370 h 431800"/>
              <a:gd name="connsiteX10" fmla="*/ 5043551 w 5056251"/>
              <a:gd name="connsiteY10" fmla="*/ 351370 h 431800"/>
              <a:gd name="connsiteX11" fmla="*/ 4975859 w 5056251"/>
              <a:gd name="connsiteY11" fmla="*/ 419100 h 431800"/>
              <a:gd name="connsiteX12" fmla="*/ 4975859 w 5056251"/>
              <a:gd name="connsiteY12" fmla="*/ 419100 h 431800"/>
              <a:gd name="connsiteX13" fmla="*/ 4975859 w 5056251"/>
              <a:gd name="connsiteY13" fmla="*/ 419100 h 431800"/>
              <a:gd name="connsiteX14" fmla="*/ 80518 w 5056251"/>
              <a:gd name="connsiteY14" fmla="*/ 419100 h 431800"/>
              <a:gd name="connsiteX15" fmla="*/ 80518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41"/>
                </a:moveTo>
                <a:cubicBezTo>
                  <a:pt x="12700" y="43027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4975859" y="12700"/>
                </a:lnTo>
                <a:lnTo>
                  <a:pt x="4975859" y="12700"/>
                </a:lnTo>
                <a:cubicBezTo>
                  <a:pt x="5013197" y="12700"/>
                  <a:pt x="5043551" y="43027"/>
                  <a:pt x="5043551" y="80441"/>
                </a:cubicBezTo>
                <a:cubicBezTo>
                  <a:pt x="5043551" y="80441"/>
                  <a:pt x="5043551" y="80441"/>
                  <a:pt x="5043551" y="80441"/>
                </a:cubicBezTo>
                <a:lnTo>
                  <a:pt x="5043551" y="80441"/>
                </a:lnTo>
                <a:lnTo>
                  <a:pt x="5043551" y="351370"/>
                </a:lnTo>
                <a:lnTo>
                  <a:pt x="5043551" y="351370"/>
                </a:lnTo>
                <a:cubicBezTo>
                  <a:pt x="5043551" y="388772"/>
                  <a:pt x="5013197" y="419100"/>
                  <a:pt x="4975859" y="419100"/>
                </a:cubicBezTo>
                <a:cubicBezTo>
                  <a:pt x="4975859" y="419100"/>
                  <a:pt x="4975859" y="419100"/>
                  <a:pt x="4975859" y="419100"/>
                </a:cubicBezTo>
                <a:lnTo>
                  <a:pt x="4975859" y="419100"/>
                </a:lnTo>
                <a:lnTo>
                  <a:pt x="80518" y="419100"/>
                </a:lnTo>
                <a:lnTo>
                  <a:pt x="80518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"/>
          <p:cNvSpPr txBox="1"/>
          <p:nvPr/>
        </p:nvSpPr>
        <p:spPr>
          <a:xfrm>
            <a:off x="4859234" y="5741730"/>
            <a:ext cx="2257028" cy="350680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2293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pic>
        <p:nvPicPr>
          <p:cNvPr id="1026" name="图片 1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2845" y="1829224"/>
            <a:ext cx="1587293" cy="120995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89806" y="4268189"/>
            <a:ext cx="10869785" cy="450010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 lvl="1"/>
            <a:r>
              <a:rPr lang="en-US" altLang="zh-CN" dirty="0" smtClean="0"/>
              <a:t>     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计算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以内（包括</a:t>
            </a:r>
            <a:r>
              <a:rPr lang="en-US" altLang="zh-CN" dirty="0" smtClean="0"/>
              <a:t>100</a:t>
            </a:r>
            <a:r>
              <a:rPr lang="zh-CN" altLang="zh-CN" dirty="0" smtClean="0"/>
              <a:t>）的偶数之和。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61" y="1067048"/>
            <a:ext cx="1506870" cy="533524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880419" y="1791115"/>
            <a:ext cx="8009052" cy="2271719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PHP</a:t>
            </a:r>
            <a:r>
              <a:rPr lang="zh-CN" altLang="zh-CN" sz="3400" dirty="0"/>
              <a:t>条件语句有哪些？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defTabSz="-767">
              <a:lnSpc>
                <a:spcPts val="4828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while</a:t>
            </a:r>
            <a:r>
              <a:rPr lang="zh-CN" altLang="zh-CN" sz="3400" dirty="0"/>
              <a:t>和</a:t>
            </a:r>
            <a:r>
              <a:rPr lang="en-US" altLang="zh-CN" sz="3400" dirty="0"/>
              <a:t>do…while…</a:t>
            </a:r>
            <a:r>
              <a:rPr lang="zh-CN" altLang="zh-CN" sz="3400" dirty="0"/>
              <a:t>的区别是什么？</a:t>
            </a:r>
            <a:r>
              <a:rPr lang="en-US" altLang="zh-CN" sz="3400" dirty="0"/>
              <a:t> </a:t>
            </a:r>
            <a:endParaRPr lang="zh-CN" altLang="en-US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defTabSz="-767">
              <a:lnSpc>
                <a:spcPts val="4828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 for</a:t>
            </a:r>
            <a:r>
              <a:rPr lang="zh-CN" altLang="zh-CN" sz="3400" dirty="0"/>
              <a:t>循环的三个表达式分别是什么意思？</a:t>
            </a:r>
            <a:endParaRPr lang="zh-CN" altLang="en-US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 lvl="0"/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3400" dirty="0"/>
              <a:t>break</a:t>
            </a:r>
            <a:r>
              <a:rPr lang="zh-CN" altLang="zh-CN" sz="3400" dirty="0"/>
              <a:t>和</a:t>
            </a:r>
            <a:r>
              <a:rPr lang="en-US" altLang="zh-CN" sz="3400" dirty="0"/>
              <a:t>continue</a:t>
            </a:r>
            <a:r>
              <a:rPr lang="zh-CN" altLang="zh-CN" sz="3400" dirty="0"/>
              <a:t>的区别是什么？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649680" y="279465"/>
            <a:ext cx="1102866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en-US" altLang="zh-CN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97351" y="1270295"/>
            <a:ext cx="615553" cy="363505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2414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111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4889" b="4889"/>
          <a:stretch>
            <a:fillRect/>
          </a:stretch>
        </p:blipFill>
        <p:spPr>
          <a:xfrm>
            <a:off x="-1" y="-1"/>
            <a:ext cx="12190414" cy="687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3352364" y="4242782"/>
            <a:ext cx="5455323" cy="0"/>
          </a:xfrm>
          <a:prstGeom prst="line">
            <a:avLst/>
          </a:prstGeom>
          <a:ln w="6350">
            <a:solidFill>
              <a:srgbClr val="FBFDFE">
                <a:alpha val="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18060" y="-20870"/>
            <a:ext cx="12196168" cy="6901328"/>
          </a:xfrm>
          <a:prstGeom prst="rect">
            <a:avLst/>
          </a:prstGeom>
          <a:solidFill>
            <a:srgbClr val="000000">
              <a:alpha val="7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3352364" y="2516598"/>
            <a:ext cx="5455324" cy="1525994"/>
            <a:chOff x="0" y="53498"/>
            <a:chExt cx="5456033" cy="1525640"/>
          </a:xfrm>
        </p:grpSpPr>
        <p:sp>
          <p:nvSpPr>
            <p:cNvPr id="236" name="Shape 236"/>
            <p:cNvSpPr/>
            <p:nvPr/>
          </p:nvSpPr>
          <p:spPr>
            <a:xfrm>
              <a:off x="1456190" y="471401"/>
              <a:ext cx="2543654" cy="1107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sz="44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THANKS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290978"/>
              <a:ext cx="2463800" cy="1"/>
            </a:xfrm>
            <a:prstGeom prst="line">
              <a:avLst/>
            </a:prstGeom>
            <a:noFill/>
            <a:ln w="6350" cap="flat">
              <a:solidFill>
                <a:srgbClr val="FBFDFE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2700000">
              <a:off x="2616918" y="53498"/>
              <a:ext cx="258316" cy="2583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992232" y="290978"/>
              <a:ext cx="2463801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41" name="image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16208" y="489101"/>
            <a:ext cx="1948954" cy="311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68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80419" y="1232186"/>
            <a:ext cx="2173672" cy="517393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3621"/>
              </a:lnSpc>
            </a:pPr>
            <a:r>
              <a:rPr lang="en-US" altLang="zh-CN" sz="3400" dirty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zh-CN" altLang="en-US" sz="34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34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2216" y="1676789"/>
            <a:ext cx="10057091" cy="1450284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sz="2900" dirty="0"/>
              <a:t>PHP</a:t>
            </a:r>
            <a:r>
              <a:rPr lang="zh-CN" altLang="zh-CN" sz="2900" dirty="0"/>
              <a:t>中的条件语句可以实现对于不同条件进行不同的逻辑处理，常用的条件语句结构有：</a:t>
            </a:r>
            <a:r>
              <a:rPr lang="en-US" altLang="zh-CN" sz="2900" dirty="0"/>
              <a:t>if</a:t>
            </a:r>
            <a:r>
              <a:rPr lang="zh-CN" altLang="zh-CN" sz="2900" dirty="0"/>
              <a:t>、</a:t>
            </a:r>
            <a:r>
              <a:rPr lang="en-US" altLang="zh-CN" sz="2900" dirty="0"/>
              <a:t>if</a:t>
            </a:r>
            <a:r>
              <a:rPr lang="zh-CN" altLang="zh-CN" sz="2900" dirty="0"/>
              <a:t>…</a:t>
            </a:r>
            <a:r>
              <a:rPr lang="en-US" altLang="zh-CN" sz="2900" dirty="0"/>
              <a:t>else</a:t>
            </a:r>
            <a:r>
              <a:rPr lang="zh-CN" altLang="zh-CN" sz="2900" dirty="0"/>
              <a:t>…、</a:t>
            </a:r>
            <a:r>
              <a:rPr lang="en-US" altLang="zh-CN" sz="2900" dirty="0"/>
              <a:t>if</a:t>
            </a:r>
            <a:r>
              <a:rPr lang="zh-CN" altLang="zh-CN" sz="2900" dirty="0"/>
              <a:t>…</a:t>
            </a:r>
            <a:r>
              <a:rPr lang="en-US" altLang="zh-CN" sz="2900" dirty="0" err="1"/>
              <a:t>elseif</a:t>
            </a:r>
            <a:r>
              <a:rPr lang="zh-CN" altLang="zh-CN" sz="2900" dirty="0"/>
              <a:t>…</a:t>
            </a:r>
            <a:r>
              <a:rPr lang="en-US" altLang="zh-CN" sz="2900" dirty="0"/>
              <a:t>else</a:t>
            </a:r>
            <a:r>
              <a:rPr lang="zh-CN" altLang="zh-CN" sz="2900" dirty="0"/>
              <a:t>和</a:t>
            </a:r>
            <a:r>
              <a:rPr lang="en-US" altLang="zh-CN" sz="2900" dirty="0"/>
              <a:t>switch</a:t>
            </a:r>
            <a:r>
              <a:rPr lang="zh-CN" altLang="zh-CN" sz="2900" dirty="0"/>
              <a:t>…</a:t>
            </a:r>
            <a:r>
              <a:rPr lang="en-US" altLang="zh-CN" sz="2900" dirty="0"/>
              <a:t>case</a:t>
            </a:r>
            <a:r>
              <a:rPr lang="zh-CN" altLang="zh-CN" sz="29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2215" y="3124923"/>
            <a:ext cx="599362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US" altLang="zh-CN" sz="2900" dirty="0"/>
              <a:t> if</a:t>
            </a:r>
            <a:r>
              <a:rPr lang="zh-CN" altLang="en-US" sz="2900" dirty="0"/>
              <a:t>语句</a:t>
            </a:r>
          </a:p>
        </p:txBody>
      </p:sp>
      <p:pic>
        <p:nvPicPr>
          <p:cNvPr id="1026" name="图片 3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257" y="3810882"/>
            <a:ext cx="2463479" cy="106704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281" y="3734665"/>
            <a:ext cx="1557664" cy="470009"/>
          </a:xfrm>
          <a:prstGeom prst="rect">
            <a:avLst/>
          </a:prstGeom>
          <a:noFill/>
        </p:spPr>
      </p:pic>
      <p:pic>
        <p:nvPicPr>
          <p:cNvPr id="1027" name="图片 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1075" y="3734665"/>
            <a:ext cx="3441252" cy="278194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4" name="流程图: 资料带 13"/>
          <p:cNvSpPr/>
          <p:nvPr/>
        </p:nvSpPr>
        <p:spPr>
          <a:xfrm>
            <a:off x="5485686" y="3734665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323" y="6173629"/>
            <a:ext cx="4757647" cy="495414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047603" y="6326065"/>
            <a:ext cx="2759774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演示示例：if</a:t>
            </a:r>
            <a:r>
              <a:rPr lang="zh-CN" altLang="en-US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语句</a:t>
            </a:r>
            <a:endParaRPr lang="en-US" altLang="zh-CN" dirty="0">
              <a:solidFill>
                <a:srgbClr val="FFFFFF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/29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5868" y="1219483"/>
            <a:ext cx="599362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US" altLang="zh-CN" sz="2900" dirty="0"/>
              <a:t> if…else…</a:t>
            </a:r>
            <a:r>
              <a:rPr lang="zh-CN" altLang="en-US" sz="2900" dirty="0"/>
              <a:t>语句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694" y="1905441"/>
            <a:ext cx="1557664" cy="470009"/>
          </a:xfrm>
          <a:prstGeom prst="rect">
            <a:avLst/>
          </a:prstGeom>
          <a:noFill/>
        </p:spPr>
      </p:pic>
      <p:sp>
        <p:nvSpPr>
          <p:cNvPr id="14" name="流程图: 资料带 13"/>
          <p:cNvSpPr/>
          <p:nvPr/>
        </p:nvSpPr>
        <p:spPr>
          <a:xfrm>
            <a:off x="5587272" y="1981659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323" y="6173629"/>
            <a:ext cx="4757647" cy="495414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047604" y="6326065"/>
            <a:ext cx="3758711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演示示例：if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…else…</a:t>
            </a:r>
          </a:p>
        </p:txBody>
      </p:sp>
      <p:pic>
        <p:nvPicPr>
          <p:cNvPr id="2050" name="图片 3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084" y="2057877"/>
            <a:ext cx="2806335" cy="175300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51" name="图片 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92032" y="2743835"/>
            <a:ext cx="5920675" cy="266761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5868" y="1219483"/>
            <a:ext cx="599362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US" altLang="zh-CN" sz="2900" dirty="0"/>
              <a:t> if…</a:t>
            </a:r>
            <a:r>
              <a:rPr lang="en-US" altLang="zh-CN" sz="2900" dirty="0" err="1"/>
              <a:t>elseif</a:t>
            </a:r>
            <a:r>
              <a:rPr lang="en-US" altLang="zh-CN" sz="2900" dirty="0"/>
              <a:t>…else…</a:t>
            </a:r>
            <a:r>
              <a:rPr lang="zh-CN" altLang="en-US" sz="2900" dirty="0"/>
              <a:t>语句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694" y="1905441"/>
            <a:ext cx="1557664" cy="470009"/>
          </a:xfrm>
          <a:prstGeom prst="rect">
            <a:avLst/>
          </a:prstGeom>
          <a:noFill/>
        </p:spPr>
      </p:pic>
      <p:sp>
        <p:nvSpPr>
          <p:cNvPr id="14" name="流程图: 资料带 13"/>
          <p:cNvSpPr/>
          <p:nvPr/>
        </p:nvSpPr>
        <p:spPr>
          <a:xfrm>
            <a:off x="4368231" y="1829223"/>
            <a:ext cx="1523802" cy="53352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77" tIns="55189" rIns="110377" bIns="55189" rtlCol="0" anchor="ctr"/>
          <a:lstStyle/>
          <a:p>
            <a:pPr algn="ctr"/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4909" y="6097412"/>
            <a:ext cx="6501554" cy="495414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555537" y="6173630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演示示例：if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…</a:t>
            </a: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elseif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…else…</a:t>
            </a:r>
          </a:p>
        </p:txBody>
      </p:sp>
      <p:pic>
        <p:nvPicPr>
          <p:cNvPr id="3074" name="图片 3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695" y="2438965"/>
            <a:ext cx="2501574" cy="323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075" name="图片 1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5058" y="2438965"/>
            <a:ext cx="6892272" cy="320114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5868" y="1219483"/>
            <a:ext cx="5993620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US" altLang="zh-CN" sz="2900" dirty="0"/>
              <a:t> switch…case…</a:t>
            </a:r>
            <a:r>
              <a:rPr lang="zh-CN" altLang="en-US" sz="2900" dirty="0"/>
              <a:t>语句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694" y="1905441"/>
            <a:ext cx="1557664" cy="470009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4909" y="6097412"/>
            <a:ext cx="6501554" cy="495414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3555537" y="6173630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演示示例：switch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…case…</a:t>
            </a:r>
          </a:p>
        </p:txBody>
      </p:sp>
      <p:pic>
        <p:nvPicPr>
          <p:cNvPr id="4098" name="图片 3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1256" y="2057876"/>
            <a:ext cx="3453950" cy="38772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/29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5868" y="990830"/>
            <a:ext cx="8330116" cy="557732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zh-CN" altLang="zh-CN" sz="2900" dirty="0"/>
              <a:t>判断一周中的某一天为工作日还是休息日</a:t>
            </a:r>
            <a:endParaRPr lang="zh-CN" altLang="en-US" sz="29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206" y="6364174"/>
            <a:ext cx="6501554" cy="495414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4876006" y="6444738"/>
            <a:ext cx="4672992" cy="337856"/>
          </a:xfrm>
          <a:prstGeom prst="rect">
            <a:avLst/>
          </a:prstGeom>
          <a:noFill/>
        </p:spPr>
        <p:txBody>
          <a:bodyPr wrap="square" lIns="0" tIns="0" rIns="0" bIns="55189" rtlCol="0">
            <a:spAutoFit/>
          </a:bodyPr>
          <a:lstStyle/>
          <a:p>
            <a:pPr defTabSz="-767">
              <a:lnSpc>
                <a:spcPts val="2173"/>
              </a:lnSpc>
            </a:pPr>
            <a:r>
              <a:rPr lang="en-US" altLang="zh-CN" dirty="0" err="1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演示示例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案例扩展</a:t>
            </a:r>
            <a:r>
              <a:rPr lang="en-US" altLang="zh-CN" dirty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5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60" y="1448135"/>
            <a:ext cx="1591526" cy="55893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563" y="1448135"/>
            <a:ext cx="9611671" cy="487793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133324" y="1600570"/>
            <a:ext cx="8213940" cy="4851215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en-US" altLang="zh-CN" dirty="0" smtClean="0"/>
              <a:t>    $week = 5;</a:t>
            </a:r>
          </a:p>
          <a:p>
            <a:r>
              <a:rPr lang="en-US" altLang="zh-CN" dirty="0" smtClean="0"/>
              <a:t>    switch($week){</a:t>
            </a:r>
          </a:p>
          <a:p>
            <a:r>
              <a:rPr lang="en-US" altLang="zh-CN" dirty="0" smtClean="0"/>
              <a:t>        case 1:</a:t>
            </a:r>
          </a:p>
          <a:p>
            <a:r>
              <a:rPr lang="en-US" altLang="zh-CN" dirty="0" smtClean="0"/>
              <a:t>        case 2:</a:t>
            </a:r>
          </a:p>
          <a:p>
            <a:r>
              <a:rPr lang="en-US" altLang="zh-CN" dirty="0" smtClean="0"/>
              <a:t>        case 3:</a:t>
            </a:r>
          </a:p>
          <a:p>
            <a:r>
              <a:rPr lang="en-US" altLang="zh-CN" dirty="0" smtClean="0"/>
              <a:t>        case 4:</a:t>
            </a:r>
          </a:p>
          <a:p>
            <a:r>
              <a:rPr lang="en-US" altLang="zh-CN" dirty="0" smtClean="0"/>
              <a:t>        case 5: //</a:t>
            </a:r>
            <a:r>
              <a:rPr lang="zh-CN" altLang="en-US" dirty="0" smtClean="0"/>
              <a:t>对于值为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的情况都执行此处代码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今天是工作日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6:</a:t>
            </a:r>
          </a:p>
          <a:p>
            <a:r>
              <a:rPr lang="en-US" altLang="zh-CN" dirty="0" smtClean="0"/>
              <a:t>        case 7: //</a:t>
            </a:r>
            <a:r>
              <a:rPr lang="zh-CN" altLang="en-US" dirty="0" smtClean="0"/>
              <a:t>对于值为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的情况都执行此处代码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echo '</a:t>
            </a:r>
            <a:r>
              <a:rPr lang="zh-CN" altLang="en-US" dirty="0" smtClean="0"/>
              <a:t>今天是休息日</a:t>
            </a:r>
            <a:r>
              <a:rPr lang="en-US" altLang="zh-CN" dirty="0" smtClean="0"/>
              <a:t>';break;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default:echo</a:t>
            </a:r>
            <a:r>
              <a:rPr lang="en-US" altLang="zh-CN" dirty="0" smtClean="0"/>
              <a:t> '</a:t>
            </a:r>
            <a:r>
              <a:rPr lang="zh-CN" altLang="en-US" dirty="0" smtClean="0"/>
              <a:t>数字不合法</a:t>
            </a:r>
            <a:r>
              <a:rPr lang="en-US" altLang="zh-CN" dirty="0" smtClean="0"/>
              <a:t>'; break;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244397" y="304871"/>
            <a:ext cx="2205732" cy="607161"/>
          </a:xfrm>
          <a:prstGeom prst="rect">
            <a:avLst/>
          </a:prstGeom>
          <a:noFill/>
        </p:spPr>
        <p:txBody>
          <a:bodyPr wrap="none" lIns="0" tIns="0" rIns="0" bIns="55189" rtlCol="0">
            <a:spAutoFit/>
          </a:bodyPr>
          <a:lstStyle/>
          <a:p>
            <a:pPr defTabSz="-767">
              <a:lnSpc>
                <a:spcPts val="4346"/>
              </a:lnSpc>
            </a:pPr>
            <a:r>
              <a:rPr lang="zh-CN" altLang="en-US" sz="4300" dirty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条件语句</a:t>
            </a:r>
            <a:endParaRPr lang="en-US" altLang="zh-CN" sz="4300" dirty="0">
              <a:solidFill>
                <a:srgbClr val="004D73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/29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869" y="1600571"/>
            <a:ext cx="1574595" cy="495414"/>
          </a:xfrm>
          <a:prstGeom prst="rect">
            <a:avLst/>
          </a:prstGeom>
          <a:noFill/>
        </p:spPr>
      </p:pic>
      <p:sp>
        <p:nvSpPr>
          <p:cNvPr id="17" name=" 167"/>
          <p:cNvSpPr/>
          <p:nvPr/>
        </p:nvSpPr>
        <p:spPr>
          <a:xfrm>
            <a:off x="1523802" y="2362747"/>
            <a:ext cx="9221540" cy="13719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10377" tIns="55189" rIns="110377" bIns="5518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563" y="2591400"/>
            <a:ext cx="8533289" cy="1127119"/>
          </a:xfrm>
          <a:prstGeom prst="rect">
            <a:avLst/>
          </a:prstGeom>
          <a:noFill/>
        </p:spPr>
        <p:txBody>
          <a:bodyPr wrap="square" lIns="110377" tIns="55189" rIns="110377" bIns="55189" rtlCol="0">
            <a:spAutoFit/>
          </a:bodyPr>
          <a:lstStyle/>
          <a:p>
            <a:r>
              <a:rPr lang="zh-CN" altLang="zh-CN" dirty="0" smtClean="0"/>
              <a:t>在使用</a:t>
            </a:r>
            <a:r>
              <a:rPr lang="en-US" altLang="zh-CN" dirty="0" smtClean="0"/>
              <a:t>switch</a:t>
            </a:r>
            <a:r>
              <a:rPr lang="zh-CN" altLang="zh-CN" dirty="0" smtClean="0"/>
              <a:t>…</a:t>
            </a:r>
            <a:r>
              <a:rPr lang="en-US" altLang="zh-CN" dirty="0" smtClean="0"/>
              <a:t>case</a:t>
            </a:r>
            <a:r>
              <a:rPr lang="zh-CN" altLang="zh-CN" dirty="0" smtClean="0"/>
              <a:t>…语句时，一定不要忘记写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，否则代码会继续执行下一个</a:t>
            </a:r>
            <a:r>
              <a:rPr lang="en-US" altLang="zh-CN" dirty="0" smtClean="0"/>
              <a:t>case</a:t>
            </a:r>
            <a:r>
              <a:rPr lang="zh-CN" altLang="zh-CN" dirty="0" smtClean="0"/>
              <a:t>中的语句，知道遇到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或代码结束。</a:t>
            </a:r>
            <a:r>
              <a:rPr lang="en-US" altLang="zh-CN" dirty="0" smtClean="0"/>
              <a:t>switch</a:t>
            </a:r>
            <a:r>
              <a:rPr lang="zh-CN" altLang="zh-CN" dirty="0" smtClean="0"/>
              <a:t>…</a:t>
            </a:r>
            <a:r>
              <a:rPr lang="en-US" altLang="zh-CN" dirty="0" smtClean="0"/>
              <a:t>case</a:t>
            </a:r>
            <a:r>
              <a:rPr lang="zh-CN" altLang="zh-CN" dirty="0" smtClean="0"/>
              <a:t>…语句也可以嵌套执行。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2383</Words>
  <Application>Microsoft Office PowerPoint</Application>
  <PresentationFormat>自定义</PresentationFormat>
  <Paragraphs>353</Paragraphs>
  <Slides>32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lx</cp:lastModifiedBy>
  <cp:revision>1220</cp:revision>
  <dcterms:created xsi:type="dcterms:W3CDTF">2006-08-16T00:00:00Z</dcterms:created>
  <dcterms:modified xsi:type="dcterms:W3CDTF">2017-02-17T06:10:01Z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