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256" r:id="rId2"/>
    <p:sldId id="504" r:id="rId3"/>
    <p:sldId id="260" r:id="rId4"/>
    <p:sldId id="262" r:id="rId5"/>
    <p:sldId id="478" r:id="rId6"/>
    <p:sldId id="448" r:id="rId7"/>
    <p:sldId id="479" r:id="rId8"/>
    <p:sldId id="483" r:id="rId9"/>
    <p:sldId id="484" r:id="rId10"/>
    <p:sldId id="485" r:id="rId11"/>
    <p:sldId id="486" r:id="rId12"/>
    <p:sldId id="487" r:id="rId13"/>
    <p:sldId id="505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501" r:id="rId24"/>
    <p:sldId id="506" r:id="rId25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30" autoAdjust="0"/>
  </p:normalViewPr>
  <p:slideViewPr>
    <p:cSldViewPr>
      <p:cViewPr>
        <p:scale>
          <a:sx n="80" d="100"/>
          <a:sy n="80" d="100"/>
        </p:scale>
        <p:origin x="-900" y="-258"/>
      </p:cViewPr>
      <p:guideLst>
        <p:guide orient="horz" pos="2249"/>
        <p:guide pos="4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807C-DAAE-4070-B795-D551ADC24664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A60A-B846-4057-988C-4CBF0F94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81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E561-B658-4924-9E22-1D89257B26E3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0061-1F4C-4256-827D-3A73A7AAB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Demo3.php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Demo3.php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Demo4.php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Demo6.php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Demo7.php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Demo8.php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2202" y="6494379"/>
            <a:ext cx="2844430" cy="365210"/>
          </a:xfrm>
        </p:spPr>
        <p:txBody>
          <a:bodyPr/>
          <a:lstStyle>
            <a:lvl1pPr>
              <a:defRPr sz="19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3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0F3F-2F6B-4E32-AD7E-B723C6EB6702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/31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1" y="457306"/>
            <a:ext cx="1913218" cy="22910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46982" y="797989"/>
            <a:ext cx="11337084" cy="30487"/>
          </a:xfrm>
          <a:prstGeom prst="line">
            <a:avLst/>
          </a:prstGeom>
          <a:ln w="38100" cmpd="thinThick">
            <a:gradFill>
              <a:gsLst>
                <a:gs pos="74000">
                  <a:srgbClr val="C00000"/>
                </a:gs>
                <a:gs pos="83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3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90760" y="6"/>
            <a:ext cx="14486219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347" y="5335235"/>
            <a:ext cx="11556259" cy="1221943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defTabSz="-756">
              <a:lnSpc>
                <a:spcPts val="3690"/>
              </a:lnSpc>
              <a:tabLst>
                <a:tab pos="30236" algn="l"/>
              </a:tabLst>
            </a:pPr>
            <a:r>
              <a:rPr lang="en-US" altLang="zh-CN" sz="2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《PHP</a:t>
            </a:r>
            <a:r>
              <a:rPr lang="zh-CN" altLang="en-US" sz="2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基础</a:t>
            </a:r>
            <a:r>
              <a:rPr lang="en-US" altLang="zh-CN" sz="2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19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r" defTabSz="-756">
              <a:lnSpc>
                <a:spcPts val="4166"/>
              </a:lnSpc>
              <a:tabLst>
                <a:tab pos="30236" algn="l"/>
              </a:tabLst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5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章：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Web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页面交互</a:t>
            </a: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16249" y="488988"/>
            <a:ext cx="1949208" cy="31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获取表单数据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5868" y="1067048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800"/>
              <a:t>获取表单数据</a:t>
            </a:r>
            <a:endParaRPr lang="zh-CN" altLang="en-US" sz="29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" y="1524496"/>
            <a:ext cx="1557664" cy="533524"/>
          </a:xfrm>
          <a:prstGeom prst="rect">
            <a:avLst/>
          </a:prstGeom>
          <a:noFill/>
        </p:spPr>
      </p:pic>
      <p:grpSp>
        <p:nvGrpSpPr>
          <p:cNvPr id="11" name="组合 10"/>
          <p:cNvGrpSpPr/>
          <p:nvPr/>
        </p:nvGrpSpPr>
        <p:grpSpPr>
          <a:xfrm>
            <a:off x="1320628" y="1753006"/>
            <a:ext cx="9997832" cy="5491482"/>
            <a:chOff x="1560" y="2760"/>
            <a:chExt cx="11810" cy="86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60" y="2760"/>
              <a:ext cx="11810" cy="8040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1800" y="3120"/>
              <a:ext cx="10511" cy="8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//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</a:rPr>
                <a:t>如果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</a:rPr>
                <a:t>表单提交数据的方式</a:t>
              </a:r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</a:rPr>
                <a:t>为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get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if(!empty($_GET)){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用户信息如下</a:t>
              </a:r>
              <a:r>
                <a:rPr lang="en-US" altLang="zh-CN" dirty="0" smtClean="0"/>
                <a:t>:&lt;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用户名</a:t>
              </a:r>
              <a:r>
                <a:rPr lang="en-US" altLang="zh-CN" dirty="0" smtClean="0"/>
                <a:t>:',$_GET['username'],'&lt;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密码</a:t>
              </a:r>
              <a:r>
                <a:rPr lang="en-US" altLang="zh-CN" dirty="0" smtClean="0"/>
                <a:t>:',$_GET['</a:t>
              </a:r>
              <a:r>
                <a:rPr lang="en-US" altLang="zh-CN" dirty="0" err="1" smtClean="0"/>
                <a:t>pwd</a:t>
              </a:r>
              <a:r>
                <a:rPr lang="en-US" altLang="zh-CN" dirty="0" smtClean="0"/>
                <a:t>'],'&lt;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性别</a:t>
              </a:r>
              <a:r>
                <a:rPr lang="en-US" altLang="zh-CN" dirty="0" smtClean="0"/>
                <a:t>:',$_GET['sex']==1?'</a:t>
              </a:r>
              <a:r>
                <a:rPr lang="zh-CN" altLang="en-US" dirty="0" smtClean="0"/>
                <a:t>男</a:t>
              </a:r>
              <a:r>
                <a:rPr lang="en-US" altLang="zh-CN" dirty="0" smtClean="0"/>
                <a:t>':'</a:t>
              </a:r>
              <a:r>
                <a:rPr lang="zh-CN" altLang="en-US" dirty="0" smtClean="0"/>
                <a:t>女</a:t>
              </a:r>
              <a:r>
                <a:rPr lang="en-US" altLang="zh-CN" dirty="0" smtClean="0"/>
                <a:t>','&lt;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爱好</a:t>
              </a:r>
              <a:r>
                <a:rPr lang="en-US" altLang="zh-CN" dirty="0" smtClean="0"/>
                <a:t>:'.implode('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',$interests).'&lt;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</a:t>
              </a:r>
              <a:r>
                <a:rPr lang="zh-CN" altLang="en-US" dirty="0" smtClean="0"/>
                <a:t>籍贯</a:t>
              </a:r>
              <a:r>
                <a:rPr lang="en-US" altLang="zh-CN" dirty="0" smtClean="0"/>
                <a:t>:';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</a:t>
              </a:r>
              <a:r>
                <a:rPr lang="en-US" altLang="zh-CN" dirty="0" err="1" smtClean="0"/>
                <a:t>foreach</a:t>
              </a:r>
              <a:r>
                <a:rPr lang="en-US" altLang="zh-CN" dirty="0" smtClean="0"/>
                <a:t>($provinces as $pro){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	if($pro['id'] == $_GET['province']){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		echo $pro['name'];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	}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}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	echo '&lt;</a:t>
              </a:r>
              <a:r>
                <a:rPr lang="en-US" altLang="zh-CN" dirty="0" err="1" smtClean="0"/>
                <a:t>br</a:t>
              </a:r>
              <a:r>
                <a:rPr lang="en-US" altLang="zh-CN" dirty="0" smtClean="0"/>
                <a:t>/&gt;</a:t>
              </a:r>
              <a:r>
                <a:rPr lang="zh-CN" altLang="en-US" dirty="0" smtClean="0"/>
                <a:t>个人简介</a:t>
              </a:r>
              <a:r>
                <a:rPr lang="en-US" altLang="zh-CN" dirty="0" smtClean="0"/>
                <a:t>:',$_GET['info'];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    exit;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/>
                <a:t>    }</a:t>
              </a:r>
              <a:endParaRPr lang="zh-CN" altLang="en-US" dirty="0"/>
            </a:p>
          </p:txBody>
        </p:sp>
      </p:grpSp>
      <p:pic>
        <p:nvPicPr>
          <p:cNvPr id="3074" name="图片 2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1534" y="228655"/>
            <a:ext cx="4218569" cy="289633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表单安全验证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802" y="1448594"/>
            <a:ext cx="10051165" cy="5410994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133323" y="1677247"/>
            <a:ext cx="8950641" cy="5095893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1800" dirty="0"/>
              <a:t>&lt;?php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设置字符编码格式</a:t>
            </a:r>
          </a:p>
          <a:p>
            <a:r>
              <a:rPr lang="zh-CN" altLang="en-US" sz="1800" dirty="0"/>
              <a:t> 	header('Content-Type:text/html;charset=utf-8');</a:t>
            </a:r>
          </a:p>
          <a:p>
            <a:r>
              <a:rPr lang="zh-CN" altLang="en-US" sz="1800" dirty="0"/>
              <a:t> 	if($_SERVER['REQUEST_METHOD']=='POST'){</a:t>
            </a:r>
          </a:p>
          <a:p>
            <a:r>
              <a:rPr lang="zh-CN" altLang="en-US" sz="1800" dirty="0"/>
              <a:t> 		echo $_POST['content'].'&lt;br/&gt;';</a:t>
            </a:r>
          </a:p>
          <a:p>
            <a:r>
              <a:rPr lang="zh-CN" altLang="en-US" sz="1800" dirty="0"/>
              <a:t> 		exit;</a:t>
            </a:r>
          </a:p>
          <a:p>
            <a:r>
              <a:rPr lang="zh-CN" altLang="en-US" sz="1800" dirty="0"/>
              <a:t> 	}</a:t>
            </a:r>
          </a:p>
          <a:p>
            <a:r>
              <a:rPr lang="zh-CN" altLang="en-US" sz="1800" dirty="0"/>
              <a:t>?&gt;</a:t>
            </a:r>
          </a:p>
          <a:p>
            <a:r>
              <a:rPr lang="zh-CN" altLang="en-US" sz="1800" dirty="0"/>
              <a:t> &lt;form action="" method="post"&gt;</a:t>
            </a:r>
          </a:p>
          <a:p>
            <a:r>
              <a:rPr lang="zh-CN" altLang="en-US" sz="1800" dirty="0"/>
              <a:t> 	留言内容:&lt;textarea name="content"&gt;&lt;/textarea&gt;&lt;br/&gt;</a:t>
            </a:r>
          </a:p>
          <a:p>
            <a:r>
              <a:rPr lang="zh-CN" altLang="en-US" sz="1800" dirty="0"/>
              <a:t> 	&lt;input type="submit" value="留言"&gt;</a:t>
            </a:r>
          </a:p>
          <a:p>
            <a:r>
              <a:rPr lang="zh-CN" altLang="en-US" sz="1800" dirty="0"/>
              <a:t>&lt;/form&gt;</a:t>
            </a:r>
          </a:p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运行上述代码并在输入框中输入以下内容：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800" dirty="0"/>
              <a:t>          </a:t>
            </a:r>
            <a:r>
              <a:rPr lang="zh-CN" altLang="en-US" sz="1800" dirty="0"/>
              <a:t>&lt;script type="text/javascript"&gt;</a:t>
            </a:r>
          </a:p>
          <a:p>
            <a:pPr lvl="1"/>
            <a:r>
              <a:rPr lang="zh-CN" altLang="en-US" sz="1800" dirty="0"/>
              <a:t>    while(true){</a:t>
            </a:r>
          </a:p>
          <a:p>
            <a:pPr lvl="1"/>
            <a:r>
              <a:rPr lang="zh-CN" altLang="en-US" sz="1800" dirty="0"/>
              <a:t>	alert("哈哈！中招了吧！");</a:t>
            </a:r>
          </a:p>
          <a:p>
            <a:pPr lvl="1"/>
            <a:r>
              <a:rPr lang="zh-CN" altLang="en-US" sz="1800" dirty="0"/>
              <a:t>    }</a:t>
            </a:r>
            <a:endParaRPr lang="en-US" altLang="zh-CN" sz="1800" dirty="0"/>
          </a:p>
          <a:p>
            <a:pPr lvl="1"/>
            <a:r>
              <a:rPr lang="zh-CN" altLang="en-US" sz="1800" dirty="0"/>
              <a:t>&lt;/script&gt;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331" y="996057"/>
            <a:ext cx="1489939" cy="520821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1678132" y="1148493"/>
            <a:ext cx="5483874" cy="45250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怎么避免网站出现这样的问题？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表单安全验证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5868" y="1067048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200" dirty="0"/>
              <a:t>表单安全验证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3890" y="1649940"/>
            <a:ext cx="10013916" cy="1017854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1900" dirty="0"/>
              <a:t>    </a:t>
            </a:r>
            <a:r>
              <a:rPr lang="zh-CN" altLang="en-US" sz="1900" dirty="0"/>
              <a:t>为了解决这种问题，PHP中提供了 </a:t>
            </a:r>
            <a:r>
              <a:rPr lang="zh-CN" altLang="en-US" b="1" dirty="0"/>
              <a:t>strip_tags()</a:t>
            </a:r>
            <a:r>
              <a:rPr lang="zh-CN" altLang="en-US" sz="1900" dirty="0"/>
              <a:t>函 数和</a:t>
            </a:r>
            <a:r>
              <a:rPr lang="zh-CN" altLang="en-US" b="1" dirty="0"/>
              <a:t>htmlentities()</a:t>
            </a:r>
            <a:r>
              <a:rPr lang="zh-CN" altLang="en-US" sz="1900" dirty="0"/>
              <a:t>函数，这两个函数都可以过滤表单数据。其中，strip_tags()函数用于去除字符串中的HTML和PHP标记 htmlentities()函数可以将HTML和PHP标记转换成字符，以文本的形式输出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38" y="2591594"/>
            <a:ext cx="1557664" cy="533524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064" y="3201194"/>
            <a:ext cx="10097542" cy="3658394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1644013" y="3241226"/>
            <a:ext cx="9175593" cy="3618566"/>
          </a:xfrm>
          <a:prstGeom prst="rect">
            <a:avLst/>
          </a:prstGeom>
          <a:noFill/>
        </p:spPr>
        <p:txBody>
          <a:bodyPr wrap="square" lIns="108850" tIns="54425" rIns="108850" bIns="54425" rtlCol="0" anchor="t">
            <a:spAutoFit/>
          </a:bodyPr>
          <a:lstStyle/>
          <a:p>
            <a:pPr algn="l"/>
            <a:r>
              <a:rPr sz="1900" dirty="0">
                <a:latin typeface="+mn-ea"/>
                <a:sym typeface="+mn-ea"/>
              </a:rPr>
              <a:t>&lt;?</a:t>
            </a:r>
            <a:r>
              <a:rPr sz="1900" dirty="0" err="1">
                <a:latin typeface="+mn-ea"/>
                <a:sym typeface="+mn-ea"/>
              </a:rPr>
              <a:t>php</a:t>
            </a:r>
            <a:endParaRPr sz="1900" dirty="0">
              <a:latin typeface="+mn-ea"/>
              <a:sym typeface="+mn-ea"/>
            </a:endParaRPr>
          </a:p>
          <a:p>
            <a:pPr algn="l"/>
            <a:r>
              <a:rPr sz="1900" dirty="0">
                <a:latin typeface="+mn-ea"/>
                <a:sym typeface="+mn-ea"/>
              </a:rPr>
              <a:t>       header('Content-</a:t>
            </a:r>
            <a:r>
              <a:rPr sz="1900" dirty="0" err="1">
                <a:latin typeface="+mn-ea"/>
                <a:sym typeface="+mn-ea"/>
              </a:rPr>
              <a:t>Type:text/html;charset</a:t>
            </a:r>
            <a:r>
              <a:rPr sz="1900" dirty="0">
                <a:latin typeface="+mn-ea"/>
                <a:sym typeface="+mn-ea"/>
              </a:rPr>
              <a:t>=utf-8');</a:t>
            </a:r>
          </a:p>
          <a:p>
            <a:pPr algn="l"/>
            <a:r>
              <a:rPr sz="1900" dirty="0">
                <a:latin typeface="+mn-ea"/>
                <a:sym typeface="+mn-ea"/>
              </a:rPr>
              <a:t>       if($_SERVER['REQUEST_METHOD']=='POST'){</a:t>
            </a:r>
          </a:p>
          <a:p>
            <a:pPr algn="l"/>
            <a:r>
              <a:rPr sz="1900" dirty="0">
                <a:latin typeface="+mn-ea"/>
                <a:sym typeface="+mn-ea"/>
              </a:rPr>
              <a:t>	echo "&lt;pre&gt;";</a:t>
            </a:r>
          </a:p>
          <a:p>
            <a:pPr algn="l"/>
            <a:r>
              <a:rPr lang="en-US" sz="1900" dirty="0">
                <a:latin typeface="+mn-ea"/>
                <a:sym typeface="+mn-ea"/>
              </a:rPr>
              <a:t>	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//</a:t>
            </a:r>
            <a:r>
              <a:rPr lang="zh-CN" alt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用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htmlentities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()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函数把字符转换为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 HTML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实体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。</a:t>
            </a:r>
          </a:p>
          <a:p>
            <a:pPr algn="l"/>
            <a:r>
              <a:rPr sz="1900" dirty="0">
                <a:latin typeface="+mn-ea"/>
                <a:sym typeface="+mn-ea"/>
              </a:rPr>
              <a:t>	echo </a:t>
            </a:r>
            <a:r>
              <a:rPr sz="1900" dirty="0" err="1">
                <a:latin typeface="+mn-ea"/>
                <a:sym typeface="+mn-ea"/>
              </a:rPr>
              <a:t>htmlentities</a:t>
            </a:r>
            <a:r>
              <a:rPr sz="1900" dirty="0">
                <a:latin typeface="+mn-ea"/>
                <a:sym typeface="+mn-ea"/>
              </a:rPr>
              <a:t>($_POST['content'],ENT_NOQUOTES,'UTF-8').'&lt;</a:t>
            </a:r>
            <a:r>
              <a:rPr sz="1900" dirty="0" err="1">
                <a:latin typeface="+mn-ea"/>
                <a:sym typeface="+mn-ea"/>
              </a:rPr>
              <a:t>br</a:t>
            </a:r>
            <a:r>
              <a:rPr sz="1900" dirty="0">
                <a:latin typeface="+mn-ea"/>
                <a:sym typeface="+mn-ea"/>
              </a:rPr>
              <a:t>/&gt;';</a:t>
            </a:r>
          </a:p>
          <a:p>
            <a:pPr algn="l"/>
            <a:r>
              <a:rPr lang="en-US" sz="1900" dirty="0">
                <a:latin typeface="+mn-ea"/>
                <a:sym typeface="+mn-ea"/>
              </a:rPr>
              <a:t>	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//</a:t>
            </a:r>
            <a:r>
              <a:rPr lang="zh-CN" alt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用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strip_tags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()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函数去</a:t>
            </a:r>
            <a:r>
              <a:rPr lang="zh-CN" alt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除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字符串中的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HTML、script</a:t>
            </a:r>
            <a:r>
              <a:rPr lang="zh-CN" alt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等等的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标签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。</a:t>
            </a:r>
          </a:p>
          <a:p>
            <a:pPr algn="l"/>
            <a:r>
              <a:rPr sz="1900" dirty="0">
                <a:latin typeface="+mn-ea"/>
                <a:sym typeface="+mn-ea"/>
              </a:rPr>
              <a:t>	echo </a:t>
            </a:r>
            <a:r>
              <a:rPr sz="1900" dirty="0" err="1">
                <a:latin typeface="+mn-ea"/>
                <a:sym typeface="+mn-ea"/>
              </a:rPr>
              <a:t>strip_tags</a:t>
            </a:r>
            <a:r>
              <a:rPr sz="1900" dirty="0">
                <a:latin typeface="+mn-ea"/>
                <a:sym typeface="+mn-ea"/>
              </a:rPr>
              <a:t>($_POST['content']).'&lt;</a:t>
            </a:r>
            <a:r>
              <a:rPr sz="1900" dirty="0" err="1">
                <a:latin typeface="+mn-ea"/>
                <a:sym typeface="+mn-ea"/>
              </a:rPr>
              <a:t>br</a:t>
            </a:r>
            <a:r>
              <a:rPr sz="1900" dirty="0">
                <a:latin typeface="+mn-ea"/>
                <a:sym typeface="+mn-ea"/>
              </a:rPr>
              <a:t>/&gt;';</a:t>
            </a:r>
          </a:p>
          <a:p>
            <a:pPr algn="l"/>
            <a:r>
              <a:rPr sz="1900" dirty="0">
                <a:latin typeface="+mn-ea"/>
                <a:sym typeface="+mn-ea"/>
              </a:rPr>
              <a:t>	echo "&lt;pre&gt;";</a:t>
            </a:r>
          </a:p>
          <a:p>
            <a:pPr algn="l"/>
            <a:r>
              <a:rPr sz="1900" dirty="0">
                <a:latin typeface="+mn-ea"/>
                <a:sym typeface="+mn-ea"/>
              </a:rPr>
              <a:t>	exit;</a:t>
            </a:r>
          </a:p>
          <a:p>
            <a:pPr algn="l"/>
            <a:r>
              <a:rPr sz="1900" dirty="0">
                <a:latin typeface="+mn-ea"/>
                <a:sym typeface="+mn-ea"/>
              </a:rPr>
              <a:t>       }</a:t>
            </a:r>
          </a:p>
          <a:p>
            <a:pPr algn="l"/>
            <a:r>
              <a:rPr sz="1900" dirty="0" smtClean="0">
                <a:latin typeface="+mn-ea"/>
                <a:sym typeface="+mn-ea"/>
              </a:rPr>
              <a:t>?&gt;</a:t>
            </a:r>
            <a:endParaRPr sz="19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66654" y="5430507"/>
            <a:ext cx="6706928" cy="406494"/>
          </a:xfrm>
          <a:custGeom>
            <a:avLst/>
            <a:gdLst>
              <a:gd name="connsiteX0" fmla="*/ 0 w 5030851"/>
              <a:gd name="connsiteY0" fmla="*/ 67690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690 h 406400"/>
              <a:gd name="connsiteX7" fmla="*/ 5030723 w 5030851"/>
              <a:gd name="connsiteY7" fmla="*/ 67690 h 406400"/>
              <a:gd name="connsiteX8" fmla="*/ 5030851 w 5030851"/>
              <a:gd name="connsiteY8" fmla="*/ 67690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69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53"/>
                  <a:pt x="5030723" y="67690"/>
                </a:cubicBezTo>
                <a:cubicBezTo>
                  <a:pt x="5030723" y="67690"/>
                  <a:pt x="5030723" y="67690"/>
                  <a:pt x="5030723" y="67690"/>
                </a:cubicBezTo>
                <a:lnTo>
                  <a:pt x="5030851" y="67690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49723" y="5417804"/>
            <a:ext cx="6740790" cy="431900"/>
          </a:xfrm>
          <a:custGeom>
            <a:avLst/>
            <a:gdLst>
              <a:gd name="connsiteX0" fmla="*/ 12700 w 5056251"/>
              <a:gd name="connsiteY0" fmla="*/ 80390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390 h 431800"/>
              <a:gd name="connsiteX7" fmla="*/ 5043423 w 5056251"/>
              <a:gd name="connsiteY7" fmla="*/ 80390 h 431800"/>
              <a:gd name="connsiteX8" fmla="*/ 5043551 w 5056251"/>
              <a:gd name="connsiteY8" fmla="*/ 80390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39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53"/>
                  <a:pt x="5043423" y="80390"/>
                </a:cubicBezTo>
                <a:cubicBezTo>
                  <a:pt x="5043423" y="80390"/>
                  <a:pt x="5043423" y="80390"/>
                  <a:pt x="5043423" y="80390"/>
                </a:cubicBezTo>
                <a:lnTo>
                  <a:pt x="5043551" y="80390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66654" y="5930685"/>
            <a:ext cx="6666632" cy="438251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1257" y="5911631"/>
            <a:ext cx="6717425" cy="47636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325" y="5919570"/>
            <a:ext cx="6755521" cy="495415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9345983" y="279465"/>
            <a:ext cx="2205732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774578" y="5525779"/>
            <a:ext cx="2154436" cy="349909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2262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57647" y="6033897"/>
            <a:ext cx="2154436" cy="32426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2143"/>
              </a:lnSpc>
            </a:pP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80419" y="1232185"/>
            <a:ext cx="2109552" cy="51662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571"/>
              </a:lnSpc>
            </a:pPr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23802" y="1676788"/>
            <a:ext cx="10044392" cy="850046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输入两个文本框值，选择下拉框符号，利用函数带3个参数完成算术运算。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23802" y="2591400"/>
            <a:ext cx="6599564" cy="45250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点击“提交”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按钮，计算输入数据的值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/43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5868" y="3429795"/>
            <a:ext cx="6246740" cy="172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4248" y="3506012"/>
            <a:ext cx="3846753" cy="1486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1295701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800"/>
              <a:t>超全局变量</a:t>
            </a:r>
            <a:endParaRPr lang="zh-CN" altLang="en-US" sz="2900"/>
          </a:p>
        </p:txBody>
      </p:sp>
      <p:sp>
        <p:nvSpPr>
          <p:cNvPr id="8" name="文本框 7"/>
          <p:cNvSpPr txBox="1"/>
          <p:nvPr/>
        </p:nvSpPr>
        <p:spPr>
          <a:xfrm>
            <a:off x="1523802" y="2210312"/>
            <a:ext cx="9277412" cy="156415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超全局变量是指在全部作用域中始终可用的内置变量。PHP中的许多预定义变量都是超 全局变量，这意味着它们在一个脚本的全部作用域中都可用。在函数或方法中无须执行global $变量名</a:t>
            </a:r>
            <a:r>
              <a:rPr lang="en-US" altLang="zh-CN" dirty="0"/>
              <a:t>;</a:t>
            </a:r>
            <a:r>
              <a:rPr lang="zh-CN" altLang="en-US" dirty="0"/>
              <a:t>语句就可以访问它们。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12694" y="1524353"/>
          <a:ext cx="10698781" cy="50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019"/>
                <a:gridCol w="8232762"/>
              </a:tblGrid>
              <a:tr h="4484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/>
                        <a:t>变量名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/>
                        <a:t>功能描述</a:t>
                      </a:r>
                    </a:p>
                  </a:txBody>
                  <a:tcPr marL="121904" marR="121904" marT="45731" marB="45731"/>
                </a:tc>
              </a:tr>
              <a:tr h="447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$_GET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经由HTTP GET方法提交至脚本的变量</a:t>
                      </a:r>
                    </a:p>
                  </a:txBody>
                  <a:tcPr marL="121904" marR="121904" marT="45731" marB="45731"/>
                </a:tc>
              </a:tr>
              <a:tr h="449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$_POST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经由HTTP POST方法提交至脚本的变量</a:t>
                      </a:r>
                    </a:p>
                  </a:txBody>
                  <a:tcPr marL="121904" marR="121904" marT="45731" marB="45731"/>
                </a:tc>
              </a:tr>
              <a:tr h="447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$_REQUEST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经由GET、POST和 COOKIE机制提交至脚本的变量</a:t>
                      </a:r>
                    </a:p>
                  </a:txBody>
                  <a:tcPr marL="121904" marR="121904" marT="45731" marB="45731"/>
                </a:tc>
              </a:tr>
              <a:tr h="731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$_SERVER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经由Web服务器设定或者直接与当前脚本的执行环境相关联</a:t>
                      </a:r>
                    </a:p>
                  </a:txBody>
                  <a:tcPr marL="121904" marR="121904" marT="45731" marB="45731"/>
                </a:tc>
              </a:tr>
              <a:tr h="4484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$_ENV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执行环节提交至脚本的变量</a:t>
                      </a:r>
                    </a:p>
                  </a:txBody>
                  <a:tcPr marL="121904" marR="121904" marT="45731" marB="45731"/>
                </a:tc>
              </a:tr>
              <a:tr h="447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</a:t>
                      </a:r>
                      <a:r>
                        <a:rPr lang="zh-CN" altLang="en-US" sz="2100" dirty="0" smtClean="0"/>
                        <a:t>F</a:t>
                      </a:r>
                      <a:r>
                        <a:rPr lang="en-US" altLang="zh-CN" sz="2100" dirty="0" smtClean="0"/>
                        <a:t>I</a:t>
                      </a:r>
                      <a:r>
                        <a:rPr lang="zh-CN" altLang="en-US" sz="2100" dirty="0" smtClean="0"/>
                        <a:t>LES</a:t>
                      </a:r>
                      <a:endParaRPr lang="zh-CN" altLang="en-US" sz="21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经由HTTP POST文件上传而提交至脚本的变量</a:t>
                      </a:r>
                    </a:p>
                  </a:txBody>
                  <a:tcPr marL="121904" marR="121904" marT="45731" marB="45731"/>
                </a:tc>
              </a:tr>
              <a:tr h="449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$_COOKLE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经由HTTP Cookies方法提交至脚本的变量</a:t>
                      </a:r>
                    </a:p>
                  </a:txBody>
                  <a:tcPr marL="121904" marR="121904" marT="45731" marB="45731"/>
                </a:tc>
              </a:tr>
              <a:tr h="447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$_SESSION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当前注册给脚本会话的变量</a:t>
                      </a:r>
                    </a:p>
                  </a:txBody>
                  <a:tcPr marL="121904" marR="121904" marT="45731" marB="45731"/>
                </a:tc>
              </a:tr>
              <a:tr h="731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$</a:t>
                      </a:r>
                      <a:r>
                        <a:rPr lang="zh-CN" altLang="en-US" sz="2100" dirty="0" smtClean="0"/>
                        <a:t>GLOBA</a:t>
                      </a:r>
                      <a:r>
                        <a:rPr lang="en-US" altLang="zh-CN" sz="2100" dirty="0" smtClean="0"/>
                        <a:t>L</a:t>
                      </a:r>
                      <a:r>
                        <a:rPr lang="zh-CN" altLang="en-US" sz="2100" dirty="0" smtClean="0"/>
                        <a:t>S</a:t>
                      </a:r>
                      <a:endParaRPr lang="zh-CN" altLang="en-US" sz="21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包含一个引用指向每个当前脚本的全局范围内有效的变量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29928" y="1107061"/>
            <a:ext cx="5311295" cy="43307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/>
              <a:t>表</a:t>
            </a:r>
            <a:r>
              <a:rPr lang="en-US" altLang="zh-CN"/>
              <a:t>-PHP</a:t>
            </a:r>
            <a:r>
              <a:rPr lang="zh-CN" altLang="en-US"/>
              <a:t>的预定义超全局变量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1295701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/>
              <a:t>$_GET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20629" y="1981659"/>
            <a:ext cx="10161217" cy="142565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/>
              <a:t>  </a:t>
            </a:r>
            <a:r>
              <a:rPr sz="1900"/>
              <a:t>在操作PHP脚本文件时，经常需要获取客户端提交的数据。对于GET方式提交的数据， 可以使用$_GET变量来获取，$_GET变量实际上就是一个数组，它可以获取GET方式提交表单中的数据，也可以获取在URL地址中的参数值</a:t>
            </a:r>
            <a:r>
              <a:rPr lang="zh-CN" altLang="en-US" sz="1900"/>
              <a:t>。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" y="3125066"/>
            <a:ext cx="1557664" cy="533524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1422215" y="3506012"/>
            <a:ext cx="10291587" cy="3170019"/>
            <a:chOff x="1680" y="5520"/>
            <a:chExt cx="12157" cy="4991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0" y="5520"/>
              <a:ext cx="12157" cy="4991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2160" y="5760"/>
              <a:ext cx="11109" cy="4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/>
                <a:t>&lt;?php </a:t>
              </a:r>
            </a:p>
            <a:p>
              <a:r>
                <a:rPr lang="zh-CN" altLang="en-US" sz="1900"/>
                <a:t>      //判断通过URL传递的参数中是否有username</a:t>
              </a:r>
            </a:p>
            <a:p>
              <a:r>
                <a:rPr lang="zh-CN" altLang="en-US" sz="1900"/>
                <a:t>    if(isset($_GET['username'])){</a:t>
              </a:r>
            </a:p>
            <a:p>
              <a:r>
                <a:rPr lang="zh-CN" altLang="en-US" sz="1900"/>
                <a:t> 	    $val = $_GET['username'];</a:t>
              </a:r>
            </a:p>
            <a:p>
              <a:r>
                <a:rPr lang="zh-CN" altLang="en-US" sz="1900"/>
                <a:t>        echo "username = $val"."&lt;br/&gt;";</a:t>
              </a:r>
            </a:p>
            <a:p>
              <a:r>
                <a:rPr lang="zh-CN" altLang="en-US" sz="1900"/>
                <a:t>    }</a:t>
              </a:r>
            </a:p>
            <a:p>
              <a:r>
                <a:rPr lang="zh-CN" altLang="en-US" sz="1900"/>
                <a:t>    else{ </a:t>
              </a:r>
            </a:p>
            <a:p>
              <a:r>
                <a:rPr lang="zh-CN" altLang="en-US" sz="1900"/>
                <a:t>        echo "没有找到username参数"."&lt;br/&gt;";</a:t>
              </a:r>
            </a:p>
            <a:p>
              <a:r>
                <a:rPr lang="zh-CN" altLang="en-US" sz="1900"/>
                <a:t>    } </a:t>
              </a:r>
            </a:p>
            <a:p>
              <a:r>
                <a:rPr lang="zh-CN" altLang="en-US" sz="1900"/>
                <a:t>?&gt;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73" y="9593"/>
              <a:ext cx="793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>
                  <a:solidFill>
                    <a:srgbClr val="FF0000"/>
                  </a:solidFill>
                </a:rPr>
                <a:t>在</a:t>
              </a:r>
              <a:r>
                <a:rPr lang="en-US" altLang="zh-CN" sz="1900" dirty="0" err="1">
                  <a:solidFill>
                    <a:srgbClr val="FF0000"/>
                  </a:solidFill>
                </a:rPr>
                <a:t>url</a:t>
              </a:r>
              <a:r>
                <a:rPr lang="zh-CN" altLang="en-US" sz="1900" dirty="0">
                  <a:solidFill>
                    <a:srgbClr val="FF0000"/>
                  </a:solidFill>
                </a:rPr>
                <a:t>中输入</a:t>
              </a:r>
              <a:r>
                <a:rPr lang="en-US" altLang="zh-CN" sz="1900" dirty="0">
                  <a:solidFill>
                    <a:srgbClr val="FF0000"/>
                  </a:solidFill>
                </a:rPr>
                <a:t>http://localhost/php/4.php?username=</a:t>
              </a:r>
              <a:r>
                <a:rPr lang="zh-CN" altLang="zh-CN" sz="1900" dirty="0">
                  <a:solidFill>
                    <a:srgbClr val="FF0000"/>
                  </a:solidFill>
                </a:rPr>
                <a:t>张</a:t>
              </a:r>
              <a:r>
                <a:rPr lang="zh-CN" altLang="zh-CN" sz="1900" dirty="0" smtClean="0">
                  <a:solidFill>
                    <a:srgbClr val="FF0000"/>
                  </a:solidFill>
                </a:rPr>
                <a:t>三</a:t>
              </a:r>
              <a:r>
                <a:rPr lang="en-US" altLang="zh-CN" sz="1900" dirty="0" smtClean="0">
                  <a:solidFill>
                    <a:srgbClr val="FF0000"/>
                  </a:solidFill>
                </a:rPr>
                <a:t>S</a:t>
              </a:r>
              <a:endParaRPr lang="zh-CN" altLang="en-US" sz="1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990830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/>
              <a:t>$_POST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20629" y="1524353"/>
            <a:ext cx="10161217" cy="142565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/>
              <a:t>  </a:t>
            </a:r>
            <a:r>
              <a:rPr sz="1900"/>
              <a:t>对于POST方式提交的表单，在PHP中可以通过$_P0ST变量来获取，它也是一个数组。 数组中的每个键对应表单中的一个元素。例如，表单中包含一个name为“userrname”的文本输入框，则在使用POST方式提交数据后，可以使用$_POST['username]获取用户输人的数据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990830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/>
              <a:t>$_REQUEST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72789" y="1448594"/>
            <a:ext cx="10161217" cy="1864239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/>
              <a:t>  </a:t>
            </a:r>
            <a:r>
              <a:rPr sz="1900" dirty="0" err="1"/>
              <a:t>在PHP开发中，如果需要通过一种方式同时获取</a:t>
            </a:r>
            <a:r>
              <a:rPr sz="1900" dirty="0"/>
              <a:t>$_GET、$_</a:t>
            </a:r>
            <a:r>
              <a:rPr sz="1900" dirty="0" err="1"/>
              <a:t>POST中的数据时，可以使用预定义的超全局变量</a:t>
            </a:r>
            <a:r>
              <a:rPr sz="1900" dirty="0"/>
              <a:t>$_REQUEST，$_</a:t>
            </a:r>
            <a:r>
              <a:rPr sz="1900" dirty="0" err="1"/>
              <a:t>REQUEST是一个可以保存各种方式传递数据给PHP</a:t>
            </a:r>
            <a:r>
              <a:rPr sz="1900" dirty="0"/>
              <a:t> </a:t>
            </a:r>
            <a:r>
              <a:rPr sz="1900" dirty="0" err="1"/>
              <a:t>的数组变量。默认情况下包含</a:t>
            </a:r>
            <a:r>
              <a:rPr sz="1900" dirty="0"/>
              <a:t>$-GET、$_</a:t>
            </a:r>
            <a:r>
              <a:rPr sz="1900" dirty="0" err="1"/>
              <a:t>POST和</a:t>
            </a:r>
            <a:r>
              <a:rPr sz="1900" dirty="0"/>
              <a:t>$_</a:t>
            </a:r>
            <a:r>
              <a:rPr sz="1900" dirty="0" err="1"/>
              <a:t>COOKIE中的内容。也就是说，通过</a:t>
            </a:r>
            <a:r>
              <a:rPr sz="1900" dirty="0"/>
              <a:t> $_REQUEST,</a:t>
            </a:r>
            <a:r>
              <a:rPr sz="1900" dirty="0" err="1"/>
              <a:t>可以获取</a:t>
            </a:r>
            <a:r>
              <a:rPr sz="1900" dirty="0"/>
              <a:t>$_GET、$_POST $_COOKIE </a:t>
            </a:r>
            <a:r>
              <a:rPr sz="1900" dirty="0" err="1"/>
              <a:t>中的数据</a:t>
            </a:r>
            <a:r>
              <a:rPr sz="1900" dirty="0"/>
              <a:t>。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77" y="2972631"/>
            <a:ext cx="1557664" cy="533524"/>
          </a:xfrm>
          <a:prstGeom prst="rect">
            <a:avLst/>
          </a:prstGeom>
          <a:noFill/>
        </p:spPr>
      </p:pic>
      <p:grpSp>
        <p:nvGrpSpPr>
          <p:cNvPr id="7" name="组合 6"/>
          <p:cNvGrpSpPr/>
          <p:nvPr/>
        </p:nvGrpSpPr>
        <p:grpSpPr>
          <a:xfrm>
            <a:off x="1523802" y="3203047"/>
            <a:ext cx="9709156" cy="3493944"/>
            <a:chOff x="1800" y="5043"/>
            <a:chExt cx="11469" cy="5501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0" y="5043"/>
              <a:ext cx="11125" cy="5501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2160" y="5280"/>
              <a:ext cx="11109" cy="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/>
                <a:t>&lt;?php</a:t>
              </a:r>
              <a:endParaRPr lang="en-US" altLang="zh-CN" sz="1900" dirty="0"/>
            </a:p>
            <a:p>
              <a:r>
                <a:rPr lang="zh-CN" altLang="en-US" sz="1900" dirty="0"/>
                <a:t>    </a:t>
              </a:r>
              <a:r>
                <a:rPr lang="en-US" altLang="zh-CN" sz="1900" dirty="0"/>
                <a:t>	</a:t>
              </a:r>
              <a:r>
                <a:rPr lang="zh-CN" altLang="en-US" sz="1900" dirty="0"/>
                <a:t>$a=$_REQUEST['a'];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900" dirty="0"/>
                <a:t>    </a:t>
              </a:r>
              <a:r>
                <a:rPr lang="en-US" altLang="zh-CN" sz="1900" dirty="0"/>
                <a:t>	</a:t>
              </a:r>
              <a:r>
                <a:rPr lang="zh-CN" altLang="en-US" sz="1900" dirty="0"/>
                <a:t>echo "a=".$a."&lt;br&gt;";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900" dirty="0"/>
                <a:t>    </a:t>
              </a:r>
              <a:r>
                <a:rPr lang="en-US" altLang="zh-CN" sz="1900" dirty="0"/>
                <a:t>	</a:t>
              </a:r>
              <a:r>
                <a:rPr lang="zh-CN" altLang="en-US" sz="1900" dirty="0"/>
                <a:t>$b=$_REQUEST['b'];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900" dirty="0"/>
                <a:t>    </a:t>
              </a:r>
              <a:r>
                <a:rPr lang="en-US" altLang="zh-CN" sz="1900" dirty="0"/>
                <a:t>	</a:t>
              </a:r>
              <a:r>
                <a:rPr lang="zh-CN" altLang="en-US" sz="1900" dirty="0"/>
                <a:t>echo "b=".$b."&lt;br&gt;";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900" dirty="0"/>
                <a:t>    </a:t>
              </a:r>
              <a:r>
                <a:rPr lang="en-US" altLang="zh-CN" sz="1900" dirty="0"/>
                <a:t>	</a:t>
              </a:r>
              <a:r>
                <a:rPr lang="zh-CN" altLang="en-US" sz="1900" dirty="0"/>
                <a:t>echo '$a+$b='.($a+$b);</a:t>
              </a:r>
              <a:endParaRPr lang="en-US" altLang="zh-CN" sz="1900" dirty="0"/>
            </a:p>
            <a:p>
              <a:pPr>
                <a:lnSpc>
                  <a:spcPct val="150000"/>
                </a:lnSpc>
              </a:pPr>
              <a:r>
                <a:rPr lang="zh-CN" altLang="en-US" sz="1900" dirty="0"/>
                <a:t>?&gt;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990830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/>
              <a:t>$_REQUEST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20629" y="1676788"/>
            <a:ext cx="10161217" cy="142565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 smtClean="0"/>
              <a:t>$_</a:t>
            </a:r>
            <a:r>
              <a:rPr lang="en-US" altLang="zh-CN" sz="1900" dirty="0"/>
              <a:t>GET、$_</a:t>
            </a:r>
            <a:r>
              <a:rPr lang="en-US" altLang="zh-CN" sz="1900" dirty="0" err="1"/>
              <a:t>POST和</a:t>
            </a:r>
            <a:r>
              <a:rPr lang="en-US" altLang="zh-CN" sz="1900" dirty="0"/>
              <a:t>$_</a:t>
            </a:r>
            <a:r>
              <a:rPr lang="en-US" altLang="zh-CN" sz="1900" dirty="0" err="1"/>
              <a:t>COOKIE在</a:t>
            </a:r>
            <a:r>
              <a:rPr lang="en-US" altLang="zh-CN" sz="1900" dirty="0"/>
              <a:t> $_REQUEST中出现的顺序依赖于PHP的配置文件php.ini中variable_order配置指令所指定的顺序。默认情况下，PHP对于预定义超全局变量的解析顺序为$_ENV、$_GET、$_POST、$_COOKIE、$_</a:t>
            </a:r>
            <a:r>
              <a:rPr lang="en-US" altLang="zh-CN" sz="1900" dirty="0" err="1"/>
              <a:t>SERVER,解析后新值会覆盖同名的旧值</a:t>
            </a:r>
            <a:r>
              <a:rPr lang="en-US" altLang="zh-CN" sz="1900" dirty="0"/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60" y="3353576"/>
            <a:ext cx="1574595" cy="495415"/>
          </a:xfrm>
          <a:prstGeom prst="rect">
            <a:avLst/>
          </a:prstGeom>
          <a:noFill/>
        </p:spPr>
      </p:pic>
      <p:sp>
        <p:nvSpPr>
          <p:cNvPr id="167" name=" 167"/>
          <p:cNvSpPr/>
          <p:nvPr/>
        </p:nvSpPr>
        <p:spPr>
          <a:xfrm>
            <a:off x="1625389" y="3887100"/>
            <a:ext cx="9221540" cy="19899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850" tIns="54425" rIns="108850" bIns="54425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98827" y="4115118"/>
            <a:ext cx="8666198" cy="1864239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/>
              <a:t>        </a:t>
            </a:r>
            <a:r>
              <a:rPr lang="zh-CN" altLang="en-US" sz="1900"/>
              <a:t>由于$_REQUEST中的变量是通过GET、POST和COOKIE输入机制传递给脚本文件， 所以可以被远程用户篡改而降低安全性，例如用户可以通过浏览器来修改URL等。所以在实 际开发中，只有在不能确定是GET请求还是P0ST请求的时候才会用到$_REQUEST。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4651" y="6643639"/>
            <a:ext cx="528991" cy="272965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1667"/>
              </a:lnSpc>
            </a:pPr>
            <a:r>
              <a:rPr lang="en-US" altLang="zh-CN" sz="17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 /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585146" y="279465"/>
            <a:ext cx="3860031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0420" y="1244888"/>
            <a:ext cx="10834889" cy="157845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300" dirty="0"/>
              <a:t>函数名是否区分大小写？</a:t>
            </a:r>
          </a:p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300" dirty="0"/>
              <a:t>函数的参数传递方式有哪些，区别是什么，以下代码会输出什么？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4294967295"/>
          </p:nvPr>
        </p:nvSpPr>
        <p:spPr>
          <a:xfrm>
            <a:off x="609521" y="6357822"/>
            <a:ext cx="2844430" cy="365210"/>
          </a:xfrm>
        </p:spPr>
        <p:txBody>
          <a:bodyPr/>
          <a:lstStyle/>
          <a:p>
            <a:fld id="{84CF43F2-B0A8-49D5-82FB-EA971DA0E879}" type="datetime1">
              <a:rPr lang="en-US" altLang="zh-CN" smtClean="0"/>
              <a:pPr/>
              <a:t>7/20/2017</a:t>
            </a:fld>
            <a:endParaRPr lang="en-US"/>
          </a:p>
        </p:txBody>
      </p:sp>
      <p:pic>
        <p:nvPicPr>
          <p:cNvPr id="1026" name="图片 2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752" y="2240400"/>
            <a:ext cx="3555537" cy="225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1"/>
          <p:cNvSpPr txBox="1"/>
          <p:nvPr/>
        </p:nvSpPr>
        <p:spPr>
          <a:xfrm>
            <a:off x="899117" y="4573059"/>
            <a:ext cx="10834889" cy="2086282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300" dirty="0"/>
              <a:t>静态变量与非静态变量有什么区别？</a:t>
            </a:r>
          </a:p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300" dirty="0"/>
              <a:t>中文字符串截取函数是什么？使用中文字符串函数需要注意什么？</a:t>
            </a:r>
          </a:p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300" dirty="0"/>
              <a:t>list()</a:t>
            </a:r>
            <a:r>
              <a:rPr lang="zh-CN" altLang="zh-CN" sz="3300" dirty="0"/>
              <a:t>和</a:t>
            </a:r>
            <a:r>
              <a:rPr lang="en-US" altLang="zh-CN" sz="3300" dirty="0"/>
              <a:t>each()</a:t>
            </a:r>
            <a:r>
              <a:rPr lang="zh-CN" altLang="zh-CN" sz="3300" dirty="0"/>
              <a:t>函数如何实现数组的遍历？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281" y="1295701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/>
              <a:t>$_SERVER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2216" y="2286529"/>
            <a:ext cx="9622807" cy="142565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/>
              <a:t>   </a:t>
            </a:r>
            <a:r>
              <a:rPr sz="1900"/>
              <a:t>在PHP程序中，如果需要在Web服务器中保存页面交互信息，可以使用预定义超全局变量$_SERVER。它是由Web服务器创建的信息数组，用于存放HTTP请求头信息以及Web服务器的信息。对于不同的Web服务器，$_SERVER中包含的变量也会有所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543624260"/>
              </p:ext>
            </p:extLst>
          </p:nvPr>
        </p:nvGraphicFramePr>
        <p:xfrm>
          <a:off x="1422295" y="1372394"/>
          <a:ext cx="9397312" cy="536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3"/>
                <a:gridCol w="3144583"/>
                <a:gridCol w="4904626"/>
              </a:tblGrid>
              <a:tr h="518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/>
                        <a:t>变量分类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/>
                        <a:t>变量名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/>
                        <a:t>变量说明</a:t>
                      </a:r>
                    </a:p>
                  </a:txBody>
                  <a:tcPr marL="121904" marR="121904" marT="45731" marB="45731"/>
                </a:tc>
              </a:tr>
              <a:tr h="397815">
                <a:tc rowSpan="6"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zh-CN" altLang="en-US" sz="2100"/>
                        <a:t>HTTP请求头信息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HTTP_HOST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Web服务器的地址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HTTP_USER_AGENT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客户端操作系统和浏览器信息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HTTP_ACCEPT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当前HTTP请求Accept头部信息</a:t>
                      </a:r>
                    </a:p>
                  </a:txBody>
                  <a:tcPr marL="121904" marR="121904" marT="45731" marB="45731"/>
                </a:tc>
              </a:tr>
              <a:tr h="518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HTTP_ACCEPT_LANGUAGE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当前HTTP请求Accept_Language头部信息</a:t>
                      </a:r>
                    </a:p>
                  </a:txBody>
                  <a:tcPr marL="121904" marR="121904" marT="45731" marB="45731"/>
                </a:tc>
              </a:tr>
              <a:tr h="518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HTTP_ACCEPT_ENCODING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当前HTTP请求Accept_Encoding头部信息</a:t>
                      </a:r>
                    </a:p>
                  </a:txBody>
                  <a:tcPr marL="121904" marR="121904" marT="45731" marB="45731"/>
                </a:tc>
              </a:tr>
              <a:tr h="518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HTTP_REFERER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连接到当前页面的前一页面的URL地址</a:t>
                      </a:r>
                    </a:p>
                  </a:txBody>
                  <a:tcPr marL="121904" marR="121904" marT="45731" marB="45731"/>
                </a:tc>
              </a:tr>
              <a:tr h="397815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/>
                        <a:t>Web服务器信息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 smtClean="0"/>
                        <a:t>SER</a:t>
                      </a:r>
                      <a:r>
                        <a:rPr lang="en-US" altLang="zh-CN" sz="2100" smtClean="0"/>
                        <a:t>V</a:t>
                      </a:r>
                      <a:r>
                        <a:rPr lang="zh-CN" altLang="en-US" sz="2100" smtClean="0"/>
                        <a:t>ER</a:t>
                      </a:r>
                      <a:r>
                        <a:rPr lang="zh-CN" altLang="en-US" sz="2100" dirty="0"/>
                        <a:t>_NAME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Web服务器的地址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SERVER_ADDR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Web服务器的IP地址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SERVER_PORT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Web服务器的端口号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REMOTE_ADDR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客户端IP地址</a:t>
                      </a:r>
                    </a:p>
                  </a:txBody>
                  <a:tcPr marL="121904" marR="121904" marT="45731" marB="45731"/>
                </a:tc>
              </a:tr>
              <a:tr h="3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DOCUMENT_ROOT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 dirty="0"/>
                        <a:t>Web服务器中的应用代码存放位置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29928" y="878408"/>
            <a:ext cx="5311295" cy="43307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/>
              <a:t>表</a:t>
            </a:r>
            <a:r>
              <a:rPr lang="en-US" altLang="zh-CN"/>
              <a:t>1-$_SERVER</a:t>
            </a:r>
            <a:r>
              <a:rPr lang="zh-CN" altLang="en-US"/>
              <a:t>常见变量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7374354" y="228654"/>
            <a:ext cx="4308126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超全局变量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793463569"/>
              </p:ext>
            </p:extLst>
          </p:nvPr>
        </p:nvGraphicFramePr>
        <p:xfrm>
          <a:off x="812694" y="1448136"/>
          <a:ext cx="10698780" cy="443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07"/>
                <a:gridCol w="3580087"/>
                <a:gridCol w="5583886"/>
              </a:tblGrid>
              <a:tr h="4484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变量分类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变量名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变量说明</a:t>
                      </a:r>
                    </a:p>
                  </a:txBody>
                  <a:tcPr marL="121904" marR="121904" marT="45731" marB="45731"/>
                </a:tc>
              </a:tr>
              <a:tr h="355682">
                <a:tc rowSpan="10"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zh-CN" altLang="en-US" sz="1600" dirty="0"/>
                        <a:t>Web服务器信息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SERVER_ADMIN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Web服务器的管理员帐号</a:t>
                      </a:r>
                    </a:p>
                  </a:txBody>
                  <a:tcPr marL="121904" marR="121904" marT="45731" marB="45731"/>
                </a:tc>
              </a:tr>
              <a:tr h="3829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SCRIPT_FILENAME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当前访问的脚本文件的文件名</a:t>
                      </a:r>
                    </a:p>
                  </a:txBody>
                  <a:tcPr marL="121904" marR="121904" marT="45731" marB="45731"/>
                </a:tc>
              </a:tr>
              <a:tr h="3423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REMOTE_PORT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客户端使用的端口号</a:t>
                      </a:r>
                    </a:p>
                  </a:txBody>
                  <a:tcPr marL="121904" marR="121904" marT="45731" marB="45731"/>
                </a:tc>
              </a:tr>
              <a:tr h="369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GATEWAY_INTERFACE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网关借口的信息</a:t>
                      </a:r>
                    </a:p>
                  </a:txBody>
                  <a:tcPr marL="121904" marR="121904" marT="45731" marB="45731"/>
                </a:tc>
              </a:tr>
              <a:tr h="3817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SERVER_PROTOCOL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Web服务器使用的协议的信息</a:t>
                      </a:r>
                    </a:p>
                  </a:txBody>
                  <a:tcPr marL="121904" marR="121904" marT="45731" marB="45731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REQUEST_METHOD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客户端发出的HTTP请求中使用的方法</a:t>
                      </a:r>
                    </a:p>
                  </a:txBody>
                  <a:tcPr marL="121904" marR="121904" marT="45731" marB="45731"/>
                </a:tc>
              </a:tr>
              <a:tr h="369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QUEST_STRING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客户端发出的HTTP请求中的参数串</a:t>
                      </a:r>
                    </a:p>
                  </a:txBody>
                  <a:tcPr marL="121904" marR="121904" marT="45731" marB="45731"/>
                </a:tc>
              </a:tr>
              <a:tr h="369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REQUEST_URL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URL中的路径部分</a:t>
                      </a:r>
                    </a:p>
                  </a:txBody>
                  <a:tcPr marL="121904" marR="121904" marT="45731" marB="45731"/>
                </a:tc>
              </a:tr>
              <a:tr h="369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SCRIPT_NAME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当前访问的脚本文件的相对路径</a:t>
                      </a:r>
                    </a:p>
                  </a:txBody>
                  <a:tcPr marL="121904" marR="121904" marT="45731" marB="45731"/>
                </a:tc>
              </a:tr>
              <a:tr h="3563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PHP_SELF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当前访问的PHP脚本文件的相对路径</a:t>
                      </a:r>
                    </a:p>
                  </a:txBody>
                  <a:tcPr marL="121904" marR="121904" marT="45731" marB="45731"/>
                </a:tc>
              </a:tr>
              <a:tr h="356317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zh-CN" altLang="en-US" sz="16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REQUSET_TIME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客户端发出HTTP请求的时间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29928" y="954626"/>
            <a:ext cx="5311295" cy="43307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/>
              <a:t>表</a:t>
            </a:r>
            <a:r>
              <a:rPr lang="en-US" altLang="zh-CN"/>
              <a:t>2-$_SERVER</a:t>
            </a:r>
            <a:r>
              <a:rPr lang="zh-CN" altLang="en-US"/>
              <a:t>常见变量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61" y="1067047"/>
            <a:ext cx="1506870" cy="533524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09521" y="1829223"/>
            <a:ext cx="10425931" cy="157845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300" dirty="0"/>
              <a:t>表单提交方式有哪些？</a:t>
            </a:r>
            <a:r>
              <a:rPr lang="en-US" altLang="zh-CN" sz="3300" dirty="0"/>
              <a:t>PHP</a:t>
            </a:r>
            <a:r>
              <a:rPr lang="zh-CN" altLang="zh-CN" sz="3300" dirty="0"/>
              <a:t>中分别如何获取表单数据？</a:t>
            </a:r>
          </a:p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300" dirty="0"/>
              <a:t>get</a:t>
            </a:r>
            <a:r>
              <a:rPr lang="zh-CN" altLang="zh-CN" sz="3300" dirty="0"/>
              <a:t>与</a:t>
            </a:r>
            <a:r>
              <a:rPr lang="en-US" altLang="zh-CN" sz="3300" dirty="0"/>
              <a:t>post</a:t>
            </a:r>
            <a:r>
              <a:rPr lang="zh-CN" altLang="zh-CN" sz="3300" dirty="0"/>
              <a:t>方式的区别是什么？</a:t>
            </a:r>
          </a:p>
          <a:p>
            <a:pPr lvl="0"/>
            <a:r>
              <a:rPr lang="en-US" altLang="zh-CN" sz="33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300" dirty="0"/>
              <a:t>$_REQUEST</a:t>
            </a:r>
            <a:r>
              <a:rPr lang="zh-CN" altLang="zh-CN" sz="3300" dirty="0"/>
              <a:t>如何使用？</a:t>
            </a:r>
            <a:r>
              <a:rPr lang="en-US" altLang="zh-CN" sz="3300" dirty="0"/>
              <a:t> </a:t>
            </a:r>
            <a:endParaRPr lang="zh-CN" altLang="zh-CN" sz="3300" dirty="0"/>
          </a:p>
        </p:txBody>
      </p:sp>
      <p:sp>
        <p:nvSpPr>
          <p:cNvPr id="6" name="TextBox 1"/>
          <p:cNvSpPr txBox="1"/>
          <p:nvPr/>
        </p:nvSpPr>
        <p:spPr>
          <a:xfrm>
            <a:off x="10649680" y="279465"/>
            <a:ext cx="1102866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97350" y="1270294"/>
            <a:ext cx="615553" cy="362733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238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111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4889" b="4889"/>
          <a:stretch>
            <a:fillRect/>
          </a:stretch>
        </p:blipFill>
        <p:spPr>
          <a:xfrm>
            <a:off x="-1" y="-1"/>
            <a:ext cx="12190414" cy="687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3352364" y="4242782"/>
            <a:ext cx="5455323" cy="0"/>
          </a:xfrm>
          <a:prstGeom prst="line">
            <a:avLst/>
          </a:prstGeom>
          <a:ln w="6350">
            <a:solidFill>
              <a:srgbClr val="FBFDFE">
                <a:alpha val="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18060" y="-20870"/>
            <a:ext cx="12196168" cy="6901328"/>
          </a:xfrm>
          <a:prstGeom prst="rect">
            <a:avLst/>
          </a:prstGeom>
          <a:solidFill>
            <a:srgbClr val="000000">
              <a:alpha val="7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3352364" y="2516598"/>
            <a:ext cx="5455324" cy="1525994"/>
            <a:chOff x="0" y="53498"/>
            <a:chExt cx="5456033" cy="1525640"/>
          </a:xfrm>
        </p:grpSpPr>
        <p:sp>
          <p:nvSpPr>
            <p:cNvPr id="236" name="Shape 236"/>
            <p:cNvSpPr/>
            <p:nvPr/>
          </p:nvSpPr>
          <p:spPr>
            <a:xfrm>
              <a:off x="1456190" y="471401"/>
              <a:ext cx="2543654" cy="1107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sz="44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THANKS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290978"/>
              <a:ext cx="2463800" cy="1"/>
            </a:xfrm>
            <a:prstGeom prst="line">
              <a:avLst/>
            </a:prstGeom>
            <a:noFill/>
            <a:ln w="6350" cap="flat">
              <a:solidFill>
                <a:srgbClr val="FBFDFE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2700000">
              <a:off x="2616918" y="53498"/>
              <a:ext cx="258316" cy="2583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992232" y="290978"/>
              <a:ext cx="2463801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41" name="image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16208" y="489101"/>
            <a:ext cx="1948954" cy="311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95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812694" y="1219482"/>
            <a:ext cx="6051015" cy="51662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marL="544251" indent="-544251" defTabSz="-756">
              <a:lnSpc>
                <a:spcPts val="3571"/>
              </a:lnSpc>
              <a:buFont typeface="Wingdings" pitchFamily="18" charset="0"/>
              <a:buChar char="u"/>
            </a:pPr>
            <a:r>
              <a:rPr lang="en-US" altLang="zh-CN" sz="3300" dirty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18" charset="0"/>
                <a:cs typeface="黑体" pitchFamily="18" charset="0"/>
              </a:rPr>
              <a:t>  </a:t>
            </a:r>
            <a:r>
              <a:rPr lang="en-US" altLang="zh-CN" sz="3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1107" y="381089"/>
            <a:ext cx="11089890" cy="3836923"/>
            <a:chOff x="960" y="480"/>
            <a:chExt cx="13100" cy="6041"/>
          </a:xfrm>
        </p:grpSpPr>
        <p:sp>
          <p:nvSpPr>
            <p:cNvPr id="8" name="TextBox 1"/>
            <p:cNvSpPr txBox="1"/>
            <p:nvPr/>
          </p:nvSpPr>
          <p:spPr>
            <a:xfrm>
              <a:off x="960" y="480"/>
              <a:ext cx="13100" cy="604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defTabSz="-756">
                <a:lnSpc>
                  <a:spcPts val="4285"/>
                </a:lnSpc>
                <a:tabLst>
                  <a:tab pos="544251" algn="l"/>
                  <a:tab pos="7725339" algn="l"/>
                </a:tabLst>
              </a:pPr>
              <a:r>
                <a:rPr lang="en-US" altLang="zh-CN" dirty="0" smtClean="0"/>
                <a:t>		</a:t>
              </a:r>
              <a:r>
                <a:rPr lang="en-US" altLang="zh-CN" sz="4300" dirty="0">
                  <a:solidFill>
                    <a:srgbClr val="004D73"/>
                  </a:solidFill>
                  <a:latin typeface="黑体" pitchFamily="18" charset="0"/>
                  <a:cs typeface="黑体" pitchFamily="18" charset="0"/>
                </a:rPr>
                <a:t>本</a:t>
              </a:r>
              <a:r>
                <a:rPr lang="zh-CN" altLang="en-US" sz="4300" dirty="0">
                  <a:solidFill>
                    <a:srgbClr val="004D73"/>
                  </a:solidFill>
                  <a:latin typeface="黑体" pitchFamily="18" charset="0"/>
                  <a:cs typeface="黑体" pitchFamily="18" charset="0"/>
                </a:rPr>
                <a:t>章目标</a:t>
              </a:r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dirty="0" smtClean="0"/>
            </a:p>
            <a:p>
              <a:pPr>
                <a:lnSpc>
                  <a:spcPts val="1190"/>
                </a:lnSpc>
              </a:pPr>
              <a:endParaRPr lang="en-US" altLang="zh-CN" b="1" dirty="0" smtClean="0"/>
            </a:p>
            <a:p>
              <a:pPr>
                <a:lnSpc>
                  <a:spcPts val="1190"/>
                </a:lnSpc>
              </a:pPr>
              <a:endParaRPr lang="en-US" altLang="zh-CN" sz="3300" b="1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endParaRPr>
            </a:p>
            <a:p>
              <a:pPr defTabSz="-756">
                <a:lnSpc>
                  <a:spcPct val="150000"/>
                </a:lnSpc>
                <a:tabLst>
                  <a:tab pos="544251" algn="l"/>
                  <a:tab pos="7725339" algn="l"/>
                </a:tabLst>
              </a:pPr>
              <a:r>
                <a:rPr lang="en-US" altLang="zh-CN" dirty="0" smtClean="0"/>
                <a:t>	</a:t>
              </a:r>
              <a:r>
                <a:rPr lang="en-US" altLang="zh-CN" sz="2900" dirty="0">
                  <a:solidFill>
                    <a:srgbClr val="4BACC6"/>
                  </a:solidFill>
                  <a:latin typeface="Wingdings" pitchFamily="18" charset="0"/>
                  <a:cs typeface="Wingdings" pitchFamily="18" charset="0"/>
                </a:rPr>
                <a:t> 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熟悉</a:t>
              </a:r>
              <a:r>
                <a:rPr lang="en-US" altLang="zh-CN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PHP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执行流程</a:t>
              </a:r>
            </a:p>
            <a:p>
              <a:pPr defTabSz="-756">
                <a:lnSpc>
                  <a:spcPct val="150000"/>
                </a:lnSpc>
                <a:tabLst>
                  <a:tab pos="544251" algn="l"/>
                  <a:tab pos="7725339" algn="l"/>
                </a:tabLst>
              </a:pPr>
              <a:r>
                <a:rPr lang="en-US" altLang="zh-CN" sz="2900" dirty="0"/>
                <a:t>	</a:t>
              </a:r>
              <a:r>
                <a:rPr lang="en-US" altLang="zh-CN" sz="2900" dirty="0">
                  <a:solidFill>
                    <a:srgbClr val="4BACC6"/>
                  </a:solidFill>
                  <a:latin typeface="Wingdings" pitchFamily="18" charset="0"/>
                  <a:cs typeface="Wingdings" pitchFamily="18" charset="0"/>
                </a:rPr>
                <a:t> 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掌握</a:t>
              </a:r>
              <a:r>
                <a:rPr lang="en-US" altLang="zh-CN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PHP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处理</a:t>
              </a:r>
              <a:r>
                <a:rPr lang="en-US" altLang="zh-CN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Web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表单的操作</a:t>
              </a:r>
            </a:p>
            <a:p>
              <a:pPr defTabSz="-756">
                <a:lnSpc>
                  <a:spcPct val="150000"/>
                </a:lnSpc>
                <a:tabLst>
                  <a:tab pos="544251" algn="l"/>
                  <a:tab pos="7725339" algn="l"/>
                </a:tabLst>
              </a:pPr>
              <a:r>
                <a:rPr lang="en-US" altLang="zh-CN" sz="2900" dirty="0">
                  <a:sym typeface="+mn-ea"/>
                </a:rPr>
                <a:t>	</a:t>
              </a:r>
              <a:r>
                <a:rPr lang="en-US" altLang="zh-CN" sz="2900" dirty="0">
                  <a:solidFill>
                    <a:srgbClr val="4BACC6"/>
                  </a:solidFill>
                  <a:latin typeface="Wingdings" pitchFamily="18" charset="0"/>
                  <a:cs typeface="Wingdings" pitchFamily="18" charset="0"/>
                  <a:sym typeface="+mn-ea"/>
                </a:rPr>
                <a:t> </a:t>
              </a:r>
              <a:r>
                <a:rPr lang="zh-CN" altLang="en-US" sz="2900" dirty="0">
                  <a:solidFill>
                    <a:srgbClr val="000000"/>
                  </a:solidFill>
                  <a:latin typeface="黑体" pitchFamily="18" charset="0"/>
                  <a:cs typeface="Wingdings" pitchFamily="18" charset="0"/>
                </a:rPr>
                <a:t>掌握超全局变量的使用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0" y="3360"/>
              <a:ext cx="2060" cy="20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5587273" y="279465"/>
            <a:ext cx="6298379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处理页面请求原理</a:t>
            </a:r>
          </a:p>
        </p:txBody>
      </p:sp>
      <p:pic>
        <p:nvPicPr>
          <p:cNvPr id="2050" name="图片 2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322" y="1524353"/>
            <a:ext cx="5079339" cy="240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图片 2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4909" y="4764133"/>
            <a:ext cx="5993620" cy="17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"/>
          <p:cNvSpPr txBox="1"/>
          <p:nvPr/>
        </p:nvSpPr>
        <p:spPr>
          <a:xfrm>
            <a:off x="507934" y="3887100"/>
            <a:ext cx="9707786" cy="850046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zh-CN" altLang="zh-CN" sz="2900" dirty="0"/>
              <a:t>在以上表单中输入姓名“静静”，年龄“</a:t>
            </a:r>
            <a:r>
              <a:rPr lang="en-US" altLang="zh-CN" sz="2900" dirty="0"/>
              <a:t>23</a:t>
            </a:r>
            <a:r>
              <a:rPr lang="zh-CN" altLang="zh-CN" sz="2900" dirty="0"/>
              <a:t>”，选择地址</a:t>
            </a:r>
            <a:endParaRPr lang="en-US" altLang="zh-CN" sz="2900" dirty="0"/>
          </a:p>
          <a:p>
            <a:pPr defTabSz="-756">
              <a:lnSpc>
                <a:spcPts val="3095"/>
              </a:lnSpc>
            </a:pPr>
            <a:r>
              <a:rPr lang="en-US" altLang="zh-CN" sz="2900" dirty="0"/>
              <a:t>“</a:t>
            </a:r>
            <a:r>
              <a:rPr lang="zh-CN" altLang="zh-CN" sz="2900" dirty="0"/>
              <a:t>上海</a:t>
            </a:r>
            <a:r>
              <a:rPr lang="en-US" altLang="zh-CN" sz="2900" dirty="0"/>
              <a:t>”</a:t>
            </a:r>
            <a:r>
              <a:rPr lang="zh-CN" altLang="zh-CN" sz="2900" dirty="0"/>
              <a:t>，然后单击“提交”按钮，此时页面显示信息如下图</a:t>
            </a:r>
            <a:r>
              <a:rPr lang="en-US" altLang="zh-CN" sz="2900" dirty="0"/>
              <a:t>:</a:t>
            </a:r>
            <a:endParaRPr lang="zh-CN" altLang="en-US" sz="29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09521" y="1067047"/>
            <a:ext cx="3236655" cy="45250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zh-CN" altLang="en-US" sz="2900" dirty="0"/>
              <a:t>设计如下</a:t>
            </a:r>
            <a:r>
              <a:rPr lang="en-US" altLang="zh-CN" sz="2900" dirty="0"/>
              <a:t>form</a:t>
            </a:r>
            <a:r>
              <a:rPr lang="zh-CN" altLang="en-US" sz="2900" dirty="0"/>
              <a:t>表单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3961884" y="6237144"/>
            <a:ext cx="4420718" cy="324261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ctr" defTabSz="-756">
              <a:lnSpc>
                <a:spcPts val="2143"/>
              </a:lnSpc>
            </a:pPr>
            <a:r>
              <a:rPr lang="zh-CN" altLang="en-US">
                <a:solidFill>
                  <a:schemeClr val="bg1"/>
                </a:solidFill>
              </a:rPr>
              <a:t>演示示例</a:t>
            </a:r>
            <a:r>
              <a:rPr lang="en-US" altLang="zh-CN">
                <a:solidFill>
                  <a:schemeClr val="bg1"/>
                </a:solidFill>
              </a:rPr>
              <a:t>01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Form</a:t>
            </a:r>
            <a:r>
              <a:rPr lang="zh-CN" altLang="en-US">
                <a:solidFill>
                  <a:schemeClr val="bg1"/>
                </a:solidFill>
              </a:rPr>
              <a:t>表单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587273" y="279465"/>
            <a:ext cx="6298379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处理页面请求原理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083" y="1448136"/>
            <a:ext cx="7199116" cy="19530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81465" y="3213844"/>
            <a:ext cx="5756584" cy="402301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US" altLang="zh-CN" sz="1900"/>
              <a:t>PHP</a:t>
            </a:r>
            <a:r>
              <a:rPr lang="zh-CN" altLang="en-US" sz="1900"/>
              <a:t>页面的处理过程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0473" y="3732759"/>
            <a:ext cx="10808833" cy="204890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当浏览器向Web服务器发送一个请求时，Web服务器会对请求做出 处理，并将处理结果返回。在这个交互过程中，浏览器是通过URL地址来访问服务器的，并 且数据在传输过程中需要遵循HTTP。当数据传输到Web服务器时，Web服务器中的PHP程序会对数据进行处理，然后将处理好的数据以HTML形式返回给浏览器。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61" y="990829"/>
            <a:ext cx="1489939" cy="520821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1930149" y="1219482"/>
            <a:ext cx="6413615" cy="45250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3095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是如何处理与表单之间的交互的？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4824525" y="6011378"/>
            <a:ext cx="4420718" cy="324261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ctr" defTabSz="-756">
              <a:lnSpc>
                <a:spcPts val="2143"/>
              </a:lnSpc>
            </a:pPr>
            <a:r>
              <a:rPr lang="zh-CN" altLang="en-US">
                <a:solidFill>
                  <a:schemeClr val="bg1"/>
                </a:solidFill>
              </a:rPr>
              <a:t>演示示例</a:t>
            </a:r>
            <a:r>
              <a:rPr lang="en-US" altLang="zh-CN">
                <a:solidFill>
                  <a:schemeClr val="bg1"/>
                </a:solidFill>
              </a:rPr>
              <a:t>02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方法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587273" y="279465"/>
            <a:ext cx="6298379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处理页面请求原理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9041" y="1143265"/>
            <a:ext cx="8477416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/>
              <a:t>1</a:t>
            </a:r>
            <a:r>
              <a:rPr lang="zh-CN" altLang="en-US" sz="3800" dirty="0"/>
              <a:t>、</a:t>
            </a:r>
            <a:r>
              <a:rPr lang="en-US" altLang="zh-CN" sz="3800" dirty="0"/>
              <a:t>HTTP</a:t>
            </a:r>
            <a:r>
              <a:rPr lang="zh-CN" altLang="en-US" sz="3800" dirty="0"/>
              <a:t>请求</a:t>
            </a:r>
            <a:endParaRPr lang="zh-CN" altLang="en-US" sz="3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3802" y="1753006"/>
            <a:ext cx="9563549" cy="1614544"/>
            <a:chOff x="1800" y="2760"/>
            <a:chExt cx="11297" cy="254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0" y="2760"/>
              <a:ext cx="11297" cy="2542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2620" y="3177"/>
              <a:ext cx="9430" cy="1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/>
                <a:t>       </a:t>
              </a:r>
              <a:r>
                <a:rPr lang="zh-CN" altLang="en-US" sz="1900" dirty="0"/>
                <a:t>当在客户端浏览器输入URL地址后，就会向指定服务器发起HTTP请求。在请求的同时， 会附带一些相关的信息，如请求消息头、请求消息体等。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19041" y="3582230"/>
            <a:ext cx="8477416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/>
              <a:t>2</a:t>
            </a:r>
            <a:r>
              <a:rPr lang="zh-CN" altLang="en-US" sz="3800" dirty="0"/>
              <a:t>、</a:t>
            </a:r>
            <a:r>
              <a:rPr lang="en-US" altLang="zh-CN" sz="3800" dirty="0"/>
              <a:t>Apache</a:t>
            </a:r>
            <a:r>
              <a:rPr lang="zh-CN" altLang="en-US" sz="3800" dirty="0"/>
              <a:t>服务器端处理</a:t>
            </a:r>
            <a:endParaRPr lang="zh-CN" altLang="en-US" sz="3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422215" y="4268187"/>
            <a:ext cx="9901324" cy="2075005"/>
            <a:chOff x="1680" y="7200"/>
            <a:chExt cx="11696" cy="349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7200"/>
              <a:ext cx="11696" cy="3476"/>
            </a:xfrm>
            <a:prstGeom prst="rect">
              <a:avLst/>
            </a:prstGeom>
            <a:noFill/>
          </p:spPr>
        </p:pic>
        <p:sp>
          <p:nvSpPr>
            <p:cNvPr id="11" name="文本框 10"/>
            <p:cNvSpPr txBox="1"/>
            <p:nvPr/>
          </p:nvSpPr>
          <p:spPr>
            <a:xfrm>
              <a:off x="2400" y="7584"/>
              <a:ext cx="10328" cy="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/>
                <a:t>       </a:t>
              </a:r>
              <a:r>
                <a:rPr sz="1900" dirty="0" err="1"/>
                <a:t>当请求到达服务器之后，Apache就开始工作了；如果请求的是静态资源如HTMtl、CSS</a:t>
              </a:r>
              <a:r>
                <a:rPr sz="1900" dirty="0"/>
                <a:t>、 </a:t>
              </a:r>
              <a:r>
                <a:rPr sz="1900" dirty="0" err="1"/>
                <a:t>JavaScript和图片等文件，Apache就直接在服务器目录下获取这些文件，如果请求的是PHP</a:t>
              </a:r>
              <a:r>
                <a:rPr sz="1900" dirty="0"/>
                <a:t> </a:t>
              </a:r>
              <a:r>
                <a:rPr sz="1900" dirty="0" err="1"/>
                <a:t>文件，Apache则会将其交给PHP模块来处理，PHP模块将处理得到的结果以HTML的方式</a:t>
              </a:r>
              <a:r>
                <a:rPr sz="1900" dirty="0"/>
                <a:t> </a:t>
              </a:r>
              <a:r>
                <a:rPr sz="1900" dirty="0" err="1"/>
                <a:t>返回给Apache</a:t>
              </a:r>
              <a:r>
                <a:rPr sz="1900" dirty="0"/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22215" y="1143265"/>
            <a:ext cx="8477416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 smtClean="0"/>
              <a:t>3</a:t>
            </a:r>
            <a:r>
              <a:rPr lang="zh-CN" altLang="en-US" sz="3800" dirty="0" smtClean="0"/>
              <a:t>、返回</a:t>
            </a:r>
            <a:r>
              <a:rPr lang="en-US" altLang="zh-CN" sz="3800" dirty="0" smtClean="0"/>
              <a:t>HTTP</a:t>
            </a:r>
            <a:r>
              <a:rPr lang="zh-CN" altLang="en-US" sz="3800" dirty="0" smtClean="0"/>
              <a:t>相应数据</a:t>
            </a:r>
            <a:endParaRPr lang="zh-CN" altLang="en-US" sz="3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523802" y="1905441"/>
            <a:ext cx="9563549" cy="1343971"/>
            <a:chOff x="1800" y="2760"/>
            <a:chExt cx="11297" cy="21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0" y="2760"/>
              <a:ext cx="11297" cy="2116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2620" y="3157"/>
              <a:ext cx="9430" cy="1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/>
                <a:t>       </a:t>
              </a:r>
              <a:r>
                <a:rPr lang="zh-CN" altLang="en-US" sz="1900" dirty="0"/>
                <a:t>服务器将通过Apache获取到的静态资源（包括直接获取的静态资源和PHP处理的结果） 通过HTTP响应发送到浏览器端。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3802" y="3506012"/>
            <a:ext cx="8477416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/>
              <a:t>4</a:t>
            </a:r>
            <a:r>
              <a:rPr lang="zh-CN" altLang="en-US" sz="3800" dirty="0"/>
              <a:t>、浏览器显示</a:t>
            </a:r>
            <a:endParaRPr lang="zh-CN" altLang="en-US" sz="3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23802" y="4191971"/>
            <a:ext cx="9563548" cy="1343971"/>
            <a:chOff x="1800" y="2760"/>
            <a:chExt cx="11297" cy="211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0" y="2760"/>
              <a:ext cx="11297" cy="2116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2620" y="3157"/>
              <a:ext cx="9430" cy="1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/>
                <a:t>       </a:t>
              </a:r>
              <a:r>
                <a:rPr lang="zh-CN" altLang="en-US" sz="1900" dirty="0"/>
                <a:t>客户端将服务器返回的静态资源，包括HTML、CSS、JavaScript和图片下载到本地，进行解析并显示出来。</a:t>
              </a:r>
            </a:p>
          </p:txBody>
        </p:sp>
      </p:grpSp>
      <p:sp>
        <p:nvSpPr>
          <p:cNvPr id="15" name="TextBox 1"/>
          <p:cNvSpPr txBox="1"/>
          <p:nvPr/>
        </p:nvSpPr>
        <p:spPr>
          <a:xfrm>
            <a:off x="5587273" y="279465"/>
            <a:ext cx="6298379" cy="606390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r"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处理页面请求原理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343420" y="304871"/>
            <a:ext cx="5238614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处理表单提交数据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9041" y="1448135"/>
            <a:ext cx="8477416" cy="2702931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/>
              <a:t>Web</a:t>
            </a:r>
            <a:r>
              <a:rPr lang="zh-CN" altLang="en-US" sz="3800" dirty="0"/>
              <a:t>表单</a:t>
            </a:r>
            <a:endParaRPr lang="en-US" altLang="zh-CN" sz="3800" dirty="0"/>
          </a:p>
          <a:p>
            <a:pPr lvl="1">
              <a:lnSpc>
                <a:spcPct val="150000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zh-CN" altLang="en-US" sz="2900" dirty="0"/>
              <a:t>表单标签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zh-CN" altLang="en-US" sz="2900" dirty="0"/>
              <a:t>表单元素</a:t>
            </a:r>
          </a:p>
          <a:p>
            <a:pPr marL="952439" lvl="1" indent="-408188">
              <a:lnSpc>
                <a:spcPct val="150000"/>
              </a:lnSpc>
              <a:buFont typeface="Wingdings" pitchFamily="18" charset="0"/>
              <a:buChar char="n"/>
            </a:pPr>
            <a:r>
              <a:rPr lang="zh-CN" altLang="en-US" sz="2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</a:t>
            </a:r>
            <a:r>
              <a:rPr lang="zh-CN" altLang="en-US" sz="2900" dirty="0"/>
              <a:t>表单安全验证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9244396" y="228654"/>
            <a:ext cx="2205732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表单组成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5868" y="1067048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800"/>
              <a:t>表单标签</a:t>
            </a:r>
            <a:endParaRPr lang="zh-CN" altLang="en-US" sz="2900"/>
          </a:p>
        </p:txBody>
      </p:sp>
      <p:grpSp>
        <p:nvGrpSpPr>
          <p:cNvPr id="9" name="组合 8"/>
          <p:cNvGrpSpPr/>
          <p:nvPr/>
        </p:nvGrpSpPr>
        <p:grpSpPr>
          <a:xfrm>
            <a:off x="1523802" y="1753005"/>
            <a:ext cx="9563549" cy="1166130"/>
            <a:chOff x="1800" y="3240"/>
            <a:chExt cx="11297" cy="18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0" y="3240"/>
              <a:ext cx="11297" cy="1806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2620" y="3404"/>
              <a:ext cx="9430" cy="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/>
                <a:t>  </a:t>
              </a:r>
              <a:r>
                <a:rPr dirty="0"/>
                <a:t>&lt;form name="" action="" method=""&gt;</a:t>
              </a:r>
            </a:p>
            <a:p>
              <a:pPr>
                <a:lnSpc>
                  <a:spcPct val="100000"/>
                </a:lnSpc>
              </a:pPr>
              <a:r>
                <a:rPr dirty="0"/>
                <a:t>	...</a:t>
              </a:r>
            </a:p>
            <a:p>
              <a:pPr>
                <a:lnSpc>
                  <a:spcPct val="100000"/>
                </a:lnSpc>
              </a:pPr>
              <a:r>
                <a:rPr dirty="0"/>
                <a:t>&lt;/form&gt;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83592" y="2947083"/>
            <a:ext cx="10561638" cy="69468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544251" indent="-544251">
              <a:buFont typeface="Wingdings" pitchFamily="18" charset="0"/>
              <a:buChar char="u"/>
            </a:pPr>
            <a:r>
              <a:rPr lang="en-US" altLang="zh-CN" sz="3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800" dirty="0"/>
              <a:t>表单元素</a:t>
            </a:r>
            <a:endParaRPr lang="zh-CN" altLang="en-US" sz="29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526" y="3633041"/>
            <a:ext cx="9559316" cy="3120026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1930149" y="3734665"/>
            <a:ext cx="8947255" cy="301840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&lt;form name="" action="" method=""&gt;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&lt;input type="text" name="username"&gt;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&lt;input type</a:t>
            </a:r>
            <a:r>
              <a:rPr lang="zh-CN" altLang="en-US" dirty="0" smtClean="0"/>
              <a:t>=</a:t>
            </a:r>
            <a:r>
              <a:rPr lang="en-US" altLang="zh-CN" dirty="0" smtClean="0"/>
              <a:t>“password</a:t>
            </a:r>
            <a:r>
              <a:rPr lang="zh-CN" altLang="en-US" dirty="0" smtClean="0"/>
              <a:t>" </a:t>
            </a:r>
            <a:r>
              <a:rPr lang="zh-CN" altLang="en-US" dirty="0"/>
              <a:t>name="content"&gt;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&lt;input type="radio" name="sex"&gt;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&lt;input type="reset" name="clean"&gt;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&lt;select&gt;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	&lt;option value=""&gt;&lt;/option&gt;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&lt;/select&gt;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1447</Words>
  <Application>Microsoft Office PowerPoint</Application>
  <PresentationFormat>自定义</PresentationFormat>
  <Paragraphs>281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LX</cp:lastModifiedBy>
  <cp:revision>863</cp:revision>
  <dcterms:created xsi:type="dcterms:W3CDTF">2006-08-16T00:00:00Z</dcterms:created>
  <dcterms:modified xsi:type="dcterms:W3CDTF">2017-07-20T07:32:54Z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