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2"/>
  </p:notesMasterIdLst>
  <p:handoutMasterIdLst>
    <p:handoutMasterId r:id="rId63"/>
  </p:handoutMasterIdLst>
  <p:sldIdLst>
    <p:sldId id="256" r:id="rId2"/>
    <p:sldId id="260" r:id="rId3"/>
    <p:sldId id="505" r:id="rId4"/>
    <p:sldId id="511" r:id="rId5"/>
    <p:sldId id="448" r:id="rId6"/>
    <p:sldId id="512" r:id="rId7"/>
    <p:sldId id="479" r:id="rId8"/>
    <p:sldId id="513" r:id="rId9"/>
    <p:sldId id="514" r:id="rId10"/>
    <p:sldId id="515" r:id="rId11"/>
    <p:sldId id="516" r:id="rId12"/>
    <p:sldId id="517" r:id="rId13"/>
    <p:sldId id="483" r:id="rId14"/>
    <p:sldId id="518" r:id="rId15"/>
    <p:sldId id="519" r:id="rId16"/>
    <p:sldId id="520" r:id="rId17"/>
    <p:sldId id="521" r:id="rId18"/>
    <p:sldId id="522" r:id="rId19"/>
    <p:sldId id="523" r:id="rId20"/>
    <p:sldId id="524" r:id="rId21"/>
    <p:sldId id="526" r:id="rId22"/>
    <p:sldId id="527" r:id="rId23"/>
    <p:sldId id="528" r:id="rId24"/>
    <p:sldId id="529" r:id="rId25"/>
    <p:sldId id="530" r:id="rId26"/>
    <p:sldId id="531" r:id="rId27"/>
    <p:sldId id="532" r:id="rId28"/>
    <p:sldId id="536" r:id="rId29"/>
    <p:sldId id="533" r:id="rId30"/>
    <p:sldId id="534" r:id="rId31"/>
    <p:sldId id="535" r:id="rId32"/>
    <p:sldId id="537" r:id="rId33"/>
    <p:sldId id="538" r:id="rId34"/>
    <p:sldId id="539" r:id="rId35"/>
    <p:sldId id="540" r:id="rId36"/>
    <p:sldId id="541" r:id="rId37"/>
    <p:sldId id="542" r:id="rId38"/>
    <p:sldId id="543" r:id="rId39"/>
    <p:sldId id="544" r:id="rId40"/>
    <p:sldId id="545" r:id="rId41"/>
    <p:sldId id="546" r:id="rId42"/>
    <p:sldId id="547" r:id="rId43"/>
    <p:sldId id="548" r:id="rId44"/>
    <p:sldId id="549" r:id="rId45"/>
    <p:sldId id="550" r:id="rId46"/>
    <p:sldId id="552" r:id="rId47"/>
    <p:sldId id="553" r:id="rId48"/>
    <p:sldId id="554" r:id="rId49"/>
    <p:sldId id="555" r:id="rId50"/>
    <p:sldId id="556" r:id="rId51"/>
    <p:sldId id="557" r:id="rId52"/>
    <p:sldId id="558" r:id="rId53"/>
    <p:sldId id="559" r:id="rId54"/>
    <p:sldId id="560" r:id="rId55"/>
    <p:sldId id="561" r:id="rId56"/>
    <p:sldId id="562" r:id="rId57"/>
    <p:sldId id="563" r:id="rId58"/>
    <p:sldId id="564" r:id="rId59"/>
    <p:sldId id="501" r:id="rId60"/>
    <p:sldId id="565" r:id="rId61"/>
  </p:sldIdLst>
  <p:sldSz cx="12190413" cy="6859588"/>
  <p:notesSz cx="6858000" cy="9144000"/>
  <p:defaultTextStyle>
    <a:defPPr>
      <a:defRPr lang="en-US"/>
    </a:defPPr>
    <a:lvl1pPr marL="0" algn="l" defTabSz="1088502" rtl="0" eaLnBrk="1" latinLnBrk="0" hangingPunct="1">
      <a:defRPr sz="21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9258" autoAdjust="0"/>
  </p:normalViewPr>
  <p:slideViewPr>
    <p:cSldViewPr>
      <p:cViewPr>
        <p:scale>
          <a:sx n="60" d="100"/>
          <a:sy n="60" d="100"/>
        </p:scale>
        <p:origin x="-1050" y="-312"/>
      </p:cViewPr>
      <p:guideLst>
        <p:guide orient="horz" pos="2249"/>
        <p:guide pos="406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807C-DAAE-4070-B795-D551ADC24664}" type="datetimeFigureOut">
              <a:rPr lang="zh-CN" altLang="en-US" smtClean="0"/>
              <a:pPr/>
              <a:t>2017/7/13</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5F5A60A-B846-4057-988C-4CBF0F9414B0}" type="slidenum">
              <a:rPr lang="zh-CN" altLang="en-US" smtClean="0"/>
              <a:pPr/>
              <a:t>‹#›</a:t>
            </a:fld>
            <a:endParaRPr lang="zh-CN" altLang="en-US"/>
          </a:p>
        </p:txBody>
      </p:sp>
    </p:spTree>
    <p:extLst>
      <p:ext uri="{BB962C8B-B14F-4D97-AF65-F5344CB8AC3E}">
        <p14:creationId xmlns:p14="http://schemas.microsoft.com/office/powerpoint/2010/main" val="374767429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00E561-B658-4924-9E22-1D89257B26E3}" type="datetimeFigureOut">
              <a:rPr lang="zh-CN" altLang="en-US" smtClean="0"/>
              <a:pPr/>
              <a:t>2017/7/13</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1290061-1F4C-4256-827D-3A73A7AAB768}" type="slidenum">
              <a:rPr lang="zh-CN" altLang="en-US" smtClean="0"/>
              <a:pPr/>
              <a:t>‹#›</a:t>
            </a:fld>
            <a:endParaRPr lang="zh-CN" altLang="en-US"/>
          </a:p>
        </p:txBody>
      </p:sp>
    </p:spTree>
    <p:extLst>
      <p:ext uri="{BB962C8B-B14F-4D97-AF65-F5344CB8AC3E}">
        <p14:creationId xmlns:p14="http://schemas.microsoft.com/office/powerpoint/2010/main" val="2470720317"/>
      </p:ext>
    </p:extLst>
  </p:cSld>
  <p:clrMap bg1="lt1" tx1="dk1" bg2="lt2" tx2="dk2" accent1="accent1" accent2="accent2" accent3="accent3" accent4="accent4" accent5="accent5" accent6="accent6" hlink="hlink" folHlink="folHlink"/>
  <p:hf hdr="0" ftr="0" dt="0"/>
  <p:notesStyle>
    <a:lvl1pPr marL="0" algn="l" defTabSz="1088502" rtl="0" eaLnBrk="1" latinLnBrk="0" hangingPunct="1">
      <a:defRPr sz="1400" kern="1200">
        <a:solidFill>
          <a:schemeClr val="tx1"/>
        </a:solidFill>
        <a:latin typeface="+mn-lt"/>
        <a:ea typeface="+mn-ea"/>
        <a:cs typeface="+mn-cs"/>
      </a:defRPr>
    </a:lvl1pPr>
    <a:lvl2pPr marL="544251" algn="l" defTabSz="1088502" rtl="0" eaLnBrk="1" latinLnBrk="0" hangingPunct="1">
      <a:defRPr sz="1400" kern="1200">
        <a:solidFill>
          <a:schemeClr val="tx1"/>
        </a:solidFill>
        <a:latin typeface="+mn-lt"/>
        <a:ea typeface="+mn-ea"/>
        <a:cs typeface="+mn-cs"/>
      </a:defRPr>
    </a:lvl2pPr>
    <a:lvl3pPr marL="1088502" algn="l" defTabSz="1088502" rtl="0" eaLnBrk="1" latinLnBrk="0" hangingPunct="1">
      <a:defRPr sz="1400" kern="1200">
        <a:solidFill>
          <a:schemeClr val="tx1"/>
        </a:solidFill>
        <a:latin typeface="+mn-lt"/>
        <a:ea typeface="+mn-ea"/>
        <a:cs typeface="+mn-cs"/>
      </a:defRPr>
    </a:lvl3pPr>
    <a:lvl4pPr marL="1632753" algn="l" defTabSz="1088502" rtl="0" eaLnBrk="1" latinLnBrk="0" hangingPunct="1">
      <a:defRPr sz="1400" kern="1200">
        <a:solidFill>
          <a:schemeClr val="tx1"/>
        </a:solidFill>
        <a:latin typeface="+mn-lt"/>
        <a:ea typeface="+mn-ea"/>
        <a:cs typeface="+mn-cs"/>
      </a:defRPr>
    </a:lvl4pPr>
    <a:lvl5pPr marL="2177004" algn="l" defTabSz="1088502" rtl="0" eaLnBrk="1" latinLnBrk="0" hangingPunct="1">
      <a:defRPr sz="1400" kern="1200">
        <a:solidFill>
          <a:schemeClr val="tx1"/>
        </a:solidFill>
        <a:latin typeface="+mn-lt"/>
        <a:ea typeface="+mn-ea"/>
        <a:cs typeface="+mn-cs"/>
      </a:defRPr>
    </a:lvl5pPr>
    <a:lvl6pPr marL="2721254" algn="l" defTabSz="1088502" rtl="0" eaLnBrk="1" latinLnBrk="0" hangingPunct="1">
      <a:defRPr sz="1400" kern="1200">
        <a:solidFill>
          <a:schemeClr val="tx1"/>
        </a:solidFill>
        <a:latin typeface="+mn-lt"/>
        <a:ea typeface="+mn-ea"/>
        <a:cs typeface="+mn-cs"/>
      </a:defRPr>
    </a:lvl6pPr>
    <a:lvl7pPr marL="3265505" algn="l" defTabSz="1088502" rtl="0" eaLnBrk="1" latinLnBrk="0" hangingPunct="1">
      <a:defRPr sz="1400" kern="1200">
        <a:solidFill>
          <a:schemeClr val="tx1"/>
        </a:solidFill>
        <a:latin typeface="+mn-lt"/>
        <a:ea typeface="+mn-ea"/>
        <a:cs typeface="+mn-cs"/>
      </a:defRPr>
    </a:lvl7pPr>
    <a:lvl8pPr marL="3809756" algn="l" defTabSz="1088502" rtl="0" eaLnBrk="1" latinLnBrk="0" hangingPunct="1">
      <a:defRPr sz="1400" kern="1200">
        <a:solidFill>
          <a:schemeClr val="tx1"/>
        </a:solidFill>
        <a:latin typeface="+mn-lt"/>
        <a:ea typeface="+mn-ea"/>
        <a:cs typeface="+mn-cs"/>
      </a:defRPr>
    </a:lvl8pPr>
    <a:lvl9pPr marL="4354007" algn="l" defTabSz="1088502"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290061-1F4C-4256-827D-3A73A7AAB768}" type="slidenum">
              <a:rPr lang="zh-CN" altLang="en-US" smtClean="0"/>
              <a:pPr/>
              <a:t>1</a:t>
            </a:fld>
            <a:endParaRPr lang="zh-CN" altLang="en-US"/>
          </a:p>
        </p:txBody>
      </p:sp>
    </p:spTree>
    <p:extLst>
      <p:ext uri="{BB962C8B-B14F-4D97-AF65-F5344CB8AC3E}">
        <p14:creationId xmlns:p14="http://schemas.microsoft.com/office/powerpoint/2010/main" val="4298375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1290061-1F4C-4256-827D-3A73A7AAB768}" type="slidenum">
              <a:rPr lang="zh-CN" altLang="en-US" smtClean="0"/>
              <a:pPr/>
              <a:t>35</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1290061-1F4C-4256-827D-3A73A7AAB768}" type="slidenum">
              <a:rPr lang="zh-CN" altLang="en-US" smtClean="0"/>
              <a:pPr/>
              <a:t>36</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1290061-1F4C-4256-827D-3A73A7AAB768}" type="slidenum">
              <a:rPr lang="zh-CN" altLang="en-US" smtClean="0"/>
              <a:pPr/>
              <a:t>37</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1290061-1F4C-4256-827D-3A73A7AAB768}" type="slidenum">
              <a:rPr lang="zh-CN" altLang="en-US" smtClean="0"/>
              <a:pPr/>
              <a:t>38</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1290061-1F4C-4256-827D-3A73A7AAB768}" type="slidenum">
              <a:rPr lang="zh-CN" altLang="en-US" smtClean="0"/>
              <a:pPr/>
              <a:t>39</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1290061-1F4C-4256-827D-3A73A7AAB768}" type="slidenum">
              <a:rPr lang="zh-CN" altLang="en-US" smtClean="0"/>
              <a:pPr/>
              <a:t>40</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1290061-1F4C-4256-827D-3A73A7AAB768}" type="slidenum">
              <a:rPr lang="zh-CN" altLang="en-US" smtClean="0"/>
              <a:pPr/>
              <a:t>41</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1290061-1F4C-4256-827D-3A73A7AAB768}" type="slidenum">
              <a:rPr lang="zh-CN" altLang="en-US" smtClean="0"/>
              <a:pPr/>
              <a:t>42</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normAutofit/>
          </a:bodyPr>
          <a:lstStyle/>
          <a:p>
            <a:r>
              <a:rPr lang="en-US" altLang="zh-CN" dirty="0" smtClean="0"/>
              <a:t>&lt;?</a:t>
            </a:r>
            <a:r>
              <a:rPr lang="en-US" altLang="zh-CN" dirty="0" err="1" smtClean="0"/>
              <a:t>php</a:t>
            </a:r>
            <a:endParaRPr lang="en-US" altLang="zh-CN" dirty="0" smtClean="0"/>
          </a:p>
          <a:p>
            <a:r>
              <a:rPr lang="en-US" altLang="zh-CN" dirty="0" smtClean="0"/>
              <a:t>	//</a:t>
            </a:r>
            <a:r>
              <a:rPr lang="zh-CN" altLang="en-US" dirty="0" smtClean="0"/>
              <a:t>运算数是同一数据类型</a:t>
            </a:r>
          </a:p>
          <a:p>
            <a:r>
              <a:rPr lang="zh-CN" altLang="en-US" dirty="0" smtClean="0"/>
              <a:t>    </a:t>
            </a:r>
            <a:r>
              <a:rPr lang="en-US" altLang="zh-CN" dirty="0" smtClean="0"/>
              <a:t>$sum = 3 + 5;</a:t>
            </a:r>
          </a:p>
          <a:p>
            <a:r>
              <a:rPr lang="en-US" altLang="zh-CN" dirty="0" smtClean="0"/>
              <a:t>    </a:t>
            </a:r>
            <a:r>
              <a:rPr lang="en-US" altLang="zh-CN" dirty="0" err="1" smtClean="0"/>
              <a:t>var_dump</a:t>
            </a:r>
            <a:r>
              <a:rPr lang="en-US" altLang="zh-CN" dirty="0" smtClean="0"/>
              <a:t>($sum);     //</a:t>
            </a:r>
            <a:r>
              <a:rPr lang="en-US" altLang="zh-CN" dirty="0" err="1" smtClean="0"/>
              <a:t>int</a:t>
            </a:r>
            <a:r>
              <a:rPr lang="en-US" altLang="zh-CN" dirty="0" smtClean="0"/>
              <a:t> 8</a:t>
            </a:r>
          </a:p>
          <a:p>
            <a:endParaRPr lang="en-US" altLang="zh-CN" dirty="0" smtClean="0"/>
          </a:p>
          <a:p>
            <a:r>
              <a:rPr lang="en-US" altLang="zh-CN" dirty="0" smtClean="0"/>
              <a:t>    //</a:t>
            </a:r>
            <a:r>
              <a:rPr lang="zh-CN" altLang="en-US" dirty="0" smtClean="0"/>
              <a:t>运算数为不同数据类型</a:t>
            </a:r>
          </a:p>
          <a:p>
            <a:r>
              <a:rPr lang="zh-CN" altLang="en-US" dirty="0" smtClean="0"/>
              <a:t>    </a:t>
            </a:r>
            <a:r>
              <a:rPr lang="en-US" altLang="zh-CN" dirty="0" smtClean="0"/>
              <a:t>$sum = 5 + 2.1;</a:t>
            </a:r>
          </a:p>
          <a:p>
            <a:r>
              <a:rPr lang="en-US" altLang="zh-CN" dirty="0" smtClean="0"/>
              <a:t>    </a:t>
            </a:r>
            <a:r>
              <a:rPr lang="en-US" altLang="zh-CN" dirty="0" err="1" smtClean="0"/>
              <a:t>var_dump</a:t>
            </a:r>
            <a:r>
              <a:rPr lang="en-US" altLang="zh-CN" dirty="0" smtClean="0"/>
              <a:t>($sum);     //float 7.1</a:t>
            </a:r>
          </a:p>
          <a:p>
            <a:endParaRPr lang="en-US" altLang="zh-CN" dirty="0" smtClean="0"/>
          </a:p>
          <a:p>
            <a:r>
              <a:rPr lang="en-US" altLang="zh-CN" dirty="0" smtClean="0"/>
              <a:t>    $sum = 5 + '3.4';</a:t>
            </a:r>
          </a:p>
          <a:p>
            <a:r>
              <a:rPr lang="en-US" altLang="zh-CN" dirty="0" smtClean="0"/>
              <a:t>    </a:t>
            </a:r>
            <a:r>
              <a:rPr lang="en-US" altLang="zh-CN" dirty="0" err="1" smtClean="0"/>
              <a:t>var_dump</a:t>
            </a:r>
            <a:r>
              <a:rPr lang="en-US" altLang="zh-CN" dirty="0" smtClean="0"/>
              <a:t>($sum);     //float 8.4</a:t>
            </a:r>
          </a:p>
          <a:p>
            <a:endParaRPr lang="en-US" altLang="zh-CN" dirty="0" smtClean="0"/>
          </a:p>
          <a:p>
            <a:r>
              <a:rPr lang="en-US" altLang="zh-CN" dirty="0" smtClean="0"/>
              <a:t>    $sum = '5a' + 6;</a:t>
            </a:r>
          </a:p>
          <a:p>
            <a:r>
              <a:rPr lang="en-US" altLang="zh-CN" dirty="0" smtClean="0"/>
              <a:t>    </a:t>
            </a:r>
            <a:r>
              <a:rPr lang="en-US" altLang="zh-CN" dirty="0" err="1" smtClean="0"/>
              <a:t>var_dump</a:t>
            </a:r>
            <a:r>
              <a:rPr lang="en-US" altLang="zh-CN" dirty="0" smtClean="0"/>
              <a:t>($sum);     //</a:t>
            </a:r>
            <a:r>
              <a:rPr lang="en-US" altLang="zh-CN" dirty="0" err="1" smtClean="0"/>
              <a:t>int</a:t>
            </a:r>
            <a:r>
              <a:rPr lang="en-US" altLang="zh-CN" dirty="0" smtClean="0"/>
              <a:t> 11</a:t>
            </a:r>
          </a:p>
          <a:p>
            <a:endParaRPr lang="en-US" altLang="zh-CN" dirty="0" smtClean="0"/>
          </a:p>
          <a:p>
            <a:r>
              <a:rPr lang="en-US" altLang="zh-CN" dirty="0" smtClean="0"/>
              <a:t>    $sum = 'a5' + 6;</a:t>
            </a:r>
          </a:p>
          <a:p>
            <a:r>
              <a:rPr lang="en-US" altLang="zh-CN" dirty="0" smtClean="0"/>
              <a:t>    </a:t>
            </a:r>
            <a:r>
              <a:rPr lang="en-US" altLang="zh-CN" dirty="0" err="1" smtClean="0"/>
              <a:t>var_dump</a:t>
            </a:r>
            <a:r>
              <a:rPr lang="en-US" altLang="zh-CN" dirty="0" smtClean="0"/>
              <a:t>($sum);     //</a:t>
            </a:r>
            <a:r>
              <a:rPr lang="en-US" altLang="zh-CN" dirty="0" err="1" smtClean="0"/>
              <a:t>int</a:t>
            </a:r>
            <a:r>
              <a:rPr lang="en-US" altLang="zh-CN" dirty="0" smtClean="0"/>
              <a:t> 6</a:t>
            </a:r>
          </a:p>
          <a:p>
            <a:r>
              <a:rPr lang="en-US" altLang="zh-CN" dirty="0" smtClean="0"/>
              <a:t>?&gt;</a:t>
            </a:r>
            <a:endParaRPr lang="zh-CN" altLang="en-US" dirty="0"/>
          </a:p>
        </p:txBody>
      </p:sp>
      <p:sp>
        <p:nvSpPr>
          <p:cNvPr id="4" name="灯片编号占位符 3"/>
          <p:cNvSpPr>
            <a:spLocks noGrp="1"/>
          </p:cNvSpPr>
          <p:nvPr>
            <p:ph type="sldNum" sz="quarter" idx="10"/>
          </p:nvPr>
        </p:nvSpPr>
        <p:spPr/>
        <p:txBody>
          <a:bodyPr/>
          <a:lstStyle/>
          <a:p>
            <a:fld id="{61290061-1F4C-4256-827D-3A73A7AAB768}" type="slidenum">
              <a:rPr lang="zh-CN" altLang="en-US" smtClean="0"/>
              <a:pPr/>
              <a:t>43</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normAutofit/>
          </a:bodyPr>
          <a:lstStyle/>
          <a:p>
            <a:r>
              <a:rPr lang="en-US" altLang="zh-CN" dirty="0" smtClean="0"/>
              <a:t>&lt;?</a:t>
            </a:r>
            <a:r>
              <a:rPr lang="en-US" altLang="zh-CN" dirty="0" err="1" smtClean="0"/>
              <a:t>php</a:t>
            </a:r>
            <a:endParaRPr lang="en-US" altLang="zh-CN" dirty="0" smtClean="0"/>
          </a:p>
          <a:p>
            <a:r>
              <a:rPr lang="en-US" altLang="zh-CN" dirty="0" smtClean="0"/>
              <a:t>	//</a:t>
            </a:r>
            <a:r>
              <a:rPr lang="zh-CN" altLang="en-US" dirty="0" smtClean="0"/>
              <a:t>运算数是同一数据类型</a:t>
            </a:r>
          </a:p>
          <a:p>
            <a:r>
              <a:rPr lang="zh-CN" altLang="en-US" dirty="0" smtClean="0"/>
              <a:t>    </a:t>
            </a:r>
            <a:r>
              <a:rPr lang="en-US" altLang="zh-CN" dirty="0" smtClean="0"/>
              <a:t>$sum = 3 + 5;</a:t>
            </a:r>
          </a:p>
          <a:p>
            <a:r>
              <a:rPr lang="en-US" altLang="zh-CN" dirty="0" smtClean="0"/>
              <a:t>    </a:t>
            </a:r>
            <a:r>
              <a:rPr lang="en-US" altLang="zh-CN" dirty="0" err="1" smtClean="0"/>
              <a:t>var_dump</a:t>
            </a:r>
            <a:r>
              <a:rPr lang="en-US" altLang="zh-CN" dirty="0" smtClean="0"/>
              <a:t>($sum);     //</a:t>
            </a:r>
            <a:r>
              <a:rPr lang="en-US" altLang="zh-CN" dirty="0" err="1" smtClean="0"/>
              <a:t>int</a:t>
            </a:r>
            <a:r>
              <a:rPr lang="en-US" altLang="zh-CN" dirty="0" smtClean="0"/>
              <a:t> 8</a:t>
            </a:r>
          </a:p>
          <a:p>
            <a:endParaRPr lang="en-US" altLang="zh-CN" dirty="0" smtClean="0"/>
          </a:p>
          <a:p>
            <a:r>
              <a:rPr lang="en-US" altLang="zh-CN" dirty="0" smtClean="0"/>
              <a:t>    //</a:t>
            </a:r>
            <a:r>
              <a:rPr lang="zh-CN" altLang="en-US" dirty="0" smtClean="0"/>
              <a:t>运算数为不同数据类型</a:t>
            </a:r>
          </a:p>
          <a:p>
            <a:r>
              <a:rPr lang="zh-CN" altLang="en-US" dirty="0" smtClean="0"/>
              <a:t>    </a:t>
            </a:r>
            <a:r>
              <a:rPr lang="en-US" altLang="zh-CN" dirty="0" smtClean="0"/>
              <a:t>$sum = 5 + 2.1;</a:t>
            </a:r>
          </a:p>
          <a:p>
            <a:r>
              <a:rPr lang="en-US" altLang="zh-CN" dirty="0" smtClean="0"/>
              <a:t>    </a:t>
            </a:r>
            <a:r>
              <a:rPr lang="en-US" altLang="zh-CN" dirty="0" err="1" smtClean="0"/>
              <a:t>var_dump</a:t>
            </a:r>
            <a:r>
              <a:rPr lang="en-US" altLang="zh-CN" dirty="0" smtClean="0"/>
              <a:t>($sum);     //float 7.1</a:t>
            </a:r>
          </a:p>
          <a:p>
            <a:endParaRPr lang="en-US" altLang="zh-CN" dirty="0" smtClean="0"/>
          </a:p>
          <a:p>
            <a:r>
              <a:rPr lang="en-US" altLang="zh-CN" dirty="0" smtClean="0"/>
              <a:t>    $sum = 5 + '3.4';</a:t>
            </a:r>
          </a:p>
          <a:p>
            <a:r>
              <a:rPr lang="en-US" altLang="zh-CN" dirty="0" smtClean="0"/>
              <a:t>    </a:t>
            </a:r>
            <a:r>
              <a:rPr lang="en-US" altLang="zh-CN" dirty="0" err="1" smtClean="0"/>
              <a:t>var_dump</a:t>
            </a:r>
            <a:r>
              <a:rPr lang="en-US" altLang="zh-CN" dirty="0" smtClean="0"/>
              <a:t>($sum);     //float 8.4</a:t>
            </a:r>
          </a:p>
          <a:p>
            <a:endParaRPr lang="en-US" altLang="zh-CN" dirty="0" smtClean="0"/>
          </a:p>
          <a:p>
            <a:r>
              <a:rPr lang="en-US" altLang="zh-CN" dirty="0" smtClean="0"/>
              <a:t>    $sum = '5a' + 6;</a:t>
            </a:r>
          </a:p>
          <a:p>
            <a:r>
              <a:rPr lang="en-US" altLang="zh-CN" dirty="0" smtClean="0"/>
              <a:t>    </a:t>
            </a:r>
            <a:r>
              <a:rPr lang="en-US" altLang="zh-CN" dirty="0" err="1" smtClean="0"/>
              <a:t>var_dump</a:t>
            </a:r>
            <a:r>
              <a:rPr lang="en-US" altLang="zh-CN" dirty="0" smtClean="0"/>
              <a:t>($sum);     //</a:t>
            </a:r>
            <a:r>
              <a:rPr lang="en-US" altLang="zh-CN" dirty="0" err="1" smtClean="0"/>
              <a:t>int</a:t>
            </a:r>
            <a:r>
              <a:rPr lang="en-US" altLang="zh-CN" dirty="0" smtClean="0"/>
              <a:t> 11</a:t>
            </a:r>
          </a:p>
          <a:p>
            <a:endParaRPr lang="en-US" altLang="zh-CN" dirty="0" smtClean="0"/>
          </a:p>
          <a:p>
            <a:r>
              <a:rPr lang="en-US" altLang="zh-CN" dirty="0" smtClean="0"/>
              <a:t>    $sum = 'a5' + 6;</a:t>
            </a:r>
          </a:p>
          <a:p>
            <a:r>
              <a:rPr lang="en-US" altLang="zh-CN" dirty="0" smtClean="0"/>
              <a:t>    </a:t>
            </a:r>
            <a:r>
              <a:rPr lang="en-US" altLang="zh-CN" dirty="0" err="1" smtClean="0"/>
              <a:t>var_dump</a:t>
            </a:r>
            <a:r>
              <a:rPr lang="en-US" altLang="zh-CN" dirty="0" smtClean="0"/>
              <a:t>($sum);     //</a:t>
            </a:r>
            <a:r>
              <a:rPr lang="en-US" altLang="zh-CN" dirty="0" err="1" smtClean="0"/>
              <a:t>int</a:t>
            </a:r>
            <a:r>
              <a:rPr lang="en-US" altLang="zh-CN" dirty="0" smtClean="0"/>
              <a:t> 6</a:t>
            </a:r>
          </a:p>
          <a:p>
            <a:r>
              <a:rPr lang="en-US" altLang="zh-CN" dirty="0" smtClean="0"/>
              <a:t>?&gt;</a:t>
            </a:r>
            <a:endParaRPr lang="zh-CN" altLang="en-US" dirty="0"/>
          </a:p>
        </p:txBody>
      </p:sp>
      <p:sp>
        <p:nvSpPr>
          <p:cNvPr id="4" name="灯片编号占位符 3"/>
          <p:cNvSpPr>
            <a:spLocks noGrp="1"/>
          </p:cNvSpPr>
          <p:nvPr>
            <p:ph type="sldNum" sz="quarter" idx="10"/>
          </p:nvPr>
        </p:nvSpPr>
        <p:spPr/>
        <p:txBody>
          <a:bodyPr/>
          <a:lstStyle/>
          <a:p>
            <a:fld id="{61290061-1F4C-4256-827D-3A73A7AAB768}" type="slidenum">
              <a:rPr lang="zh-CN" altLang="en-US" smtClean="0"/>
              <a:pPr/>
              <a:t>44</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1290061-1F4C-4256-827D-3A73A7AAB768}" type="slidenum">
              <a:rPr lang="zh-CN" altLang="en-US" smtClean="0"/>
              <a:pPr/>
              <a:t>21</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normAutofit/>
          </a:bodyPr>
          <a:lstStyle/>
          <a:p>
            <a:r>
              <a:rPr lang="en-US" altLang="zh-CN" dirty="0" smtClean="0"/>
              <a:t>&lt;?</a:t>
            </a:r>
            <a:r>
              <a:rPr lang="en-US" altLang="zh-CN" dirty="0" err="1" smtClean="0"/>
              <a:t>php</a:t>
            </a:r>
            <a:endParaRPr lang="en-US" altLang="zh-CN" dirty="0" smtClean="0"/>
          </a:p>
          <a:p>
            <a:r>
              <a:rPr lang="en-US" altLang="zh-CN" dirty="0" smtClean="0"/>
              <a:t>	//</a:t>
            </a:r>
            <a:r>
              <a:rPr lang="zh-CN" altLang="en-US" dirty="0" smtClean="0"/>
              <a:t>运算数是同一数据类型</a:t>
            </a:r>
          </a:p>
          <a:p>
            <a:r>
              <a:rPr lang="zh-CN" altLang="en-US" dirty="0" smtClean="0"/>
              <a:t>    </a:t>
            </a:r>
            <a:r>
              <a:rPr lang="en-US" altLang="zh-CN" dirty="0" smtClean="0"/>
              <a:t>$sum = 3 + 5;</a:t>
            </a:r>
          </a:p>
          <a:p>
            <a:r>
              <a:rPr lang="en-US" altLang="zh-CN" dirty="0" smtClean="0"/>
              <a:t>    </a:t>
            </a:r>
            <a:r>
              <a:rPr lang="en-US" altLang="zh-CN" dirty="0" err="1" smtClean="0"/>
              <a:t>var_dump</a:t>
            </a:r>
            <a:r>
              <a:rPr lang="en-US" altLang="zh-CN" dirty="0" smtClean="0"/>
              <a:t>($sum);     //</a:t>
            </a:r>
            <a:r>
              <a:rPr lang="en-US" altLang="zh-CN" dirty="0" err="1" smtClean="0"/>
              <a:t>int</a:t>
            </a:r>
            <a:r>
              <a:rPr lang="en-US" altLang="zh-CN" dirty="0" smtClean="0"/>
              <a:t> 8</a:t>
            </a:r>
          </a:p>
          <a:p>
            <a:endParaRPr lang="en-US" altLang="zh-CN" dirty="0" smtClean="0"/>
          </a:p>
          <a:p>
            <a:r>
              <a:rPr lang="en-US" altLang="zh-CN" dirty="0" smtClean="0"/>
              <a:t>    //</a:t>
            </a:r>
            <a:r>
              <a:rPr lang="zh-CN" altLang="en-US" dirty="0" smtClean="0"/>
              <a:t>运算数为不同数据类型</a:t>
            </a:r>
          </a:p>
          <a:p>
            <a:r>
              <a:rPr lang="zh-CN" altLang="en-US" dirty="0" smtClean="0"/>
              <a:t>    </a:t>
            </a:r>
            <a:r>
              <a:rPr lang="en-US" altLang="zh-CN" dirty="0" smtClean="0"/>
              <a:t>$sum = 5 + 2.1;</a:t>
            </a:r>
          </a:p>
          <a:p>
            <a:r>
              <a:rPr lang="en-US" altLang="zh-CN" dirty="0" smtClean="0"/>
              <a:t>    </a:t>
            </a:r>
            <a:r>
              <a:rPr lang="en-US" altLang="zh-CN" dirty="0" err="1" smtClean="0"/>
              <a:t>var_dump</a:t>
            </a:r>
            <a:r>
              <a:rPr lang="en-US" altLang="zh-CN" dirty="0" smtClean="0"/>
              <a:t>($sum);     //float 7.1</a:t>
            </a:r>
          </a:p>
          <a:p>
            <a:endParaRPr lang="en-US" altLang="zh-CN" dirty="0" smtClean="0"/>
          </a:p>
          <a:p>
            <a:r>
              <a:rPr lang="en-US" altLang="zh-CN" dirty="0" smtClean="0"/>
              <a:t>    $sum = 5 + '3.4';</a:t>
            </a:r>
          </a:p>
          <a:p>
            <a:r>
              <a:rPr lang="en-US" altLang="zh-CN" dirty="0" smtClean="0"/>
              <a:t>    </a:t>
            </a:r>
            <a:r>
              <a:rPr lang="en-US" altLang="zh-CN" dirty="0" err="1" smtClean="0"/>
              <a:t>var_dump</a:t>
            </a:r>
            <a:r>
              <a:rPr lang="en-US" altLang="zh-CN" dirty="0" smtClean="0"/>
              <a:t>($sum);     //float 8.4</a:t>
            </a:r>
          </a:p>
          <a:p>
            <a:endParaRPr lang="en-US" altLang="zh-CN" dirty="0" smtClean="0"/>
          </a:p>
          <a:p>
            <a:r>
              <a:rPr lang="en-US" altLang="zh-CN" dirty="0" smtClean="0"/>
              <a:t>    $sum = '5a' + 6;</a:t>
            </a:r>
          </a:p>
          <a:p>
            <a:r>
              <a:rPr lang="en-US" altLang="zh-CN" dirty="0" smtClean="0"/>
              <a:t>    </a:t>
            </a:r>
            <a:r>
              <a:rPr lang="en-US" altLang="zh-CN" dirty="0" err="1" smtClean="0"/>
              <a:t>var_dump</a:t>
            </a:r>
            <a:r>
              <a:rPr lang="en-US" altLang="zh-CN" dirty="0" smtClean="0"/>
              <a:t>($sum);     //</a:t>
            </a:r>
            <a:r>
              <a:rPr lang="en-US" altLang="zh-CN" dirty="0" err="1" smtClean="0"/>
              <a:t>int</a:t>
            </a:r>
            <a:r>
              <a:rPr lang="en-US" altLang="zh-CN" dirty="0" smtClean="0"/>
              <a:t> 11</a:t>
            </a:r>
          </a:p>
          <a:p>
            <a:endParaRPr lang="en-US" altLang="zh-CN" dirty="0" smtClean="0"/>
          </a:p>
          <a:p>
            <a:r>
              <a:rPr lang="en-US" altLang="zh-CN" dirty="0" smtClean="0"/>
              <a:t>    $sum = 'a5' + 6;</a:t>
            </a:r>
          </a:p>
          <a:p>
            <a:r>
              <a:rPr lang="en-US" altLang="zh-CN" dirty="0" smtClean="0"/>
              <a:t>    </a:t>
            </a:r>
            <a:r>
              <a:rPr lang="en-US" altLang="zh-CN" dirty="0" err="1" smtClean="0"/>
              <a:t>var_dump</a:t>
            </a:r>
            <a:r>
              <a:rPr lang="en-US" altLang="zh-CN" dirty="0" smtClean="0"/>
              <a:t>($sum);     //</a:t>
            </a:r>
            <a:r>
              <a:rPr lang="en-US" altLang="zh-CN" dirty="0" err="1" smtClean="0"/>
              <a:t>int</a:t>
            </a:r>
            <a:r>
              <a:rPr lang="en-US" altLang="zh-CN" dirty="0" smtClean="0"/>
              <a:t> 6</a:t>
            </a:r>
          </a:p>
          <a:p>
            <a:r>
              <a:rPr lang="en-US" altLang="zh-CN" dirty="0" smtClean="0"/>
              <a:t>?&gt;</a:t>
            </a:r>
            <a:endParaRPr lang="zh-CN" altLang="en-US" dirty="0"/>
          </a:p>
        </p:txBody>
      </p:sp>
      <p:sp>
        <p:nvSpPr>
          <p:cNvPr id="4" name="灯片编号占位符 3"/>
          <p:cNvSpPr>
            <a:spLocks noGrp="1"/>
          </p:cNvSpPr>
          <p:nvPr>
            <p:ph type="sldNum" sz="quarter" idx="10"/>
          </p:nvPr>
        </p:nvSpPr>
        <p:spPr/>
        <p:txBody>
          <a:bodyPr/>
          <a:lstStyle/>
          <a:p>
            <a:fld id="{61290061-1F4C-4256-827D-3A73A7AAB768}" type="slidenum">
              <a:rPr lang="zh-CN" altLang="en-US" smtClean="0"/>
              <a:pPr/>
              <a:t>45</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1290061-1F4C-4256-827D-3A73A7AAB768}" type="slidenum">
              <a:rPr lang="zh-CN" altLang="en-US" smtClean="0"/>
              <a:pPr/>
              <a:t>57</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1290061-1F4C-4256-827D-3A73A7AAB768}" type="slidenum">
              <a:rPr lang="zh-CN" altLang="en-US" smtClean="0"/>
              <a:pPr/>
              <a:t>22</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1290061-1F4C-4256-827D-3A73A7AAB768}" type="slidenum">
              <a:rPr lang="zh-CN" altLang="en-US" smtClean="0"/>
              <a:pPr/>
              <a:t>23</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1290061-1F4C-4256-827D-3A73A7AAB768}" type="slidenum">
              <a:rPr lang="zh-CN" altLang="en-US" smtClean="0"/>
              <a:pPr/>
              <a:t>24</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1290061-1F4C-4256-827D-3A73A7AAB768}" type="slidenum">
              <a:rPr lang="zh-CN" altLang="en-US" smtClean="0"/>
              <a:pPr/>
              <a:t>25</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normAutofit/>
          </a:bodyPr>
          <a:lstStyle/>
          <a:p>
            <a:r>
              <a:rPr lang="zh-CN" altLang="en-US" dirty="0" smtClean="0"/>
              <a:t>二维数组定义学生成绩：</a:t>
            </a:r>
            <a:endParaRPr lang="en-US" altLang="zh-CN" dirty="0" smtClean="0"/>
          </a:p>
          <a:p>
            <a:r>
              <a:rPr lang="en-US" altLang="zh-CN" dirty="0" smtClean="0"/>
              <a:t>$scores = array(</a:t>
            </a:r>
          </a:p>
          <a:p>
            <a:r>
              <a:rPr lang="en-US" altLang="zh-CN" dirty="0" smtClean="0"/>
              <a:t>        '</a:t>
            </a:r>
            <a:r>
              <a:rPr lang="en-US" altLang="zh-CN" dirty="0" err="1" smtClean="0"/>
              <a:t>wang</a:t>
            </a:r>
            <a:r>
              <a:rPr lang="en-US" altLang="zh-CN" dirty="0" smtClean="0"/>
              <a:t>'=&gt;array(90,79,86),</a:t>
            </a:r>
          </a:p>
          <a:p>
            <a:r>
              <a:rPr lang="en-US" altLang="zh-CN" dirty="0" smtClean="0"/>
              <a:t>        '</a:t>
            </a:r>
            <a:r>
              <a:rPr lang="en-US" altLang="zh-CN" dirty="0" err="1" smtClean="0"/>
              <a:t>zhang</a:t>
            </a:r>
            <a:r>
              <a:rPr lang="en-US" altLang="zh-CN" dirty="0" smtClean="0"/>
              <a:t>'=&gt;array(89,90,92),</a:t>
            </a:r>
          </a:p>
          <a:p>
            <a:r>
              <a:rPr lang="en-US" altLang="zh-CN" dirty="0" smtClean="0"/>
              <a:t>        '</a:t>
            </a:r>
            <a:r>
              <a:rPr lang="en-US" altLang="zh-CN" dirty="0" err="1" smtClean="0"/>
              <a:t>li</a:t>
            </a:r>
            <a:r>
              <a:rPr lang="en-US" altLang="zh-CN" dirty="0" smtClean="0"/>
              <a:t>'=&gt;array(76,80,82),</a:t>
            </a:r>
          </a:p>
          <a:p>
            <a:r>
              <a:rPr lang="en-US" altLang="zh-CN" dirty="0" smtClean="0"/>
              <a:t>        '</a:t>
            </a:r>
            <a:r>
              <a:rPr lang="en-US" altLang="zh-CN" dirty="0" err="1" smtClean="0"/>
              <a:t>huang</a:t>
            </a:r>
            <a:r>
              <a:rPr lang="en-US" altLang="zh-CN" dirty="0" smtClean="0"/>
              <a:t>'=&gt;array(87,66,90),</a:t>
            </a:r>
          </a:p>
          <a:p>
            <a:r>
              <a:rPr lang="en-US" altLang="zh-CN" dirty="0" smtClean="0"/>
              <a:t>        '</a:t>
            </a:r>
            <a:r>
              <a:rPr lang="en-US" altLang="zh-CN" dirty="0" err="1" smtClean="0"/>
              <a:t>chen</a:t>
            </a:r>
            <a:r>
              <a:rPr lang="en-US" altLang="zh-CN" dirty="0" smtClean="0"/>
              <a:t>'=&gt;array(92,89,79)</a:t>
            </a:r>
          </a:p>
          <a:p>
            <a:r>
              <a:rPr lang="en-US" altLang="zh-CN" dirty="0" smtClean="0"/>
              <a:t>    );</a:t>
            </a:r>
          </a:p>
          <a:p>
            <a:r>
              <a:rPr lang="zh-CN" altLang="en-US" dirty="0" smtClean="0"/>
              <a:t>获取二位数组中的元素？</a:t>
            </a:r>
            <a:endParaRPr lang="en-US" altLang="zh-CN" dirty="0" smtClean="0"/>
          </a:p>
          <a:p>
            <a:endParaRPr lang="en-US" altLang="zh-CN" dirty="0" smtClean="0"/>
          </a:p>
          <a:p>
            <a:r>
              <a:rPr lang="zh-CN" altLang="en-US" dirty="0" smtClean="0"/>
              <a:t>科目与分数相对应的二维数组：</a:t>
            </a:r>
            <a:endParaRPr lang="en-US" altLang="zh-CN" dirty="0" smtClean="0"/>
          </a:p>
          <a:p>
            <a:r>
              <a:rPr lang="en-US" altLang="zh-CN" dirty="0" smtClean="0"/>
              <a:t>$scores = array(</a:t>
            </a:r>
          </a:p>
          <a:p>
            <a:r>
              <a:rPr lang="en-US" altLang="zh-CN" dirty="0" smtClean="0"/>
              <a:t>        '</a:t>
            </a:r>
            <a:r>
              <a:rPr lang="en-US" altLang="zh-CN" dirty="0" err="1" smtClean="0"/>
              <a:t>wang</a:t>
            </a:r>
            <a:r>
              <a:rPr lang="en-US" altLang="zh-CN" dirty="0" smtClean="0"/>
              <a:t>'=&gt;array('</a:t>
            </a:r>
            <a:r>
              <a:rPr lang="en-US" altLang="zh-CN" dirty="0" err="1" smtClean="0"/>
              <a:t>chinese</a:t>
            </a:r>
            <a:r>
              <a:rPr lang="en-US" altLang="zh-CN" dirty="0" smtClean="0"/>
              <a:t>'=&gt;90,'math'=&gt;79,'english'=&gt;86),</a:t>
            </a:r>
          </a:p>
          <a:p>
            <a:r>
              <a:rPr lang="en-US" altLang="zh-CN" dirty="0" smtClean="0"/>
              <a:t>        '</a:t>
            </a:r>
            <a:r>
              <a:rPr lang="en-US" altLang="zh-CN" dirty="0" err="1" smtClean="0"/>
              <a:t>zhang</a:t>
            </a:r>
            <a:r>
              <a:rPr lang="en-US" altLang="zh-CN" dirty="0" smtClean="0"/>
              <a:t>'=&gt;array('</a:t>
            </a:r>
            <a:r>
              <a:rPr lang="en-US" altLang="zh-CN" dirty="0" err="1" smtClean="0"/>
              <a:t>chinese</a:t>
            </a:r>
            <a:r>
              <a:rPr lang="en-US" altLang="zh-CN" dirty="0" smtClean="0"/>
              <a:t>'=&gt;89,'math'=&gt;90,'english'=&gt;92),</a:t>
            </a:r>
          </a:p>
          <a:p>
            <a:r>
              <a:rPr lang="en-US" altLang="zh-CN" dirty="0" smtClean="0"/>
              <a:t>        '</a:t>
            </a:r>
            <a:r>
              <a:rPr lang="en-US" altLang="zh-CN" dirty="0" err="1" smtClean="0"/>
              <a:t>li</a:t>
            </a:r>
            <a:r>
              <a:rPr lang="en-US" altLang="zh-CN" dirty="0" smtClean="0"/>
              <a:t>'=&gt;array('</a:t>
            </a:r>
            <a:r>
              <a:rPr lang="en-US" altLang="zh-CN" dirty="0" err="1" smtClean="0"/>
              <a:t>chinese</a:t>
            </a:r>
            <a:r>
              <a:rPr lang="en-US" altLang="zh-CN" dirty="0" smtClean="0"/>
              <a:t>'=&gt;76,'math'=&gt;80,'english'=&gt;82),</a:t>
            </a:r>
          </a:p>
          <a:p>
            <a:r>
              <a:rPr lang="en-US" altLang="zh-CN" dirty="0" smtClean="0"/>
              <a:t>        '</a:t>
            </a:r>
            <a:r>
              <a:rPr lang="en-US" altLang="zh-CN" dirty="0" err="1" smtClean="0"/>
              <a:t>huang</a:t>
            </a:r>
            <a:r>
              <a:rPr lang="en-US" altLang="zh-CN" dirty="0" smtClean="0"/>
              <a:t>'=&gt;array('</a:t>
            </a:r>
            <a:r>
              <a:rPr lang="en-US" altLang="zh-CN" dirty="0" err="1" smtClean="0"/>
              <a:t>chinese</a:t>
            </a:r>
            <a:r>
              <a:rPr lang="en-US" altLang="zh-CN" dirty="0" smtClean="0"/>
              <a:t>'=&gt;87,'math'=&gt;66,'english'=&gt;90),</a:t>
            </a:r>
          </a:p>
          <a:p>
            <a:r>
              <a:rPr lang="en-US" altLang="zh-CN" dirty="0" smtClean="0"/>
              <a:t>        '</a:t>
            </a:r>
            <a:r>
              <a:rPr lang="en-US" altLang="zh-CN" dirty="0" err="1" smtClean="0"/>
              <a:t>chen</a:t>
            </a:r>
            <a:r>
              <a:rPr lang="en-US" altLang="zh-CN" dirty="0" smtClean="0"/>
              <a:t>'=&gt;array('</a:t>
            </a:r>
            <a:r>
              <a:rPr lang="en-US" altLang="zh-CN" dirty="0" err="1" smtClean="0"/>
              <a:t>chinese</a:t>
            </a:r>
            <a:r>
              <a:rPr lang="en-US" altLang="zh-CN" dirty="0" smtClean="0"/>
              <a:t>'=&gt;92,'math'=&gt;89,'english'=&gt;79)</a:t>
            </a:r>
          </a:p>
          <a:p>
            <a:r>
              <a:rPr lang="en-US" altLang="zh-CN" dirty="0" smtClean="0"/>
              <a:t>    );</a:t>
            </a:r>
          </a:p>
          <a:p>
            <a:r>
              <a:rPr lang="zh-CN" altLang="en-US" dirty="0" smtClean="0"/>
              <a:t>获取二位数组中的元素？</a:t>
            </a:r>
            <a:endParaRPr lang="zh-CN" altLang="en-US" dirty="0"/>
          </a:p>
        </p:txBody>
      </p:sp>
      <p:sp>
        <p:nvSpPr>
          <p:cNvPr id="4" name="灯片编号占位符 3"/>
          <p:cNvSpPr>
            <a:spLocks noGrp="1"/>
          </p:cNvSpPr>
          <p:nvPr>
            <p:ph type="sldNum" sz="quarter" idx="10"/>
          </p:nvPr>
        </p:nvSpPr>
        <p:spPr/>
        <p:txBody>
          <a:bodyPr/>
          <a:lstStyle/>
          <a:p>
            <a:fld id="{61290061-1F4C-4256-827D-3A73A7AAB768}" type="slidenum">
              <a:rPr lang="zh-CN" altLang="en-US" smtClean="0"/>
              <a:pPr/>
              <a:t>32</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1290061-1F4C-4256-827D-3A73A7AAB768}" type="slidenum">
              <a:rPr lang="zh-CN" altLang="en-US" smtClean="0"/>
              <a:pPr/>
              <a:t>33</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1290061-1F4C-4256-827D-3A73A7AAB768}" type="slidenum">
              <a:rPr lang="zh-CN" altLang="en-US" smtClean="0"/>
              <a:pPr/>
              <a:t>34</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281" y="2130919"/>
            <a:ext cx="10361851" cy="147036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562" y="3887100"/>
            <a:ext cx="8533289" cy="1753006"/>
          </a:xfrm>
        </p:spPr>
        <p:txBody>
          <a:bodyPr/>
          <a:lstStyle>
            <a:lvl1pPr marL="0" indent="0" algn="ctr">
              <a:buNone/>
              <a:defRPr>
                <a:solidFill>
                  <a:schemeClr val="tx1">
                    <a:tint val="75000"/>
                  </a:schemeClr>
                </a:solidFill>
              </a:defRPr>
            </a:lvl1pPr>
            <a:lvl2pPr marL="544251" indent="0" algn="ctr">
              <a:buNone/>
              <a:defRPr>
                <a:solidFill>
                  <a:schemeClr val="tx1">
                    <a:tint val="75000"/>
                  </a:schemeClr>
                </a:solidFill>
              </a:defRPr>
            </a:lvl2pPr>
            <a:lvl3pPr marL="1088502" indent="0" algn="ctr">
              <a:buNone/>
              <a:defRPr>
                <a:solidFill>
                  <a:schemeClr val="tx1">
                    <a:tint val="75000"/>
                  </a:schemeClr>
                </a:solidFill>
              </a:defRPr>
            </a:lvl3pPr>
            <a:lvl4pPr marL="1632753" indent="0" algn="ctr">
              <a:buNone/>
              <a:defRPr>
                <a:solidFill>
                  <a:schemeClr val="tx1">
                    <a:tint val="75000"/>
                  </a:schemeClr>
                </a:solidFill>
              </a:defRPr>
            </a:lvl4pPr>
            <a:lvl5pPr marL="2177004" indent="0" algn="ctr">
              <a:buNone/>
              <a:defRPr>
                <a:solidFill>
                  <a:schemeClr val="tx1">
                    <a:tint val="75000"/>
                  </a:schemeClr>
                </a:solidFill>
              </a:defRPr>
            </a:lvl5pPr>
            <a:lvl6pPr marL="2721254" indent="0" algn="ctr">
              <a:buNone/>
              <a:defRPr>
                <a:solidFill>
                  <a:schemeClr val="tx1">
                    <a:tint val="75000"/>
                  </a:schemeClr>
                </a:solidFill>
              </a:defRPr>
            </a:lvl6pPr>
            <a:lvl7pPr marL="3265505" indent="0" algn="ctr">
              <a:buNone/>
              <a:defRPr>
                <a:solidFill>
                  <a:schemeClr val="tx1">
                    <a:tint val="75000"/>
                  </a:schemeClr>
                </a:solidFill>
              </a:defRPr>
            </a:lvl7pPr>
            <a:lvl8pPr marL="3809756" indent="0" algn="ctr">
              <a:buNone/>
              <a:defRPr>
                <a:solidFill>
                  <a:schemeClr val="tx1">
                    <a:tint val="75000"/>
                  </a:schemeClr>
                </a:solidFill>
              </a:defRPr>
            </a:lvl8pPr>
            <a:lvl9pPr marL="4354007"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6BA5854-E600-4537-964F-3A12CEF0F48B}" type="datetime1">
              <a:rPr lang="en-US" altLang="zh-CN" smtClean="0"/>
              <a:t>7/13/2017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92202" y="6494379"/>
            <a:ext cx="2844430" cy="365210"/>
          </a:xfrm>
        </p:spPr>
        <p:txBody>
          <a:bodyPr/>
          <a:lstStyle>
            <a:lvl1pPr>
              <a:defRPr sz="1900">
                <a:solidFill>
                  <a:schemeClr val="accent1">
                    <a:lumMod val="50000"/>
                  </a:schemeClr>
                </a:solidFill>
              </a:defRPr>
            </a:lvl1pPr>
          </a:lstStyle>
          <a:p>
            <a:fld id="{B6F15528-21DE-4FAA-801E-634DDDAF4B2B}" type="slidenum">
              <a:rPr lang="en-US" smtClean="0"/>
              <a:pPr/>
              <a:t>‹#›</a:t>
            </a:fld>
            <a:r>
              <a:rPr lang="en-US" dirty="0" smtClean="0"/>
              <a:t>/59</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521" y="274701"/>
            <a:ext cx="10971372" cy="1143265"/>
          </a:xfrm>
          <a:prstGeom prst="rect">
            <a:avLst/>
          </a:prstGeom>
        </p:spPr>
        <p:txBody>
          <a:bodyPr vert="horz" lIns="108850" tIns="54425" rIns="108850" bIns="54425"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521" y="1600571"/>
            <a:ext cx="10971372" cy="4527011"/>
          </a:xfrm>
          <a:prstGeom prst="rect">
            <a:avLst/>
          </a:prstGeom>
        </p:spPr>
        <p:txBody>
          <a:bodyPr vert="horz" lIns="108850" tIns="54425" rIns="108850" bIns="54425"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521" y="6357822"/>
            <a:ext cx="2844430" cy="365210"/>
          </a:xfrm>
          <a:prstGeom prst="rect">
            <a:avLst/>
          </a:prstGeom>
        </p:spPr>
        <p:txBody>
          <a:bodyPr vert="horz" lIns="108850" tIns="54425" rIns="108850" bIns="54425" rtlCol="0" anchor="ctr"/>
          <a:lstStyle>
            <a:lvl1pPr algn="l">
              <a:defRPr sz="1400">
                <a:solidFill>
                  <a:schemeClr val="tx1">
                    <a:tint val="75000"/>
                  </a:schemeClr>
                </a:solidFill>
              </a:defRPr>
            </a:lvl1pPr>
          </a:lstStyle>
          <a:p>
            <a:fld id="{08260F3F-2F6B-4E32-AD7E-B723C6EB6702}" type="datetime1">
              <a:rPr lang="en-US" altLang="zh-CN" smtClean="0"/>
              <a:t>7/13/2017</a:t>
            </a:fld>
            <a:endParaRPr lang="en-US"/>
          </a:p>
        </p:txBody>
      </p:sp>
      <p:sp>
        <p:nvSpPr>
          <p:cNvPr id="5" name="Footer Placeholder 4"/>
          <p:cNvSpPr>
            <a:spLocks noGrp="1"/>
          </p:cNvSpPr>
          <p:nvPr>
            <p:ph type="ftr" sz="quarter" idx="3"/>
          </p:nvPr>
        </p:nvSpPr>
        <p:spPr>
          <a:xfrm>
            <a:off x="4165058" y="6357822"/>
            <a:ext cx="3860297" cy="365210"/>
          </a:xfrm>
          <a:prstGeom prst="rect">
            <a:avLst/>
          </a:prstGeom>
        </p:spPr>
        <p:txBody>
          <a:bodyPr vert="horz" lIns="108850" tIns="54425" rIns="108850" bIns="54425" rtlCol="0" anchor="ctr"/>
          <a:lstStyle>
            <a:lvl1pPr algn="ctr">
              <a:defRPr sz="1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6463" y="6357822"/>
            <a:ext cx="2844430" cy="365210"/>
          </a:xfrm>
          <a:prstGeom prst="rect">
            <a:avLst/>
          </a:prstGeom>
        </p:spPr>
        <p:txBody>
          <a:bodyPr vert="horz" lIns="108850" tIns="54425" rIns="108850" bIns="54425" rtlCol="0" anchor="ctr"/>
          <a:lstStyle>
            <a:lvl1pPr algn="r">
              <a:defRPr sz="1400">
                <a:solidFill>
                  <a:schemeClr val="tx1">
                    <a:tint val="75000"/>
                  </a:schemeClr>
                </a:solidFill>
              </a:defRPr>
            </a:lvl1pPr>
          </a:lstStyle>
          <a:p>
            <a:endParaRPr lang="en-US" dirty="0"/>
          </a:p>
        </p:txBody>
      </p:sp>
      <p:pic>
        <p:nvPicPr>
          <p:cNvPr id="7" name="图片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4071" y="457306"/>
            <a:ext cx="1913218" cy="229109"/>
          </a:xfrm>
          <a:prstGeom prst="rect">
            <a:avLst/>
          </a:prstGeom>
        </p:spPr>
      </p:pic>
      <p:cxnSp>
        <p:nvCxnSpPr>
          <p:cNvPr id="8" name="直接连接符 7"/>
          <p:cNvCxnSpPr/>
          <p:nvPr userDrawn="1"/>
        </p:nvCxnSpPr>
        <p:spPr>
          <a:xfrm flipV="1">
            <a:off x="446982" y="797989"/>
            <a:ext cx="11337084" cy="30487"/>
          </a:xfrm>
          <a:prstGeom prst="line">
            <a:avLst/>
          </a:prstGeom>
          <a:ln w="38100" cmpd="thinThick">
            <a:gradFill>
              <a:gsLst>
                <a:gs pos="74000">
                  <a:srgbClr val="C00000"/>
                </a:gs>
                <a:gs pos="83000">
                  <a:schemeClr val="bg2">
                    <a:lumMod val="25000"/>
                  </a:schemeClr>
                </a:gs>
                <a:gs pos="100000">
                  <a:schemeClr val="bg2">
                    <a:lumMod val="25000"/>
                  </a:schemeClr>
                </a:gs>
              </a:gsLst>
              <a:lin ang="5400000" scaled="1"/>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7501150"/>
      </p:ext>
    </p:extLst>
  </p:cSld>
  <p:clrMap bg1="lt1" tx1="dk1" bg2="lt2" tx2="dk2" accent1="accent1" accent2="accent2" accent3="accent3" accent4="accent4" accent5="accent5" accent6="accent6" hlink="hlink" folHlink="folHlink"/>
  <p:sldLayoutIdLst>
    <p:sldLayoutId id="2147483672" r:id="rId1"/>
  </p:sldLayoutIdLst>
  <p:timing>
    <p:tnLst>
      <p:par>
        <p:cTn id="1" dur="indefinite" restart="never" nodeType="tmRoot"/>
      </p:par>
    </p:tnLst>
  </p:timing>
  <p:hf hdr="0" ftr="0" dt="0"/>
  <p:txStyles>
    <p:titleStyle>
      <a:lvl1pPr algn="ctr" defTabSz="1088502" rtl="0" eaLnBrk="1" latinLnBrk="0" hangingPunct="1">
        <a:spcBef>
          <a:spcPct val="0"/>
        </a:spcBef>
        <a:buNone/>
        <a:defRPr sz="5200" kern="1200">
          <a:solidFill>
            <a:schemeClr val="tx1"/>
          </a:solidFill>
          <a:latin typeface="+mj-lt"/>
          <a:ea typeface="+mj-ea"/>
          <a:cs typeface="+mj-cs"/>
        </a:defRPr>
      </a:lvl1pPr>
    </p:titleStyle>
    <p:bodyStyle>
      <a:lvl1pPr marL="408188" indent="-408188" algn="l" defTabSz="1088502" rtl="0" eaLnBrk="1" latinLnBrk="0" hangingPunct="1">
        <a:spcBef>
          <a:spcPct val="20000"/>
        </a:spcBef>
        <a:buFont typeface="Arial" pitchFamily="34" charset="0"/>
        <a:buChar char="•"/>
        <a:defRPr sz="3800" kern="1200">
          <a:solidFill>
            <a:schemeClr val="tx1"/>
          </a:solidFill>
          <a:latin typeface="+mn-lt"/>
          <a:ea typeface="+mn-ea"/>
          <a:cs typeface="+mn-cs"/>
        </a:defRPr>
      </a:lvl1pPr>
      <a:lvl2pPr marL="884408" indent="-340157" algn="l" defTabSz="1088502" rtl="0" eaLnBrk="1" latinLnBrk="0" hangingPunct="1">
        <a:spcBef>
          <a:spcPct val="20000"/>
        </a:spcBef>
        <a:buFont typeface="Arial" pitchFamily="34" charset="0"/>
        <a:buChar char="–"/>
        <a:defRPr sz="3300" kern="1200">
          <a:solidFill>
            <a:schemeClr val="tx1"/>
          </a:solidFill>
          <a:latin typeface="+mn-lt"/>
          <a:ea typeface="+mn-ea"/>
          <a:cs typeface="+mn-cs"/>
        </a:defRPr>
      </a:lvl2pPr>
      <a:lvl3pPr marL="1360627" indent="-272125" algn="l" defTabSz="1088502" rtl="0" eaLnBrk="1" latinLnBrk="0" hangingPunct="1">
        <a:spcBef>
          <a:spcPct val="20000"/>
        </a:spcBef>
        <a:buFont typeface="Arial" pitchFamily="34" charset="0"/>
        <a:buChar char="•"/>
        <a:defRPr sz="2900" kern="1200">
          <a:solidFill>
            <a:schemeClr val="tx1"/>
          </a:solidFill>
          <a:latin typeface="+mn-lt"/>
          <a:ea typeface="+mn-ea"/>
          <a:cs typeface="+mn-cs"/>
        </a:defRPr>
      </a:lvl3pPr>
      <a:lvl4pPr marL="1904878" indent="-272125" algn="l" defTabSz="1088502"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449129" indent="-272125" algn="l" defTabSz="1088502"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993380" indent="-272125" algn="l" defTabSz="1088502"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631" indent="-272125" algn="l" defTabSz="1088502"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1882" indent="-272125" algn="l" defTabSz="1088502"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132" indent="-272125" algn="l" defTabSz="1088502"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en-US"/>
      </a:defPPr>
      <a:lvl1pPr marL="0" algn="l" defTabSz="1088502" rtl="0" eaLnBrk="1" latinLnBrk="0" hangingPunct="1">
        <a:defRPr sz="21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mk:@MSITStore:F:\&#30005;&#23376;&#20070;&#23398;&#20064;&#25163;&#20876;\php5.chm::/fancy/function.define.html"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1.xml"/><Relationship Id="rId5" Type="http://schemas.openxmlformats.org/officeDocument/2006/relationships/image" Target="../media/image12.jpe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7.jpeg"/></Relationships>
</file>

<file path=ppt/slides/_rels/slide2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8.jpeg"/><Relationship Id="rId4" Type="http://schemas.openxmlformats.org/officeDocument/2006/relationships/image" Target="../media/image5.jpeg"/></Relationships>
</file>

<file path=ppt/slides/_rels/slide2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9.jpe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9.jpeg"/><Relationship Id="rId4" Type="http://schemas.openxmlformats.org/officeDocument/2006/relationships/image" Target="../media/image5.jpe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9.jpeg"/><Relationship Id="rId5" Type="http://schemas.openxmlformats.org/officeDocument/2006/relationships/image" Target="../media/image21.png"/><Relationship Id="rId4" Type="http://schemas.openxmlformats.org/officeDocument/2006/relationships/image" Target="../media/image20.png"/></Relationships>
</file>

<file path=ppt/slides/_rels/slide3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4.jpeg"/></Relationships>
</file>

<file path=ppt/slides/_rels/slide3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4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26.png"/></Relationships>
</file>

<file path=ppt/slides/_rels/slide4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28.png"/></Relationships>
</file>

<file path=ppt/slides/_rels/slide4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4.jpeg"/><Relationship Id="rId1" Type="http://schemas.openxmlformats.org/officeDocument/2006/relationships/slideLayout" Target="../slideLayouts/slideLayout1.xml"/><Relationship Id="rId4" Type="http://schemas.openxmlformats.org/officeDocument/2006/relationships/image" Target="../media/image17.jpeg"/></Relationships>
</file>

<file path=ppt/slides/_rels/slide5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4.jpeg"/><Relationship Id="rId1" Type="http://schemas.openxmlformats.org/officeDocument/2006/relationships/slideLayout" Target="../slideLayouts/slideLayout1.xml"/><Relationship Id="rId4" Type="http://schemas.openxmlformats.org/officeDocument/2006/relationships/image" Target="../media/image17.jpeg"/></Relationships>
</file>

<file path=ppt/slides/_rels/slide5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4.jpe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5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5.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90760" y="6"/>
            <a:ext cx="14486219" cy="685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406347" y="5335235"/>
            <a:ext cx="10799751" cy="1221943"/>
          </a:xfrm>
          <a:prstGeom prst="rect">
            <a:avLst/>
          </a:prstGeom>
          <a:noFill/>
        </p:spPr>
        <p:txBody>
          <a:bodyPr wrap="none" lIns="0" tIns="0" rIns="0" bIns="54425" rtlCol="0">
            <a:spAutoFit/>
          </a:bodyPr>
          <a:lstStyle/>
          <a:p>
            <a:pPr defTabSz="-756">
              <a:lnSpc>
                <a:spcPts val="3690"/>
              </a:lnSpc>
              <a:tabLst>
                <a:tab pos="30236" algn="l"/>
              </a:tabLst>
            </a:pPr>
            <a:r>
              <a:rPr lang="en-US" altLang="zh-CN" sz="2600" b="1" dirty="0">
                <a:solidFill>
                  <a:schemeClr val="bg1"/>
                </a:solidFill>
                <a:latin typeface="微软雅黑" pitchFamily="18" charset="0"/>
                <a:cs typeface="微软雅黑" pitchFamily="18" charset="0"/>
              </a:rPr>
              <a:t>《PHP</a:t>
            </a:r>
            <a:r>
              <a:rPr lang="zh-CN" altLang="en-US" sz="2600" b="1" dirty="0">
                <a:solidFill>
                  <a:schemeClr val="bg1"/>
                </a:solidFill>
                <a:latin typeface="微软雅黑" pitchFamily="18" charset="0"/>
                <a:cs typeface="微软雅黑" pitchFamily="18" charset="0"/>
              </a:rPr>
              <a:t>基础</a:t>
            </a:r>
            <a:r>
              <a:rPr lang="en-US" altLang="zh-CN" sz="2600" b="1" dirty="0">
                <a:solidFill>
                  <a:schemeClr val="bg1"/>
                </a:solidFill>
                <a:latin typeface="微软雅黑" pitchFamily="18" charset="0"/>
                <a:cs typeface="微软雅黑" pitchFamily="18" charset="0"/>
              </a:rPr>
              <a:t>》</a:t>
            </a:r>
            <a:endParaRPr lang="en-US" altLang="zh-CN" dirty="0" smtClean="0">
              <a:solidFill>
                <a:schemeClr val="bg1"/>
              </a:solidFill>
            </a:endParaRPr>
          </a:p>
          <a:p>
            <a:pPr>
              <a:lnSpc>
                <a:spcPts val="1190"/>
              </a:lnSpc>
            </a:pPr>
            <a:endParaRPr lang="en-US" altLang="zh-CN" dirty="0" smtClean="0">
              <a:solidFill>
                <a:schemeClr val="bg1"/>
              </a:solidFill>
            </a:endParaRPr>
          </a:p>
          <a:p>
            <a:pPr algn="r" defTabSz="-756">
              <a:lnSpc>
                <a:spcPts val="4166"/>
              </a:lnSpc>
              <a:tabLst>
                <a:tab pos="30236" algn="l"/>
              </a:tabLst>
            </a:pPr>
            <a:r>
              <a:rPr lang="zh-CN" altLang="en-US" sz="4800" b="1" dirty="0">
                <a:solidFill>
                  <a:schemeClr val="bg1"/>
                </a:solidFill>
                <a:latin typeface="微软雅黑" pitchFamily="18" charset="0"/>
                <a:cs typeface="微软雅黑" pitchFamily="18" charset="0"/>
              </a:rPr>
              <a:t>第</a:t>
            </a:r>
            <a:r>
              <a:rPr lang="en-US" altLang="zh-CN" sz="4800" b="1" dirty="0">
                <a:solidFill>
                  <a:schemeClr val="bg1"/>
                </a:solidFill>
                <a:latin typeface="微软雅黑" pitchFamily="18" charset="0"/>
                <a:cs typeface="微软雅黑" pitchFamily="18" charset="0"/>
              </a:rPr>
              <a:t>2</a:t>
            </a:r>
            <a:r>
              <a:rPr lang="zh-CN" altLang="en-US" sz="4800" b="1" dirty="0">
                <a:solidFill>
                  <a:schemeClr val="bg1"/>
                </a:solidFill>
                <a:latin typeface="微软雅黑" pitchFamily="18" charset="0"/>
                <a:cs typeface="微软雅黑" pitchFamily="18" charset="0"/>
              </a:rPr>
              <a:t>章：</a:t>
            </a:r>
            <a:r>
              <a:rPr lang="en-US" altLang="zh-CN" sz="4800" b="1" dirty="0">
                <a:solidFill>
                  <a:schemeClr val="bg1"/>
                </a:solidFill>
                <a:latin typeface="微软雅黑" pitchFamily="18" charset="0"/>
                <a:cs typeface="微软雅黑" pitchFamily="18" charset="0"/>
              </a:rPr>
              <a:t>PHP</a:t>
            </a:r>
            <a:r>
              <a:rPr lang="zh-CN" altLang="en-US" sz="4800" b="1" dirty="0">
                <a:solidFill>
                  <a:schemeClr val="bg1"/>
                </a:solidFill>
                <a:latin typeface="微软雅黑" pitchFamily="18" charset="0"/>
                <a:cs typeface="微软雅黑" pitchFamily="18" charset="0"/>
              </a:rPr>
              <a:t>基本语法</a:t>
            </a:r>
          </a:p>
        </p:txBody>
      </p:sp>
      <p:sp>
        <p:nvSpPr>
          <p:cNvPr id="3" name="灯片编号占位符 2"/>
          <p:cNvSpPr>
            <a:spLocks noGrp="1"/>
          </p:cNvSpPr>
          <p:nvPr>
            <p:ph type="sldNum" sz="quarter" idx="12"/>
          </p:nvPr>
        </p:nvSpPr>
        <p:spPr/>
        <p:txBody>
          <a:bodyPr/>
          <a:lstStyle/>
          <a:p>
            <a:fld id="{B6F15528-21DE-4FAA-801E-634DDDAF4B2B}" type="slidenum">
              <a:rPr lang="en-US" smtClean="0"/>
              <a:pPr/>
              <a:t>1</a:t>
            </a:fld>
            <a:r>
              <a:rPr lang="en-US" dirty="0" smtClean="0"/>
              <a:t>/54</a:t>
            </a:r>
            <a:endParaRPr lang="en-US" dirty="0"/>
          </a:p>
        </p:txBody>
      </p:sp>
      <p:pic>
        <p:nvPicPr>
          <p:cNvPr id="5" name="image2.png"/>
          <p:cNvPicPr>
            <a:picLocks noChangeAspect="1"/>
          </p:cNvPicPr>
          <p:nvPr/>
        </p:nvPicPr>
        <p:blipFill>
          <a:blip r:embed="rId4" cstate="print">
            <a:extLst/>
          </a:blip>
          <a:stretch>
            <a:fillRect/>
          </a:stretch>
        </p:blipFill>
        <p:spPr>
          <a:xfrm>
            <a:off x="316249" y="488988"/>
            <a:ext cx="1949208" cy="311112"/>
          </a:xfrm>
          <a:prstGeom prst="rect">
            <a:avLst/>
          </a:prstGeom>
          <a:ln w="12700">
            <a:miter lim="400000"/>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13"/>
          <p:cNvSpPr>
            <a:spLocks noGrp="1"/>
          </p:cNvSpPr>
          <p:nvPr>
            <p:ph type="sldNum" sz="quarter" idx="12"/>
          </p:nvPr>
        </p:nvSpPr>
        <p:spPr/>
        <p:txBody>
          <a:bodyPr/>
          <a:lstStyle/>
          <a:p>
            <a:fld id="{B6F15528-21DE-4FAA-801E-634DDDAF4B2B}" type="slidenum">
              <a:rPr lang="en-US" smtClean="0"/>
              <a:pPr/>
              <a:t>10</a:t>
            </a:fld>
            <a:r>
              <a:rPr lang="en-US" smtClean="0"/>
              <a:t>/54</a:t>
            </a:r>
            <a:endParaRPr lang="en-US" dirty="0"/>
          </a:p>
        </p:txBody>
      </p:sp>
      <p:sp>
        <p:nvSpPr>
          <p:cNvPr id="15" name="TextBox 1"/>
          <p:cNvSpPr txBox="1"/>
          <p:nvPr/>
        </p:nvSpPr>
        <p:spPr>
          <a:xfrm>
            <a:off x="4469819" y="279465"/>
            <a:ext cx="7415833" cy="606390"/>
          </a:xfrm>
          <a:prstGeom prst="rect">
            <a:avLst/>
          </a:prstGeom>
          <a:noFill/>
        </p:spPr>
        <p:txBody>
          <a:bodyPr wrap="square" lIns="0" tIns="0" rIns="0" bIns="54425" rtlCol="0">
            <a:spAutoFit/>
          </a:bodyPr>
          <a:lstStyle/>
          <a:p>
            <a:pPr algn="r" defTabSz="-756">
              <a:lnSpc>
                <a:spcPts val="4285"/>
              </a:lnSpc>
            </a:pPr>
            <a:r>
              <a:rPr lang="zh-CN" altLang="en-US" sz="4300" dirty="0">
                <a:solidFill>
                  <a:srgbClr val="004D73"/>
                </a:solidFill>
                <a:latin typeface="黑体" pitchFamily="18" charset="0"/>
                <a:cs typeface="黑体" pitchFamily="18" charset="0"/>
              </a:rPr>
              <a:t>变量的赋值方式</a:t>
            </a:r>
          </a:p>
        </p:txBody>
      </p:sp>
      <p:sp>
        <p:nvSpPr>
          <p:cNvPr id="10" name="TextBox 9"/>
          <p:cNvSpPr txBox="1"/>
          <p:nvPr/>
        </p:nvSpPr>
        <p:spPr>
          <a:xfrm>
            <a:off x="1320628" y="1371918"/>
            <a:ext cx="8736463" cy="879354"/>
          </a:xfrm>
          <a:prstGeom prst="rect">
            <a:avLst/>
          </a:prstGeom>
          <a:noFill/>
        </p:spPr>
        <p:txBody>
          <a:bodyPr wrap="square" lIns="108850" tIns="54425" rIns="108850" bIns="54425" rtlCol="0">
            <a:spAutoFit/>
          </a:bodyPr>
          <a:lstStyle/>
          <a:p>
            <a:r>
              <a:rPr lang="en-US" altLang="zh-CN" dirty="0" smtClean="0">
                <a:solidFill>
                  <a:srgbClr val="4BACC6"/>
                </a:solidFill>
                <a:latin typeface="Wingdings" pitchFamily="18" charset="0"/>
                <a:cs typeface="Wingdings" pitchFamily="18" charset="0"/>
              </a:rPr>
              <a:t></a:t>
            </a:r>
            <a:r>
              <a:rPr lang="zh-CN" altLang="en-US" sz="2900" dirty="0">
                <a:solidFill>
                  <a:srgbClr val="000000"/>
                </a:solidFill>
                <a:latin typeface="黑体" pitchFamily="18" charset="0"/>
                <a:cs typeface="黑体" pitchFamily="18" charset="0"/>
              </a:rPr>
              <a:t>引用赋值</a:t>
            </a:r>
            <a:endParaRPr lang="en-US" altLang="zh-CN" sz="2900" dirty="0">
              <a:solidFill>
                <a:srgbClr val="000000"/>
              </a:solidFill>
              <a:latin typeface="黑体" pitchFamily="18" charset="0"/>
              <a:cs typeface="黑体" pitchFamily="18" charset="0"/>
            </a:endParaRPr>
          </a:p>
          <a:p>
            <a:endParaRPr lang="zh-CN" altLang="en-US" dirty="0"/>
          </a:p>
        </p:txBody>
      </p:sp>
      <p:sp>
        <p:nvSpPr>
          <p:cNvPr id="11" name="TextBox 1"/>
          <p:cNvSpPr txBox="1"/>
          <p:nvPr/>
        </p:nvSpPr>
        <p:spPr>
          <a:xfrm>
            <a:off x="1726975" y="1905442"/>
            <a:ext cx="8925520" cy="1865709"/>
          </a:xfrm>
          <a:prstGeom prst="rect">
            <a:avLst/>
          </a:prstGeom>
          <a:noFill/>
        </p:spPr>
        <p:txBody>
          <a:bodyPr wrap="none" lIns="0" tIns="0" rIns="0" bIns="54425" rtlCol="0">
            <a:spAutoFit/>
          </a:bodyPr>
          <a:lstStyle/>
          <a:p>
            <a:pPr lvl="0"/>
            <a:r>
              <a:rPr lang="en-US" altLang="zh-CN" sz="2400" dirty="0">
                <a:solidFill>
                  <a:srgbClr val="4BACC6"/>
                </a:solidFill>
                <a:latin typeface="Wingdings" pitchFamily="18" charset="0"/>
                <a:cs typeface="Wingdings" pitchFamily="18" charset="0"/>
              </a:rPr>
              <a:t></a:t>
            </a:r>
            <a:r>
              <a:rPr lang="zh-CN" altLang="zh-CN" sz="2400" dirty="0">
                <a:solidFill>
                  <a:srgbClr val="000000"/>
                </a:solidFill>
                <a:latin typeface="Times New Roman" pitchFamily="18" charset="0"/>
                <a:cs typeface="Times New Roman" pitchFamily="18" charset="0"/>
              </a:rPr>
              <a:t>通过</a:t>
            </a:r>
            <a:r>
              <a:rPr lang="en-US" altLang="zh-CN" sz="2400" dirty="0">
                <a:solidFill>
                  <a:srgbClr val="000000"/>
                </a:solidFill>
                <a:latin typeface="Times New Roman" pitchFamily="18" charset="0"/>
                <a:cs typeface="Times New Roman" pitchFamily="18" charset="0"/>
              </a:rPr>
              <a:t>&amp;</a:t>
            </a:r>
            <a:r>
              <a:rPr lang="zh-CN" altLang="zh-CN" sz="2400" dirty="0">
                <a:solidFill>
                  <a:srgbClr val="000000"/>
                </a:solidFill>
                <a:latin typeface="Times New Roman" pitchFamily="18" charset="0"/>
                <a:cs typeface="Times New Roman" pitchFamily="18" charset="0"/>
              </a:rPr>
              <a:t>符号实现的，并非真正意义上的赋值，而是一个变量引用</a:t>
            </a:r>
            <a:endParaRPr lang="en-US" altLang="zh-CN" sz="2400" dirty="0">
              <a:solidFill>
                <a:srgbClr val="000000"/>
              </a:solidFill>
              <a:latin typeface="Times New Roman" pitchFamily="18" charset="0"/>
              <a:cs typeface="Times New Roman" pitchFamily="18" charset="0"/>
            </a:endParaRPr>
          </a:p>
          <a:p>
            <a:pPr lvl="0"/>
            <a:r>
              <a:rPr lang="zh-CN" altLang="zh-CN" sz="2400" dirty="0">
                <a:solidFill>
                  <a:srgbClr val="000000"/>
                </a:solidFill>
                <a:latin typeface="Times New Roman" pitchFamily="18" charset="0"/>
                <a:cs typeface="Times New Roman" pitchFamily="18" charset="0"/>
              </a:rPr>
              <a:t>另一个变量的内存空间地址，两个变量使用同一个存储空间，因此</a:t>
            </a:r>
            <a:endParaRPr lang="en-US" altLang="zh-CN" sz="2400" dirty="0">
              <a:solidFill>
                <a:srgbClr val="000000"/>
              </a:solidFill>
              <a:latin typeface="Times New Roman" pitchFamily="18" charset="0"/>
              <a:cs typeface="Times New Roman" pitchFamily="18" charset="0"/>
            </a:endParaRPr>
          </a:p>
          <a:p>
            <a:pPr lvl="0"/>
            <a:r>
              <a:rPr lang="zh-CN" altLang="zh-CN" sz="2400" dirty="0">
                <a:solidFill>
                  <a:srgbClr val="000000"/>
                </a:solidFill>
                <a:latin typeface="Times New Roman" pitchFamily="18" charset="0"/>
                <a:cs typeface="Times New Roman" pitchFamily="18" charset="0"/>
              </a:rPr>
              <a:t>任何一个变量的值改变都会影响另一个变量的值。</a:t>
            </a:r>
            <a:endParaRPr lang="en-US" altLang="zh-CN" sz="2400" dirty="0">
              <a:solidFill>
                <a:srgbClr val="000000"/>
              </a:solidFill>
              <a:latin typeface="Times New Roman" pitchFamily="18" charset="0"/>
              <a:cs typeface="Times New Roman" pitchFamily="18" charset="0"/>
            </a:endParaRPr>
          </a:p>
          <a:p>
            <a:pPr lvl="0"/>
            <a:r>
              <a:rPr lang="zh-CN" altLang="zh-CN" sz="2400" dirty="0">
                <a:solidFill>
                  <a:srgbClr val="000000"/>
                </a:solidFill>
                <a:latin typeface="Times New Roman" pitchFamily="18" charset="0"/>
                <a:cs typeface="Times New Roman" pitchFamily="18" charset="0"/>
              </a:rPr>
              <a:t>实质是两个变量指向同一个内存空间 。</a:t>
            </a:r>
          </a:p>
          <a:p>
            <a:pPr defTabSz="-756">
              <a:lnSpc>
                <a:spcPts val="2619"/>
              </a:lnSpc>
            </a:pPr>
            <a:endParaRPr lang="en-US" altLang="zh-CN" sz="2400" dirty="0">
              <a:solidFill>
                <a:srgbClr val="000000"/>
              </a:solidFill>
              <a:latin typeface="Times New Roman" pitchFamily="18" charset="0"/>
              <a:cs typeface="Times New Roman" pitchFamily="18" charset="0"/>
            </a:endParaRPr>
          </a:p>
        </p:txBody>
      </p:sp>
      <p:pic>
        <p:nvPicPr>
          <p:cNvPr id="16" name="Picture 3"/>
          <p:cNvPicPr>
            <a:picLocks noChangeAspect="1" noChangeArrowheads="1"/>
          </p:cNvPicPr>
          <p:nvPr/>
        </p:nvPicPr>
        <p:blipFill>
          <a:blip r:embed="rId2" cstate="print"/>
          <a:srcRect/>
          <a:stretch>
            <a:fillRect/>
          </a:stretch>
        </p:blipFill>
        <p:spPr bwMode="auto">
          <a:xfrm>
            <a:off x="1930149" y="3658447"/>
            <a:ext cx="9142810" cy="1981659"/>
          </a:xfrm>
          <a:prstGeom prst="rect">
            <a:avLst/>
          </a:prstGeom>
          <a:noFill/>
        </p:spPr>
      </p:pic>
      <p:sp>
        <p:nvSpPr>
          <p:cNvPr id="17" name="TextBox 16"/>
          <p:cNvSpPr txBox="1"/>
          <p:nvPr/>
        </p:nvSpPr>
        <p:spPr>
          <a:xfrm>
            <a:off x="2539669" y="4039536"/>
            <a:ext cx="6704727" cy="1402575"/>
          </a:xfrm>
          <a:prstGeom prst="rect">
            <a:avLst/>
          </a:prstGeom>
          <a:noFill/>
        </p:spPr>
        <p:txBody>
          <a:bodyPr wrap="square" lIns="108850" tIns="54425" rIns="108850" bIns="54425" rtlCol="0">
            <a:spAutoFit/>
          </a:bodyPr>
          <a:lstStyle/>
          <a:p>
            <a:r>
              <a:rPr lang="en-US" altLang="zh-CN" dirty="0" smtClean="0"/>
              <a:t>$a = 5;</a:t>
            </a:r>
          </a:p>
          <a:p>
            <a:r>
              <a:rPr lang="en-US" altLang="zh-CN" dirty="0" smtClean="0"/>
              <a:t>$b = &amp;$a;</a:t>
            </a:r>
          </a:p>
          <a:p>
            <a:r>
              <a:rPr lang="en-US" altLang="zh-CN" dirty="0" smtClean="0"/>
              <a:t>$a = 7;</a:t>
            </a:r>
          </a:p>
          <a:p>
            <a:r>
              <a:rPr lang="en-US" altLang="zh-CN" dirty="0" smtClean="0"/>
              <a:t>echo  ‘a=’.$a.’  b=’.$b;</a:t>
            </a:r>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13"/>
          <p:cNvSpPr>
            <a:spLocks noGrp="1"/>
          </p:cNvSpPr>
          <p:nvPr>
            <p:ph type="sldNum" sz="quarter" idx="12"/>
          </p:nvPr>
        </p:nvSpPr>
        <p:spPr/>
        <p:txBody>
          <a:bodyPr/>
          <a:lstStyle/>
          <a:p>
            <a:fld id="{B6F15528-21DE-4FAA-801E-634DDDAF4B2B}" type="slidenum">
              <a:rPr lang="en-US" smtClean="0"/>
              <a:pPr/>
              <a:t>11</a:t>
            </a:fld>
            <a:r>
              <a:rPr lang="en-US" smtClean="0"/>
              <a:t>/54</a:t>
            </a:r>
            <a:endParaRPr lang="en-US" dirty="0"/>
          </a:p>
        </p:txBody>
      </p:sp>
      <p:sp>
        <p:nvSpPr>
          <p:cNvPr id="15" name="TextBox 1"/>
          <p:cNvSpPr txBox="1"/>
          <p:nvPr/>
        </p:nvSpPr>
        <p:spPr>
          <a:xfrm>
            <a:off x="4469819" y="279465"/>
            <a:ext cx="7415833" cy="606390"/>
          </a:xfrm>
          <a:prstGeom prst="rect">
            <a:avLst/>
          </a:prstGeom>
          <a:noFill/>
        </p:spPr>
        <p:txBody>
          <a:bodyPr wrap="square" lIns="0" tIns="0" rIns="0" bIns="54425" rtlCol="0">
            <a:spAutoFit/>
          </a:bodyPr>
          <a:lstStyle/>
          <a:p>
            <a:pPr algn="r" defTabSz="-756">
              <a:lnSpc>
                <a:spcPts val="4285"/>
              </a:lnSpc>
            </a:pPr>
            <a:r>
              <a:rPr lang="en-US" altLang="zh-CN" sz="4300" dirty="0">
                <a:solidFill>
                  <a:srgbClr val="004D73"/>
                </a:solidFill>
                <a:latin typeface="黑体" pitchFamily="18" charset="0"/>
                <a:cs typeface="黑体" pitchFamily="18" charset="0"/>
              </a:rPr>
              <a:t>PHP</a:t>
            </a:r>
            <a:r>
              <a:rPr lang="zh-CN" altLang="en-US" sz="4300" dirty="0">
                <a:solidFill>
                  <a:srgbClr val="004D73"/>
                </a:solidFill>
                <a:latin typeface="黑体" pitchFamily="18" charset="0"/>
                <a:cs typeface="黑体" pitchFamily="18" charset="0"/>
              </a:rPr>
              <a:t>系统变量</a:t>
            </a:r>
          </a:p>
        </p:txBody>
      </p:sp>
      <p:sp>
        <p:nvSpPr>
          <p:cNvPr id="8" name="文本框 1"/>
          <p:cNvSpPr txBox="1"/>
          <p:nvPr/>
        </p:nvSpPr>
        <p:spPr>
          <a:xfrm>
            <a:off x="711108" y="990830"/>
            <a:ext cx="11174545" cy="1279464"/>
          </a:xfrm>
          <a:prstGeom prst="rect">
            <a:avLst/>
          </a:prstGeom>
          <a:noFill/>
        </p:spPr>
        <p:txBody>
          <a:bodyPr wrap="square" lIns="108850" tIns="54425" rIns="108850" bIns="54425" rtlCol="0">
            <a:spAutoFit/>
          </a:bodyPr>
          <a:lstStyle/>
          <a:p>
            <a:pPr marL="544251" indent="-544251"/>
            <a:r>
              <a:rPr lang="en-US" altLang="zh-CN" sz="3800" dirty="0">
                <a:solidFill>
                  <a:srgbClr val="4BACC6"/>
                </a:solidFill>
                <a:latin typeface="Wingdings" pitchFamily="18" charset="0"/>
                <a:cs typeface="Wingdings" pitchFamily="18" charset="0"/>
              </a:rPr>
              <a:t></a:t>
            </a:r>
            <a:r>
              <a:rPr lang="en-US" altLang="zh-CN" sz="3300" dirty="0">
                <a:solidFill>
                  <a:srgbClr val="000000"/>
                </a:solidFill>
                <a:latin typeface="黑体" pitchFamily="18" charset="0"/>
                <a:cs typeface="黑体" pitchFamily="18" charset="0"/>
              </a:rPr>
              <a:t>PHP</a:t>
            </a:r>
            <a:r>
              <a:rPr lang="zh-CN" altLang="zh-CN" sz="3300" dirty="0"/>
              <a:t>中常见的系统变量如下：</a:t>
            </a:r>
            <a:endParaRPr lang="zh-CN" altLang="zh-CN" sz="3300" dirty="0">
              <a:solidFill>
                <a:srgbClr val="000000"/>
              </a:solidFill>
              <a:latin typeface="黑体" pitchFamily="18" charset="0"/>
              <a:cs typeface="黑体" pitchFamily="18" charset="0"/>
            </a:endParaRPr>
          </a:p>
          <a:p>
            <a:pPr marL="544251" indent="-544251"/>
            <a:endParaRPr lang="zh-CN" altLang="en-US" sz="3800" dirty="0"/>
          </a:p>
        </p:txBody>
      </p:sp>
      <p:graphicFrame>
        <p:nvGraphicFramePr>
          <p:cNvPr id="12" name="表格 11"/>
          <p:cNvGraphicFramePr/>
          <p:nvPr/>
        </p:nvGraphicFramePr>
        <p:xfrm>
          <a:off x="1015868" y="1676788"/>
          <a:ext cx="10698781" cy="5049420"/>
        </p:xfrm>
        <a:graphic>
          <a:graphicData uri="http://schemas.openxmlformats.org/drawingml/2006/table">
            <a:tbl>
              <a:tblPr firstRow="1" bandRow="1">
                <a:tableStyleId>{5C22544A-7EE6-4342-B048-85BDC9FD1C3A}</a:tableStyleId>
              </a:tblPr>
              <a:tblGrid>
                <a:gridCol w="2466019"/>
                <a:gridCol w="8232762"/>
              </a:tblGrid>
              <a:tr h="448414">
                <a:tc>
                  <a:txBody>
                    <a:bodyPr/>
                    <a:lstStyle/>
                    <a:p>
                      <a:pPr algn="ctr">
                        <a:buNone/>
                      </a:pPr>
                      <a:r>
                        <a:rPr lang="zh-CN" altLang="en-US" sz="2100" dirty="0"/>
                        <a:t>变量名</a:t>
                      </a:r>
                    </a:p>
                  </a:txBody>
                  <a:tcPr marL="121904" marR="121904" marT="45731" marB="45731"/>
                </a:tc>
                <a:tc>
                  <a:txBody>
                    <a:bodyPr/>
                    <a:lstStyle/>
                    <a:p>
                      <a:pPr algn="ctr">
                        <a:buNone/>
                      </a:pPr>
                      <a:r>
                        <a:rPr lang="zh-CN" altLang="en-US" sz="2100" dirty="0"/>
                        <a:t>功能描述</a:t>
                      </a:r>
                    </a:p>
                  </a:txBody>
                  <a:tcPr marL="121904" marR="121904" marT="45731" marB="45731"/>
                </a:tc>
              </a:tr>
              <a:tr h="447779">
                <a:tc>
                  <a:txBody>
                    <a:bodyPr/>
                    <a:lstStyle/>
                    <a:p>
                      <a:pPr>
                        <a:buNone/>
                      </a:pPr>
                      <a:r>
                        <a:rPr lang="zh-CN" altLang="en-US" sz="2100" dirty="0"/>
                        <a:t>$_GET</a:t>
                      </a:r>
                    </a:p>
                  </a:txBody>
                  <a:tcPr marL="121904" marR="121904" marT="45731" marB="45731"/>
                </a:tc>
                <a:tc>
                  <a:txBody>
                    <a:bodyPr/>
                    <a:lstStyle/>
                    <a:p>
                      <a:pPr>
                        <a:buNone/>
                      </a:pPr>
                      <a:r>
                        <a:rPr lang="zh-CN" altLang="en-US" sz="2100"/>
                        <a:t>经由HTTP GET方法提交至脚本的变量</a:t>
                      </a:r>
                    </a:p>
                  </a:txBody>
                  <a:tcPr marL="121904" marR="121904" marT="45731" marB="45731"/>
                </a:tc>
              </a:tr>
              <a:tr h="449049">
                <a:tc>
                  <a:txBody>
                    <a:bodyPr/>
                    <a:lstStyle/>
                    <a:p>
                      <a:pPr>
                        <a:buNone/>
                      </a:pPr>
                      <a:r>
                        <a:rPr lang="zh-CN" altLang="en-US" sz="2100" dirty="0"/>
                        <a:t>$_POST</a:t>
                      </a:r>
                    </a:p>
                  </a:txBody>
                  <a:tcPr marL="121904" marR="121904" marT="45731" marB="45731"/>
                </a:tc>
                <a:tc>
                  <a:txBody>
                    <a:bodyPr/>
                    <a:lstStyle/>
                    <a:p>
                      <a:pPr>
                        <a:buNone/>
                      </a:pPr>
                      <a:r>
                        <a:rPr lang="zh-CN" altLang="en-US" sz="2100"/>
                        <a:t>经由HTTP POST方法提交至脚本的变量</a:t>
                      </a:r>
                    </a:p>
                  </a:txBody>
                  <a:tcPr marL="121904" marR="121904" marT="45731" marB="45731"/>
                </a:tc>
              </a:tr>
              <a:tr h="447779">
                <a:tc>
                  <a:txBody>
                    <a:bodyPr/>
                    <a:lstStyle/>
                    <a:p>
                      <a:pPr>
                        <a:buNone/>
                      </a:pPr>
                      <a:r>
                        <a:rPr lang="zh-CN" altLang="en-US" sz="2100" dirty="0"/>
                        <a:t>$_REQUEST</a:t>
                      </a:r>
                    </a:p>
                  </a:txBody>
                  <a:tcPr marL="121904" marR="121904" marT="45731" marB="45731"/>
                </a:tc>
                <a:tc>
                  <a:txBody>
                    <a:bodyPr/>
                    <a:lstStyle/>
                    <a:p>
                      <a:pPr>
                        <a:buNone/>
                      </a:pPr>
                      <a:r>
                        <a:rPr lang="zh-CN" altLang="en-US" sz="2100"/>
                        <a:t>经由GET、POST和 COOKIE机制提交至脚本的变量</a:t>
                      </a:r>
                    </a:p>
                  </a:txBody>
                  <a:tcPr marL="121904" marR="121904" marT="45731" marB="45731"/>
                </a:tc>
              </a:tr>
              <a:tr h="731689">
                <a:tc>
                  <a:txBody>
                    <a:bodyPr/>
                    <a:lstStyle/>
                    <a:p>
                      <a:pPr>
                        <a:buNone/>
                      </a:pPr>
                      <a:r>
                        <a:rPr lang="zh-CN" altLang="en-US" sz="2100" dirty="0"/>
                        <a:t>$_SERVER</a:t>
                      </a:r>
                    </a:p>
                  </a:txBody>
                  <a:tcPr marL="121904" marR="121904" marT="45731" marB="45731"/>
                </a:tc>
                <a:tc>
                  <a:txBody>
                    <a:bodyPr/>
                    <a:lstStyle/>
                    <a:p>
                      <a:pPr>
                        <a:buNone/>
                      </a:pPr>
                      <a:r>
                        <a:rPr lang="zh-CN" altLang="en-US" sz="2100"/>
                        <a:t>经由Web服务器设定或者直接与当前脚本的执行环境相关联</a:t>
                      </a:r>
                    </a:p>
                  </a:txBody>
                  <a:tcPr marL="121904" marR="121904" marT="45731" marB="45731"/>
                </a:tc>
              </a:tr>
              <a:tr h="448414">
                <a:tc>
                  <a:txBody>
                    <a:bodyPr/>
                    <a:lstStyle/>
                    <a:p>
                      <a:pPr>
                        <a:buNone/>
                      </a:pPr>
                      <a:r>
                        <a:rPr lang="zh-CN" altLang="en-US" sz="2100"/>
                        <a:t>$_ENV</a:t>
                      </a:r>
                    </a:p>
                  </a:txBody>
                  <a:tcPr marL="121904" marR="121904" marT="45731" marB="45731"/>
                </a:tc>
                <a:tc>
                  <a:txBody>
                    <a:bodyPr/>
                    <a:lstStyle/>
                    <a:p>
                      <a:pPr>
                        <a:buNone/>
                      </a:pPr>
                      <a:r>
                        <a:rPr lang="zh-CN" altLang="en-US" sz="2100" dirty="0"/>
                        <a:t>执行环节提交至脚本的变量</a:t>
                      </a:r>
                    </a:p>
                  </a:txBody>
                  <a:tcPr marL="121904" marR="121904" marT="45731" marB="45731"/>
                </a:tc>
              </a:tr>
              <a:tr h="447779">
                <a:tc>
                  <a:txBody>
                    <a:bodyPr/>
                    <a:lstStyle/>
                    <a:p>
                      <a:pPr>
                        <a:buNone/>
                      </a:pPr>
                      <a:r>
                        <a:rPr lang="zh-CN" altLang="en-US" sz="2100" dirty="0"/>
                        <a:t>$_</a:t>
                      </a:r>
                      <a:r>
                        <a:rPr lang="zh-CN" altLang="en-US" sz="2100" dirty="0" smtClean="0"/>
                        <a:t>F</a:t>
                      </a:r>
                      <a:r>
                        <a:rPr lang="en-US" altLang="zh-CN" sz="2100" smtClean="0"/>
                        <a:t>I</a:t>
                      </a:r>
                      <a:r>
                        <a:rPr lang="zh-CN" altLang="en-US" sz="2100" smtClean="0"/>
                        <a:t>LES</a:t>
                      </a:r>
                      <a:endParaRPr lang="zh-CN" altLang="en-US" sz="2100"/>
                    </a:p>
                  </a:txBody>
                  <a:tcPr marL="121904" marR="121904" marT="45731" marB="45731"/>
                </a:tc>
                <a:tc>
                  <a:txBody>
                    <a:bodyPr/>
                    <a:lstStyle/>
                    <a:p>
                      <a:pPr>
                        <a:buNone/>
                      </a:pPr>
                      <a:r>
                        <a:rPr lang="zh-CN" altLang="en-US" sz="2100"/>
                        <a:t>经由HTTP POST文件上传而提交至脚本的变量</a:t>
                      </a:r>
                    </a:p>
                  </a:txBody>
                  <a:tcPr marL="121904" marR="121904" marT="45731" marB="45731"/>
                </a:tc>
              </a:tr>
              <a:tr h="449049">
                <a:tc>
                  <a:txBody>
                    <a:bodyPr/>
                    <a:lstStyle/>
                    <a:p>
                      <a:pPr>
                        <a:buNone/>
                      </a:pPr>
                      <a:r>
                        <a:rPr lang="zh-CN" altLang="en-US" sz="2100"/>
                        <a:t>$_COOKLE</a:t>
                      </a:r>
                    </a:p>
                  </a:txBody>
                  <a:tcPr marL="121904" marR="121904" marT="45731" marB="45731"/>
                </a:tc>
                <a:tc>
                  <a:txBody>
                    <a:bodyPr/>
                    <a:lstStyle/>
                    <a:p>
                      <a:pPr>
                        <a:buNone/>
                      </a:pPr>
                      <a:r>
                        <a:rPr lang="zh-CN" altLang="en-US" sz="2100"/>
                        <a:t>经由HTTP Cookies方法提交至脚本的变量</a:t>
                      </a:r>
                    </a:p>
                  </a:txBody>
                  <a:tcPr marL="121904" marR="121904" marT="45731" marB="45731"/>
                </a:tc>
              </a:tr>
              <a:tr h="447779">
                <a:tc>
                  <a:txBody>
                    <a:bodyPr/>
                    <a:lstStyle/>
                    <a:p>
                      <a:pPr>
                        <a:buNone/>
                      </a:pPr>
                      <a:r>
                        <a:rPr lang="zh-CN" altLang="en-US" sz="2100"/>
                        <a:t>$_SESSION</a:t>
                      </a:r>
                    </a:p>
                  </a:txBody>
                  <a:tcPr marL="121904" marR="121904" marT="45731" marB="45731"/>
                </a:tc>
                <a:tc>
                  <a:txBody>
                    <a:bodyPr/>
                    <a:lstStyle/>
                    <a:p>
                      <a:pPr>
                        <a:buNone/>
                      </a:pPr>
                      <a:r>
                        <a:rPr lang="zh-CN" altLang="en-US" sz="2100"/>
                        <a:t>当前注册给脚本会话的变量</a:t>
                      </a:r>
                    </a:p>
                  </a:txBody>
                  <a:tcPr marL="121904" marR="121904" marT="45731" marB="45731"/>
                </a:tc>
              </a:tr>
              <a:tr h="731689">
                <a:tc>
                  <a:txBody>
                    <a:bodyPr/>
                    <a:lstStyle/>
                    <a:p>
                      <a:pPr>
                        <a:buNone/>
                      </a:pPr>
                      <a:r>
                        <a:rPr lang="zh-CN" altLang="en-US" sz="2100" dirty="0"/>
                        <a:t>$</a:t>
                      </a:r>
                      <a:r>
                        <a:rPr lang="zh-CN" altLang="en-US" sz="2100" dirty="0" smtClean="0"/>
                        <a:t>GLOBA</a:t>
                      </a:r>
                      <a:r>
                        <a:rPr lang="en-US" altLang="zh-CN" sz="2100" dirty="0" smtClean="0"/>
                        <a:t>L</a:t>
                      </a:r>
                      <a:r>
                        <a:rPr lang="zh-CN" altLang="en-US" sz="2100" dirty="0" smtClean="0"/>
                        <a:t>S</a:t>
                      </a:r>
                      <a:endParaRPr lang="zh-CN" altLang="en-US" sz="2100" dirty="0"/>
                    </a:p>
                  </a:txBody>
                  <a:tcPr marL="121904" marR="121904" marT="45731" marB="45731"/>
                </a:tc>
                <a:tc>
                  <a:txBody>
                    <a:bodyPr/>
                    <a:lstStyle/>
                    <a:p>
                      <a:pPr>
                        <a:buNone/>
                      </a:pPr>
                      <a:r>
                        <a:rPr lang="zh-CN" altLang="en-US" sz="2100" dirty="0"/>
                        <a:t>包含一个引用指向每个当前脚本的全局范围内有效的变量</a:t>
                      </a:r>
                    </a:p>
                  </a:txBody>
                  <a:tcPr marL="121904" marR="121904" marT="45731" marB="45731"/>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13"/>
          <p:cNvSpPr>
            <a:spLocks noGrp="1"/>
          </p:cNvSpPr>
          <p:nvPr>
            <p:ph type="sldNum" sz="quarter" idx="12"/>
          </p:nvPr>
        </p:nvSpPr>
        <p:spPr/>
        <p:txBody>
          <a:bodyPr/>
          <a:lstStyle/>
          <a:p>
            <a:fld id="{B6F15528-21DE-4FAA-801E-634DDDAF4B2B}" type="slidenum">
              <a:rPr lang="en-US" smtClean="0"/>
              <a:pPr/>
              <a:t>12</a:t>
            </a:fld>
            <a:r>
              <a:rPr lang="en-US" smtClean="0"/>
              <a:t>/54</a:t>
            </a:r>
            <a:endParaRPr lang="en-US" dirty="0"/>
          </a:p>
        </p:txBody>
      </p:sp>
      <p:sp>
        <p:nvSpPr>
          <p:cNvPr id="15" name="TextBox 1"/>
          <p:cNvSpPr txBox="1"/>
          <p:nvPr/>
        </p:nvSpPr>
        <p:spPr>
          <a:xfrm>
            <a:off x="4469819" y="279465"/>
            <a:ext cx="7415833" cy="606390"/>
          </a:xfrm>
          <a:prstGeom prst="rect">
            <a:avLst/>
          </a:prstGeom>
          <a:noFill/>
        </p:spPr>
        <p:txBody>
          <a:bodyPr wrap="square" lIns="0" tIns="0" rIns="0" bIns="54425" rtlCol="0">
            <a:spAutoFit/>
          </a:bodyPr>
          <a:lstStyle/>
          <a:p>
            <a:pPr algn="r" defTabSz="-756">
              <a:lnSpc>
                <a:spcPts val="4285"/>
              </a:lnSpc>
            </a:pPr>
            <a:r>
              <a:rPr lang="en-US" altLang="zh-CN" sz="4300" dirty="0">
                <a:solidFill>
                  <a:srgbClr val="004D73"/>
                </a:solidFill>
                <a:latin typeface="黑体" pitchFamily="18" charset="0"/>
                <a:cs typeface="黑体" pitchFamily="18" charset="0"/>
              </a:rPr>
              <a:t>PHP</a:t>
            </a:r>
            <a:r>
              <a:rPr lang="zh-CN" altLang="en-US" sz="4300" dirty="0">
                <a:solidFill>
                  <a:srgbClr val="004D73"/>
                </a:solidFill>
                <a:latin typeface="黑体" pitchFamily="18" charset="0"/>
                <a:cs typeface="黑体" pitchFamily="18" charset="0"/>
              </a:rPr>
              <a:t>常量的定义与使用</a:t>
            </a:r>
          </a:p>
        </p:txBody>
      </p:sp>
      <p:sp>
        <p:nvSpPr>
          <p:cNvPr id="10" name="TextBox 9"/>
          <p:cNvSpPr txBox="1"/>
          <p:nvPr/>
        </p:nvSpPr>
        <p:spPr>
          <a:xfrm>
            <a:off x="1320628" y="1524353"/>
            <a:ext cx="8736463" cy="2664458"/>
          </a:xfrm>
          <a:prstGeom prst="rect">
            <a:avLst/>
          </a:prstGeom>
          <a:noFill/>
        </p:spPr>
        <p:txBody>
          <a:bodyPr wrap="square" lIns="108850" tIns="54425" rIns="108850" bIns="54425" rtlCol="0">
            <a:spAutoFit/>
          </a:bodyPr>
          <a:lstStyle/>
          <a:p>
            <a:r>
              <a:rPr lang="en-US" altLang="zh-CN" dirty="0" smtClean="0">
                <a:solidFill>
                  <a:srgbClr val="4BACC6"/>
                </a:solidFill>
                <a:latin typeface="Wingdings" pitchFamily="18" charset="0"/>
              </a:rPr>
              <a:t>	</a:t>
            </a:r>
            <a:r>
              <a:rPr lang="en-US" altLang="zh-CN" sz="2900" b="1" dirty="0"/>
              <a:t>define(</a:t>
            </a:r>
            <a:r>
              <a:rPr lang="en-US" altLang="zh-CN" sz="2900" b="1" dirty="0" err="1"/>
              <a:t>name,value</a:t>
            </a:r>
            <a:r>
              <a:rPr lang="en-US" altLang="zh-CN" sz="2900" b="1" dirty="0"/>
              <a:t>[,insensitive]); </a:t>
            </a:r>
            <a:endParaRPr lang="zh-CN" altLang="zh-CN" sz="2900" dirty="0"/>
          </a:p>
          <a:p>
            <a:r>
              <a:rPr lang="en-US" altLang="zh-CN" sz="2900" dirty="0"/>
              <a:t>define</a:t>
            </a:r>
            <a:r>
              <a:rPr lang="zh-CN" altLang="zh-CN" sz="2900" dirty="0"/>
              <a:t>中的三个参数分别为：参数名、参数值、参数名大小写不敏感</a:t>
            </a:r>
            <a:r>
              <a:rPr lang="en-US" altLang="zh-CN" sz="2900" dirty="0"/>
              <a:t>(</a:t>
            </a:r>
            <a:r>
              <a:rPr lang="zh-CN" altLang="zh-CN" sz="2900" dirty="0"/>
              <a:t>默认为</a:t>
            </a:r>
            <a:r>
              <a:rPr lang="en-US" altLang="zh-CN" sz="2900" dirty="0"/>
              <a:t>false,</a:t>
            </a:r>
            <a:r>
              <a:rPr lang="zh-CN" altLang="zh-CN" sz="2900" dirty="0"/>
              <a:t>即大小写敏感</a:t>
            </a:r>
            <a:r>
              <a:rPr lang="en-US" altLang="zh-CN" sz="2900" dirty="0"/>
              <a:t>)</a:t>
            </a:r>
            <a:r>
              <a:rPr lang="zh-CN" altLang="zh-CN" sz="2900" dirty="0"/>
              <a:t>。</a:t>
            </a:r>
          </a:p>
          <a:p>
            <a:pPr lvl="0"/>
            <a:endParaRPr lang="zh-CN" altLang="zh-CN" sz="2900" dirty="0"/>
          </a:p>
          <a:p>
            <a:endParaRPr lang="en-US" altLang="zh-CN" sz="2900" dirty="0">
              <a:solidFill>
                <a:srgbClr val="000000"/>
              </a:solidFill>
              <a:latin typeface="黑体" pitchFamily="18" charset="0"/>
              <a:cs typeface="黑体" pitchFamily="18" charset="0"/>
            </a:endParaRPr>
          </a:p>
          <a:p>
            <a:endParaRPr lang="zh-CN" altLang="en-US" dirty="0"/>
          </a:p>
        </p:txBody>
      </p:sp>
      <p:sp>
        <p:nvSpPr>
          <p:cNvPr id="8" name="文本框 1"/>
          <p:cNvSpPr txBox="1"/>
          <p:nvPr/>
        </p:nvSpPr>
        <p:spPr>
          <a:xfrm>
            <a:off x="608806" y="990829"/>
            <a:ext cx="11174545" cy="1787295"/>
          </a:xfrm>
          <a:prstGeom prst="rect">
            <a:avLst/>
          </a:prstGeom>
          <a:noFill/>
        </p:spPr>
        <p:txBody>
          <a:bodyPr wrap="square" lIns="108850" tIns="54425" rIns="108850" bIns="54425" rtlCol="0">
            <a:spAutoFit/>
          </a:bodyPr>
          <a:lstStyle/>
          <a:p>
            <a:pPr marL="544251" indent="-544251"/>
            <a:r>
              <a:rPr lang="en-US" altLang="zh-CN" sz="3800" dirty="0">
                <a:solidFill>
                  <a:srgbClr val="4BACC6"/>
                </a:solidFill>
                <a:latin typeface="Wingdings" pitchFamily="18" charset="0"/>
                <a:cs typeface="Wingdings" pitchFamily="18" charset="0"/>
              </a:rPr>
              <a:t></a:t>
            </a:r>
            <a:r>
              <a:rPr lang="en-US" altLang="zh-CN" sz="3300" dirty="0">
                <a:solidFill>
                  <a:srgbClr val="000000"/>
                </a:solidFill>
                <a:latin typeface="黑体" pitchFamily="18" charset="0"/>
                <a:cs typeface="黑体" pitchFamily="18" charset="0"/>
              </a:rPr>
              <a:t>PHP</a:t>
            </a:r>
            <a:r>
              <a:rPr lang="zh-CN" altLang="zh-CN" sz="3300" dirty="0"/>
              <a:t>中常量的定义方式：</a:t>
            </a:r>
          </a:p>
          <a:p>
            <a:pPr marL="544251" indent="-544251"/>
            <a:endParaRPr lang="zh-CN" altLang="zh-CN" sz="3300" dirty="0">
              <a:solidFill>
                <a:srgbClr val="000000"/>
              </a:solidFill>
              <a:latin typeface="黑体" pitchFamily="18" charset="0"/>
              <a:cs typeface="黑体" pitchFamily="18" charset="0"/>
            </a:endParaRPr>
          </a:p>
          <a:p>
            <a:pPr marL="544251" indent="-544251"/>
            <a:endParaRPr lang="zh-CN" altLang="en-US" sz="3800" dirty="0"/>
          </a:p>
        </p:txBody>
      </p:sp>
      <p:sp>
        <p:nvSpPr>
          <p:cNvPr id="6" name="文本框 1"/>
          <p:cNvSpPr txBox="1"/>
          <p:nvPr/>
        </p:nvSpPr>
        <p:spPr>
          <a:xfrm>
            <a:off x="609521" y="2743835"/>
            <a:ext cx="10666611" cy="1787295"/>
          </a:xfrm>
          <a:prstGeom prst="rect">
            <a:avLst/>
          </a:prstGeom>
          <a:noFill/>
        </p:spPr>
        <p:txBody>
          <a:bodyPr wrap="square" lIns="108850" tIns="54425" rIns="108850" bIns="54425" rtlCol="0">
            <a:spAutoFit/>
          </a:bodyPr>
          <a:lstStyle/>
          <a:p>
            <a:pPr marL="544251" indent="-544251"/>
            <a:r>
              <a:rPr lang="en-US" altLang="zh-CN" sz="3800" dirty="0">
                <a:solidFill>
                  <a:srgbClr val="4BACC6"/>
                </a:solidFill>
                <a:latin typeface="Wingdings" pitchFamily="18" charset="0"/>
                <a:cs typeface="Wingdings" pitchFamily="18" charset="0"/>
              </a:rPr>
              <a:t></a:t>
            </a:r>
            <a:r>
              <a:rPr lang="zh-CN" altLang="zh-CN" sz="3300" dirty="0"/>
              <a:t>常量的</a:t>
            </a:r>
            <a:r>
              <a:rPr lang="zh-CN" altLang="en-US" sz="3300" dirty="0"/>
              <a:t>使用注意事项</a:t>
            </a:r>
            <a:r>
              <a:rPr lang="zh-CN" altLang="zh-CN" sz="3300" dirty="0"/>
              <a:t>：</a:t>
            </a:r>
          </a:p>
          <a:p>
            <a:pPr marL="544251" indent="-544251"/>
            <a:endParaRPr lang="zh-CN" altLang="zh-CN" sz="3300" dirty="0">
              <a:solidFill>
                <a:srgbClr val="000000"/>
              </a:solidFill>
              <a:latin typeface="黑体" pitchFamily="18" charset="0"/>
              <a:cs typeface="黑体" pitchFamily="18" charset="0"/>
            </a:endParaRPr>
          </a:p>
          <a:p>
            <a:pPr marL="544251" indent="-544251"/>
            <a:endParaRPr lang="zh-CN" altLang="en-US" sz="3800" dirty="0"/>
          </a:p>
        </p:txBody>
      </p:sp>
      <p:sp>
        <p:nvSpPr>
          <p:cNvPr id="7" name="TextBox 6"/>
          <p:cNvSpPr txBox="1"/>
          <p:nvPr/>
        </p:nvSpPr>
        <p:spPr>
          <a:xfrm>
            <a:off x="1320628" y="3353577"/>
            <a:ext cx="10361851" cy="3110734"/>
          </a:xfrm>
          <a:prstGeom prst="rect">
            <a:avLst/>
          </a:prstGeom>
          <a:noFill/>
        </p:spPr>
        <p:txBody>
          <a:bodyPr wrap="square" lIns="108850" tIns="54425" rIns="108850" bIns="54425" rtlCol="0">
            <a:spAutoFit/>
          </a:bodyPr>
          <a:lstStyle/>
          <a:p>
            <a:r>
              <a:rPr lang="en-US" altLang="zh-CN" dirty="0" smtClean="0">
                <a:solidFill>
                  <a:srgbClr val="4BACC6"/>
                </a:solidFill>
                <a:latin typeface="Wingdings" pitchFamily="18" charset="0"/>
                <a:cs typeface="Wingdings" pitchFamily="18" charset="0"/>
              </a:rPr>
              <a:t></a:t>
            </a:r>
            <a:r>
              <a:rPr lang="zh-CN" altLang="zh-CN" sz="2900" dirty="0"/>
              <a:t>常量前面没有美元符号（</a:t>
            </a:r>
            <a:r>
              <a:rPr lang="en-US" altLang="zh-CN" sz="2900" i="1" dirty="0"/>
              <a:t>$</a:t>
            </a:r>
            <a:r>
              <a:rPr lang="zh-CN" altLang="zh-CN" sz="2900" dirty="0"/>
              <a:t>）</a:t>
            </a:r>
            <a:r>
              <a:rPr lang="en-US" altLang="zh-CN" sz="2900" dirty="0"/>
              <a:t>;</a:t>
            </a:r>
            <a:r>
              <a:rPr lang="zh-CN" altLang="zh-CN" sz="2900" dirty="0"/>
              <a:t>常量名以字母或下划线开始，后面跟着任何字母，数字或下划线</a:t>
            </a:r>
          </a:p>
          <a:p>
            <a:pPr lvl="0"/>
            <a:r>
              <a:rPr lang="en-US" altLang="zh-CN" sz="2900" dirty="0">
                <a:solidFill>
                  <a:srgbClr val="4BACC6"/>
                </a:solidFill>
                <a:latin typeface="Wingdings" pitchFamily="18" charset="0"/>
                <a:cs typeface="Wingdings" pitchFamily="18" charset="0"/>
              </a:rPr>
              <a:t></a:t>
            </a:r>
            <a:r>
              <a:rPr lang="zh-CN" altLang="zh-CN" sz="2900" dirty="0"/>
              <a:t>常量只能用 </a:t>
            </a:r>
            <a:r>
              <a:rPr lang="en-US" altLang="zh-CN" sz="2900" b="1" u="sng" dirty="0">
                <a:hlinkClick r:id="rId2" action="ppaction://hlinkfile"/>
              </a:rPr>
              <a:t>define()</a:t>
            </a:r>
            <a:r>
              <a:rPr lang="en-US" altLang="zh-CN" sz="2900" dirty="0"/>
              <a:t> </a:t>
            </a:r>
            <a:r>
              <a:rPr lang="zh-CN" altLang="zh-CN" sz="2900" dirty="0"/>
              <a:t>函数定义，而不能通过赋值语句；</a:t>
            </a:r>
          </a:p>
          <a:p>
            <a:r>
              <a:rPr lang="en-US" altLang="zh-CN" sz="2900" dirty="0">
                <a:solidFill>
                  <a:srgbClr val="4BACC6"/>
                </a:solidFill>
                <a:latin typeface="Wingdings" pitchFamily="18" charset="0"/>
                <a:cs typeface="Wingdings" pitchFamily="18" charset="0"/>
              </a:rPr>
              <a:t></a:t>
            </a:r>
            <a:r>
              <a:rPr lang="zh-CN" altLang="zh-CN" sz="2900" dirty="0"/>
              <a:t>常量可以不用理会变量范围的规则而在任何地方定义和访问；</a:t>
            </a:r>
            <a:r>
              <a:rPr lang="en-US" altLang="zh-CN" sz="2900" dirty="0"/>
              <a:t> </a:t>
            </a:r>
            <a:endParaRPr lang="zh-CN" altLang="zh-CN" sz="2900" dirty="0"/>
          </a:p>
          <a:p>
            <a:r>
              <a:rPr lang="en-US" altLang="zh-CN" sz="2900" dirty="0">
                <a:solidFill>
                  <a:srgbClr val="4BACC6"/>
                </a:solidFill>
                <a:latin typeface="Wingdings" pitchFamily="18" charset="0"/>
                <a:cs typeface="Wingdings" pitchFamily="18" charset="0"/>
              </a:rPr>
              <a:t></a:t>
            </a:r>
            <a:r>
              <a:rPr lang="zh-CN" altLang="zh-CN" sz="2900" dirty="0"/>
              <a:t>常量一旦定义就不能被重新定义或者取消定义；</a:t>
            </a:r>
            <a:r>
              <a:rPr lang="en-US" altLang="zh-CN" sz="2900" dirty="0"/>
              <a:t> </a:t>
            </a:r>
            <a:endParaRPr lang="zh-CN" altLang="zh-CN" sz="2900" dirty="0"/>
          </a:p>
          <a:p>
            <a:r>
              <a:rPr lang="en-US" altLang="zh-CN" sz="2900" dirty="0">
                <a:solidFill>
                  <a:srgbClr val="4BACC6"/>
                </a:solidFill>
                <a:latin typeface="Wingdings" pitchFamily="18" charset="0"/>
                <a:cs typeface="Wingdings" pitchFamily="18" charset="0"/>
              </a:rPr>
              <a:t></a:t>
            </a:r>
            <a:r>
              <a:rPr lang="zh-CN" altLang="zh-CN" sz="2900" dirty="0"/>
              <a:t>常量的值只能是标量类型</a:t>
            </a:r>
            <a:r>
              <a:rPr lang="en-US" altLang="zh-CN" sz="2900" dirty="0"/>
              <a:t>(</a:t>
            </a:r>
            <a:r>
              <a:rPr lang="zh-CN" altLang="zh-CN" sz="2900" dirty="0"/>
              <a:t>整型、浮点型、字符串、布尔型</a:t>
            </a:r>
            <a:r>
              <a:rPr lang="en-US" altLang="zh-CN" sz="2900" dirty="0"/>
              <a:t>)</a:t>
            </a:r>
            <a:r>
              <a:rPr lang="zh-CN" altLang="zh-CN" sz="2900" dirty="0"/>
              <a:t>。</a:t>
            </a:r>
            <a:endParaRPr lang="en-US" altLang="zh-CN" sz="2900" dirty="0">
              <a:solidFill>
                <a:srgbClr val="000000"/>
              </a:solidFill>
              <a:latin typeface="黑体" pitchFamily="18" charset="0"/>
              <a:cs typeface="黑体" pitchFamily="18" charset="0"/>
            </a:endParaRPr>
          </a:p>
          <a:p>
            <a:endParaRPr lang="zh-CN" altLang="en-US" dirty="0"/>
          </a:p>
        </p:txBody>
      </p:sp>
      <p:pic>
        <p:nvPicPr>
          <p:cNvPr id="9" name="Picture 3"/>
          <p:cNvPicPr>
            <a:picLocks noChangeAspect="1" noChangeArrowheads="1"/>
          </p:cNvPicPr>
          <p:nvPr/>
        </p:nvPicPr>
        <p:blipFill>
          <a:blip r:embed="rId3" cstate="print"/>
          <a:srcRect/>
          <a:stretch>
            <a:fillRect/>
          </a:stretch>
        </p:blipFill>
        <p:spPr bwMode="auto">
          <a:xfrm>
            <a:off x="879942" y="1588185"/>
            <a:ext cx="1557664" cy="470009"/>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13"/>
          <p:cNvSpPr>
            <a:spLocks noGrp="1"/>
          </p:cNvSpPr>
          <p:nvPr>
            <p:ph type="sldNum" sz="quarter" idx="12"/>
          </p:nvPr>
        </p:nvSpPr>
        <p:spPr/>
        <p:txBody>
          <a:bodyPr/>
          <a:lstStyle/>
          <a:p>
            <a:fld id="{B6F15528-21DE-4FAA-801E-634DDDAF4B2B}" type="slidenum">
              <a:rPr lang="en-US" smtClean="0"/>
              <a:pPr/>
              <a:t>13</a:t>
            </a:fld>
            <a:r>
              <a:rPr lang="en-US" smtClean="0"/>
              <a:t>/54</a:t>
            </a:r>
            <a:endParaRPr lang="en-US" dirty="0"/>
          </a:p>
        </p:txBody>
      </p:sp>
      <p:sp>
        <p:nvSpPr>
          <p:cNvPr id="5" name="TextBox 1"/>
          <p:cNvSpPr txBox="1"/>
          <p:nvPr/>
        </p:nvSpPr>
        <p:spPr>
          <a:xfrm>
            <a:off x="6748625" y="228653"/>
            <a:ext cx="5238614" cy="606390"/>
          </a:xfrm>
          <a:prstGeom prst="rect">
            <a:avLst/>
          </a:prstGeom>
          <a:noFill/>
        </p:spPr>
        <p:txBody>
          <a:bodyPr wrap="none" lIns="0" tIns="0" rIns="0" bIns="54425" rtlCol="0">
            <a:spAutoFit/>
          </a:bodyPr>
          <a:lstStyle/>
          <a:p>
            <a:pPr algn="r" defTabSz="-756">
              <a:lnSpc>
                <a:spcPts val="4285"/>
              </a:lnSpc>
            </a:pPr>
            <a:r>
              <a:rPr lang="en-US" altLang="zh-CN" sz="4300" dirty="0">
                <a:solidFill>
                  <a:srgbClr val="004D73"/>
                </a:solidFill>
                <a:latin typeface="黑体" pitchFamily="18" charset="0"/>
                <a:cs typeface="黑体" pitchFamily="18" charset="0"/>
              </a:rPr>
              <a:t>PHP</a:t>
            </a:r>
            <a:r>
              <a:rPr lang="zh-CN" altLang="en-US" sz="4300" dirty="0">
                <a:solidFill>
                  <a:srgbClr val="004D73"/>
                </a:solidFill>
                <a:latin typeface="黑体" pitchFamily="18" charset="0"/>
                <a:cs typeface="黑体" pitchFamily="18" charset="0"/>
              </a:rPr>
              <a:t>常量的定义与使用</a:t>
            </a:r>
          </a:p>
        </p:txBody>
      </p:sp>
      <p:sp>
        <p:nvSpPr>
          <p:cNvPr id="6" name="TextBox 5"/>
          <p:cNvSpPr txBox="1"/>
          <p:nvPr/>
        </p:nvSpPr>
        <p:spPr>
          <a:xfrm>
            <a:off x="608806" y="1219482"/>
            <a:ext cx="6095207" cy="617744"/>
          </a:xfrm>
          <a:prstGeom prst="rect">
            <a:avLst/>
          </a:prstGeom>
          <a:noFill/>
        </p:spPr>
        <p:txBody>
          <a:bodyPr wrap="square" lIns="108850" tIns="54425" rIns="108850" bIns="54425" rtlCol="0">
            <a:spAutoFit/>
          </a:bodyPr>
          <a:lstStyle/>
          <a:p>
            <a:r>
              <a:rPr lang="en-US" altLang="zh-CN" sz="3300" dirty="0">
                <a:solidFill>
                  <a:srgbClr val="4BACC6"/>
                </a:solidFill>
                <a:latin typeface="Wingdings" pitchFamily="18" charset="0"/>
                <a:cs typeface="Wingdings" pitchFamily="18" charset="0"/>
              </a:rPr>
              <a:t></a:t>
            </a:r>
            <a:r>
              <a:rPr lang="zh-CN" altLang="en-US" sz="3300" dirty="0"/>
              <a:t>常量定义及使用：</a:t>
            </a:r>
          </a:p>
        </p:txBody>
      </p:sp>
      <p:pic>
        <p:nvPicPr>
          <p:cNvPr id="9" name="Picture 3"/>
          <p:cNvPicPr>
            <a:picLocks noChangeAspect="1" noChangeArrowheads="1"/>
          </p:cNvPicPr>
          <p:nvPr/>
        </p:nvPicPr>
        <p:blipFill>
          <a:blip r:embed="rId2" cstate="print"/>
          <a:srcRect/>
          <a:stretch>
            <a:fillRect/>
          </a:stretch>
        </p:blipFill>
        <p:spPr bwMode="auto">
          <a:xfrm>
            <a:off x="1074680" y="1981659"/>
            <a:ext cx="1591526" cy="558929"/>
          </a:xfrm>
          <a:prstGeom prst="rect">
            <a:avLst/>
          </a:prstGeom>
          <a:noFill/>
        </p:spPr>
      </p:pic>
      <p:pic>
        <p:nvPicPr>
          <p:cNvPr id="10" name="Picture 3"/>
          <p:cNvPicPr>
            <a:picLocks noChangeAspect="1" noChangeArrowheads="1"/>
          </p:cNvPicPr>
          <p:nvPr/>
        </p:nvPicPr>
        <p:blipFill>
          <a:blip r:embed="rId3" cstate="print"/>
          <a:srcRect/>
          <a:stretch>
            <a:fillRect/>
          </a:stretch>
        </p:blipFill>
        <p:spPr bwMode="auto">
          <a:xfrm>
            <a:off x="1523802" y="2667618"/>
            <a:ext cx="9142810" cy="2972488"/>
          </a:xfrm>
          <a:prstGeom prst="rect">
            <a:avLst/>
          </a:prstGeom>
          <a:noFill/>
        </p:spPr>
      </p:pic>
      <p:sp>
        <p:nvSpPr>
          <p:cNvPr id="11" name="TextBox 10"/>
          <p:cNvSpPr txBox="1"/>
          <p:nvPr/>
        </p:nvSpPr>
        <p:spPr>
          <a:xfrm>
            <a:off x="1828562" y="2896270"/>
            <a:ext cx="8025355" cy="2695236"/>
          </a:xfrm>
          <a:prstGeom prst="rect">
            <a:avLst/>
          </a:prstGeom>
          <a:noFill/>
        </p:spPr>
        <p:txBody>
          <a:bodyPr wrap="square" lIns="108850" tIns="54425" rIns="108850" bIns="54425" rtlCol="0">
            <a:spAutoFit/>
          </a:bodyPr>
          <a:lstStyle/>
          <a:p>
            <a:r>
              <a:rPr lang="en-US" altLang="zh-CN" b="1" dirty="0" smtClean="0">
                <a:solidFill>
                  <a:srgbClr val="071215"/>
                </a:solidFill>
                <a:latin typeface="Calibri" pitchFamily="18" charset="0"/>
                <a:cs typeface="Calibri" pitchFamily="18" charset="0"/>
              </a:rPr>
              <a:t>&lt;?</a:t>
            </a:r>
            <a:r>
              <a:rPr lang="en-US" altLang="zh-CN" b="1" dirty="0" err="1" smtClean="0">
                <a:solidFill>
                  <a:srgbClr val="071215"/>
                </a:solidFill>
                <a:latin typeface="Calibri" pitchFamily="18" charset="0"/>
                <a:cs typeface="Calibri" pitchFamily="18" charset="0"/>
              </a:rPr>
              <a:t>php</a:t>
            </a:r>
            <a:endParaRPr lang="en-US" altLang="zh-CN" b="1" dirty="0" smtClean="0">
              <a:solidFill>
                <a:srgbClr val="071215"/>
              </a:solidFill>
              <a:latin typeface="Calibri" pitchFamily="18" charset="0"/>
              <a:cs typeface="Calibri" pitchFamily="18" charset="0"/>
            </a:endParaRPr>
          </a:p>
          <a:p>
            <a:pPr lvl="1"/>
            <a:r>
              <a:rPr lang="en-US" altLang="zh-CN" b="1" dirty="0" smtClean="0">
                <a:solidFill>
                  <a:srgbClr val="071215"/>
                </a:solidFill>
                <a:latin typeface="Calibri" pitchFamily="18" charset="0"/>
                <a:cs typeface="Calibri" pitchFamily="18" charset="0"/>
              </a:rPr>
              <a:t>    define('</a:t>
            </a:r>
            <a:r>
              <a:rPr lang="en-US" altLang="zh-CN" b="1" dirty="0" err="1" smtClean="0">
                <a:solidFill>
                  <a:srgbClr val="071215"/>
                </a:solidFill>
                <a:latin typeface="Calibri" pitchFamily="18" charset="0"/>
                <a:cs typeface="Calibri" pitchFamily="18" charset="0"/>
              </a:rPr>
              <a:t>URL','http://www.sina.com</a:t>
            </a:r>
            <a:r>
              <a:rPr lang="en-US" altLang="zh-CN" b="1" dirty="0" smtClean="0">
                <a:solidFill>
                  <a:srgbClr val="071215"/>
                </a:solidFill>
                <a:latin typeface="Calibri" pitchFamily="18" charset="0"/>
                <a:cs typeface="Calibri" pitchFamily="18" charset="0"/>
              </a:rPr>
              <a:t>');</a:t>
            </a:r>
          </a:p>
          <a:p>
            <a:pPr lvl="1"/>
            <a:r>
              <a:rPr lang="en-US" altLang="zh-CN" b="1" dirty="0" smtClean="0">
                <a:solidFill>
                  <a:srgbClr val="071215"/>
                </a:solidFill>
                <a:latin typeface="Calibri" pitchFamily="18" charset="0"/>
                <a:cs typeface="Calibri" pitchFamily="18" charset="0"/>
              </a:rPr>
              <a:t>    echo URL;</a:t>
            </a:r>
          </a:p>
          <a:p>
            <a:pPr lvl="1"/>
            <a:r>
              <a:rPr lang="en-US" altLang="zh-CN" b="1" dirty="0" smtClean="0">
                <a:solidFill>
                  <a:srgbClr val="071215"/>
                </a:solidFill>
                <a:latin typeface="Calibri" pitchFamily="18" charset="0"/>
                <a:cs typeface="Calibri" pitchFamily="18" charset="0"/>
              </a:rPr>
              <a:t>    echo '&lt;</a:t>
            </a:r>
            <a:r>
              <a:rPr lang="en-US" altLang="zh-CN" b="1" dirty="0" err="1" smtClean="0">
                <a:solidFill>
                  <a:srgbClr val="071215"/>
                </a:solidFill>
                <a:latin typeface="Calibri" pitchFamily="18" charset="0"/>
                <a:cs typeface="Calibri" pitchFamily="18" charset="0"/>
              </a:rPr>
              <a:t>br</a:t>
            </a:r>
            <a:r>
              <a:rPr lang="en-US" altLang="zh-CN" b="1" dirty="0" smtClean="0">
                <a:solidFill>
                  <a:srgbClr val="071215"/>
                </a:solidFill>
                <a:latin typeface="Calibri" pitchFamily="18" charset="0"/>
                <a:cs typeface="Calibri" pitchFamily="18" charset="0"/>
              </a:rPr>
              <a:t>/&gt;';</a:t>
            </a:r>
          </a:p>
          <a:p>
            <a:pPr lvl="1"/>
            <a:r>
              <a:rPr lang="en-US" altLang="zh-CN" b="1" dirty="0" smtClean="0">
                <a:solidFill>
                  <a:srgbClr val="071215"/>
                </a:solidFill>
                <a:latin typeface="Calibri" pitchFamily="18" charset="0"/>
                <a:cs typeface="Calibri" pitchFamily="18" charset="0"/>
              </a:rPr>
              <a:t>    echo </a:t>
            </a:r>
            <a:r>
              <a:rPr lang="en-US" altLang="zh-CN" b="1" dirty="0" err="1" smtClean="0">
                <a:solidFill>
                  <a:srgbClr val="071215"/>
                </a:solidFill>
                <a:latin typeface="Calibri" pitchFamily="18" charset="0"/>
                <a:cs typeface="Calibri" pitchFamily="18" charset="0"/>
              </a:rPr>
              <a:t>url</a:t>
            </a:r>
            <a:r>
              <a:rPr lang="en-US" altLang="zh-CN" b="1" dirty="0" smtClean="0">
                <a:solidFill>
                  <a:srgbClr val="071215"/>
                </a:solidFill>
                <a:latin typeface="Calibri" pitchFamily="18" charset="0"/>
                <a:cs typeface="Calibri" pitchFamily="18" charset="0"/>
              </a:rPr>
              <a:t>;</a:t>
            </a:r>
          </a:p>
          <a:p>
            <a:pPr lvl="1"/>
            <a:r>
              <a:rPr lang="en-US" altLang="zh-CN" b="1" dirty="0" smtClean="0">
                <a:solidFill>
                  <a:srgbClr val="071215"/>
                </a:solidFill>
                <a:latin typeface="Calibri" pitchFamily="18" charset="0"/>
                <a:cs typeface="Calibri" pitchFamily="18" charset="0"/>
              </a:rPr>
              <a:t>    echo '&lt;</a:t>
            </a:r>
            <a:r>
              <a:rPr lang="en-US" altLang="zh-CN" b="1" dirty="0" err="1" smtClean="0">
                <a:solidFill>
                  <a:srgbClr val="071215"/>
                </a:solidFill>
                <a:latin typeface="Calibri" pitchFamily="18" charset="0"/>
                <a:cs typeface="Calibri" pitchFamily="18" charset="0"/>
              </a:rPr>
              <a:t>br</a:t>
            </a:r>
            <a:r>
              <a:rPr lang="en-US" altLang="zh-CN" b="1" dirty="0" smtClean="0">
                <a:solidFill>
                  <a:srgbClr val="071215"/>
                </a:solidFill>
                <a:latin typeface="Calibri" pitchFamily="18" charset="0"/>
                <a:cs typeface="Calibri" pitchFamily="18" charset="0"/>
              </a:rPr>
              <a:t>/&gt;';</a:t>
            </a:r>
          </a:p>
          <a:p>
            <a:pPr lvl="1"/>
            <a:r>
              <a:rPr lang="en-US" altLang="zh-CN" b="1" dirty="0" smtClean="0">
                <a:solidFill>
                  <a:srgbClr val="071215"/>
                </a:solidFill>
                <a:latin typeface="Calibri" pitchFamily="18" charset="0"/>
                <a:cs typeface="Calibri" pitchFamily="18" charset="0"/>
              </a:rPr>
              <a:t>    echo </a:t>
            </a:r>
            <a:r>
              <a:rPr lang="en-US" altLang="zh-CN" b="1" dirty="0" err="1" smtClean="0">
                <a:solidFill>
                  <a:srgbClr val="071215"/>
                </a:solidFill>
                <a:latin typeface="Calibri" pitchFamily="18" charset="0"/>
                <a:cs typeface="Calibri" pitchFamily="18" charset="0"/>
              </a:rPr>
              <a:t>Url</a:t>
            </a:r>
            <a:r>
              <a:rPr lang="en-US" altLang="zh-CN" b="1" dirty="0" smtClean="0">
                <a:solidFill>
                  <a:srgbClr val="071215"/>
                </a:solidFill>
                <a:latin typeface="Calibri" pitchFamily="18" charset="0"/>
                <a:cs typeface="Calibri" pitchFamily="18" charset="0"/>
              </a:rPr>
              <a:t>;</a:t>
            </a:r>
          </a:p>
          <a:p>
            <a:r>
              <a:rPr lang="en-US" altLang="zh-CN" b="1" dirty="0" smtClean="0">
                <a:solidFill>
                  <a:srgbClr val="071215"/>
                </a:solidFill>
                <a:latin typeface="Calibri" pitchFamily="18" charset="0"/>
                <a:cs typeface="Calibri" pitchFamily="18" charset="0"/>
              </a:rPr>
              <a:t>?&gt;</a:t>
            </a:r>
            <a:endParaRPr lang="zh-CN" altLang="en-US" b="1" dirty="0" smtClean="0">
              <a:solidFill>
                <a:srgbClr val="071215"/>
              </a:solidFill>
              <a:latin typeface="Calibri" pitchFamily="18" charset="0"/>
              <a:cs typeface="Calibri"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13"/>
          <p:cNvSpPr>
            <a:spLocks noGrp="1"/>
          </p:cNvSpPr>
          <p:nvPr>
            <p:ph type="sldNum" sz="quarter" idx="12"/>
          </p:nvPr>
        </p:nvSpPr>
        <p:spPr/>
        <p:txBody>
          <a:bodyPr/>
          <a:lstStyle/>
          <a:p>
            <a:fld id="{B6F15528-21DE-4FAA-801E-634DDDAF4B2B}" type="slidenum">
              <a:rPr lang="en-US" smtClean="0"/>
              <a:pPr/>
              <a:t>14</a:t>
            </a:fld>
            <a:r>
              <a:rPr lang="en-US" smtClean="0"/>
              <a:t>/54</a:t>
            </a:r>
            <a:endParaRPr lang="en-US" dirty="0"/>
          </a:p>
        </p:txBody>
      </p:sp>
      <p:sp>
        <p:nvSpPr>
          <p:cNvPr id="5" name="TextBox 1"/>
          <p:cNvSpPr txBox="1"/>
          <p:nvPr/>
        </p:nvSpPr>
        <p:spPr>
          <a:xfrm>
            <a:off x="8954358" y="228653"/>
            <a:ext cx="3032882" cy="606390"/>
          </a:xfrm>
          <a:prstGeom prst="rect">
            <a:avLst/>
          </a:prstGeom>
          <a:noFill/>
        </p:spPr>
        <p:txBody>
          <a:bodyPr wrap="none" lIns="0" tIns="0" rIns="0" bIns="54425" rtlCol="0">
            <a:spAutoFit/>
          </a:bodyPr>
          <a:lstStyle/>
          <a:p>
            <a:pPr algn="r" defTabSz="-756">
              <a:lnSpc>
                <a:spcPts val="4285"/>
              </a:lnSpc>
            </a:pPr>
            <a:r>
              <a:rPr lang="en-US" altLang="zh-CN" sz="4300" dirty="0">
                <a:solidFill>
                  <a:srgbClr val="004D73"/>
                </a:solidFill>
                <a:latin typeface="黑体" pitchFamily="18" charset="0"/>
                <a:cs typeface="黑体" pitchFamily="18" charset="0"/>
              </a:rPr>
              <a:t>PHP</a:t>
            </a:r>
            <a:r>
              <a:rPr lang="zh-CN" altLang="en-US" sz="4300" dirty="0">
                <a:solidFill>
                  <a:srgbClr val="004D73"/>
                </a:solidFill>
                <a:latin typeface="黑体" pitchFamily="18" charset="0"/>
                <a:cs typeface="黑体" pitchFamily="18" charset="0"/>
              </a:rPr>
              <a:t>魔术常量</a:t>
            </a:r>
          </a:p>
        </p:txBody>
      </p:sp>
      <p:sp>
        <p:nvSpPr>
          <p:cNvPr id="6" name="TextBox 5"/>
          <p:cNvSpPr txBox="1"/>
          <p:nvPr/>
        </p:nvSpPr>
        <p:spPr>
          <a:xfrm>
            <a:off x="532606" y="1219482"/>
            <a:ext cx="6095207" cy="617744"/>
          </a:xfrm>
          <a:prstGeom prst="rect">
            <a:avLst/>
          </a:prstGeom>
          <a:noFill/>
        </p:spPr>
        <p:txBody>
          <a:bodyPr wrap="square" lIns="108850" tIns="54425" rIns="108850" bIns="54425" rtlCol="0">
            <a:spAutoFit/>
          </a:bodyPr>
          <a:lstStyle/>
          <a:p>
            <a:r>
              <a:rPr lang="en-US" altLang="zh-CN" sz="3300" dirty="0">
                <a:solidFill>
                  <a:srgbClr val="4BACC6"/>
                </a:solidFill>
                <a:latin typeface="Wingdings" pitchFamily="18" charset="0"/>
                <a:cs typeface="Wingdings" pitchFamily="18" charset="0"/>
              </a:rPr>
              <a:t></a:t>
            </a:r>
            <a:r>
              <a:rPr lang="en-US" altLang="zh-CN" sz="3300" dirty="0"/>
              <a:t>PHP</a:t>
            </a:r>
            <a:r>
              <a:rPr lang="zh-CN" altLang="en-US" sz="3300" dirty="0"/>
              <a:t>中的魔术常量：</a:t>
            </a:r>
          </a:p>
        </p:txBody>
      </p:sp>
      <p:graphicFrame>
        <p:nvGraphicFramePr>
          <p:cNvPr id="8" name="表格 7"/>
          <p:cNvGraphicFramePr/>
          <p:nvPr/>
        </p:nvGraphicFramePr>
        <p:xfrm>
          <a:off x="1117454" y="1905442"/>
          <a:ext cx="10698781" cy="3887736"/>
        </p:xfrm>
        <a:graphic>
          <a:graphicData uri="http://schemas.openxmlformats.org/drawingml/2006/table">
            <a:tbl>
              <a:tblPr firstRow="1" bandRow="1">
                <a:tableStyleId>{5C22544A-7EE6-4342-B048-85BDC9FD1C3A}</a:tableStyleId>
              </a:tblPr>
              <a:tblGrid>
                <a:gridCol w="2466019"/>
                <a:gridCol w="8232762"/>
              </a:tblGrid>
              <a:tr h="448414">
                <a:tc>
                  <a:txBody>
                    <a:bodyPr/>
                    <a:lstStyle/>
                    <a:p>
                      <a:pPr algn="ctr">
                        <a:buNone/>
                      </a:pPr>
                      <a:r>
                        <a:rPr lang="zh-CN" altLang="en-US" sz="2100" dirty="0"/>
                        <a:t>变量名</a:t>
                      </a:r>
                    </a:p>
                  </a:txBody>
                  <a:tcPr marL="121904" marR="121904" marT="45731" marB="45731"/>
                </a:tc>
                <a:tc>
                  <a:txBody>
                    <a:bodyPr/>
                    <a:lstStyle/>
                    <a:p>
                      <a:pPr algn="ctr">
                        <a:buNone/>
                      </a:pPr>
                      <a:r>
                        <a:rPr lang="zh-CN" altLang="en-US" sz="2100" dirty="0"/>
                        <a:t>功能描述</a:t>
                      </a:r>
                    </a:p>
                  </a:txBody>
                  <a:tcPr marL="121904" marR="121904" marT="45731" marB="45731"/>
                </a:tc>
              </a:tr>
              <a:tr h="447779">
                <a:tc>
                  <a:txBody>
                    <a:bodyPr/>
                    <a:lstStyle/>
                    <a:p>
                      <a:pPr>
                        <a:buNone/>
                      </a:pPr>
                      <a:r>
                        <a:rPr lang="en-US" altLang="zh-CN" sz="2100" dirty="0" smtClean="0"/>
                        <a:t>__LINE__</a:t>
                      </a:r>
                      <a:endParaRPr lang="zh-CN" altLang="en-US" sz="2100" dirty="0"/>
                    </a:p>
                  </a:txBody>
                  <a:tcPr marL="121904" marR="121904" marT="45731" marB="45731"/>
                </a:tc>
                <a:tc>
                  <a:txBody>
                    <a:bodyPr/>
                    <a:lstStyle/>
                    <a:p>
                      <a:pPr>
                        <a:buNone/>
                      </a:pPr>
                      <a:r>
                        <a:rPr lang="zh-CN" altLang="zh-CN" sz="1800" dirty="0" smtClean="0"/>
                        <a:t>返回文件中的当前行号</a:t>
                      </a:r>
                      <a:endParaRPr lang="zh-CN" altLang="en-US" sz="2100" dirty="0"/>
                    </a:p>
                  </a:txBody>
                  <a:tcPr marL="121904" marR="121904" marT="45731" marB="45731"/>
                </a:tc>
              </a:tr>
              <a:tr h="449049">
                <a:tc>
                  <a:txBody>
                    <a:bodyPr/>
                    <a:lstStyle/>
                    <a:p>
                      <a:pPr>
                        <a:buNone/>
                      </a:pPr>
                      <a:r>
                        <a:rPr lang="en-US" altLang="zh-CN" sz="1800" dirty="0" smtClean="0"/>
                        <a:t>__FILE__</a:t>
                      </a:r>
                      <a:endParaRPr lang="zh-CN" altLang="en-US" sz="2100" dirty="0"/>
                    </a:p>
                  </a:txBody>
                  <a:tcPr marL="121904" marR="121904" marT="45731" marB="45731"/>
                </a:tc>
                <a:tc>
                  <a:txBody>
                    <a:bodyPr/>
                    <a:lstStyle/>
                    <a:p>
                      <a:pPr>
                        <a:buNone/>
                      </a:pPr>
                      <a:r>
                        <a:rPr lang="zh-CN" altLang="zh-CN" sz="1800" dirty="0" smtClean="0"/>
                        <a:t>返回当前文件的完整路径和文件名</a:t>
                      </a:r>
                      <a:endParaRPr lang="zh-CN" altLang="en-US" sz="2100" dirty="0"/>
                    </a:p>
                  </a:txBody>
                  <a:tcPr marL="121904" marR="121904" marT="45731" marB="45731"/>
                </a:tc>
              </a:tr>
              <a:tr h="914612">
                <a:tc>
                  <a:txBody>
                    <a:bodyPr/>
                    <a:lstStyle/>
                    <a:p>
                      <a:pPr>
                        <a:buNone/>
                      </a:pPr>
                      <a:r>
                        <a:rPr lang="en-US" altLang="zh-CN" sz="2100" dirty="0" smtClean="0"/>
                        <a:t>__DIR__</a:t>
                      </a:r>
                      <a:endParaRPr lang="zh-CN" altLang="en-US" sz="2100" dirty="0"/>
                    </a:p>
                  </a:txBody>
                  <a:tcPr marL="121904" marR="121904" marT="45731" marB="45731"/>
                </a:tc>
                <a:tc>
                  <a:txBody>
                    <a:bodyPr/>
                    <a:lstStyle/>
                    <a:p>
                      <a:pPr>
                        <a:buNone/>
                      </a:pPr>
                      <a:r>
                        <a:rPr lang="zh-CN" altLang="zh-CN" sz="1800" dirty="0" smtClean="0"/>
                        <a:t>文件所在的目录。如果用在被包括文件中，则返回被包括的文件所在的目录。它等价于</a:t>
                      </a:r>
                      <a:r>
                        <a:rPr lang="en-US" altLang="zh-CN" sz="1800" dirty="0" smtClean="0"/>
                        <a:t> </a:t>
                      </a:r>
                      <a:r>
                        <a:rPr lang="en-US" altLang="zh-CN" sz="1800" dirty="0" err="1" smtClean="0"/>
                        <a:t>dirname</a:t>
                      </a:r>
                      <a:r>
                        <a:rPr lang="en-US" altLang="zh-CN" sz="1800" dirty="0" smtClean="0"/>
                        <a:t>(__FILE__)</a:t>
                      </a:r>
                      <a:r>
                        <a:rPr lang="zh-CN" altLang="zh-CN" sz="1800" dirty="0" smtClean="0"/>
                        <a:t>。除非是根目录，否则目录中名不包括末尾的斜杠</a:t>
                      </a:r>
                      <a:endParaRPr lang="zh-CN" altLang="en-US" sz="2100" dirty="0"/>
                    </a:p>
                  </a:txBody>
                  <a:tcPr marL="121904" marR="121904" marT="45731" marB="45731"/>
                </a:tc>
              </a:tr>
              <a:tr h="731689">
                <a:tc>
                  <a:txBody>
                    <a:bodyPr/>
                    <a:lstStyle/>
                    <a:p>
                      <a:pPr>
                        <a:buNone/>
                      </a:pPr>
                      <a:r>
                        <a:rPr lang="en-US" altLang="zh-CN" sz="2100" dirty="0" smtClean="0"/>
                        <a:t>__FUNCTION__</a:t>
                      </a:r>
                      <a:endParaRPr lang="zh-CN" altLang="en-US" sz="2100" dirty="0"/>
                    </a:p>
                  </a:txBody>
                  <a:tcPr marL="121904" marR="121904" marT="45731" marB="45731"/>
                </a:tc>
                <a:tc>
                  <a:txBody>
                    <a:bodyPr/>
                    <a:lstStyle/>
                    <a:p>
                      <a:pPr>
                        <a:buNone/>
                      </a:pPr>
                      <a:r>
                        <a:rPr lang="zh-CN" altLang="zh-CN" sz="1800" dirty="0" smtClean="0"/>
                        <a:t>返回当前函数的函数名称</a:t>
                      </a:r>
                      <a:endParaRPr lang="zh-CN" altLang="en-US" sz="2100" dirty="0"/>
                    </a:p>
                  </a:txBody>
                  <a:tcPr marL="121904" marR="121904" marT="45731" marB="45731"/>
                </a:tc>
              </a:tr>
              <a:tr h="448414">
                <a:tc>
                  <a:txBody>
                    <a:bodyPr/>
                    <a:lstStyle/>
                    <a:p>
                      <a:pPr>
                        <a:buNone/>
                      </a:pPr>
                      <a:r>
                        <a:rPr lang="en-US" altLang="zh-CN" sz="2100" dirty="0" smtClean="0"/>
                        <a:t>__CLASS__</a:t>
                      </a:r>
                      <a:endParaRPr lang="zh-CN" altLang="en-US" sz="2100" dirty="0"/>
                    </a:p>
                  </a:txBody>
                  <a:tcPr marL="121904" marR="121904" marT="45731" marB="45731"/>
                </a:tc>
                <a:tc>
                  <a:txBody>
                    <a:bodyPr/>
                    <a:lstStyle/>
                    <a:p>
                      <a:pPr>
                        <a:buNone/>
                      </a:pPr>
                      <a:r>
                        <a:rPr lang="zh-CN" altLang="zh-CN" sz="1800" dirty="0" smtClean="0"/>
                        <a:t>返回当前类的名称</a:t>
                      </a:r>
                      <a:endParaRPr lang="zh-CN" altLang="en-US" sz="2100" dirty="0"/>
                    </a:p>
                  </a:txBody>
                  <a:tcPr marL="121904" marR="121904" marT="45731" marB="45731"/>
                </a:tc>
              </a:tr>
              <a:tr h="447779">
                <a:tc>
                  <a:txBody>
                    <a:bodyPr/>
                    <a:lstStyle/>
                    <a:p>
                      <a:pPr>
                        <a:buNone/>
                      </a:pPr>
                      <a:r>
                        <a:rPr lang="en-US" altLang="zh-CN" sz="2100" dirty="0" smtClean="0"/>
                        <a:t>__METHOD__</a:t>
                      </a:r>
                      <a:endParaRPr lang="zh-CN" altLang="en-US" sz="2100" dirty="0"/>
                    </a:p>
                  </a:txBody>
                  <a:tcPr marL="121904" marR="121904" marT="45731" marB="45731"/>
                </a:tc>
                <a:tc>
                  <a:txBody>
                    <a:bodyPr/>
                    <a:lstStyle/>
                    <a:p>
                      <a:pPr>
                        <a:buNone/>
                      </a:pPr>
                      <a:r>
                        <a:rPr lang="zh-CN" altLang="zh-CN" sz="1800" dirty="0" smtClean="0"/>
                        <a:t>返回类的方法名</a:t>
                      </a:r>
                      <a:endParaRPr lang="zh-CN" altLang="en-US" sz="2100" dirty="0"/>
                    </a:p>
                  </a:txBody>
                  <a:tcPr marL="121904" marR="121904" marT="45731" marB="45731"/>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3"/>
          <p:cNvSpPr/>
          <p:nvPr/>
        </p:nvSpPr>
        <p:spPr>
          <a:xfrm>
            <a:off x="2683137" y="5802438"/>
            <a:ext cx="6706928" cy="406494"/>
          </a:xfrm>
          <a:custGeom>
            <a:avLst/>
            <a:gdLst>
              <a:gd name="connsiteX0" fmla="*/ 0 w 5030851"/>
              <a:gd name="connsiteY0" fmla="*/ 67741 h 406400"/>
              <a:gd name="connsiteX1" fmla="*/ 67818 w 5030851"/>
              <a:gd name="connsiteY1" fmla="*/ 0 h 406400"/>
              <a:gd name="connsiteX2" fmla="*/ 67818 w 5030851"/>
              <a:gd name="connsiteY2" fmla="*/ 0 h 406400"/>
              <a:gd name="connsiteX3" fmla="*/ 67818 w 5030851"/>
              <a:gd name="connsiteY3" fmla="*/ 0 h 406400"/>
              <a:gd name="connsiteX4" fmla="*/ 4963159 w 5030851"/>
              <a:gd name="connsiteY4" fmla="*/ 0 h 406400"/>
              <a:gd name="connsiteX5" fmla="*/ 4963159 w 5030851"/>
              <a:gd name="connsiteY5" fmla="*/ 0 h 406400"/>
              <a:gd name="connsiteX6" fmla="*/ 5030851 w 5030851"/>
              <a:gd name="connsiteY6" fmla="*/ 67741 h 406400"/>
              <a:gd name="connsiteX7" fmla="*/ 5030851 w 5030851"/>
              <a:gd name="connsiteY7" fmla="*/ 67741 h 406400"/>
              <a:gd name="connsiteX8" fmla="*/ 5030851 w 5030851"/>
              <a:gd name="connsiteY8" fmla="*/ 67741 h 406400"/>
              <a:gd name="connsiteX9" fmla="*/ 5030851 w 5030851"/>
              <a:gd name="connsiteY9" fmla="*/ 338670 h 406400"/>
              <a:gd name="connsiteX10" fmla="*/ 5030851 w 5030851"/>
              <a:gd name="connsiteY10" fmla="*/ 338670 h 406400"/>
              <a:gd name="connsiteX11" fmla="*/ 4963159 w 5030851"/>
              <a:gd name="connsiteY11" fmla="*/ 406400 h 406400"/>
              <a:gd name="connsiteX12" fmla="*/ 4963159 w 5030851"/>
              <a:gd name="connsiteY12" fmla="*/ 406400 h 406400"/>
              <a:gd name="connsiteX13" fmla="*/ 4963159 w 5030851"/>
              <a:gd name="connsiteY13" fmla="*/ 406400 h 406400"/>
              <a:gd name="connsiteX14" fmla="*/ 67818 w 5030851"/>
              <a:gd name="connsiteY14" fmla="*/ 406400 h 406400"/>
              <a:gd name="connsiteX15" fmla="*/ 67818 w 5030851"/>
              <a:gd name="connsiteY15" fmla="*/ 406400 h 406400"/>
              <a:gd name="connsiteX16" fmla="*/ 0 w 5030851"/>
              <a:gd name="connsiteY16" fmla="*/ 338670 h 406400"/>
              <a:gd name="connsiteX17" fmla="*/ 0 w 5030851"/>
              <a:gd name="connsiteY17" fmla="*/ 338670 h 406400"/>
              <a:gd name="connsiteX18" fmla="*/ 0 w 5030851"/>
              <a:gd name="connsiteY18" fmla="*/ 67741 h 4064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Lst>
            <a:rect l="l" t="t" r="r" b="b"/>
            <a:pathLst>
              <a:path w="5030851" h="406400">
                <a:moveTo>
                  <a:pt x="0" y="67741"/>
                </a:moveTo>
                <a:cubicBezTo>
                  <a:pt x="0" y="30327"/>
                  <a:pt x="30352" y="0"/>
                  <a:pt x="67818" y="0"/>
                </a:cubicBezTo>
                <a:cubicBezTo>
                  <a:pt x="67818" y="0"/>
                  <a:pt x="67818" y="0"/>
                  <a:pt x="67818" y="0"/>
                </a:cubicBezTo>
                <a:lnTo>
                  <a:pt x="67818" y="0"/>
                </a:lnTo>
                <a:lnTo>
                  <a:pt x="4963159" y="0"/>
                </a:lnTo>
                <a:lnTo>
                  <a:pt x="4963159" y="0"/>
                </a:lnTo>
                <a:cubicBezTo>
                  <a:pt x="5000497" y="0"/>
                  <a:pt x="5030851" y="30327"/>
                  <a:pt x="5030851" y="67741"/>
                </a:cubicBezTo>
                <a:cubicBezTo>
                  <a:pt x="5030851" y="67741"/>
                  <a:pt x="5030851" y="67741"/>
                  <a:pt x="5030851" y="67741"/>
                </a:cubicBezTo>
                <a:lnTo>
                  <a:pt x="5030851" y="67741"/>
                </a:lnTo>
                <a:lnTo>
                  <a:pt x="5030851" y="338670"/>
                </a:lnTo>
                <a:lnTo>
                  <a:pt x="5030851" y="338670"/>
                </a:lnTo>
                <a:cubicBezTo>
                  <a:pt x="5030851" y="376072"/>
                  <a:pt x="5000497" y="406400"/>
                  <a:pt x="4963159" y="406400"/>
                </a:cubicBezTo>
                <a:cubicBezTo>
                  <a:pt x="4963159" y="406400"/>
                  <a:pt x="4963159" y="406400"/>
                  <a:pt x="4963159" y="406400"/>
                </a:cubicBezTo>
                <a:lnTo>
                  <a:pt x="4963159" y="406400"/>
                </a:lnTo>
                <a:lnTo>
                  <a:pt x="67818" y="406400"/>
                </a:lnTo>
                <a:lnTo>
                  <a:pt x="67818" y="406400"/>
                </a:lnTo>
                <a:cubicBezTo>
                  <a:pt x="30352" y="406400"/>
                  <a:pt x="0" y="376072"/>
                  <a:pt x="0" y="338670"/>
                </a:cubicBezTo>
                <a:cubicBezTo>
                  <a:pt x="0" y="338670"/>
                  <a:pt x="0" y="338670"/>
                  <a:pt x="0" y="338670"/>
                </a:cubicBezTo>
                <a:lnTo>
                  <a:pt x="0" y="67741"/>
                </a:lnTo>
              </a:path>
            </a:pathLst>
          </a:custGeom>
          <a:solidFill>
            <a:srgbClr val="FFFF99">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zh-CN" altLang="en-US"/>
          </a:p>
        </p:txBody>
      </p:sp>
      <p:sp>
        <p:nvSpPr>
          <p:cNvPr id="3" name="Freeform 3"/>
          <p:cNvSpPr/>
          <p:nvPr/>
        </p:nvSpPr>
        <p:spPr>
          <a:xfrm>
            <a:off x="2666206" y="5789735"/>
            <a:ext cx="6740790" cy="431900"/>
          </a:xfrm>
          <a:custGeom>
            <a:avLst/>
            <a:gdLst>
              <a:gd name="connsiteX0" fmla="*/ 12700 w 5056251"/>
              <a:gd name="connsiteY0" fmla="*/ 80441 h 431800"/>
              <a:gd name="connsiteX1" fmla="*/ 80518 w 5056251"/>
              <a:gd name="connsiteY1" fmla="*/ 12700 h 431800"/>
              <a:gd name="connsiteX2" fmla="*/ 80518 w 5056251"/>
              <a:gd name="connsiteY2" fmla="*/ 12700 h 431800"/>
              <a:gd name="connsiteX3" fmla="*/ 80518 w 5056251"/>
              <a:gd name="connsiteY3" fmla="*/ 12700 h 431800"/>
              <a:gd name="connsiteX4" fmla="*/ 4975859 w 5056251"/>
              <a:gd name="connsiteY4" fmla="*/ 12700 h 431800"/>
              <a:gd name="connsiteX5" fmla="*/ 4975859 w 5056251"/>
              <a:gd name="connsiteY5" fmla="*/ 12700 h 431800"/>
              <a:gd name="connsiteX6" fmla="*/ 5043551 w 5056251"/>
              <a:gd name="connsiteY6" fmla="*/ 80441 h 431800"/>
              <a:gd name="connsiteX7" fmla="*/ 5043551 w 5056251"/>
              <a:gd name="connsiteY7" fmla="*/ 80441 h 431800"/>
              <a:gd name="connsiteX8" fmla="*/ 5043551 w 5056251"/>
              <a:gd name="connsiteY8" fmla="*/ 80441 h 431800"/>
              <a:gd name="connsiteX9" fmla="*/ 5043551 w 5056251"/>
              <a:gd name="connsiteY9" fmla="*/ 351370 h 431800"/>
              <a:gd name="connsiteX10" fmla="*/ 5043551 w 5056251"/>
              <a:gd name="connsiteY10" fmla="*/ 351370 h 431800"/>
              <a:gd name="connsiteX11" fmla="*/ 4975859 w 5056251"/>
              <a:gd name="connsiteY11" fmla="*/ 419100 h 431800"/>
              <a:gd name="connsiteX12" fmla="*/ 4975859 w 5056251"/>
              <a:gd name="connsiteY12" fmla="*/ 419100 h 431800"/>
              <a:gd name="connsiteX13" fmla="*/ 4975859 w 5056251"/>
              <a:gd name="connsiteY13" fmla="*/ 419100 h 431800"/>
              <a:gd name="connsiteX14" fmla="*/ 80518 w 5056251"/>
              <a:gd name="connsiteY14" fmla="*/ 419100 h 431800"/>
              <a:gd name="connsiteX15" fmla="*/ 80518 w 5056251"/>
              <a:gd name="connsiteY15" fmla="*/ 419100 h 431800"/>
              <a:gd name="connsiteX16" fmla="*/ 12700 w 5056251"/>
              <a:gd name="connsiteY16" fmla="*/ 351370 h 431800"/>
              <a:gd name="connsiteX17" fmla="*/ 12700 w 5056251"/>
              <a:gd name="connsiteY17" fmla="*/ 351370 h 431800"/>
              <a:gd name="connsiteX18" fmla="*/ 12700 w 5056251"/>
              <a:gd name="connsiteY18" fmla="*/ 80441 h 4318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Lst>
            <a:rect l="l" t="t" r="r" b="b"/>
            <a:pathLst>
              <a:path w="5056251" h="431800">
                <a:moveTo>
                  <a:pt x="12700" y="80441"/>
                </a:moveTo>
                <a:cubicBezTo>
                  <a:pt x="12700" y="43027"/>
                  <a:pt x="43052" y="12700"/>
                  <a:pt x="80518" y="12700"/>
                </a:cubicBezTo>
                <a:cubicBezTo>
                  <a:pt x="80518" y="12700"/>
                  <a:pt x="80518" y="12700"/>
                  <a:pt x="80518" y="12700"/>
                </a:cubicBezTo>
                <a:lnTo>
                  <a:pt x="80518" y="12700"/>
                </a:lnTo>
                <a:lnTo>
                  <a:pt x="4975859" y="12700"/>
                </a:lnTo>
                <a:lnTo>
                  <a:pt x="4975859" y="12700"/>
                </a:lnTo>
                <a:cubicBezTo>
                  <a:pt x="5013197" y="12700"/>
                  <a:pt x="5043551" y="43027"/>
                  <a:pt x="5043551" y="80441"/>
                </a:cubicBezTo>
                <a:cubicBezTo>
                  <a:pt x="5043551" y="80441"/>
                  <a:pt x="5043551" y="80441"/>
                  <a:pt x="5043551" y="80441"/>
                </a:cubicBezTo>
                <a:lnTo>
                  <a:pt x="5043551" y="80441"/>
                </a:lnTo>
                <a:lnTo>
                  <a:pt x="5043551" y="351370"/>
                </a:lnTo>
                <a:lnTo>
                  <a:pt x="5043551" y="351370"/>
                </a:lnTo>
                <a:cubicBezTo>
                  <a:pt x="5043551" y="388772"/>
                  <a:pt x="5013197" y="419100"/>
                  <a:pt x="4975859" y="419100"/>
                </a:cubicBezTo>
                <a:cubicBezTo>
                  <a:pt x="4975859" y="419100"/>
                  <a:pt x="4975859" y="419100"/>
                  <a:pt x="4975859" y="419100"/>
                </a:cubicBezTo>
                <a:lnTo>
                  <a:pt x="4975859" y="419100"/>
                </a:lnTo>
                <a:lnTo>
                  <a:pt x="80518" y="419100"/>
                </a:lnTo>
                <a:lnTo>
                  <a:pt x="80518" y="419100"/>
                </a:lnTo>
                <a:cubicBezTo>
                  <a:pt x="43052" y="419100"/>
                  <a:pt x="12700" y="388772"/>
                  <a:pt x="12700" y="351370"/>
                </a:cubicBezTo>
                <a:cubicBezTo>
                  <a:pt x="12700" y="351370"/>
                  <a:pt x="12700" y="351370"/>
                  <a:pt x="12700" y="351370"/>
                </a:cubicBezTo>
                <a:lnTo>
                  <a:pt x="12700" y="80441"/>
                </a:lnTo>
              </a:path>
            </a:pathLst>
          </a:custGeom>
          <a:solidFill>
            <a:srgbClr val="000000">
              <a:alpha val="0"/>
            </a:srgbClr>
          </a:solidFill>
          <a:ln w="25400">
            <a:solidFill>
              <a:srgbClr val="7F7F7F">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zh-CN" altLang="en-US"/>
          </a:p>
        </p:txBody>
      </p:sp>
      <p:sp>
        <p:nvSpPr>
          <p:cNvPr id="6" name="Freeform 3"/>
          <p:cNvSpPr/>
          <p:nvPr/>
        </p:nvSpPr>
        <p:spPr>
          <a:xfrm>
            <a:off x="2736408" y="6306222"/>
            <a:ext cx="6717595" cy="476372"/>
          </a:xfrm>
          <a:custGeom>
            <a:avLst/>
            <a:gdLst>
              <a:gd name="connsiteX0" fmla="*/ 19050 w 5038852"/>
              <a:gd name="connsiteY0" fmla="*/ 92087 h 476262"/>
              <a:gd name="connsiteX1" fmla="*/ 92075 w 5038852"/>
              <a:gd name="connsiteY1" fmla="*/ 19050 h 476262"/>
              <a:gd name="connsiteX2" fmla="*/ 92075 w 5038852"/>
              <a:gd name="connsiteY2" fmla="*/ 19050 h 476262"/>
              <a:gd name="connsiteX3" fmla="*/ 92075 w 5038852"/>
              <a:gd name="connsiteY3" fmla="*/ 19050 h 476262"/>
              <a:gd name="connsiteX4" fmla="*/ 4946777 w 5038852"/>
              <a:gd name="connsiteY4" fmla="*/ 19050 h 476262"/>
              <a:gd name="connsiteX5" fmla="*/ 4946777 w 5038852"/>
              <a:gd name="connsiteY5" fmla="*/ 19050 h 476262"/>
              <a:gd name="connsiteX6" fmla="*/ 5019802 w 5038852"/>
              <a:gd name="connsiteY6" fmla="*/ 92087 h 476262"/>
              <a:gd name="connsiteX7" fmla="*/ 5019802 w 5038852"/>
              <a:gd name="connsiteY7" fmla="*/ 92087 h 476262"/>
              <a:gd name="connsiteX8" fmla="*/ 5019802 w 5038852"/>
              <a:gd name="connsiteY8" fmla="*/ 92087 h 476262"/>
              <a:gd name="connsiteX9" fmla="*/ 5019802 w 5038852"/>
              <a:gd name="connsiteY9" fmla="*/ 384174 h 476262"/>
              <a:gd name="connsiteX10" fmla="*/ 5019802 w 5038852"/>
              <a:gd name="connsiteY10" fmla="*/ 384174 h 476262"/>
              <a:gd name="connsiteX11" fmla="*/ 4946777 w 5038852"/>
              <a:gd name="connsiteY11" fmla="*/ 457212 h 476262"/>
              <a:gd name="connsiteX12" fmla="*/ 4946777 w 5038852"/>
              <a:gd name="connsiteY12" fmla="*/ 457212 h 476262"/>
              <a:gd name="connsiteX13" fmla="*/ 4946777 w 5038852"/>
              <a:gd name="connsiteY13" fmla="*/ 457212 h 476262"/>
              <a:gd name="connsiteX14" fmla="*/ 92075 w 5038852"/>
              <a:gd name="connsiteY14" fmla="*/ 457212 h 476262"/>
              <a:gd name="connsiteX15" fmla="*/ 92075 w 5038852"/>
              <a:gd name="connsiteY15" fmla="*/ 457212 h 476262"/>
              <a:gd name="connsiteX16" fmla="*/ 19050 w 5038852"/>
              <a:gd name="connsiteY16" fmla="*/ 384174 h 476262"/>
              <a:gd name="connsiteX17" fmla="*/ 19050 w 5038852"/>
              <a:gd name="connsiteY17" fmla="*/ 384174 h 476262"/>
              <a:gd name="connsiteX18" fmla="*/ 19050 w 5038852"/>
              <a:gd name="connsiteY18" fmla="*/ 92087 h 47626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Lst>
            <a:rect l="l" t="t" r="r" b="b"/>
            <a:pathLst>
              <a:path w="5038852" h="476262">
                <a:moveTo>
                  <a:pt x="19050" y="92087"/>
                </a:moveTo>
                <a:cubicBezTo>
                  <a:pt x="19050" y="51752"/>
                  <a:pt x="51816" y="19050"/>
                  <a:pt x="92075" y="19050"/>
                </a:cubicBezTo>
                <a:cubicBezTo>
                  <a:pt x="92075" y="19050"/>
                  <a:pt x="92075" y="19050"/>
                  <a:pt x="92075" y="19050"/>
                </a:cubicBezTo>
                <a:lnTo>
                  <a:pt x="92075" y="19050"/>
                </a:lnTo>
                <a:lnTo>
                  <a:pt x="4946777" y="19050"/>
                </a:lnTo>
                <a:lnTo>
                  <a:pt x="4946777" y="19050"/>
                </a:lnTo>
                <a:cubicBezTo>
                  <a:pt x="4987035" y="19050"/>
                  <a:pt x="5019802" y="51752"/>
                  <a:pt x="5019802" y="92087"/>
                </a:cubicBezTo>
                <a:cubicBezTo>
                  <a:pt x="5019802" y="92087"/>
                  <a:pt x="5019802" y="92087"/>
                  <a:pt x="5019802" y="92087"/>
                </a:cubicBezTo>
                <a:lnTo>
                  <a:pt x="5019802" y="92087"/>
                </a:lnTo>
                <a:lnTo>
                  <a:pt x="5019802" y="384174"/>
                </a:lnTo>
                <a:lnTo>
                  <a:pt x="5019802" y="384174"/>
                </a:lnTo>
                <a:cubicBezTo>
                  <a:pt x="5019802" y="424510"/>
                  <a:pt x="4987035" y="457212"/>
                  <a:pt x="4946777" y="457212"/>
                </a:cubicBezTo>
                <a:cubicBezTo>
                  <a:pt x="4946777" y="457212"/>
                  <a:pt x="4946777" y="457212"/>
                  <a:pt x="4946777" y="457212"/>
                </a:cubicBezTo>
                <a:lnTo>
                  <a:pt x="4946777" y="457212"/>
                </a:lnTo>
                <a:lnTo>
                  <a:pt x="92075" y="457212"/>
                </a:lnTo>
                <a:lnTo>
                  <a:pt x="92075" y="457212"/>
                </a:lnTo>
                <a:cubicBezTo>
                  <a:pt x="51816" y="457212"/>
                  <a:pt x="19050" y="424510"/>
                  <a:pt x="19050" y="384174"/>
                </a:cubicBezTo>
                <a:cubicBezTo>
                  <a:pt x="19050" y="384174"/>
                  <a:pt x="19050" y="384174"/>
                  <a:pt x="19050" y="384174"/>
                </a:cubicBezTo>
                <a:lnTo>
                  <a:pt x="19050" y="92087"/>
                </a:lnTo>
              </a:path>
            </a:pathLst>
          </a:custGeom>
          <a:solidFill>
            <a:srgbClr val="000000">
              <a:alpha val="0"/>
            </a:srgbClr>
          </a:solidFill>
          <a:ln w="38100">
            <a:solidFill>
              <a:srgbClr val="FFFFFF">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zh-CN" altLang="en-US"/>
          </a:p>
        </p:txBody>
      </p:sp>
      <p:pic>
        <p:nvPicPr>
          <p:cNvPr id="1027" name="Picture 3"/>
          <p:cNvPicPr>
            <a:picLocks noChangeAspect="1" noChangeArrowheads="1"/>
          </p:cNvPicPr>
          <p:nvPr/>
        </p:nvPicPr>
        <p:blipFill>
          <a:blip r:embed="rId2" cstate="print"/>
          <a:srcRect b="13804"/>
          <a:stretch>
            <a:fillRect/>
          </a:stretch>
        </p:blipFill>
        <p:spPr bwMode="auto">
          <a:xfrm>
            <a:off x="2590006" y="6249194"/>
            <a:ext cx="6874038" cy="503672"/>
          </a:xfrm>
          <a:prstGeom prst="rect">
            <a:avLst/>
          </a:prstGeom>
          <a:noFill/>
        </p:spPr>
      </p:pic>
      <p:sp>
        <p:nvSpPr>
          <p:cNvPr id="9" name="TextBox 1"/>
          <p:cNvSpPr txBox="1"/>
          <p:nvPr/>
        </p:nvSpPr>
        <p:spPr>
          <a:xfrm>
            <a:off x="9379845" y="279465"/>
            <a:ext cx="2205732" cy="606390"/>
          </a:xfrm>
          <a:prstGeom prst="rect">
            <a:avLst/>
          </a:prstGeom>
          <a:noFill/>
        </p:spPr>
        <p:txBody>
          <a:bodyPr wrap="none" lIns="0" tIns="0" rIns="0" bIns="54425" rtlCol="0">
            <a:spAutoFit/>
          </a:bodyPr>
          <a:lstStyle/>
          <a:p>
            <a:pPr defTabSz="-756">
              <a:lnSpc>
                <a:spcPts val="4285"/>
              </a:lnSpc>
            </a:pPr>
            <a:r>
              <a:rPr lang="en-US" altLang="zh-CN" sz="4300" dirty="0">
                <a:solidFill>
                  <a:srgbClr val="004D73"/>
                </a:solidFill>
                <a:latin typeface="黑体" pitchFamily="18" charset="0"/>
                <a:cs typeface="黑体" pitchFamily="18" charset="0"/>
              </a:rPr>
              <a:t>课堂练习</a:t>
            </a:r>
          </a:p>
        </p:txBody>
      </p:sp>
      <p:sp>
        <p:nvSpPr>
          <p:cNvPr id="10" name="TextBox 1"/>
          <p:cNvSpPr txBox="1"/>
          <p:nvPr/>
        </p:nvSpPr>
        <p:spPr>
          <a:xfrm>
            <a:off x="1022040" y="1448594"/>
            <a:ext cx="1263166" cy="516621"/>
          </a:xfrm>
          <a:prstGeom prst="rect">
            <a:avLst/>
          </a:prstGeom>
          <a:noFill/>
        </p:spPr>
        <p:txBody>
          <a:bodyPr wrap="none" lIns="0" tIns="0" rIns="0" bIns="54425" rtlCol="0">
            <a:spAutoFit/>
          </a:bodyPr>
          <a:lstStyle/>
          <a:p>
            <a:pPr defTabSz="-756">
              <a:lnSpc>
                <a:spcPts val="3571"/>
              </a:lnSpc>
            </a:pPr>
            <a:r>
              <a:rPr lang="en-US" altLang="zh-CN" sz="3300" dirty="0">
                <a:solidFill>
                  <a:srgbClr val="4BACC6"/>
                </a:solidFill>
                <a:latin typeface="Wingdings" pitchFamily="18" charset="0"/>
                <a:cs typeface="Wingdings" pitchFamily="18" charset="0"/>
              </a:rPr>
              <a:t></a:t>
            </a:r>
            <a:r>
              <a:rPr lang="en-US" altLang="zh-CN" sz="3300" dirty="0" err="1">
                <a:solidFill>
                  <a:srgbClr val="000000"/>
                </a:solidFill>
                <a:latin typeface="黑体" pitchFamily="18" charset="0"/>
                <a:cs typeface="黑体" pitchFamily="18" charset="0"/>
              </a:rPr>
              <a:t>需求</a:t>
            </a:r>
            <a:endParaRPr lang="en-US" altLang="zh-CN" sz="3300" dirty="0">
              <a:solidFill>
                <a:srgbClr val="000000"/>
              </a:solidFill>
              <a:latin typeface="黑体" pitchFamily="18" charset="0"/>
              <a:cs typeface="黑体" pitchFamily="18" charset="0"/>
            </a:endParaRPr>
          </a:p>
        </p:txBody>
      </p:sp>
      <p:sp>
        <p:nvSpPr>
          <p:cNvPr id="11" name="TextBox 1"/>
          <p:cNvSpPr txBox="1"/>
          <p:nvPr/>
        </p:nvSpPr>
        <p:spPr>
          <a:xfrm>
            <a:off x="1489939" y="1947983"/>
            <a:ext cx="8459047" cy="2091411"/>
          </a:xfrm>
          <a:prstGeom prst="rect">
            <a:avLst/>
          </a:prstGeom>
          <a:noFill/>
        </p:spPr>
        <p:txBody>
          <a:bodyPr wrap="none" lIns="0" tIns="0" rIns="0" bIns="54425" rtlCol="0">
            <a:spAutoFit/>
          </a:bodyPr>
          <a:lstStyle/>
          <a:p>
            <a:pPr defTabSz="-756">
              <a:lnSpc>
                <a:spcPts val="3095"/>
              </a:lnSpc>
            </a:pPr>
            <a:r>
              <a:rPr lang="en-US" altLang="zh-CN" sz="2900" dirty="0">
                <a:solidFill>
                  <a:srgbClr val="4BACC6"/>
                </a:solidFill>
                <a:latin typeface="Wingdings" pitchFamily="18" charset="0"/>
                <a:cs typeface="Wingdings" pitchFamily="18" charset="0"/>
              </a:rPr>
              <a:t></a:t>
            </a:r>
            <a:r>
              <a:rPr lang="zh-CN" altLang="zh-CN" sz="2900" dirty="0">
                <a:solidFill>
                  <a:srgbClr val="000000"/>
                </a:solidFill>
                <a:latin typeface="黑体" pitchFamily="18" charset="0"/>
                <a:cs typeface="黑体" pitchFamily="18" charset="0"/>
              </a:rPr>
              <a:t>变量</a:t>
            </a:r>
            <a:r>
              <a:rPr lang="en-US" altLang="zh-CN" sz="2900" dirty="0">
                <a:solidFill>
                  <a:srgbClr val="000000"/>
                </a:solidFill>
                <a:latin typeface="黑体" pitchFamily="18" charset="0"/>
                <a:cs typeface="黑体" pitchFamily="18" charset="0"/>
              </a:rPr>
              <a:t>a</a:t>
            </a:r>
            <a:r>
              <a:rPr lang="zh-CN" altLang="zh-CN" sz="2900" dirty="0">
                <a:solidFill>
                  <a:srgbClr val="000000"/>
                </a:solidFill>
                <a:latin typeface="黑体" pitchFamily="18" charset="0"/>
                <a:cs typeface="黑体" pitchFamily="18" charset="0"/>
              </a:rPr>
              <a:t>值为</a:t>
            </a:r>
            <a:r>
              <a:rPr lang="en-US" altLang="zh-CN" sz="2900" dirty="0">
                <a:solidFill>
                  <a:srgbClr val="000000"/>
                </a:solidFill>
                <a:latin typeface="黑体" pitchFamily="18" charset="0"/>
                <a:cs typeface="黑体" pitchFamily="18" charset="0"/>
              </a:rPr>
              <a:t>5</a:t>
            </a:r>
            <a:r>
              <a:rPr lang="zh-CN" altLang="zh-CN" sz="2900" dirty="0">
                <a:solidFill>
                  <a:srgbClr val="000000"/>
                </a:solidFill>
                <a:latin typeface="黑体" pitchFamily="18" charset="0"/>
                <a:cs typeface="黑体" pitchFamily="18" charset="0"/>
              </a:rPr>
              <a:t>，变量</a:t>
            </a:r>
            <a:r>
              <a:rPr lang="en-US" altLang="zh-CN" sz="2900" dirty="0">
                <a:solidFill>
                  <a:srgbClr val="000000"/>
                </a:solidFill>
                <a:latin typeface="黑体" pitchFamily="18" charset="0"/>
                <a:cs typeface="黑体" pitchFamily="18" charset="0"/>
              </a:rPr>
              <a:t>b</a:t>
            </a:r>
            <a:r>
              <a:rPr lang="zh-CN" altLang="zh-CN" sz="2900" dirty="0">
                <a:solidFill>
                  <a:srgbClr val="000000"/>
                </a:solidFill>
                <a:latin typeface="黑体" pitchFamily="18" charset="0"/>
                <a:cs typeface="黑体" pitchFamily="18" charset="0"/>
              </a:rPr>
              <a:t>值为</a:t>
            </a:r>
            <a:r>
              <a:rPr lang="en-US" altLang="zh-CN" sz="2900" dirty="0">
                <a:solidFill>
                  <a:srgbClr val="000000"/>
                </a:solidFill>
                <a:latin typeface="黑体" pitchFamily="18" charset="0"/>
                <a:cs typeface="黑体" pitchFamily="18" charset="0"/>
              </a:rPr>
              <a:t>7</a:t>
            </a:r>
            <a:r>
              <a:rPr lang="zh-CN" altLang="zh-CN" sz="2900" dirty="0">
                <a:solidFill>
                  <a:srgbClr val="000000"/>
                </a:solidFill>
                <a:latin typeface="黑体" pitchFamily="18" charset="0"/>
                <a:cs typeface="黑体" pitchFamily="18" charset="0"/>
              </a:rPr>
              <a:t>，要求输出结果显示为：</a:t>
            </a:r>
            <a:endParaRPr lang="en-US" altLang="zh-CN" sz="2900" dirty="0">
              <a:solidFill>
                <a:srgbClr val="000000"/>
              </a:solidFill>
              <a:latin typeface="黑体" pitchFamily="18" charset="0"/>
              <a:cs typeface="黑体" pitchFamily="18" charset="0"/>
            </a:endParaRPr>
          </a:p>
          <a:p>
            <a:pPr defTabSz="-756">
              <a:lnSpc>
                <a:spcPts val="3095"/>
              </a:lnSpc>
            </a:pPr>
            <a:endParaRPr lang="en-US" altLang="zh-CN" sz="2900" dirty="0">
              <a:solidFill>
                <a:srgbClr val="000000"/>
              </a:solidFill>
              <a:latin typeface="黑体" pitchFamily="18" charset="0"/>
              <a:cs typeface="黑体" pitchFamily="18" charset="0"/>
            </a:endParaRPr>
          </a:p>
          <a:p>
            <a:pPr defTabSz="-756">
              <a:lnSpc>
                <a:spcPts val="3095"/>
              </a:lnSpc>
            </a:pPr>
            <a:endParaRPr lang="zh-CN" altLang="zh-CN" sz="2900" dirty="0">
              <a:solidFill>
                <a:srgbClr val="000000"/>
              </a:solidFill>
              <a:latin typeface="黑体" pitchFamily="18" charset="0"/>
              <a:cs typeface="黑体" pitchFamily="18" charset="0"/>
            </a:endParaRPr>
          </a:p>
          <a:p>
            <a:pPr defTabSz="-756">
              <a:lnSpc>
                <a:spcPts val="3095"/>
              </a:lnSpc>
            </a:pPr>
            <a:endParaRPr lang="en-US" altLang="zh-CN" sz="2900" dirty="0">
              <a:solidFill>
                <a:srgbClr val="000000"/>
              </a:solidFill>
              <a:latin typeface="黑体" pitchFamily="18" charset="0"/>
              <a:cs typeface="黑体" pitchFamily="18" charset="0"/>
            </a:endParaRPr>
          </a:p>
          <a:p>
            <a:pPr lvl="0"/>
            <a:r>
              <a:rPr lang="en-US" altLang="zh-CN" sz="2900" dirty="0">
                <a:solidFill>
                  <a:srgbClr val="4BACC6"/>
                </a:solidFill>
                <a:latin typeface="Wingdings" pitchFamily="18" charset="0"/>
                <a:cs typeface="Wingdings" pitchFamily="18" charset="0"/>
              </a:rPr>
              <a:t></a:t>
            </a:r>
            <a:r>
              <a:rPr lang="zh-CN" altLang="zh-CN" sz="2900" dirty="0">
                <a:solidFill>
                  <a:srgbClr val="000000"/>
                </a:solidFill>
                <a:latin typeface="黑体" pitchFamily="18" charset="0"/>
                <a:cs typeface="黑体" pitchFamily="18" charset="0"/>
              </a:rPr>
              <a:t>输出以下图形，只用输出，不需要用循环</a:t>
            </a:r>
            <a:r>
              <a:rPr lang="zh-CN" altLang="zh-CN" sz="2900" dirty="0"/>
              <a:t>。</a:t>
            </a:r>
          </a:p>
        </p:txBody>
      </p:sp>
      <p:sp>
        <p:nvSpPr>
          <p:cNvPr id="18" name="TextBox 1"/>
          <p:cNvSpPr txBox="1"/>
          <p:nvPr/>
        </p:nvSpPr>
        <p:spPr>
          <a:xfrm>
            <a:off x="4780566" y="5899285"/>
            <a:ext cx="2154436" cy="349909"/>
          </a:xfrm>
          <a:prstGeom prst="rect">
            <a:avLst/>
          </a:prstGeom>
          <a:noFill/>
        </p:spPr>
        <p:txBody>
          <a:bodyPr wrap="none" lIns="0" tIns="0" rIns="0" bIns="54425" rtlCol="0">
            <a:spAutoFit/>
          </a:bodyPr>
          <a:lstStyle/>
          <a:p>
            <a:pPr defTabSz="-756">
              <a:lnSpc>
                <a:spcPts val="2262"/>
              </a:lnSpc>
            </a:pPr>
            <a:r>
              <a:rPr lang="en-US" altLang="zh-CN" dirty="0">
                <a:solidFill>
                  <a:srgbClr val="000000"/>
                </a:solidFill>
                <a:latin typeface="黑体" pitchFamily="18" charset="0"/>
                <a:cs typeface="黑体" pitchFamily="18" charset="0"/>
              </a:rPr>
              <a:t>完成时间：</a:t>
            </a:r>
            <a:r>
              <a:rPr lang="en-US" altLang="zh-CN" b="1" dirty="0">
                <a:solidFill>
                  <a:srgbClr val="000000"/>
                </a:solidFill>
                <a:latin typeface="Times New Roman" pitchFamily="18" charset="0"/>
                <a:cs typeface="Times New Roman" pitchFamily="18" charset="0"/>
              </a:rPr>
              <a:t>10</a:t>
            </a:r>
            <a:r>
              <a:rPr lang="en-US" altLang="zh-CN" dirty="0">
                <a:solidFill>
                  <a:srgbClr val="000000"/>
                </a:solidFill>
                <a:latin typeface="黑体" pitchFamily="18" charset="0"/>
                <a:cs typeface="黑体" pitchFamily="18" charset="0"/>
              </a:rPr>
              <a:t>分钟</a:t>
            </a:r>
          </a:p>
        </p:txBody>
      </p:sp>
      <p:sp>
        <p:nvSpPr>
          <p:cNvPr id="19" name="TextBox 1"/>
          <p:cNvSpPr txBox="1"/>
          <p:nvPr/>
        </p:nvSpPr>
        <p:spPr>
          <a:xfrm>
            <a:off x="4859234" y="6401594"/>
            <a:ext cx="2154436" cy="324261"/>
          </a:xfrm>
          <a:prstGeom prst="rect">
            <a:avLst/>
          </a:prstGeom>
          <a:noFill/>
        </p:spPr>
        <p:txBody>
          <a:bodyPr wrap="none" lIns="0" tIns="0" rIns="0" bIns="54425" rtlCol="0">
            <a:spAutoFit/>
          </a:bodyPr>
          <a:lstStyle/>
          <a:p>
            <a:pPr defTabSz="-756">
              <a:lnSpc>
                <a:spcPts val="2143"/>
              </a:lnSpc>
            </a:pPr>
            <a:r>
              <a:rPr lang="en-US" altLang="zh-CN" dirty="0">
                <a:solidFill>
                  <a:srgbClr val="FFFFFF"/>
                </a:solidFill>
                <a:latin typeface="黑体" pitchFamily="18" charset="0"/>
                <a:cs typeface="黑体" pitchFamily="18" charset="0"/>
              </a:rPr>
              <a:t>共性问题集中讲解</a:t>
            </a:r>
          </a:p>
        </p:txBody>
      </p:sp>
      <p:sp>
        <p:nvSpPr>
          <p:cNvPr id="20" name="灯片编号占位符 19"/>
          <p:cNvSpPr>
            <a:spLocks noGrp="1"/>
          </p:cNvSpPr>
          <p:nvPr>
            <p:ph type="sldNum" sz="quarter" idx="12"/>
          </p:nvPr>
        </p:nvSpPr>
        <p:spPr/>
        <p:txBody>
          <a:bodyPr/>
          <a:lstStyle/>
          <a:p>
            <a:fld id="{B6F15528-21DE-4FAA-801E-634DDDAF4B2B}" type="slidenum">
              <a:rPr lang="en-US" smtClean="0"/>
              <a:pPr/>
              <a:t>15</a:t>
            </a:fld>
            <a:r>
              <a:rPr lang="en-US" dirty="0" smtClean="0"/>
              <a:t>/54</a:t>
            </a:r>
            <a:endParaRPr lang="en-US" dirty="0"/>
          </a:p>
        </p:txBody>
      </p:sp>
      <p:pic>
        <p:nvPicPr>
          <p:cNvPr id="3075" name="图片 87"/>
          <p:cNvPicPr>
            <a:picLocks noChangeAspect="1" noChangeArrowheads="1"/>
          </p:cNvPicPr>
          <p:nvPr/>
        </p:nvPicPr>
        <p:blipFill>
          <a:blip r:embed="rId3" cstate="print"/>
          <a:srcRect/>
          <a:stretch>
            <a:fillRect/>
          </a:stretch>
        </p:blipFill>
        <p:spPr bwMode="auto">
          <a:xfrm>
            <a:off x="4698428" y="4134278"/>
            <a:ext cx="1701578" cy="1581516"/>
          </a:xfrm>
          <a:prstGeom prst="rect">
            <a:avLst/>
          </a:prstGeom>
          <a:noFill/>
          <a:ln w="19050">
            <a:solidFill>
              <a:srgbClr val="000000"/>
            </a:solidFill>
            <a:miter lim="800000"/>
            <a:headEnd/>
            <a:tailEnd/>
          </a:ln>
          <a:effectLst/>
        </p:spPr>
      </p:pic>
      <p:pic>
        <p:nvPicPr>
          <p:cNvPr id="3077" name="Picture 5"/>
          <p:cNvPicPr>
            <a:picLocks noChangeAspect="1" noChangeArrowheads="1"/>
          </p:cNvPicPr>
          <p:nvPr/>
        </p:nvPicPr>
        <p:blipFill>
          <a:blip r:embed="rId4" cstate="print"/>
          <a:srcRect/>
          <a:stretch>
            <a:fillRect/>
          </a:stretch>
        </p:blipFill>
        <p:spPr bwMode="auto">
          <a:xfrm>
            <a:off x="4266645" y="2648598"/>
            <a:ext cx="1307930" cy="628796"/>
          </a:xfrm>
          <a:prstGeom prst="rect">
            <a:avLst/>
          </a:prstGeom>
          <a:noFill/>
          <a:ln w="9525">
            <a:noFill/>
            <a:miter lim="800000"/>
            <a:headEnd/>
            <a:tailEnd/>
          </a:ln>
        </p:spPr>
      </p:pic>
      <p:pic>
        <p:nvPicPr>
          <p:cNvPr id="24" name="Picture 3"/>
          <p:cNvPicPr>
            <a:picLocks noChangeAspect="1" noChangeArrowheads="1"/>
          </p:cNvPicPr>
          <p:nvPr/>
        </p:nvPicPr>
        <p:blipFill>
          <a:blip r:embed="rId5" cstate="print"/>
          <a:srcRect/>
          <a:stretch>
            <a:fillRect/>
          </a:stretch>
        </p:blipFill>
        <p:spPr bwMode="auto">
          <a:xfrm>
            <a:off x="456406" y="902368"/>
            <a:ext cx="1456077" cy="546226"/>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13"/>
          <p:cNvSpPr>
            <a:spLocks noGrp="1"/>
          </p:cNvSpPr>
          <p:nvPr>
            <p:ph type="sldNum" sz="quarter" idx="12"/>
          </p:nvPr>
        </p:nvSpPr>
        <p:spPr/>
        <p:txBody>
          <a:bodyPr/>
          <a:lstStyle/>
          <a:p>
            <a:fld id="{B6F15528-21DE-4FAA-801E-634DDDAF4B2B}" type="slidenum">
              <a:rPr lang="en-US" smtClean="0"/>
              <a:pPr/>
              <a:t>16</a:t>
            </a:fld>
            <a:r>
              <a:rPr lang="en-US" smtClean="0"/>
              <a:t>/54</a:t>
            </a:r>
            <a:endParaRPr lang="en-US" dirty="0"/>
          </a:p>
        </p:txBody>
      </p:sp>
      <p:sp>
        <p:nvSpPr>
          <p:cNvPr id="5" name="TextBox 1"/>
          <p:cNvSpPr txBox="1"/>
          <p:nvPr/>
        </p:nvSpPr>
        <p:spPr>
          <a:xfrm>
            <a:off x="8954358" y="228653"/>
            <a:ext cx="3032882" cy="606390"/>
          </a:xfrm>
          <a:prstGeom prst="rect">
            <a:avLst/>
          </a:prstGeom>
          <a:noFill/>
        </p:spPr>
        <p:txBody>
          <a:bodyPr wrap="none" lIns="0" tIns="0" rIns="0" bIns="54425" rtlCol="0">
            <a:spAutoFit/>
          </a:bodyPr>
          <a:lstStyle/>
          <a:p>
            <a:pPr algn="r" defTabSz="-756">
              <a:lnSpc>
                <a:spcPts val="4285"/>
              </a:lnSpc>
            </a:pPr>
            <a:r>
              <a:rPr lang="en-US" altLang="zh-CN" sz="4300" dirty="0">
                <a:solidFill>
                  <a:srgbClr val="004D73"/>
                </a:solidFill>
                <a:latin typeface="黑体" pitchFamily="18" charset="0"/>
                <a:cs typeface="黑体" pitchFamily="18" charset="0"/>
              </a:rPr>
              <a:t>PHP</a:t>
            </a:r>
            <a:r>
              <a:rPr lang="zh-CN" altLang="en-US" sz="4300" dirty="0">
                <a:solidFill>
                  <a:srgbClr val="004D73"/>
                </a:solidFill>
                <a:latin typeface="黑体" pitchFamily="18" charset="0"/>
                <a:cs typeface="黑体" pitchFamily="18" charset="0"/>
              </a:rPr>
              <a:t>数据类型</a:t>
            </a:r>
          </a:p>
        </p:txBody>
      </p:sp>
      <p:sp>
        <p:nvSpPr>
          <p:cNvPr id="6" name="TextBox 5"/>
          <p:cNvSpPr txBox="1"/>
          <p:nvPr/>
        </p:nvSpPr>
        <p:spPr>
          <a:xfrm>
            <a:off x="1117455" y="1219482"/>
            <a:ext cx="8126942" cy="617744"/>
          </a:xfrm>
          <a:prstGeom prst="rect">
            <a:avLst/>
          </a:prstGeom>
          <a:noFill/>
        </p:spPr>
        <p:txBody>
          <a:bodyPr wrap="square" lIns="108850" tIns="54425" rIns="108850" bIns="54425" rtlCol="0">
            <a:spAutoFit/>
          </a:bodyPr>
          <a:lstStyle/>
          <a:p>
            <a:pPr lvl="0"/>
            <a:r>
              <a:rPr lang="en-US" altLang="zh-CN" sz="3300" dirty="0">
                <a:solidFill>
                  <a:srgbClr val="4BACC6"/>
                </a:solidFill>
                <a:latin typeface="Wingdings" pitchFamily="18" charset="0"/>
                <a:cs typeface="Wingdings" pitchFamily="18" charset="0"/>
              </a:rPr>
              <a:t></a:t>
            </a:r>
            <a:r>
              <a:rPr lang="en-US" altLang="zh-CN" sz="3300" dirty="0"/>
              <a:t>PHP</a:t>
            </a:r>
            <a:r>
              <a:rPr lang="zh-CN" altLang="zh-CN" sz="3300" dirty="0"/>
              <a:t>中总共有八种数据类型：</a:t>
            </a:r>
          </a:p>
        </p:txBody>
      </p:sp>
      <p:sp>
        <p:nvSpPr>
          <p:cNvPr id="7" name="TextBox 6"/>
          <p:cNvSpPr txBox="1"/>
          <p:nvPr/>
        </p:nvSpPr>
        <p:spPr>
          <a:xfrm>
            <a:off x="1625389" y="1753006"/>
            <a:ext cx="8939636" cy="1079409"/>
          </a:xfrm>
          <a:prstGeom prst="rect">
            <a:avLst/>
          </a:prstGeom>
          <a:noFill/>
        </p:spPr>
        <p:txBody>
          <a:bodyPr wrap="square" lIns="108850" tIns="54425" rIns="108850" bIns="54425" rtlCol="0">
            <a:spAutoFit/>
          </a:bodyPr>
          <a:lstStyle/>
          <a:p>
            <a:r>
              <a:rPr lang="zh-CN" altLang="zh-CN" dirty="0" smtClean="0"/>
              <a:t>标量类型</a:t>
            </a:r>
            <a:r>
              <a:rPr lang="en-US" altLang="zh-CN" dirty="0" smtClean="0"/>
              <a:t>(</a:t>
            </a:r>
            <a:r>
              <a:rPr lang="zh-CN" altLang="zh-CN" dirty="0" smtClean="0"/>
              <a:t>整型</a:t>
            </a:r>
            <a:r>
              <a:rPr lang="en-US" altLang="zh-CN" dirty="0" smtClean="0"/>
              <a:t>(</a:t>
            </a:r>
            <a:r>
              <a:rPr lang="en-US" altLang="zh-CN" dirty="0" err="1" smtClean="0"/>
              <a:t>int</a:t>
            </a:r>
            <a:r>
              <a:rPr lang="en-US" altLang="zh-CN" dirty="0" smtClean="0"/>
              <a:t>)</a:t>
            </a:r>
            <a:r>
              <a:rPr lang="zh-CN" altLang="zh-CN" dirty="0" smtClean="0"/>
              <a:t>、浮点型</a:t>
            </a:r>
            <a:r>
              <a:rPr lang="en-US" altLang="zh-CN" dirty="0" smtClean="0"/>
              <a:t>(float)</a:t>
            </a:r>
            <a:r>
              <a:rPr lang="zh-CN" altLang="zh-CN" dirty="0" smtClean="0"/>
              <a:t>、字符串</a:t>
            </a:r>
            <a:r>
              <a:rPr lang="en-US" altLang="zh-CN" dirty="0" smtClean="0"/>
              <a:t>(string)</a:t>
            </a:r>
            <a:r>
              <a:rPr lang="zh-CN" altLang="zh-CN" dirty="0" smtClean="0"/>
              <a:t>、布尔型</a:t>
            </a:r>
            <a:r>
              <a:rPr lang="en-US" altLang="zh-CN" dirty="0" smtClean="0"/>
              <a:t>(</a:t>
            </a:r>
            <a:r>
              <a:rPr lang="en-US" altLang="zh-CN" dirty="0" err="1" smtClean="0"/>
              <a:t>bool</a:t>
            </a:r>
            <a:r>
              <a:rPr lang="en-US" altLang="zh-CN" dirty="0" smtClean="0"/>
              <a:t>))</a:t>
            </a:r>
            <a:r>
              <a:rPr lang="zh-CN" altLang="zh-CN" dirty="0" smtClean="0"/>
              <a:t>、复合类型</a:t>
            </a:r>
            <a:r>
              <a:rPr lang="en-US" altLang="zh-CN" dirty="0" smtClean="0"/>
              <a:t>(</a:t>
            </a:r>
            <a:r>
              <a:rPr lang="zh-CN" altLang="zh-CN" dirty="0" smtClean="0"/>
              <a:t>数组</a:t>
            </a:r>
            <a:r>
              <a:rPr lang="en-US" altLang="zh-CN" dirty="0" smtClean="0"/>
              <a:t>(array)</a:t>
            </a:r>
            <a:r>
              <a:rPr lang="zh-CN" altLang="zh-CN" dirty="0" smtClean="0"/>
              <a:t>、对象</a:t>
            </a:r>
            <a:r>
              <a:rPr lang="en-US" altLang="zh-CN" dirty="0" smtClean="0"/>
              <a:t>(object))</a:t>
            </a:r>
            <a:r>
              <a:rPr lang="zh-CN" altLang="zh-CN" dirty="0" smtClean="0"/>
              <a:t>、特殊类型</a:t>
            </a:r>
            <a:r>
              <a:rPr lang="en-US" altLang="zh-CN" dirty="0" smtClean="0"/>
              <a:t>(</a:t>
            </a:r>
            <a:r>
              <a:rPr lang="zh-CN" altLang="zh-CN" dirty="0" smtClean="0"/>
              <a:t>资源</a:t>
            </a:r>
            <a:r>
              <a:rPr lang="en-US" altLang="zh-CN" dirty="0" smtClean="0"/>
              <a:t>(resource)</a:t>
            </a:r>
            <a:r>
              <a:rPr lang="zh-CN" altLang="zh-CN" dirty="0" smtClean="0"/>
              <a:t>、空</a:t>
            </a:r>
            <a:r>
              <a:rPr lang="en-US" altLang="zh-CN" dirty="0" smtClean="0"/>
              <a:t>(null))</a:t>
            </a:r>
            <a:endParaRPr lang="zh-CN" altLang="zh-CN" dirty="0" smtClean="0"/>
          </a:p>
          <a:p>
            <a:endParaRPr lang="zh-CN" altLang="en-US" dirty="0"/>
          </a:p>
        </p:txBody>
      </p:sp>
      <p:sp>
        <p:nvSpPr>
          <p:cNvPr id="8" name="TextBox 7"/>
          <p:cNvSpPr txBox="1"/>
          <p:nvPr/>
        </p:nvSpPr>
        <p:spPr>
          <a:xfrm>
            <a:off x="1117455" y="2667618"/>
            <a:ext cx="8126942" cy="617744"/>
          </a:xfrm>
          <a:prstGeom prst="rect">
            <a:avLst/>
          </a:prstGeom>
          <a:noFill/>
        </p:spPr>
        <p:txBody>
          <a:bodyPr wrap="square" lIns="108850" tIns="54425" rIns="108850" bIns="54425" rtlCol="0">
            <a:spAutoFit/>
          </a:bodyPr>
          <a:lstStyle/>
          <a:p>
            <a:pPr lvl="0"/>
            <a:r>
              <a:rPr lang="en-US" altLang="zh-CN" sz="3300" dirty="0">
                <a:solidFill>
                  <a:srgbClr val="4BACC6"/>
                </a:solidFill>
                <a:latin typeface="Wingdings" pitchFamily="18" charset="0"/>
                <a:cs typeface="Wingdings" pitchFamily="18" charset="0"/>
              </a:rPr>
              <a:t></a:t>
            </a:r>
            <a:r>
              <a:rPr lang="zh-CN" altLang="en-US" sz="3300" dirty="0"/>
              <a:t>标量</a:t>
            </a:r>
            <a:r>
              <a:rPr lang="zh-CN" altLang="zh-CN" sz="3300" dirty="0"/>
              <a:t>类型：</a:t>
            </a:r>
          </a:p>
        </p:txBody>
      </p:sp>
      <p:sp>
        <p:nvSpPr>
          <p:cNvPr id="9" name="TextBox 8"/>
          <p:cNvSpPr txBox="1"/>
          <p:nvPr/>
        </p:nvSpPr>
        <p:spPr>
          <a:xfrm>
            <a:off x="1726975" y="3165414"/>
            <a:ext cx="8939636" cy="3710899"/>
          </a:xfrm>
          <a:prstGeom prst="rect">
            <a:avLst/>
          </a:prstGeom>
          <a:noFill/>
        </p:spPr>
        <p:txBody>
          <a:bodyPr wrap="square" lIns="108850" tIns="54425" rIns="108850" bIns="54425" rtlCol="0">
            <a:spAutoFit/>
          </a:bodyPr>
          <a:lstStyle/>
          <a:p>
            <a:pPr lvl="0"/>
            <a:r>
              <a:rPr lang="en-US" altLang="zh-CN" sz="2900" dirty="0">
                <a:solidFill>
                  <a:srgbClr val="4BACC6"/>
                </a:solidFill>
                <a:latin typeface="Wingdings" pitchFamily="18" charset="0"/>
                <a:cs typeface="Wingdings" pitchFamily="18" charset="0"/>
              </a:rPr>
              <a:t></a:t>
            </a:r>
            <a:r>
              <a:rPr lang="zh-CN" altLang="en-US" sz="2900" dirty="0"/>
              <a:t>整型：</a:t>
            </a:r>
            <a:endParaRPr lang="en-US" altLang="zh-CN" sz="2900" dirty="0"/>
          </a:p>
          <a:p>
            <a:r>
              <a:rPr lang="en-US" altLang="zh-CN" dirty="0" smtClean="0"/>
              <a:t>         </a:t>
            </a:r>
            <a:r>
              <a:rPr lang="zh-CN" altLang="zh-CN" dirty="0" smtClean="0"/>
              <a:t>简单来讲，</a:t>
            </a:r>
            <a:r>
              <a:rPr lang="en-US" altLang="zh-CN" dirty="0" smtClean="0"/>
              <a:t>PHP</a:t>
            </a:r>
            <a:r>
              <a:rPr lang="zh-CN" altLang="zh-CN" dirty="0" smtClean="0"/>
              <a:t>中的整型就是正负整数和</a:t>
            </a:r>
            <a:r>
              <a:rPr lang="en-US" altLang="zh-CN" dirty="0" smtClean="0"/>
              <a:t>0</a:t>
            </a:r>
            <a:r>
              <a:rPr lang="zh-CN" altLang="zh-CN" dirty="0" smtClean="0"/>
              <a:t>，</a:t>
            </a:r>
            <a:r>
              <a:rPr lang="en-US" altLang="zh-CN" dirty="0" smtClean="0"/>
              <a:t>PHP</a:t>
            </a:r>
            <a:r>
              <a:rPr lang="zh-CN" altLang="zh-CN" dirty="0" smtClean="0"/>
              <a:t>不支持无符号整型，而有符号整型范围是：</a:t>
            </a:r>
            <a:r>
              <a:rPr lang="en-US" altLang="zh-CN" dirty="0" smtClean="0"/>
              <a:t>-2147483647~+2147483647</a:t>
            </a:r>
            <a:r>
              <a:rPr lang="zh-CN" altLang="zh-CN" dirty="0" smtClean="0"/>
              <a:t>，如果超出此范围整型会溢出，自动变成浮点型。</a:t>
            </a:r>
            <a:endParaRPr lang="zh-CN" altLang="zh-CN" sz="2900" dirty="0"/>
          </a:p>
          <a:p>
            <a:pPr lvl="0"/>
            <a:r>
              <a:rPr lang="en-US" altLang="zh-CN" sz="2900" dirty="0">
                <a:solidFill>
                  <a:srgbClr val="4BACC6"/>
                </a:solidFill>
                <a:latin typeface="Wingdings" pitchFamily="18" charset="0"/>
                <a:cs typeface="Wingdings" pitchFamily="18" charset="0"/>
              </a:rPr>
              <a:t></a:t>
            </a:r>
            <a:r>
              <a:rPr lang="zh-CN" altLang="en-US" sz="2900" dirty="0"/>
              <a:t>浮点型</a:t>
            </a:r>
            <a:r>
              <a:rPr lang="zh-CN" altLang="zh-CN" sz="2900" dirty="0"/>
              <a:t>：</a:t>
            </a:r>
            <a:endParaRPr lang="en-US" altLang="zh-CN" sz="2900" dirty="0"/>
          </a:p>
          <a:p>
            <a:r>
              <a:rPr lang="en-US" altLang="zh-CN" dirty="0" smtClean="0"/>
              <a:t>         </a:t>
            </a:r>
            <a:r>
              <a:rPr lang="zh-CN" altLang="zh-CN" dirty="0" smtClean="0"/>
              <a:t>该数据类型既可以存储整数也可以存储小数，它提供的精度比整数大的多。其有小的范围为：</a:t>
            </a:r>
            <a:r>
              <a:rPr lang="en-US" altLang="zh-CN" dirty="0" smtClean="0"/>
              <a:t>1.7E-308~1.7E+308</a:t>
            </a:r>
            <a:endParaRPr lang="zh-CN" altLang="zh-CN" sz="2900" dirty="0"/>
          </a:p>
          <a:p>
            <a:pPr lvl="0"/>
            <a:r>
              <a:rPr lang="en-US" altLang="zh-CN" sz="2900" dirty="0">
                <a:solidFill>
                  <a:srgbClr val="4BACC6"/>
                </a:solidFill>
                <a:latin typeface="Wingdings" pitchFamily="18" charset="0"/>
                <a:cs typeface="Wingdings" pitchFamily="18" charset="0"/>
              </a:rPr>
              <a:t></a:t>
            </a:r>
            <a:r>
              <a:rPr lang="zh-CN" altLang="en-US" sz="2900" dirty="0"/>
              <a:t>布尔型</a:t>
            </a:r>
            <a:r>
              <a:rPr lang="zh-CN" altLang="zh-CN" sz="2900" dirty="0"/>
              <a:t>：</a:t>
            </a:r>
            <a:endParaRPr lang="en-US" altLang="zh-CN" sz="2900" dirty="0"/>
          </a:p>
          <a:p>
            <a:r>
              <a:rPr lang="en-US" altLang="zh-CN" dirty="0" smtClean="0"/>
              <a:t>          true</a:t>
            </a:r>
            <a:r>
              <a:rPr lang="zh-CN" altLang="zh-CN" dirty="0" smtClean="0"/>
              <a:t>或</a:t>
            </a:r>
            <a:r>
              <a:rPr lang="en-US" altLang="zh-CN" dirty="0" smtClean="0"/>
              <a:t>false</a:t>
            </a:r>
            <a:r>
              <a:rPr lang="zh-CN" altLang="zh-CN" dirty="0" smtClean="0"/>
              <a:t>；</a:t>
            </a:r>
            <a:r>
              <a:rPr lang="en-US" altLang="zh-CN" dirty="0" smtClean="0"/>
              <a:t>false </a:t>
            </a:r>
            <a:r>
              <a:rPr lang="zh-CN" altLang="zh-CN" dirty="0" smtClean="0"/>
              <a:t>在</a:t>
            </a:r>
            <a:r>
              <a:rPr lang="en-US" altLang="zh-CN" dirty="0" err="1" smtClean="0"/>
              <a:t>php</a:t>
            </a:r>
            <a:r>
              <a:rPr lang="zh-CN" altLang="zh-CN" dirty="0" smtClean="0"/>
              <a:t>中不是只有布尔值为假的，还可以被认为是假的有：</a:t>
            </a:r>
            <a:r>
              <a:rPr lang="en-US" altLang="zh-CN" dirty="0" smtClean="0"/>
              <a:t>0</a:t>
            </a:r>
            <a:r>
              <a:rPr lang="zh-CN" altLang="zh-CN" dirty="0" smtClean="0"/>
              <a:t>、</a:t>
            </a:r>
            <a:r>
              <a:rPr lang="en-US" altLang="zh-CN" dirty="0" smtClean="0"/>
              <a:t>0.0</a:t>
            </a:r>
            <a:r>
              <a:rPr lang="zh-CN" altLang="zh-CN" dirty="0" smtClean="0"/>
              <a:t>、‘</a:t>
            </a:r>
            <a:r>
              <a:rPr lang="en-US" altLang="zh-CN" dirty="0" smtClean="0"/>
              <a:t>0</a:t>
            </a:r>
            <a:r>
              <a:rPr lang="zh-CN" altLang="zh-CN" dirty="0" smtClean="0"/>
              <a:t>’、空白字符串’’、只声明没有赋值的数组等。</a:t>
            </a:r>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13"/>
          <p:cNvSpPr>
            <a:spLocks noGrp="1"/>
          </p:cNvSpPr>
          <p:nvPr>
            <p:ph type="sldNum" sz="quarter" idx="12"/>
          </p:nvPr>
        </p:nvSpPr>
        <p:spPr>
          <a:xfrm>
            <a:off x="9345983" y="6494378"/>
            <a:ext cx="2844430" cy="365210"/>
          </a:xfrm>
        </p:spPr>
        <p:txBody>
          <a:bodyPr/>
          <a:lstStyle/>
          <a:p>
            <a:fld id="{B6F15528-21DE-4FAA-801E-634DDDAF4B2B}" type="slidenum">
              <a:rPr lang="en-US" smtClean="0"/>
              <a:pPr/>
              <a:t>17</a:t>
            </a:fld>
            <a:r>
              <a:rPr lang="en-US" smtClean="0"/>
              <a:t>/54</a:t>
            </a:r>
            <a:endParaRPr lang="en-US" dirty="0"/>
          </a:p>
        </p:txBody>
      </p:sp>
      <p:sp>
        <p:nvSpPr>
          <p:cNvPr id="5" name="TextBox 1"/>
          <p:cNvSpPr txBox="1"/>
          <p:nvPr/>
        </p:nvSpPr>
        <p:spPr>
          <a:xfrm>
            <a:off x="6748625" y="228653"/>
            <a:ext cx="5238614" cy="606390"/>
          </a:xfrm>
          <a:prstGeom prst="rect">
            <a:avLst/>
          </a:prstGeom>
          <a:noFill/>
        </p:spPr>
        <p:txBody>
          <a:bodyPr wrap="none" lIns="0" tIns="0" rIns="0" bIns="54425" rtlCol="0">
            <a:spAutoFit/>
          </a:bodyPr>
          <a:lstStyle/>
          <a:p>
            <a:pPr algn="r" defTabSz="-756">
              <a:lnSpc>
                <a:spcPts val="4285"/>
              </a:lnSpc>
            </a:pPr>
            <a:r>
              <a:rPr lang="en-US" altLang="zh-CN" sz="4300" dirty="0">
                <a:solidFill>
                  <a:srgbClr val="004D73"/>
                </a:solidFill>
                <a:latin typeface="黑体" pitchFamily="18" charset="0"/>
                <a:cs typeface="黑体" pitchFamily="18" charset="0"/>
              </a:rPr>
              <a:t>PHP</a:t>
            </a:r>
            <a:r>
              <a:rPr lang="zh-CN" altLang="en-US" sz="4300" dirty="0">
                <a:solidFill>
                  <a:srgbClr val="004D73"/>
                </a:solidFill>
                <a:latin typeface="黑体" pitchFamily="18" charset="0"/>
                <a:cs typeface="黑体" pitchFamily="18" charset="0"/>
              </a:rPr>
              <a:t>数据类型：字符串</a:t>
            </a:r>
          </a:p>
        </p:txBody>
      </p:sp>
      <p:sp>
        <p:nvSpPr>
          <p:cNvPr id="8" name="TextBox 7"/>
          <p:cNvSpPr txBox="1"/>
          <p:nvPr/>
        </p:nvSpPr>
        <p:spPr>
          <a:xfrm>
            <a:off x="1015868" y="1067047"/>
            <a:ext cx="8126942" cy="617744"/>
          </a:xfrm>
          <a:prstGeom prst="rect">
            <a:avLst/>
          </a:prstGeom>
          <a:noFill/>
        </p:spPr>
        <p:txBody>
          <a:bodyPr wrap="square" lIns="108850" tIns="54425" rIns="108850" bIns="54425" rtlCol="0">
            <a:spAutoFit/>
          </a:bodyPr>
          <a:lstStyle/>
          <a:p>
            <a:pPr lvl="0"/>
            <a:r>
              <a:rPr lang="en-US" altLang="zh-CN" sz="3300" dirty="0">
                <a:solidFill>
                  <a:srgbClr val="4BACC6"/>
                </a:solidFill>
                <a:latin typeface="Wingdings" pitchFamily="18" charset="0"/>
                <a:cs typeface="Wingdings" pitchFamily="18" charset="0"/>
              </a:rPr>
              <a:t></a:t>
            </a:r>
            <a:r>
              <a:rPr lang="zh-CN" altLang="en-US" sz="3300" dirty="0"/>
              <a:t>标量</a:t>
            </a:r>
            <a:r>
              <a:rPr lang="zh-CN" altLang="zh-CN" sz="3300" dirty="0"/>
              <a:t>类型：</a:t>
            </a:r>
          </a:p>
        </p:txBody>
      </p:sp>
      <p:sp>
        <p:nvSpPr>
          <p:cNvPr id="9" name="TextBox 8"/>
          <p:cNvSpPr txBox="1"/>
          <p:nvPr/>
        </p:nvSpPr>
        <p:spPr>
          <a:xfrm>
            <a:off x="1625389" y="1600571"/>
            <a:ext cx="8939636" cy="1525685"/>
          </a:xfrm>
          <a:prstGeom prst="rect">
            <a:avLst/>
          </a:prstGeom>
          <a:noFill/>
        </p:spPr>
        <p:txBody>
          <a:bodyPr wrap="square" lIns="108850" tIns="54425" rIns="108850" bIns="54425" rtlCol="0">
            <a:spAutoFit/>
          </a:bodyPr>
          <a:lstStyle/>
          <a:p>
            <a:pPr lvl="0"/>
            <a:r>
              <a:rPr lang="en-US" altLang="zh-CN" sz="2900" dirty="0">
                <a:solidFill>
                  <a:srgbClr val="4BACC6"/>
                </a:solidFill>
                <a:latin typeface="Wingdings" pitchFamily="18" charset="0"/>
                <a:cs typeface="Wingdings" pitchFamily="18" charset="0"/>
              </a:rPr>
              <a:t></a:t>
            </a:r>
            <a:r>
              <a:rPr lang="zh-CN" altLang="en-US" sz="2900" dirty="0"/>
              <a:t>字符串：</a:t>
            </a:r>
            <a:endParaRPr lang="en-US" altLang="zh-CN" sz="2900" dirty="0"/>
          </a:p>
          <a:p>
            <a:r>
              <a:rPr lang="en-US" altLang="zh-CN" dirty="0" smtClean="0"/>
              <a:t>         </a:t>
            </a:r>
            <a:r>
              <a:rPr lang="zh-CN" altLang="zh-CN" dirty="0" smtClean="0"/>
              <a:t>字符串是连续的字符序列，由数字、字母和符号组成。有三种定义的方式，分别为：单引号、双引号和定界符</a:t>
            </a:r>
            <a:r>
              <a:rPr lang="en-US" altLang="zh-CN" dirty="0" smtClean="0"/>
              <a:t>(&lt;&lt;&lt;)</a:t>
            </a:r>
            <a:endParaRPr lang="zh-CN" altLang="zh-CN" dirty="0" smtClean="0"/>
          </a:p>
          <a:p>
            <a:endParaRPr lang="zh-CN" altLang="en-US" dirty="0"/>
          </a:p>
        </p:txBody>
      </p:sp>
      <p:pic>
        <p:nvPicPr>
          <p:cNvPr id="4098" name="Picture 2"/>
          <p:cNvPicPr>
            <a:picLocks noChangeAspect="1" noChangeArrowheads="1"/>
          </p:cNvPicPr>
          <p:nvPr/>
        </p:nvPicPr>
        <p:blipFill>
          <a:blip r:embed="rId2" cstate="print"/>
          <a:srcRect/>
          <a:stretch>
            <a:fillRect/>
          </a:stretch>
        </p:blipFill>
        <p:spPr bwMode="auto">
          <a:xfrm>
            <a:off x="3403385" y="2972594"/>
            <a:ext cx="4444421" cy="3163032"/>
          </a:xfrm>
          <a:prstGeom prst="rect">
            <a:avLst/>
          </a:prstGeom>
          <a:noFill/>
          <a:ln w="9525">
            <a:noFill/>
            <a:miter lim="800000"/>
            <a:headEnd/>
            <a:tailEnd/>
          </a:ln>
        </p:spPr>
      </p:pic>
      <p:pic>
        <p:nvPicPr>
          <p:cNvPr id="10" name="Picture 3"/>
          <p:cNvPicPr>
            <a:picLocks noChangeAspect="1" noChangeArrowheads="1"/>
          </p:cNvPicPr>
          <p:nvPr/>
        </p:nvPicPr>
        <p:blipFill>
          <a:blip r:embed="rId3" cstate="print"/>
          <a:srcRect/>
          <a:stretch>
            <a:fillRect/>
          </a:stretch>
        </p:blipFill>
        <p:spPr bwMode="auto">
          <a:xfrm>
            <a:off x="3199606" y="6287162"/>
            <a:ext cx="5536479" cy="571632"/>
          </a:xfrm>
          <a:prstGeom prst="rect">
            <a:avLst/>
          </a:prstGeom>
          <a:noFill/>
        </p:spPr>
      </p:pic>
      <p:sp>
        <p:nvSpPr>
          <p:cNvPr id="11" name="TextBox 10"/>
          <p:cNvSpPr txBox="1"/>
          <p:nvPr/>
        </p:nvSpPr>
        <p:spPr>
          <a:xfrm>
            <a:off x="4215473" y="6363379"/>
            <a:ext cx="4266645" cy="433078"/>
          </a:xfrm>
          <a:prstGeom prst="rect">
            <a:avLst/>
          </a:prstGeom>
          <a:noFill/>
        </p:spPr>
        <p:txBody>
          <a:bodyPr wrap="square" lIns="108850" tIns="54425" rIns="108850" bIns="54425" rtlCol="0">
            <a:spAutoFit/>
          </a:bodyPr>
          <a:lstStyle/>
          <a:p>
            <a:r>
              <a:rPr lang="en-US" altLang="zh-CN" dirty="0" err="1" smtClean="0">
                <a:solidFill>
                  <a:srgbClr val="FFFFFF"/>
                </a:solidFill>
                <a:latin typeface="黑体" pitchFamily="18" charset="0"/>
                <a:cs typeface="黑体" pitchFamily="18" charset="0"/>
              </a:rPr>
              <a:t>演示示例</a:t>
            </a:r>
            <a:r>
              <a:rPr lang="en-US" altLang="zh-CN" dirty="0" smtClean="0">
                <a:solidFill>
                  <a:srgbClr val="FFFFFF"/>
                </a:solidFill>
                <a:latin typeface="黑体" pitchFamily="18" charset="0"/>
                <a:cs typeface="黑体" pitchFamily="18" charset="0"/>
              </a:rPr>
              <a:t>：</a:t>
            </a:r>
            <a:r>
              <a:rPr lang="zh-CN" altLang="zh-CN" dirty="0" smtClean="0">
                <a:solidFill>
                  <a:srgbClr val="FFFFFF"/>
                </a:solidFill>
                <a:latin typeface="黑体" pitchFamily="18" charset="0"/>
                <a:cs typeface="黑体" pitchFamily="18" charset="0"/>
              </a:rPr>
              <a:t>单引号定义字符串</a:t>
            </a:r>
            <a:endParaRPr lang="zh-CN" altLang="en-US" dirty="0" smtClean="0">
              <a:solidFill>
                <a:srgbClr val="FFFFFF"/>
              </a:solidFill>
              <a:latin typeface="黑体" pitchFamily="18" charset="0"/>
              <a:cs typeface="黑体" pitchFamily="18" charset="0"/>
            </a:endParaRPr>
          </a:p>
        </p:txBody>
      </p:sp>
      <p:pic>
        <p:nvPicPr>
          <p:cNvPr id="12" name="Picture 3"/>
          <p:cNvPicPr>
            <a:picLocks noChangeAspect="1" noChangeArrowheads="1"/>
          </p:cNvPicPr>
          <p:nvPr/>
        </p:nvPicPr>
        <p:blipFill>
          <a:blip r:embed="rId4" cstate="print"/>
          <a:srcRect/>
          <a:stretch>
            <a:fillRect/>
          </a:stretch>
        </p:blipFill>
        <p:spPr bwMode="auto">
          <a:xfrm>
            <a:off x="812694" y="2667618"/>
            <a:ext cx="1591526" cy="558929"/>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13"/>
          <p:cNvSpPr>
            <a:spLocks noGrp="1"/>
          </p:cNvSpPr>
          <p:nvPr>
            <p:ph type="sldNum" sz="quarter" idx="12"/>
          </p:nvPr>
        </p:nvSpPr>
        <p:spPr/>
        <p:txBody>
          <a:bodyPr/>
          <a:lstStyle/>
          <a:p>
            <a:fld id="{B6F15528-21DE-4FAA-801E-634DDDAF4B2B}" type="slidenum">
              <a:rPr lang="en-US" smtClean="0"/>
              <a:pPr/>
              <a:t>18</a:t>
            </a:fld>
            <a:r>
              <a:rPr lang="en-US" smtClean="0"/>
              <a:t>/54</a:t>
            </a:r>
            <a:endParaRPr lang="en-US" dirty="0"/>
          </a:p>
        </p:txBody>
      </p:sp>
      <p:sp>
        <p:nvSpPr>
          <p:cNvPr id="5" name="TextBox 1"/>
          <p:cNvSpPr txBox="1"/>
          <p:nvPr/>
        </p:nvSpPr>
        <p:spPr>
          <a:xfrm>
            <a:off x="6748625" y="228653"/>
            <a:ext cx="5238614" cy="606390"/>
          </a:xfrm>
          <a:prstGeom prst="rect">
            <a:avLst/>
          </a:prstGeom>
          <a:noFill/>
        </p:spPr>
        <p:txBody>
          <a:bodyPr wrap="none" lIns="0" tIns="0" rIns="0" bIns="54425" rtlCol="0">
            <a:spAutoFit/>
          </a:bodyPr>
          <a:lstStyle/>
          <a:p>
            <a:pPr algn="r" defTabSz="-756">
              <a:lnSpc>
                <a:spcPts val="4285"/>
              </a:lnSpc>
            </a:pPr>
            <a:r>
              <a:rPr lang="en-US" altLang="zh-CN" sz="4300" dirty="0">
                <a:solidFill>
                  <a:srgbClr val="004D73"/>
                </a:solidFill>
                <a:latin typeface="黑体" pitchFamily="18" charset="0"/>
                <a:cs typeface="黑体" pitchFamily="18" charset="0"/>
              </a:rPr>
              <a:t>PHP</a:t>
            </a:r>
            <a:r>
              <a:rPr lang="zh-CN" altLang="en-US" sz="4300" dirty="0">
                <a:solidFill>
                  <a:srgbClr val="004D73"/>
                </a:solidFill>
                <a:latin typeface="黑体" pitchFamily="18" charset="0"/>
                <a:cs typeface="黑体" pitchFamily="18" charset="0"/>
              </a:rPr>
              <a:t>数据类型：字符串</a:t>
            </a:r>
          </a:p>
        </p:txBody>
      </p:sp>
      <p:sp>
        <p:nvSpPr>
          <p:cNvPr id="8" name="TextBox 7"/>
          <p:cNvSpPr txBox="1"/>
          <p:nvPr/>
        </p:nvSpPr>
        <p:spPr>
          <a:xfrm>
            <a:off x="1015868" y="1067047"/>
            <a:ext cx="8126942" cy="617744"/>
          </a:xfrm>
          <a:prstGeom prst="rect">
            <a:avLst/>
          </a:prstGeom>
          <a:noFill/>
        </p:spPr>
        <p:txBody>
          <a:bodyPr wrap="square" lIns="108850" tIns="54425" rIns="108850" bIns="54425" rtlCol="0">
            <a:spAutoFit/>
          </a:bodyPr>
          <a:lstStyle/>
          <a:p>
            <a:pPr lvl="0"/>
            <a:r>
              <a:rPr lang="en-US" altLang="zh-CN" sz="3300" dirty="0">
                <a:solidFill>
                  <a:srgbClr val="4BACC6"/>
                </a:solidFill>
                <a:latin typeface="Wingdings" pitchFamily="18" charset="0"/>
                <a:cs typeface="Wingdings" pitchFamily="18" charset="0"/>
              </a:rPr>
              <a:t></a:t>
            </a:r>
            <a:r>
              <a:rPr lang="zh-CN" altLang="en-US" sz="3300" dirty="0"/>
              <a:t>中文字符串乱码解决方案</a:t>
            </a:r>
            <a:r>
              <a:rPr lang="zh-CN" altLang="zh-CN" sz="3300" dirty="0"/>
              <a:t>：</a:t>
            </a:r>
          </a:p>
        </p:txBody>
      </p:sp>
      <p:sp>
        <p:nvSpPr>
          <p:cNvPr id="9" name="TextBox 8"/>
          <p:cNvSpPr txBox="1"/>
          <p:nvPr/>
        </p:nvSpPr>
        <p:spPr>
          <a:xfrm>
            <a:off x="1625389" y="1600571"/>
            <a:ext cx="8939636" cy="3495455"/>
          </a:xfrm>
          <a:prstGeom prst="rect">
            <a:avLst/>
          </a:prstGeom>
          <a:noFill/>
        </p:spPr>
        <p:txBody>
          <a:bodyPr wrap="square" lIns="108850" tIns="54425" rIns="108850" bIns="54425" rtlCol="0">
            <a:spAutoFit/>
          </a:bodyPr>
          <a:lstStyle/>
          <a:p>
            <a:r>
              <a:rPr lang="en-US" altLang="zh-CN" sz="2900" dirty="0">
                <a:solidFill>
                  <a:srgbClr val="4BACC6"/>
                </a:solidFill>
                <a:latin typeface="Wingdings" pitchFamily="18" charset="0"/>
                <a:cs typeface="Wingdings" pitchFamily="18" charset="0"/>
              </a:rPr>
              <a:t></a:t>
            </a:r>
            <a:r>
              <a:rPr lang="en-US" altLang="zh-CN" sz="2900" dirty="0">
                <a:solidFill>
                  <a:srgbClr val="000000"/>
                </a:solidFill>
                <a:latin typeface="黑体" pitchFamily="18" charset="0"/>
                <a:cs typeface="黑体" pitchFamily="18" charset="0"/>
              </a:rPr>
              <a:t>Tip</a:t>
            </a:r>
            <a:r>
              <a:rPr lang="zh-CN" altLang="zh-CN" sz="2900" dirty="0">
                <a:solidFill>
                  <a:srgbClr val="000000"/>
                </a:solidFill>
                <a:latin typeface="黑体" pitchFamily="18" charset="0"/>
                <a:cs typeface="黑体" pitchFamily="18" charset="0"/>
              </a:rPr>
              <a:t>：在此处可能会遇到中文字符串在浏览器上显示乱码的问题，解决方案如下：</a:t>
            </a:r>
            <a:endParaRPr lang="en-US" altLang="zh-CN" sz="2900" dirty="0">
              <a:solidFill>
                <a:srgbClr val="000000"/>
              </a:solidFill>
              <a:latin typeface="黑体" pitchFamily="18" charset="0"/>
              <a:cs typeface="黑体" pitchFamily="18" charset="0"/>
            </a:endParaRPr>
          </a:p>
          <a:p>
            <a:pPr>
              <a:buFont typeface="Wingdings"/>
              <a:buChar char="n"/>
            </a:pPr>
            <a:endParaRPr lang="zh-CN" altLang="zh-CN" dirty="0" smtClean="0"/>
          </a:p>
          <a:p>
            <a:pPr lvl="0"/>
            <a:r>
              <a:rPr lang="en-US" altLang="zh-CN" dirty="0" smtClean="0">
                <a:solidFill>
                  <a:srgbClr val="4BACC6"/>
                </a:solidFill>
                <a:latin typeface="Wingdings" pitchFamily="18" charset="0"/>
                <a:cs typeface="Wingdings" pitchFamily="18" charset="0"/>
              </a:rPr>
              <a:t></a:t>
            </a:r>
            <a:r>
              <a:rPr lang="zh-CN" altLang="en-US" sz="2400" dirty="0">
                <a:solidFill>
                  <a:srgbClr val="000000"/>
                </a:solidFill>
                <a:latin typeface="Calibri" pitchFamily="18" charset="0"/>
                <a:cs typeface="Calibri" pitchFamily="18" charset="0"/>
              </a:rPr>
              <a:t>保证文件编码是</a:t>
            </a:r>
            <a:r>
              <a:rPr lang="en-US" altLang="zh-CN" sz="2400" dirty="0">
                <a:solidFill>
                  <a:srgbClr val="000000"/>
                </a:solidFill>
                <a:latin typeface="Calibri" pitchFamily="18" charset="0"/>
                <a:cs typeface="Calibri" pitchFamily="18" charset="0"/>
              </a:rPr>
              <a:t>utf-8</a:t>
            </a:r>
          </a:p>
          <a:p>
            <a:pPr lvl="0"/>
            <a:r>
              <a:rPr lang="en-US" altLang="zh-CN" sz="2400" dirty="0">
                <a:solidFill>
                  <a:srgbClr val="4BACC6"/>
                </a:solidFill>
                <a:latin typeface="Wingdings" pitchFamily="18" charset="0"/>
                <a:cs typeface="Wingdings" pitchFamily="18" charset="0"/>
              </a:rPr>
              <a:t></a:t>
            </a:r>
            <a:r>
              <a:rPr lang="zh-CN" altLang="zh-CN" sz="2400" dirty="0">
                <a:solidFill>
                  <a:srgbClr val="000000"/>
                </a:solidFill>
                <a:latin typeface="Calibri" pitchFamily="18" charset="0"/>
                <a:cs typeface="Calibri" pitchFamily="18" charset="0"/>
              </a:rPr>
              <a:t>在</a:t>
            </a:r>
            <a:r>
              <a:rPr lang="en-US" altLang="zh-CN" sz="2400" dirty="0" err="1">
                <a:solidFill>
                  <a:srgbClr val="000000"/>
                </a:solidFill>
                <a:latin typeface="Calibri" pitchFamily="18" charset="0"/>
                <a:cs typeface="Calibri" pitchFamily="18" charset="0"/>
              </a:rPr>
              <a:t>php</a:t>
            </a:r>
            <a:r>
              <a:rPr lang="zh-CN" altLang="zh-CN" sz="2400" dirty="0">
                <a:solidFill>
                  <a:srgbClr val="000000"/>
                </a:solidFill>
                <a:latin typeface="Calibri" pitchFamily="18" charset="0"/>
                <a:cs typeface="Calibri" pitchFamily="18" charset="0"/>
              </a:rPr>
              <a:t>脚本开头位置使用</a:t>
            </a:r>
            <a:r>
              <a:rPr lang="en-US" altLang="zh-CN" sz="2400" dirty="0">
                <a:solidFill>
                  <a:srgbClr val="000000"/>
                </a:solidFill>
                <a:latin typeface="Calibri" pitchFamily="18" charset="0"/>
                <a:cs typeface="Calibri" pitchFamily="18" charset="0"/>
              </a:rPr>
              <a:t>header</a:t>
            </a:r>
            <a:r>
              <a:rPr lang="zh-CN" altLang="zh-CN" sz="2400" dirty="0">
                <a:solidFill>
                  <a:srgbClr val="000000"/>
                </a:solidFill>
                <a:latin typeface="Calibri" pitchFamily="18" charset="0"/>
                <a:cs typeface="Calibri" pitchFamily="18" charset="0"/>
              </a:rPr>
              <a:t>函数：</a:t>
            </a:r>
          </a:p>
          <a:p>
            <a:pPr lvl="0"/>
            <a:r>
              <a:rPr lang="en-US" altLang="zh-CN" sz="2400">
                <a:solidFill>
                  <a:srgbClr val="000000"/>
                </a:solidFill>
                <a:latin typeface="Calibri" pitchFamily="18" charset="0"/>
                <a:cs typeface="Calibri" pitchFamily="18" charset="0"/>
              </a:rPr>
              <a:t>     header(‘content-</a:t>
            </a:r>
            <a:r>
              <a:rPr lang="en-US" altLang="zh-CN" sz="2400" dirty="0" err="1">
                <a:solidFill>
                  <a:srgbClr val="000000"/>
                </a:solidFill>
                <a:latin typeface="Calibri" pitchFamily="18" charset="0"/>
                <a:cs typeface="Calibri" pitchFamily="18" charset="0"/>
              </a:rPr>
              <a:t>type:text/html;charset</a:t>
            </a:r>
            <a:r>
              <a:rPr lang="en-US" altLang="zh-CN" sz="2400" dirty="0">
                <a:solidFill>
                  <a:srgbClr val="000000"/>
                </a:solidFill>
                <a:latin typeface="Calibri" pitchFamily="18" charset="0"/>
                <a:cs typeface="Calibri" pitchFamily="18" charset="0"/>
              </a:rPr>
              <a:t>=utf-8’);</a:t>
            </a:r>
            <a:endParaRPr lang="zh-CN" altLang="zh-CN" sz="2400" dirty="0">
              <a:solidFill>
                <a:srgbClr val="000000"/>
              </a:solidFill>
              <a:latin typeface="Calibri" pitchFamily="18" charset="0"/>
              <a:cs typeface="Calibri" pitchFamily="18" charset="0"/>
            </a:endParaRPr>
          </a:p>
          <a:p>
            <a:pPr lvl="0"/>
            <a:r>
              <a:rPr lang="zh-CN" altLang="en-US" sz="2400" dirty="0">
                <a:solidFill>
                  <a:srgbClr val="000000"/>
                </a:solidFill>
                <a:latin typeface="Calibri" pitchFamily="18" charset="0"/>
                <a:cs typeface="Calibri" pitchFamily="18" charset="0"/>
              </a:rPr>
              <a:t>或</a:t>
            </a:r>
            <a:r>
              <a:rPr lang="zh-CN" altLang="zh-CN" sz="2400" dirty="0">
                <a:solidFill>
                  <a:srgbClr val="000000"/>
                </a:solidFill>
                <a:latin typeface="Calibri" pitchFamily="18" charset="0"/>
                <a:cs typeface="Calibri" pitchFamily="18" charset="0"/>
              </a:rPr>
              <a:t>修改</a:t>
            </a:r>
            <a:r>
              <a:rPr lang="en-US" altLang="zh-CN" sz="2400" dirty="0">
                <a:solidFill>
                  <a:srgbClr val="000000"/>
                </a:solidFill>
                <a:latin typeface="Calibri" pitchFamily="18" charset="0"/>
                <a:cs typeface="Calibri" pitchFamily="18" charset="0"/>
              </a:rPr>
              <a:t>PHP</a:t>
            </a:r>
            <a:r>
              <a:rPr lang="zh-CN" altLang="zh-CN" sz="2400" dirty="0">
                <a:solidFill>
                  <a:srgbClr val="000000"/>
                </a:solidFill>
                <a:latin typeface="Calibri" pitchFamily="18" charset="0"/>
                <a:cs typeface="Calibri" pitchFamily="18" charset="0"/>
              </a:rPr>
              <a:t>配置文件：打开</a:t>
            </a:r>
            <a:r>
              <a:rPr lang="en-US" altLang="zh-CN" sz="2400" dirty="0" err="1">
                <a:solidFill>
                  <a:srgbClr val="000000"/>
                </a:solidFill>
                <a:latin typeface="Calibri" pitchFamily="18" charset="0"/>
                <a:cs typeface="Calibri" pitchFamily="18" charset="0"/>
              </a:rPr>
              <a:t>php.ini</a:t>
            </a:r>
            <a:r>
              <a:rPr lang="zh-CN" altLang="zh-CN" sz="2400" dirty="0">
                <a:solidFill>
                  <a:srgbClr val="000000"/>
                </a:solidFill>
                <a:latin typeface="Calibri" pitchFamily="18" charset="0"/>
                <a:cs typeface="Calibri" pitchFamily="18" charset="0"/>
              </a:rPr>
              <a:t>，查找</a:t>
            </a:r>
            <a:r>
              <a:rPr lang="en-US" altLang="zh-CN" sz="2400" dirty="0" err="1">
                <a:solidFill>
                  <a:srgbClr val="000000"/>
                </a:solidFill>
                <a:latin typeface="Calibri" pitchFamily="18" charset="0"/>
                <a:cs typeface="Calibri" pitchFamily="18" charset="0"/>
              </a:rPr>
              <a:t>default_charset</a:t>
            </a:r>
            <a:r>
              <a:rPr lang="zh-CN" altLang="zh-CN" sz="2400" dirty="0">
                <a:solidFill>
                  <a:srgbClr val="000000"/>
                </a:solidFill>
                <a:latin typeface="Calibri" pitchFamily="18" charset="0"/>
                <a:cs typeface="Calibri" pitchFamily="18" charset="0"/>
              </a:rPr>
              <a:t>，改为</a:t>
            </a:r>
            <a:r>
              <a:rPr lang="en-US" altLang="zh-CN" sz="2400" dirty="0">
                <a:solidFill>
                  <a:srgbClr val="000000"/>
                </a:solidFill>
                <a:latin typeface="Calibri" pitchFamily="18" charset="0"/>
                <a:cs typeface="Calibri" pitchFamily="18" charset="0"/>
              </a:rPr>
              <a:t> </a:t>
            </a:r>
            <a:r>
              <a:rPr lang="en-US" altLang="zh-CN" sz="2400" dirty="0" err="1">
                <a:solidFill>
                  <a:srgbClr val="000000"/>
                </a:solidFill>
                <a:latin typeface="Calibri" pitchFamily="18" charset="0"/>
                <a:cs typeface="Calibri" pitchFamily="18" charset="0"/>
              </a:rPr>
              <a:t>default_charset</a:t>
            </a:r>
            <a:r>
              <a:rPr lang="en-US" altLang="zh-CN" sz="2400" dirty="0">
                <a:solidFill>
                  <a:srgbClr val="000000"/>
                </a:solidFill>
                <a:latin typeface="Calibri" pitchFamily="18" charset="0"/>
                <a:cs typeface="Calibri" pitchFamily="18" charset="0"/>
              </a:rPr>
              <a:t> = "utf-8"</a:t>
            </a:r>
            <a:r>
              <a:rPr lang="zh-CN" altLang="zh-CN" sz="2400" dirty="0">
                <a:solidFill>
                  <a:srgbClr val="000000"/>
                </a:solidFill>
                <a:latin typeface="Calibri" pitchFamily="18" charset="0"/>
                <a:cs typeface="Calibri" pitchFamily="18" charset="0"/>
              </a:rPr>
              <a:t>，然后重启</a:t>
            </a:r>
            <a:r>
              <a:rPr lang="en-US" altLang="zh-CN" sz="2400" dirty="0">
                <a:solidFill>
                  <a:srgbClr val="000000"/>
                </a:solidFill>
                <a:latin typeface="Calibri" pitchFamily="18" charset="0"/>
                <a:cs typeface="Calibri" pitchFamily="18" charset="0"/>
              </a:rPr>
              <a:t>apache</a:t>
            </a:r>
            <a:r>
              <a:rPr lang="zh-CN" altLang="zh-CN" sz="2400" dirty="0">
                <a:solidFill>
                  <a:srgbClr val="000000"/>
                </a:solidFill>
                <a:latin typeface="Calibri" pitchFamily="18" charset="0"/>
                <a:cs typeface="Calibri" pitchFamily="18" charset="0"/>
              </a:rPr>
              <a:t>服务器</a:t>
            </a:r>
          </a:p>
          <a:p>
            <a:pPr lvl="0"/>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13"/>
          <p:cNvSpPr>
            <a:spLocks noGrp="1"/>
          </p:cNvSpPr>
          <p:nvPr>
            <p:ph type="sldNum" sz="quarter" idx="12"/>
          </p:nvPr>
        </p:nvSpPr>
        <p:spPr/>
        <p:txBody>
          <a:bodyPr/>
          <a:lstStyle/>
          <a:p>
            <a:fld id="{B6F15528-21DE-4FAA-801E-634DDDAF4B2B}" type="slidenum">
              <a:rPr lang="en-US" smtClean="0"/>
              <a:pPr/>
              <a:t>19</a:t>
            </a:fld>
            <a:r>
              <a:rPr lang="en-US" smtClean="0"/>
              <a:t>/54</a:t>
            </a:r>
            <a:endParaRPr lang="en-US" dirty="0"/>
          </a:p>
        </p:txBody>
      </p:sp>
      <p:sp>
        <p:nvSpPr>
          <p:cNvPr id="5" name="TextBox 1"/>
          <p:cNvSpPr txBox="1"/>
          <p:nvPr/>
        </p:nvSpPr>
        <p:spPr>
          <a:xfrm>
            <a:off x="6748625" y="228653"/>
            <a:ext cx="5238614" cy="606390"/>
          </a:xfrm>
          <a:prstGeom prst="rect">
            <a:avLst/>
          </a:prstGeom>
          <a:noFill/>
        </p:spPr>
        <p:txBody>
          <a:bodyPr wrap="none" lIns="0" tIns="0" rIns="0" bIns="54425" rtlCol="0">
            <a:spAutoFit/>
          </a:bodyPr>
          <a:lstStyle/>
          <a:p>
            <a:pPr algn="r" defTabSz="-756">
              <a:lnSpc>
                <a:spcPts val="4285"/>
              </a:lnSpc>
            </a:pPr>
            <a:r>
              <a:rPr lang="en-US" altLang="zh-CN" sz="4300" dirty="0">
                <a:solidFill>
                  <a:srgbClr val="004D73"/>
                </a:solidFill>
                <a:latin typeface="黑体" pitchFamily="18" charset="0"/>
                <a:cs typeface="黑体" pitchFamily="18" charset="0"/>
              </a:rPr>
              <a:t>PHP</a:t>
            </a:r>
            <a:r>
              <a:rPr lang="zh-CN" altLang="en-US" sz="4300" dirty="0">
                <a:solidFill>
                  <a:srgbClr val="004D73"/>
                </a:solidFill>
                <a:latin typeface="黑体" pitchFamily="18" charset="0"/>
                <a:cs typeface="黑体" pitchFamily="18" charset="0"/>
              </a:rPr>
              <a:t>数据类型：字符串</a:t>
            </a:r>
          </a:p>
        </p:txBody>
      </p:sp>
      <p:pic>
        <p:nvPicPr>
          <p:cNvPr id="6" name="Picture 3"/>
          <p:cNvPicPr>
            <a:picLocks noChangeAspect="1" noChangeArrowheads="1"/>
          </p:cNvPicPr>
          <p:nvPr/>
        </p:nvPicPr>
        <p:blipFill>
          <a:blip r:embed="rId2" cstate="print"/>
          <a:srcRect/>
          <a:stretch>
            <a:fillRect/>
          </a:stretch>
        </p:blipFill>
        <p:spPr bwMode="auto">
          <a:xfrm>
            <a:off x="711108" y="1219482"/>
            <a:ext cx="5536479" cy="571632"/>
          </a:xfrm>
          <a:prstGeom prst="rect">
            <a:avLst/>
          </a:prstGeom>
          <a:noFill/>
        </p:spPr>
      </p:pic>
      <p:sp>
        <p:nvSpPr>
          <p:cNvPr id="7" name="TextBox 6"/>
          <p:cNvSpPr txBox="1"/>
          <p:nvPr/>
        </p:nvSpPr>
        <p:spPr>
          <a:xfrm>
            <a:off x="1625388" y="1295700"/>
            <a:ext cx="4266645" cy="433078"/>
          </a:xfrm>
          <a:prstGeom prst="rect">
            <a:avLst/>
          </a:prstGeom>
          <a:noFill/>
        </p:spPr>
        <p:txBody>
          <a:bodyPr wrap="square" lIns="108850" tIns="54425" rIns="108850" bIns="54425" rtlCol="0">
            <a:spAutoFit/>
          </a:bodyPr>
          <a:lstStyle/>
          <a:p>
            <a:r>
              <a:rPr lang="en-US" altLang="zh-CN" dirty="0" err="1" smtClean="0">
                <a:solidFill>
                  <a:srgbClr val="FFFFFF"/>
                </a:solidFill>
                <a:latin typeface="黑体" pitchFamily="18" charset="0"/>
                <a:cs typeface="黑体" pitchFamily="18" charset="0"/>
              </a:rPr>
              <a:t>演示示例</a:t>
            </a:r>
            <a:r>
              <a:rPr lang="en-US" altLang="zh-CN" dirty="0" smtClean="0">
                <a:solidFill>
                  <a:srgbClr val="FFFFFF"/>
                </a:solidFill>
                <a:latin typeface="黑体" pitchFamily="18" charset="0"/>
                <a:cs typeface="黑体" pitchFamily="18" charset="0"/>
              </a:rPr>
              <a:t>：</a:t>
            </a:r>
            <a:r>
              <a:rPr lang="zh-CN" altLang="en-US" dirty="0" smtClean="0">
                <a:solidFill>
                  <a:srgbClr val="FFFFFF"/>
                </a:solidFill>
                <a:latin typeface="黑体" pitchFamily="18" charset="0"/>
                <a:cs typeface="黑体" pitchFamily="18" charset="0"/>
              </a:rPr>
              <a:t>双</a:t>
            </a:r>
            <a:r>
              <a:rPr lang="zh-CN" altLang="zh-CN" dirty="0" smtClean="0">
                <a:solidFill>
                  <a:srgbClr val="FFFFFF"/>
                </a:solidFill>
                <a:latin typeface="黑体" pitchFamily="18" charset="0"/>
                <a:cs typeface="黑体" pitchFamily="18" charset="0"/>
              </a:rPr>
              <a:t>引号定义字符串</a:t>
            </a:r>
            <a:endParaRPr lang="zh-CN" altLang="en-US" dirty="0" smtClean="0">
              <a:solidFill>
                <a:srgbClr val="FFFFFF"/>
              </a:solidFill>
              <a:latin typeface="黑体" pitchFamily="18" charset="0"/>
              <a:cs typeface="黑体" pitchFamily="18" charset="0"/>
            </a:endParaRPr>
          </a:p>
        </p:txBody>
      </p:sp>
      <p:pic>
        <p:nvPicPr>
          <p:cNvPr id="5122" name="Picture 2"/>
          <p:cNvPicPr>
            <a:picLocks noChangeAspect="1" noChangeArrowheads="1"/>
          </p:cNvPicPr>
          <p:nvPr/>
        </p:nvPicPr>
        <p:blipFill>
          <a:blip r:embed="rId3" cstate="print"/>
          <a:srcRect/>
          <a:stretch>
            <a:fillRect/>
          </a:stretch>
        </p:blipFill>
        <p:spPr bwMode="auto">
          <a:xfrm>
            <a:off x="914281" y="1829223"/>
            <a:ext cx="4850769" cy="3182087"/>
          </a:xfrm>
          <a:prstGeom prst="rect">
            <a:avLst/>
          </a:prstGeom>
          <a:noFill/>
          <a:ln w="9525">
            <a:noFill/>
            <a:miter lim="800000"/>
            <a:headEnd/>
            <a:tailEnd/>
          </a:ln>
        </p:spPr>
      </p:pic>
      <p:pic>
        <p:nvPicPr>
          <p:cNvPr id="10" name="Picture 3"/>
          <p:cNvPicPr>
            <a:picLocks noChangeAspect="1" noChangeArrowheads="1"/>
          </p:cNvPicPr>
          <p:nvPr/>
        </p:nvPicPr>
        <p:blipFill>
          <a:blip r:embed="rId4" cstate="print"/>
          <a:srcRect/>
          <a:stretch>
            <a:fillRect/>
          </a:stretch>
        </p:blipFill>
        <p:spPr bwMode="auto">
          <a:xfrm>
            <a:off x="5790446" y="1753006"/>
            <a:ext cx="6224435" cy="3277359"/>
          </a:xfrm>
          <a:prstGeom prst="rect">
            <a:avLst/>
          </a:prstGeom>
          <a:noFill/>
        </p:spPr>
      </p:pic>
      <p:sp>
        <p:nvSpPr>
          <p:cNvPr id="11" name="TextBox 10"/>
          <p:cNvSpPr txBox="1"/>
          <p:nvPr/>
        </p:nvSpPr>
        <p:spPr>
          <a:xfrm>
            <a:off x="5993620" y="1905441"/>
            <a:ext cx="5688859" cy="2372071"/>
          </a:xfrm>
          <a:prstGeom prst="rect">
            <a:avLst/>
          </a:prstGeom>
          <a:noFill/>
        </p:spPr>
        <p:txBody>
          <a:bodyPr wrap="square" lIns="108850" tIns="54425" rIns="108850" bIns="54425" rtlCol="0">
            <a:spAutoFit/>
          </a:bodyPr>
          <a:lstStyle/>
          <a:p>
            <a:r>
              <a:rPr lang="zh-CN" altLang="en-US" dirty="0" smtClean="0"/>
              <a:t>单引号与双引号的区别：</a:t>
            </a:r>
            <a:endParaRPr lang="en-US" altLang="zh-CN" dirty="0" smtClean="0"/>
          </a:p>
          <a:p>
            <a:r>
              <a:rPr lang="en-US" altLang="zh-CN" dirty="0" smtClean="0"/>
              <a:t>         </a:t>
            </a:r>
            <a:r>
              <a:rPr lang="zh-CN" altLang="zh-CN" dirty="0" smtClean="0"/>
              <a:t>如果字符串中包含变量，单引号不会解析变量，而是把变量名当做普通字符串；而双引号会解析出变量的值。如果定义的字符串只是普通字符不包含变量名，建议使用单引号定义，效率更高些。</a:t>
            </a:r>
          </a:p>
          <a:p>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10"/>
          <p:cNvSpPr>
            <a:spLocks noGrp="1"/>
          </p:cNvSpPr>
          <p:nvPr>
            <p:ph type="sldNum" sz="quarter" idx="12"/>
          </p:nvPr>
        </p:nvSpPr>
        <p:spPr/>
        <p:txBody>
          <a:bodyPr/>
          <a:lstStyle/>
          <a:p>
            <a:fld id="{B6F15528-21DE-4FAA-801E-634DDDAF4B2B}" type="slidenum">
              <a:rPr lang="en-US" smtClean="0"/>
              <a:pPr/>
              <a:t>2</a:t>
            </a:fld>
            <a:r>
              <a:rPr lang="en-US" smtClean="0"/>
              <a:t>/54</a:t>
            </a:r>
            <a:endParaRPr lang="en-US" dirty="0"/>
          </a:p>
        </p:txBody>
      </p:sp>
      <p:sp>
        <p:nvSpPr>
          <p:cNvPr id="4" name="TextBox 1"/>
          <p:cNvSpPr txBox="1"/>
          <p:nvPr/>
        </p:nvSpPr>
        <p:spPr>
          <a:xfrm>
            <a:off x="812694" y="1219482"/>
            <a:ext cx="6051015" cy="516621"/>
          </a:xfrm>
          <a:prstGeom prst="rect">
            <a:avLst/>
          </a:prstGeom>
          <a:noFill/>
        </p:spPr>
        <p:txBody>
          <a:bodyPr wrap="none" lIns="0" tIns="0" rIns="0" bIns="54425" rtlCol="0">
            <a:spAutoFit/>
          </a:bodyPr>
          <a:lstStyle/>
          <a:p>
            <a:pPr marL="544251" indent="-544251" defTabSz="-756">
              <a:lnSpc>
                <a:spcPts val="3571"/>
              </a:lnSpc>
              <a:buFont typeface="Wingdings" pitchFamily="18" charset="0"/>
              <a:buChar char="u"/>
            </a:pPr>
            <a:r>
              <a:rPr lang="en-US" altLang="zh-CN" sz="3300" dirty="0">
                <a:solidFill>
                  <a:schemeClr val="tx2">
                    <a:lumMod val="40000"/>
                    <a:lumOff val="60000"/>
                  </a:schemeClr>
                </a:solidFill>
                <a:latin typeface="黑体" pitchFamily="18" charset="0"/>
                <a:cs typeface="黑体" pitchFamily="18" charset="0"/>
              </a:rPr>
              <a:t>  </a:t>
            </a:r>
            <a:r>
              <a:rPr lang="en-US" altLang="zh-CN" sz="3300" dirty="0">
                <a:solidFill>
                  <a:srgbClr val="000000"/>
                </a:solidFill>
                <a:latin typeface="黑体" pitchFamily="18" charset="0"/>
                <a:cs typeface="黑体" pitchFamily="18" charset="0"/>
              </a:rPr>
              <a:t>学完本次课程后，你能够：</a:t>
            </a:r>
          </a:p>
        </p:txBody>
      </p:sp>
      <p:sp>
        <p:nvSpPr>
          <p:cNvPr id="8" name="TextBox 1"/>
          <p:cNvSpPr txBox="1"/>
          <p:nvPr/>
        </p:nvSpPr>
        <p:spPr>
          <a:xfrm>
            <a:off x="609520" y="228653"/>
            <a:ext cx="11089890" cy="5184566"/>
          </a:xfrm>
          <a:prstGeom prst="rect">
            <a:avLst/>
          </a:prstGeom>
          <a:noFill/>
        </p:spPr>
        <p:txBody>
          <a:bodyPr wrap="square" lIns="0" tIns="0" rIns="0" bIns="54425" rtlCol="0">
            <a:spAutoFit/>
          </a:bodyPr>
          <a:lstStyle/>
          <a:p>
            <a:pPr defTabSz="-756">
              <a:lnSpc>
                <a:spcPts val="4285"/>
              </a:lnSpc>
              <a:tabLst>
                <a:tab pos="544251" algn="l"/>
                <a:tab pos="7725339" algn="l"/>
              </a:tabLst>
            </a:pPr>
            <a:r>
              <a:rPr lang="en-US" altLang="zh-CN" dirty="0" smtClean="0"/>
              <a:t>		</a:t>
            </a:r>
            <a:r>
              <a:rPr lang="en-US" altLang="zh-CN" sz="4300" dirty="0">
                <a:solidFill>
                  <a:srgbClr val="004D73"/>
                </a:solidFill>
                <a:latin typeface="黑体" pitchFamily="18" charset="0"/>
                <a:cs typeface="黑体" pitchFamily="18" charset="0"/>
              </a:rPr>
              <a:t>本</a:t>
            </a:r>
            <a:r>
              <a:rPr lang="zh-CN" altLang="en-US" sz="4300" dirty="0">
                <a:solidFill>
                  <a:srgbClr val="004D73"/>
                </a:solidFill>
                <a:latin typeface="黑体" pitchFamily="18" charset="0"/>
                <a:cs typeface="黑体" pitchFamily="18" charset="0"/>
              </a:rPr>
              <a:t>章目标</a:t>
            </a:r>
          </a:p>
          <a:p>
            <a:pPr>
              <a:lnSpc>
                <a:spcPts val="1190"/>
              </a:lnSpc>
            </a:pPr>
            <a:endParaRPr lang="en-US" altLang="zh-CN" dirty="0" smtClean="0"/>
          </a:p>
          <a:p>
            <a:pPr>
              <a:lnSpc>
                <a:spcPts val="1190"/>
              </a:lnSpc>
            </a:pPr>
            <a:endParaRPr lang="en-US" altLang="zh-CN" dirty="0" smtClean="0"/>
          </a:p>
          <a:p>
            <a:pPr>
              <a:lnSpc>
                <a:spcPts val="1190"/>
              </a:lnSpc>
            </a:pPr>
            <a:endParaRPr lang="en-US" altLang="zh-CN" dirty="0" smtClean="0"/>
          </a:p>
          <a:p>
            <a:pPr>
              <a:lnSpc>
                <a:spcPts val="1190"/>
              </a:lnSpc>
            </a:pPr>
            <a:endParaRPr lang="en-US" altLang="zh-CN" dirty="0" smtClean="0"/>
          </a:p>
          <a:p>
            <a:pPr>
              <a:lnSpc>
                <a:spcPts val="1190"/>
              </a:lnSpc>
            </a:pPr>
            <a:endParaRPr lang="en-US" altLang="zh-CN" dirty="0" smtClean="0"/>
          </a:p>
          <a:p>
            <a:pPr>
              <a:lnSpc>
                <a:spcPts val="1190"/>
              </a:lnSpc>
            </a:pPr>
            <a:endParaRPr lang="en-US" altLang="zh-CN" dirty="0" smtClean="0"/>
          </a:p>
          <a:p>
            <a:pPr>
              <a:lnSpc>
                <a:spcPts val="1190"/>
              </a:lnSpc>
            </a:pPr>
            <a:endParaRPr lang="en-US" altLang="zh-CN" b="1" dirty="0" smtClean="0"/>
          </a:p>
          <a:p>
            <a:pPr>
              <a:lnSpc>
                <a:spcPts val="1190"/>
              </a:lnSpc>
            </a:pPr>
            <a:endParaRPr lang="en-US" altLang="zh-CN" sz="3300" b="1" dirty="0">
              <a:solidFill>
                <a:srgbClr val="000000"/>
              </a:solidFill>
              <a:latin typeface="黑体" pitchFamily="18" charset="0"/>
              <a:cs typeface="黑体" pitchFamily="18" charset="0"/>
            </a:endParaRPr>
          </a:p>
          <a:p>
            <a:pPr defTabSz="-756">
              <a:lnSpc>
                <a:spcPct val="150000"/>
              </a:lnSpc>
              <a:tabLst>
                <a:tab pos="544251" algn="l"/>
                <a:tab pos="7725339" algn="l"/>
              </a:tabLst>
            </a:pPr>
            <a:r>
              <a:rPr lang="en-US" altLang="zh-CN" dirty="0" smtClean="0"/>
              <a:t>	</a:t>
            </a:r>
            <a:r>
              <a:rPr lang="en-US" altLang="zh-CN" sz="2900" dirty="0">
                <a:solidFill>
                  <a:srgbClr val="4BACC6"/>
                </a:solidFill>
                <a:latin typeface="Wingdings" pitchFamily="18" charset="0"/>
                <a:cs typeface="Wingdings" pitchFamily="18" charset="0"/>
              </a:rPr>
              <a:t> </a:t>
            </a:r>
            <a:r>
              <a:rPr lang="zh-CN" altLang="en-US" sz="2900" dirty="0">
                <a:solidFill>
                  <a:srgbClr val="000000"/>
                </a:solidFill>
                <a:latin typeface="黑体" pitchFamily="18" charset="0"/>
                <a:cs typeface="Wingdings" pitchFamily="18" charset="0"/>
              </a:rPr>
              <a:t>了解</a:t>
            </a:r>
            <a:r>
              <a:rPr lang="en-US" altLang="zh-CN" sz="2900" dirty="0">
                <a:solidFill>
                  <a:srgbClr val="000000"/>
                </a:solidFill>
                <a:latin typeface="黑体" pitchFamily="18" charset="0"/>
                <a:cs typeface="Wingdings" pitchFamily="18" charset="0"/>
              </a:rPr>
              <a:t>PHP</a:t>
            </a:r>
            <a:r>
              <a:rPr lang="zh-CN" altLang="en-US" sz="2900" dirty="0">
                <a:solidFill>
                  <a:srgbClr val="000000"/>
                </a:solidFill>
                <a:latin typeface="黑体" pitchFamily="18" charset="0"/>
                <a:cs typeface="Wingdings" pitchFamily="18" charset="0"/>
              </a:rPr>
              <a:t>发展史</a:t>
            </a:r>
          </a:p>
          <a:p>
            <a:pPr defTabSz="-756">
              <a:lnSpc>
                <a:spcPct val="150000"/>
              </a:lnSpc>
              <a:tabLst>
                <a:tab pos="544251" algn="l"/>
                <a:tab pos="7725339" algn="l"/>
              </a:tabLst>
            </a:pPr>
            <a:r>
              <a:rPr lang="en-US" altLang="zh-CN" sz="2900" dirty="0"/>
              <a:t>	</a:t>
            </a:r>
            <a:r>
              <a:rPr lang="en-US" altLang="zh-CN" sz="2900" dirty="0">
                <a:solidFill>
                  <a:srgbClr val="4BACC6"/>
                </a:solidFill>
                <a:latin typeface="Wingdings" pitchFamily="18" charset="0"/>
                <a:cs typeface="Wingdings" pitchFamily="18" charset="0"/>
              </a:rPr>
              <a:t> </a:t>
            </a:r>
            <a:r>
              <a:rPr lang="zh-CN" altLang="en-US" sz="2900" dirty="0">
                <a:solidFill>
                  <a:srgbClr val="000000"/>
                </a:solidFill>
                <a:latin typeface="黑体" pitchFamily="18" charset="0"/>
                <a:cs typeface="Wingdings" pitchFamily="18" charset="0"/>
              </a:rPr>
              <a:t>掌握</a:t>
            </a:r>
            <a:r>
              <a:rPr lang="en-US" altLang="zh-CN" sz="2900" dirty="0">
                <a:solidFill>
                  <a:srgbClr val="000000"/>
                </a:solidFill>
                <a:latin typeface="黑体" pitchFamily="18" charset="0"/>
                <a:cs typeface="Wingdings" pitchFamily="18" charset="0"/>
              </a:rPr>
              <a:t>PHP</a:t>
            </a:r>
            <a:r>
              <a:rPr lang="zh-CN" altLang="en-US" sz="2900" dirty="0">
                <a:solidFill>
                  <a:srgbClr val="000000"/>
                </a:solidFill>
                <a:latin typeface="黑体" pitchFamily="18" charset="0"/>
                <a:cs typeface="Wingdings" pitchFamily="18" charset="0"/>
              </a:rPr>
              <a:t>的标记风格和注释</a:t>
            </a:r>
          </a:p>
          <a:p>
            <a:pPr defTabSz="-756">
              <a:lnSpc>
                <a:spcPct val="150000"/>
              </a:lnSpc>
              <a:tabLst>
                <a:tab pos="544251" algn="l"/>
                <a:tab pos="7725339" algn="l"/>
              </a:tabLst>
            </a:pPr>
            <a:r>
              <a:rPr lang="en-US" altLang="zh-CN" sz="2900" dirty="0">
                <a:sym typeface="+mn-ea"/>
              </a:rPr>
              <a:t>	</a:t>
            </a:r>
            <a:r>
              <a:rPr lang="en-US" altLang="zh-CN" sz="2900" dirty="0">
                <a:solidFill>
                  <a:srgbClr val="4BACC6"/>
                </a:solidFill>
                <a:latin typeface="Wingdings" pitchFamily="18" charset="0"/>
                <a:cs typeface="Wingdings" pitchFamily="18" charset="0"/>
                <a:sym typeface="+mn-ea"/>
              </a:rPr>
              <a:t> </a:t>
            </a:r>
            <a:r>
              <a:rPr lang="zh-CN" altLang="en-US" sz="2900" dirty="0">
                <a:solidFill>
                  <a:srgbClr val="000000"/>
                </a:solidFill>
                <a:latin typeface="黑体" pitchFamily="18" charset="0"/>
                <a:cs typeface="Wingdings" pitchFamily="18" charset="0"/>
              </a:rPr>
              <a:t>掌握</a:t>
            </a:r>
            <a:r>
              <a:rPr lang="en-US" altLang="zh-CN" sz="2900" dirty="0">
                <a:solidFill>
                  <a:srgbClr val="000000"/>
                </a:solidFill>
                <a:latin typeface="黑体" pitchFamily="18" charset="0"/>
                <a:cs typeface="Wingdings" pitchFamily="18" charset="0"/>
              </a:rPr>
              <a:t>PHP</a:t>
            </a:r>
            <a:r>
              <a:rPr lang="zh-CN" altLang="en-US" sz="2900" dirty="0">
                <a:solidFill>
                  <a:srgbClr val="000000"/>
                </a:solidFill>
                <a:latin typeface="黑体" pitchFamily="18" charset="0"/>
                <a:cs typeface="Wingdings" pitchFamily="18" charset="0"/>
              </a:rPr>
              <a:t>的变量和常量</a:t>
            </a:r>
            <a:endParaRPr lang="en-US" altLang="zh-CN" sz="2900" dirty="0">
              <a:solidFill>
                <a:srgbClr val="000000"/>
              </a:solidFill>
              <a:latin typeface="黑体" pitchFamily="18" charset="0"/>
              <a:cs typeface="Wingdings" pitchFamily="18" charset="0"/>
            </a:endParaRPr>
          </a:p>
          <a:p>
            <a:pPr defTabSz="-756">
              <a:lnSpc>
                <a:spcPct val="150000"/>
              </a:lnSpc>
              <a:tabLst>
                <a:tab pos="544251" algn="l"/>
                <a:tab pos="7725339" algn="l"/>
              </a:tabLst>
            </a:pPr>
            <a:r>
              <a:rPr lang="en-US" altLang="zh-CN" sz="2900" dirty="0">
                <a:solidFill>
                  <a:srgbClr val="4BACC6"/>
                </a:solidFill>
                <a:latin typeface="Wingdings" pitchFamily="18" charset="0"/>
                <a:cs typeface="Wingdings" pitchFamily="18" charset="0"/>
                <a:sym typeface="+mn-ea"/>
              </a:rPr>
              <a:t>	 </a:t>
            </a:r>
            <a:r>
              <a:rPr lang="zh-CN" altLang="en-US" sz="2900" dirty="0">
                <a:solidFill>
                  <a:srgbClr val="000000"/>
                </a:solidFill>
                <a:latin typeface="黑体" pitchFamily="18" charset="0"/>
                <a:cs typeface="Wingdings" pitchFamily="18" charset="0"/>
              </a:rPr>
              <a:t>掌握</a:t>
            </a:r>
            <a:r>
              <a:rPr lang="en-US" altLang="zh-CN" sz="2900" dirty="0">
                <a:solidFill>
                  <a:srgbClr val="000000"/>
                </a:solidFill>
                <a:latin typeface="黑体" pitchFamily="18" charset="0"/>
                <a:cs typeface="Wingdings" pitchFamily="18" charset="0"/>
              </a:rPr>
              <a:t>PHP</a:t>
            </a:r>
            <a:r>
              <a:rPr lang="zh-CN" altLang="en-US" sz="2900" dirty="0">
                <a:solidFill>
                  <a:srgbClr val="000000"/>
                </a:solidFill>
                <a:latin typeface="黑体" pitchFamily="18" charset="0"/>
                <a:cs typeface="Wingdings" pitchFamily="18" charset="0"/>
              </a:rPr>
              <a:t>中的数据类型</a:t>
            </a:r>
            <a:endParaRPr lang="en-US" altLang="zh-CN" sz="2900" dirty="0">
              <a:solidFill>
                <a:srgbClr val="000000"/>
              </a:solidFill>
              <a:latin typeface="黑体" pitchFamily="18" charset="0"/>
              <a:cs typeface="Wingdings" pitchFamily="18" charset="0"/>
            </a:endParaRPr>
          </a:p>
          <a:p>
            <a:pPr defTabSz="-756">
              <a:lnSpc>
                <a:spcPct val="150000"/>
              </a:lnSpc>
              <a:tabLst>
                <a:tab pos="544251" algn="l"/>
                <a:tab pos="7725339" algn="l"/>
              </a:tabLst>
            </a:pPr>
            <a:r>
              <a:rPr lang="en-US" altLang="zh-CN" sz="2900" dirty="0">
                <a:solidFill>
                  <a:srgbClr val="4BACC6"/>
                </a:solidFill>
                <a:latin typeface="Wingdings" pitchFamily="18" charset="0"/>
                <a:cs typeface="Wingdings" pitchFamily="18" charset="0"/>
                <a:sym typeface="+mn-ea"/>
              </a:rPr>
              <a:t>	 </a:t>
            </a:r>
            <a:r>
              <a:rPr lang="zh-CN" altLang="en-US" sz="2900" dirty="0">
                <a:solidFill>
                  <a:srgbClr val="000000"/>
                </a:solidFill>
                <a:latin typeface="黑体" pitchFamily="18" charset="0"/>
                <a:cs typeface="Wingdings" pitchFamily="18" charset="0"/>
                <a:sym typeface="+mn-ea"/>
              </a:rPr>
              <a:t>熟练使用</a:t>
            </a:r>
            <a:r>
              <a:rPr lang="en-US" altLang="zh-CN" sz="2900" dirty="0">
                <a:solidFill>
                  <a:srgbClr val="000000"/>
                </a:solidFill>
                <a:latin typeface="黑体" pitchFamily="18" charset="0"/>
                <a:cs typeface="Wingdings" pitchFamily="18" charset="0"/>
              </a:rPr>
              <a:t>PHP</a:t>
            </a:r>
            <a:r>
              <a:rPr lang="zh-CN" altLang="en-US" sz="2900" dirty="0">
                <a:solidFill>
                  <a:srgbClr val="000000"/>
                </a:solidFill>
                <a:latin typeface="黑体" pitchFamily="18" charset="0"/>
                <a:cs typeface="Wingdings" pitchFamily="18" charset="0"/>
              </a:rPr>
              <a:t>中的运算符</a:t>
            </a:r>
          </a:p>
        </p:txBody>
      </p:sp>
      <p:pic>
        <p:nvPicPr>
          <p:cNvPr id="7" name="Picture 3"/>
          <p:cNvPicPr>
            <a:picLocks noChangeAspect="1" noChangeArrowheads="1"/>
          </p:cNvPicPr>
          <p:nvPr/>
        </p:nvPicPr>
        <p:blipFill>
          <a:blip r:embed="rId2" cstate="print"/>
          <a:srcRect/>
          <a:stretch>
            <a:fillRect/>
          </a:stretch>
        </p:blipFill>
        <p:spPr bwMode="auto">
          <a:xfrm>
            <a:off x="6103801" y="4585497"/>
            <a:ext cx="982005" cy="749474"/>
          </a:xfrm>
          <a:prstGeom prst="rect">
            <a:avLst/>
          </a:prstGeom>
          <a:noFill/>
        </p:spPr>
      </p:pic>
      <p:pic>
        <p:nvPicPr>
          <p:cNvPr id="9" name="Picture 3"/>
          <p:cNvPicPr>
            <a:picLocks noChangeAspect="1" noChangeArrowheads="1"/>
          </p:cNvPicPr>
          <p:nvPr/>
        </p:nvPicPr>
        <p:blipFill>
          <a:blip r:embed="rId2" cstate="print"/>
          <a:srcRect/>
          <a:stretch>
            <a:fillRect/>
          </a:stretch>
        </p:blipFill>
        <p:spPr bwMode="auto">
          <a:xfrm>
            <a:off x="6103801" y="3975720"/>
            <a:ext cx="982005" cy="749474"/>
          </a:xfrm>
          <a:prstGeom prst="rect">
            <a:avLst/>
          </a:prstGeom>
          <a:noFill/>
        </p:spPr>
      </p:pic>
      <p:pic>
        <p:nvPicPr>
          <p:cNvPr id="10" name="Picture 3"/>
          <p:cNvPicPr>
            <a:picLocks noChangeAspect="1" noChangeArrowheads="1"/>
          </p:cNvPicPr>
          <p:nvPr/>
        </p:nvPicPr>
        <p:blipFill>
          <a:blip r:embed="rId2" cstate="print"/>
          <a:srcRect/>
          <a:stretch>
            <a:fillRect/>
          </a:stretch>
        </p:blipFill>
        <p:spPr bwMode="auto">
          <a:xfrm>
            <a:off x="6103801" y="3277394"/>
            <a:ext cx="982005" cy="749474"/>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13"/>
          <p:cNvSpPr>
            <a:spLocks noGrp="1"/>
          </p:cNvSpPr>
          <p:nvPr>
            <p:ph type="sldNum" sz="quarter" idx="12"/>
          </p:nvPr>
        </p:nvSpPr>
        <p:spPr/>
        <p:txBody>
          <a:bodyPr/>
          <a:lstStyle/>
          <a:p>
            <a:fld id="{B6F15528-21DE-4FAA-801E-634DDDAF4B2B}" type="slidenum">
              <a:rPr lang="en-US" smtClean="0"/>
              <a:pPr/>
              <a:t>20</a:t>
            </a:fld>
            <a:r>
              <a:rPr lang="en-US" smtClean="0"/>
              <a:t>/54</a:t>
            </a:r>
            <a:endParaRPr lang="en-US" dirty="0"/>
          </a:p>
        </p:txBody>
      </p:sp>
      <p:sp>
        <p:nvSpPr>
          <p:cNvPr id="5" name="TextBox 1"/>
          <p:cNvSpPr txBox="1"/>
          <p:nvPr/>
        </p:nvSpPr>
        <p:spPr>
          <a:xfrm>
            <a:off x="6748625" y="228653"/>
            <a:ext cx="5238614" cy="606390"/>
          </a:xfrm>
          <a:prstGeom prst="rect">
            <a:avLst/>
          </a:prstGeom>
          <a:noFill/>
        </p:spPr>
        <p:txBody>
          <a:bodyPr wrap="none" lIns="0" tIns="0" rIns="0" bIns="54425" rtlCol="0">
            <a:spAutoFit/>
          </a:bodyPr>
          <a:lstStyle/>
          <a:p>
            <a:pPr algn="r" defTabSz="-756">
              <a:lnSpc>
                <a:spcPts val="4285"/>
              </a:lnSpc>
            </a:pPr>
            <a:r>
              <a:rPr lang="en-US" altLang="zh-CN" sz="4300" dirty="0">
                <a:solidFill>
                  <a:srgbClr val="004D73"/>
                </a:solidFill>
                <a:latin typeface="黑体" pitchFamily="18" charset="0"/>
                <a:cs typeface="黑体" pitchFamily="18" charset="0"/>
              </a:rPr>
              <a:t>PHP</a:t>
            </a:r>
            <a:r>
              <a:rPr lang="zh-CN" altLang="en-US" sz="4300" dirty="0">
                <a:solidFill>
                  <a:srgbClr val="004D73"/>
                </a:solidFill>
                <a:latin typeface="黑体" pitchFamily="18" charset="0"/>
                <a:cs typeface="黑体" pitchFamily="18" charset="0"/>
              </a:rPr>
              <a:t>数据类型：字符串</a:t>
            </a:r>
          </a:p>
        </p:txBody>
      </p:sp>
      <p:sp>
        <p:nvSpPr>
          <p:cNvPr id="8" name="TextBox 7"/>
          <p:cNvSpPr txBox="1"/>
          <p:nvPr/>
        </p:nvSpPr>
        <p:spPr>
          <a:xfrm>
            <a:off x="1015868" y="1067047"/>
            <a:ext cx="8126942" cy="617744"/>
          </a:xfrm>
          <a:prstGeom prst="rect">
            <a:avLst/>
          </a:prstGeom>
          <a:noFill/>
        </p:spPr>
        <p:txBody>
          <a:bodyPr wrap="square" lIns="108850" tIns="54425" rIns="108850" bIns="54425" rtlCol="0">
            <a:spAutoFit/>
          </a:bodyPr>
          <a:lstStyle/>
          <a:p>
            <a:pPr lvl="0"/>
            <a:r>
              <a:rPr lang="en-US" altLang="zh-CN" sz="3300" dirty="0">
                <a:solidFill>
                  <a:srgbClr val="4BACC6"/>
                </a:solidFill>
                <a:latin typeface="Wingdings" pitchFamily="18" charset="0"/>
                <a:cs typeface="Wingdings" pitchFamily="18" charset="0"/>
              </a:rPr>
              <a:t></a:t>
            </a:r>
            <a:r>
              <a:rPr lang="zh-CN" altLang="en-US" sz="3300" dirty="0"/>
              <a:t>双引号中花括号的特殊用法</a:t>
            </a:r>
            <a:r>
              <a:rPr lang="zh-CN" altLang="zh-CN" sz="3300" dirty="0"/>
              <a:t>：</a:t>
            </a:r>
          </a:p>
        </p:txBody>
      </p:sp>
      <p:sp>
        <p:nvSpPr>
          <p:cNvPr id="9" name="TextBox 8"/>
          <p:cNvSpPr txBox="1"/>
          <p:nvPr/>
        </p:nvSpPr>
        <p:spPr>
          <a:xfrm>
            <a:off x="1625389" y="1600571"/>
            <a:ext cx="8939636" cy="556189"/>
          </a:xfrm>
          <a:prstGeom prst="rect">
            <a:avLst/>
          </a:prstGeom>
          <a:noFill/>
        </p:spPr>
        <p:txBody>
          <a:bodyPr wrap="square" lIns="108850" tIns="54425" rIns="108850" bIns="54425" rtlCol="0">
            <a:spAutoFit/>
          </a:bodyPr>
          <a:lstStyle/>
          <a:p>
            <a:r>
              <a:rPr lang="en-US" altLang="zh-CN" sz="2900" dirty="0">
                <a:solidFill>
                  <a:srgbClr val="4BACC6"/>
                </a:solidFill>
                <a:latin typeface="Wingdings" pitchFamily="18" charset="0"/>
                <a:cs typeface="Wingdings" pitchFamily="18" charset="0"/>
              </a:rPr>
              <a:t></a:t>
            </a:r>
            <a:r>
              <a:rPr lang="zh-CN" altLang="zh-CN" sz="2900" dirty="0"/>
              <a:t>观察以下代码，并分析浏览器上的输出结果</a:t>
            </a:r>
            <a:endParaRPr lang="zh-CN" altLang="en-US" dirty="0"/>
          </a:p>
        </p:txBody>
      </p:sp>
      <p:sp>
        <p:nvSpPr>
          <p:cNvPr id="7" name="TextBox 6"/>
          <p:cNvSpPr txBox="1"/>
          <p:nvPr/>
        </p:nvSpPr>
        <p:spPr>
          <a:xfrm>
            <a:off x="1625389" y="4941929"/>
            <a:ext cx="8939636" cy="1002465"/>
          </a:xfrm>
          <a:prstGeom prst="rect">
            <a:avLst/>
          </a:prstGeom>
          <a:noFill/>
        </p:spPr>
        <p:txBody>
          <a:bodyPr wrap="square" lIns="108850" tIns="54425" rIns="108850" bIns="54425" rtlCol="0">
            <a:spAutoFit/>
          </a:bodyPr>
          <a:lstStyle/>
          <a:p>
            <a:r>
              <a:rPr lang="en-US" altLang="zh-CN" sz="2900" dirty="0">
                <a:solidFill>
                  <a:srgbClr val="4BACC6"/>
                </a:solidFill>
                <a:latin typeface="Wingdings" pitchFamily="18" charset="0"/>
                <a:cs typeface="Wingdings" pitchFamily="18" charset="0"/>
              </a:rPr>
              <a:t></a:t>
            </a:r>
            <a:r>
              <a:rPr lang="zh-CN" altLang="en-US" sz="2900" dirty="0"/>
              <a:t>在上述代码</a:t>
            </a:r>
            <a:r>
              <a:rPr lang="en-US" altLang="zh-CN" sz="2900" dirty="0"/>
              <a:t>$s</a:t>
            </a:r>
            <a:r>
              <a:rPr lang="zh-CN" altLang="en-US" sz="2900" dirty="0"/>
              <a:t>前后加上花括号，</a:t>
            </a:r>
            <a:r>
              <a:rPr lang="zh-CN" altLang="zh-CN" sz="2900" dirty="0"/>
              <a:t>并分析浏览器上的输出结果</a:t>
            </a:r>
            <a:endParaRPr lang="zh-CN" altLang="en-US" dirty="0"/>
          </a:p>
        </p:txBody>
      </p:sp>
      <p:pic>
        <p:nvPicPr>
          <p:cNvPr id="10" name="Picture 3"/>
          <p:cNvPicPr>
            <a:picLocks noChangeAspect="1" noChangeArrowheads="1"/>
          </p:cNvPicPr>
          <p:nvPr/>
        </p:nvPicPr>
        <p:blipFill>
          <a:blip r:embed="rId2" cstate="print"/>
          <a:srcRect/>
          <a:stretch>
            <a:fillRect/>
          </a:stretch>
        </p:blipFill>
        <p:spPr bwMode="auto">
          <a:xfrm>
            <a:off x="1625388" y="2057877"/>
            <a:ext cx="9041223" cy="1829223"/>
          </a:xfrm>
          <a:prstGeom prst="rect">
            <a:avLst/>
          </a:prstGeom>
          <a:noFill/>
        </p:spPr>
      </p:pic>
      <p:sp>
        <p:nvSpPr>
          <p:cNvPr id="11" name="TextBox 10"/>
          <p:cNvSpPr txBox="1"/>
          <p:nvPr/>
        </p:nvSpPr>
        <p:spPr>
          <a:xfrm>
            <a:off x="1828562" y="2210312"/>
            <a:ext cx="4672992" cy="1725740"/>
          </a:xfrm>
          <a:prstGeom prst="rect">
            <a:avLst/>
          </a:prstGeom>
          <a:noFill/>
        </p:spPr>
        <p:txBody>
          <a:bodyPr wrap="square" lIns="108850" tIns="54425" rIns="108850" bIns="54425" rtlCol="0">
            <a:spAutoFit/>
          </a:bodyPr>
          <a:lstStyle/>
          <a:p>
            <a:r>
              <a:rPr lang="en-US" altLang="zh-CN" dirty="0" smtClean="0"/>
              <a:t>&lt;?</a:t>
            </a:r>
            <a:r>
              <a:rPr lang="en-US" altLang="zh-CN" dirty="0" err="1" smtClean="0"/>
              <a:t>php</a:t>
            </a:r>
            <a:endParaRPr lang="en-US" altLang="zh-CN" dirty="0" smtClean="0"/>
          </a:p>
          <a:p>
            <a:pPr lvl="1"/>
            <a:r>
              <a:rPr lang="en-US" altLang="zh-CN" dirty="0" smtClean="0"/>
              <a:t>    $s = '</a:t>
            </a:r>
            <a:r>
              <a:rPr lang="en-US" altLang="zh-CN" dirty="0" err="1" smtClean="0"/>
              <a:t>php</a:t>
            </a:r>
            <a:r>
              <a:rPr lang="en-US" altLang="zh-CN" dirty="0" smtClean="0"/>
              <a:t> language';</a:t>
            </a:r>
          </a:p>
          <a:p>
            <a:pPr lvl="1"/>
            <a:r>
              <a:rPr lang="en-US" altLang="zh-CN" dirty="0" smtClean="0"/>
              <a:t>    $</a:t>
            </a:r>
            <a:r>
              <a:rPr lang="en-US" altLang="zh-CN" dirty="0" err="1" smtClean="0"/>
              <a:t>str</a:t>
            </a:r>
            <a:r>
              <a:rPr lang="en-US" altLang="zh-CN" dirty="0" smtClean="0"/>
              <a:t> = "hello $s_.";</a:t>
            </a:r>
          </a:p>
          <a:p>
            <a:pPr lvl="1"/>
            <a:r>
              <a:rPr lang="en-US" altLang="zh-CN" dirty="0" smtClean="0"/>
              <a:t>    echo $</a:t>
            </a:r>
            <a:r>
              <a:rPr lang="en-US" altLang="zh-CN" dirty="0" err="1" smtClean="0"/>
              <a:t>str</a:t>
            </a:r>
            <a:r>
              <a:rPr lang="en-US" altLang="zh-CN" dirty="0" smtClean="0"/>
              <a:t>;</a:t>
            </a:r>
          </a:p>
          <a:p>
            <a:r>
              <a:rPr lang="en-US" altLang="zh-CN" dirty="0" smtClean="0"/>
              <a:t>?&gt;</a:t>
            </a:r>
            <a:endParaRPr lang="zh-CN" altLang="en-US" dirty="0"/>
          </a:p>
        </p:txBody>
      </p:sp>
      <p:pic>
        <p:nvPicPr>
          <p:cNvPr id="12" name="Picture 3"/>
          <p:cNvPicPr>
            <a:picLocks noChangeAspect="1" noChangeArrowheads="1"/>
          </p:cNvPicPr>
          <p:nvPr/>
        </p:nvPicPr>
        <p:blipFill>
          <a:blip r:embed="rId3" cstate="print"/>
          <a:srcRect/>
          <a:stretch>
            <a:fillRect/>
          </a:stretch>
        </p:blipFill>
        <p:spPr bwMode="auto">
          <a:xfrm>
            <a:off x="1004092" y="3993416"/>
            <a:ext cx="1489939" cy="520821"/>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13"/>
          <p:cNvSpPr>
            <a:spLocks noGrp="1"/>
          </p:cNvSpPr>
          <p:nvPr>
            <p:ph type="sldNum" sz="quarter" idx="12"/>
          </p:nvPr>
        </p:nvSpPr>
        <p:spPr/>
        <p:txBody>
          <a:bodyPr/>
          <a:lstStyle/>
          <a:p>
            <a:fld id="{B6F15528-21DE-4FAA-801E-634DDDAF4B2B}" type="slidenum">
              <a:rPr lang="en-US" smtClean="0"/>
              <a:pPr/>
              <a:t>21</a:t>
            </a:fld>
            <a:r>
              <a:rPr lang="en-US" smtClean="0"/>
              <a:t>/54</a:t>
            </a:r>
            <a:endParaRPr lang="en-US" dirty="0"/>
          </a:p>
        </p:txBody>
      </p:sp>
      <p:sp>
        <p:nvSpPr>
          <p:cNvPr id="5" name="TextBox 1"/>
          <p:cNvSpPr txBox="1"/>
          <p:nvPr/>
        </p:nvSpPr>
        <p:spPr>
          <a:xfrm>
            <a:off x="6748625" y="228653"/>
            <a:ext cx="5238614" cy="606390"/>
          </a:xfrm>
          <a:prstGeom prst="rect">
            <a:avLst/>
          </a:prstGeom>
          <a:noFill/>
        </p:spPr>
        <p:txBody>
          <a:bodyPr wrap="none" lIns="0" tIns="0" rIns="0" bIns="54425" rtlCol="0">
            <a:spAutoFit/>
          </a:bodyPr>
          <a:lstStyle/>
          <a:p>
            <a:pPr algn="r" defTabSz="-756">
              <a:lnSpc>
                <a:spcPts val="4285"/>
              </a:lnSpc>
            </a:pPr>
            <a:r>
              <a:rPr lang="en-US" altLang="zh-CN" sz="4300" dirty="0">
                <a:solidFill>
                  <a:srgbClr val="004D73"/>
                </a:solidFill>
                <a:latin typeface="黑体" pitchFamily="18" charset="0"/>
                <a:cs typeface="黑体" pitchFamily="18" charset="0"/>
              </a:rPr>
              <a:t>PHP</a:t>
            </a:r>
            <a:r>
              <a:rPr lang="zh-CN" altLang="en-US" sz="4300" dirty="0">
                <a:solidFill>
                  <a:srgbClr val="004D73"/>
                </a:solidFill>
                <a:latin typeface="黑体" pitchFamily="18" charset="0"/>
                <a:cs typeface="黑体" pitchFamily="18" charset="0"/>
              </a:rPr>
              <a:t>数据类型：字符串</a:t>
            </a:r>
          </a:p>
        </p:txBody>
      </p:sp>
      <p:sp>
        <p:nvSpPr>
          <p:cNvPr id="8" name="TextBox 7"/>
          <p:cNvSpPr txBox="1"/>
          <p:nvPr/>
        </p:nvSpPr>
        <p:spPr>
          <a:xfrm>
            <a:off x="1015868" y="1067047"/>
            <a:ext cx="5180926" cy="617744"/>
          </a:xfrm>
          <a:prstGeom prst="rect">
            <a:avLst/>
          </a:prstGeom>
          <a:noFill/>
        </p:spPr>
        <p:txBody>
          <a:bodyPr wrap="square" lIns="108850" tIns="54425" rIns="108850" bIns="54425" rtlCol="0">
            <a:spAutoFit/>
          </a:bodyPr>
          <a:lstStyle/>
          <a:p>
            <a:pPr lvl="0"/>
            <a:r>
              <a:rPr lang="en-US" altLang="zh-CN" sz="3300" dirty="0">
                <a:solidFill>
                  <a:srgbClr val="4BACC6"/>
                </a:solidFill>
                <a:latin typeface="Wingdings" pitchFamily="18" charset="0"/>
                <a:cs typeface="Wingdings" pitchFamily="18" charset="0"/>
              </a:rPr>
              <a:t></a:t>
            </a:r>
            <a:r>
              <a:rPr lang="zh-CN" altLang="en-US" sz="3300" dirty="0"/>
              <a:t>转义字符</a:t>
            </a:r>
            <a:r>
              <a:rPr lang="zh-CN" altLang="zh-CN" sz="3300" dirty="0"/>
              <a:t>：</a:t>
            </a:r>
          </a:p>
        </p:txBody>
      </p:sp>
      <p:sp>
        <p:nvSpPr>
          <p:cNvPr id="9" name="TextBox 8"/>
          <p:cNvSpPr txBox="1"/>
          <p:nvPr/>
        </p:nvSpPr>
        <p:spPr>
          <a:xfrm>
            <a:off x="1625389" y="1600571"/>
            <a:ext cx="8939636" cy="1002465"/>
          </a:xfrm>
          <a:prstGeom prst="rect">
            <a:avLst/>
          </a:prstGeom>
          <a:noFill/>
        </p:spPr>
        <p:txBody>
          <a:bodyPr wrap="square" lIns="108850" tIns="54425" rIns="108850" bIns="54425" rtlCol="0">
            <a:spAutoFit/>
          </a:bodyPr>
          <a:lstStyle/>
          <a:p>
            <a:pPr lvl="0"/>
            <a:r>
              <a:rPr lang="en-US" altLang="zh-CN" sz="2900" dirty="0">
                <a:solidFill>
                  <a:srgbClr val="4BACC6"/>
                </a:solidFill>
                <a:latin typeface="Wingdings" pitchFamily="18" charset="0"/>
                <a:cs typeface="Wingdings" pitchFamily="18" charset="0"/>
              </a:rPr>
              <a:t></a:t>
            </a:r>
            <a:r>
              <a:rPr lang="zh-CN" altLang="zh-CN" sz="2900" dirty="0"/>
              <a:t>单引号中需要转义的字符是：</a:t>
            </a:r>
            <a:r>
              <a:rPr lang="en-US" altLang="zh-CN" sz="2900" dirty="0"/>
              <a:t>\’</a:t>
            </a:r>
            <a:endParaRPr lang="zh-CN" altLang="zh-CN" sz="2900" dirty="0"/>
          </a:p>
          <a:p>
            <a:pPr lvl="0"/>
            <a:r>
              <a:rPr lang="en-US" altLang="zh-CN" sz="2900" dirty="0">
                <a:solidFill>
                  <a:srgbClr val="4BACC6"/>
                </a:solidFill>
                <a:latin typeface="Wingdings" pitchFamily="18" charset="0"/>
                <a:cs typeface="Wingdings" pitchFamily="18" charset="0"/>
              </a:rPr>
              <a:t></a:t>
            </a:r>
            <a:r>
              <a:rPr lang="zh-CN" altLang="zh-CN" sz="2900" dirty="0"/>
              <a:t>双引号中需要转义的字符有：</a:t>
            </a:r>
            <a:r>
              <a:rPr lang="en-US" altLang="zh-CN" sz="2900" dirty="0"/>
              <a:t>\”  \n  \r  \t  \$  \\</a:t>
            </a:r>
            <a:endParaRPr lang="zh-CN" altLang="zh-CN" sz="2900" dirty="0"/>
          </a:p>
        </p:txBody>
      </p:sp>
      <p:pic>
        <p:nvPicPr>
          <p:cNvPr id="10" name="Picture 3"/>
          <p:cNvPicPr>
            <a:picLocks noChangeAspect="1" noChangeArrowheads="1"/>
          </p:cNvPicPr>
          <p:nvPr/>
        </p:nvPicPr>
        <p:blipFill>
          <a:blip r:embed="rId3" cstate="print"/>
          <a:srcRect/>
          <a:stretch>
            <a:fillRect/>
          </a:stretch>
        </p:blipFill>
        <p:spPr bwMode="auto">
          <a:xfrm>
            <a:off x="1675606" y="2705762"/>
            <a:ext cx="8076149" cy="571632"/>
          </a:xfrm>
          <a:prstGeom prst="rect">
            <a:avLst/>
          </a:prstGeom>
          <a:noFill/>
        </p:spPr>
      </p:pic>
      <p:sp>
        <p:nvSpPr>
          <p:cNvPr id="11" name="TextBox 10"/>
          <p:cNvSpPr txBox="1"/>
          <p:nvPr/>
        </p:nvSpPr>
        <p:spPr>
          <a:xfrm>
            <a:off x="2996234" y="2781980"/>
            <a:ext cx="6196793" cy="433078"/>
          </a:xfrm>
          <a:prstGeom prst="rect">
            <a:avLst/>
          </a:prstGeom>
          <a:noFill/>
        </p:spPr>
        <p:txBody>
          <a:bodyPr wrap="square" lIns="108850" tIns="54425" rIns="108850" bIns="54425" rtlCol="0">
            <a:spAutoFit/>
          </a:bodyPr>
          <a:lstStyle/>
          <a:p>
            <a:r>
              <a:rPr lang="en-US" altLang="zh-CN" dirty="0" err="1" smtClean="0">
                <a:solidFill>
                  <a:srgbClr val="FFFFFF"/>
                </a:solidFill>
                <a:latin typeface="黑体" pitchFamily="18" charset="0"/>
                <a:cs typeface="黑体" pitchFamily="18" charset="0"/>
              </a:rPr>
              <a:t>演示示例</a:t>
            </a:r>
            <a:r>
              <a:rPr lang="en-US" altLang="zh-CN" dirty="0" smtClean="0">
                <a:solidFill>
                  <a:srgbClr val="FFFFFF"/>
                </a:solidFill>
                <a:latin typeface="黑体" pitchFamily="18" charset="0"/>
                <a:cs typeface="黑体" pitchFamily="18" charset="0"/>
              </a:rPr>
              <a:t>：</a:t>
            </a:r>
            <a:r>
              <a:rPr lang="zh-CN" altLang="zh-CN" dirty="0" smtClean="0">
                <a:solidFill>
                  <a:srgbClr val="FFFFFF"/>
                </a:solidFill>
                <a:latin typeface="黑体" pitchFamily="18" charset="0"/>
                <a:cs typeface="黑体" pitchFamily="18" charset="0"/>
              </a:rPr>
              <a:t>双引号中转义字符的用法</a:t>
            </a:r>
            <a:endParaRPr lang="zh-CN" altLang="en-US" dirty="0" smtClean="0">
              <a:solidFill>
                <a:srgbClr val="FFFFFF"/>
              </a:solidFill>
              <a:latin typeface="黑体" pitchFamily="18" charset="0"/>
              <a:cs typeface="黑体" pitchFamily="18" charset="0"/>
            </a:endParaRPr>
          </a:p>
        </p:txBody>
      </p:sp>
      <p:pic>
        <p:nvPicPr>
          <p:cNvPr id="16" name="Picture 3"/>
          <p:cNvPicPr>
            <a:picLocks noChangeAspect="1" noChangeArrowheads="1"/>
          </p:cNvPicPr>
          <p:nvPr/>
        </p:nvPicPr>
        <p:blipFill>
          <a:blip r:embed="rId4" cstate="print"/>
          <a:srcRect/>
          <a:stretch>
            <a:fillRect/>
          </a:stretch>
        </p:blipFill>
        <p:spPr bwMode="auto">
          <a:xfrm>
            <a:off x="609521" y="3734664"/>
            <a:ext cx="1574595" cy="495415"/>
          </a:xfrm>
          <a:prstGeom prst="rect">
            <a:avLst/>
          </a:prstGeom>
          <a:noFill/>
        </p:spPr>
      </p:pic>
      <p:sp>
        <p:nvSpPr>
          <p:cNvPr id="17" name=" 167"/>
          <p:cNvSpPr/>
          <p:nvPr/>
        </p:nvSpPr>
        <p:spPr>
          <a:xfrm>
            <a:off x="1625389" y="4420624"/>
            <a:ext cx="9221540" cy="1448135"/>
          </a:xfrm>
          <a:prstGeom prst="roundRect">
            <a:avLst/>
          </a:prstGeom>
          <a:solidFill>
            <a:schemeClr val="tx2">
              <a:lumMod val="20000"/>
              <a:lumOff val="80000"/>
            </a:schemeClr>
          </a:solidFill>
        </p:spPr>
        <p:style>
          <a:lnRef idx="2">
            <a:schemeClr val="accent5"/>
          </a:lnRef>
          <a:fillRef idx="1">
            <a:schemeClr val="lt1"/>
          </a:fillRef>
          <a:effectRef idx="0">
            <a:schemeClr val="accent5"/>
          </a:effectRef>
          <a:fontRef idx="minor">
            <a:schemeClr val="dk1"/>
          </a:fontRef>
        </p:style>
        <p:txBody>
          <a:bodyPr lIns="108850" tIns="54425" rIns="108850" bIns="54425"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8" name="TextBox 17"/>
          <p:cNvSpPr txBox="1"/>
          <p:nvPr/>
        </p:nvSpPr>
        <p:spPr>
          <a:xfrm>
            <a:off x="2031736" y="4649276"/>
            <a:ext cx="7923768" cy="1079409"/>
          </a:xfrm>
          <a:prstGeom prst="rect">
            <a:avLst/>
          </a:prstGeom>
          <a:noFill/>
        </p:spPr>
        <p:txBody>
          <a:bodyPr wrap="square" lIns="108850" tIns="54425" rIns="108850" bIns="54425" rtlCol="0">
            <a:spAutoFit/>
          </a:bodyPr>
          <a:lstStyle/>
          <a:p>
            <a:r>
              <a:rPr lang="zh-CN" altLang="zh-CN" dirty="0" smtClean="0"/>
              <a:t>在</a:t>
            </a:r>
            <a:r>
              <a:rPr lang="en-US" altLang="zh-CN" dirty="0" smtClean="0"/>
              <a:t>windows</a:t>
            </a:r>
            <a:r>
              <a:rPr lang="zh-CN" altLang="zh-CN" dirty="0" smtClean="0"/>
              <a:t>系统中</a:t>
            </a:r>
            <a:r>
              <a:rPr lang="en-US" altLang="zh-CN" dirty="0" smtClean="0"/>
              <a:t>\n</a:t>
            </a:r>
            <a:r>
              <a:rPr lang="zh-CN" altLang="zh-CN" dirty="0" smtClean="0"/>
              <a:t>和</a:t>
            </a:r>
            <a:r>
              <a:rPr lang="en-US" altLang="zh-CN" dirty="0" smtClean="0"/>
              <a:t>\r</a:t>
            </a:r>
            <a:r>
              <a:rPr lang="zh-CN" altLang="zh-CN" dirty="0" smtClean="0"/>
              <a:t>没什么区别，都表示文件中的换行，所以大家在浏览器上打印出来的效果只是一个空格的效果，但是查看源代码会发现其实是起到了换行的作用</a:t>
            </a:r>
            <a:endParaRPr lang="zh-CN"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13"/>
          <p:cNvSpPr>
            <a:spLocks noGrp="1"/>
          </p:cNvSpPr>
          <p:nvPr>
            <p:ph type="sldNum" sz="quarter" idx="12"/>
          </p:nvPr>
        </p:nvSpPr>
        <p:spPr/>
        <p:txBody>
          <a:bodyPr/>
          <a:lstStyle/>
          <a:p>
            <a:fld id="{B6F15528-21DE-4FAA-801E-634DDDAF4B2B}" type="slidenum">
              <a:rPr lang="en-US" smtClean="0"/>
              <a:pPr/>
              <a:t>22</a:t>
            </a:fld>
            <a:r>
              <a:rPr lang="en-US" dirty="0" smtClean="0"/>
              <a:t>/54</a:t>
            </a:r>
            <a:endParaRPr lang="en-US" dirty="0"/>
          </a:p>
        </p:txBody>
      </p:sp>
      <p:sp>
        <p:nvSpPr>
          <p:cNvPr id="5" name="TextBox 1"/>
          <p:cNvSpPr txBox="1"/>
          <p:nvPr/>
        </p:nvSpPr>
        <p:spPr>
          <a:xfrm>
            <a:off x="6748625" y="228653"/>
            <a:ext cx="5238614" cy="606390"/>
          </a:xfrm>
          <a:prstGeom prst="rect">
            <a:avLst/>
          </a:prstGeom>
          <a:noFill/>
        </p:spPr>
        <p:txBody>
          <a:bodyPr wrap="none" lIns="0" tIns="0" rIns="0" bIns="54425" rtlCol="0">
            <a:spAutoFit/>
          </a:bodyPr>
          <a:lstStyle/>
          <a:p>
            <a:pPr algn="r" defTabSz="-756">
              <a:lnSpc>
                <a:spcPts val="4285"/>
              </a:lnSpc>
            </a:pPr>
            <a:r>
              <a:rPr lang="en-US" altLang="zh-CN" sz="4300" dirty="0">
                <a:solidFill>
                  <a:srgbClr val="004D73"/>
                </a:solidFill>
                <a:latin typeface="黑体" pitchFamily="18" charset="0"/>
                <a:cs typeface="黑体" pitchFamily="18" charset="0"/>
              </a:rPr>
              <a:t>PHP</a:t>
            </a:r>
            <a:r>
              <a:rPr lang="zh-CN" altLang="en-US" sz="4300" dirty="0">
                <a:solidFill>
                  <a:srgbClr val="004D73"/>
                </a:solidFill>
                <a:latin typeface="黑体" pitchFamily="18" charset="0"/>
                <a:cs typeface="黑体" pitchFamily="18" charset="0"/>
              </a:rPr>
              <a:t>数据类型：字符串</a:t>
            </a:r>
          </a:p>
        </p:txBody>
      </p:sp>
      <p:sp>
        <p:nvSpPr>
          <p:cNvPr id="8" name="TextBox 7"/>
          <p:cNvSpPr txBox="1"/>
          <p:nvPr/>
        </p:nvSpPr>
        <p:spPr>
          <a:xfrm>
            <a:off x="1015868" y="1067047"/>
            <a:ext cx="5180926" cy="617744"/>
          </a:xfrm>
          <a:prstGeom prst="rect">
            <a:avLst/>
          </a:prstGeom>
          <a:noFill/>
        </p:spPr>
        <p:txBody>
          <a:bodyPr wrap="square" lIns="108850" tIns="54425" rIns="108850" bIns="54425" rtlCol="0">
            <a:spAutoFit/>
          </a:bodyPr>
          <a:lstStyle/>
          <a:p>
            <a:pPr lvl="0"/>
            <a:r>
              <a:rPr lang="en-US" altLang="zh-CN" sz="3300" dirty="0">
                <a:solidFill>
                  <a:srgbClr val="4BACC6"/>
                </a:solidFill>
                <a:latin typeface="Wingdings" pitchFamily="18" charset="0"/>
                <a:cs typeface="Wingdings" pitchFamily="18" charset="0"/>
              </a:rPr>
              <a:t></a:t>
            </a:r>
            <a:r>
              <a:rPr lang="zh-CN" altLang="zh-CN" sz="3300" dirty="0"/>
              <a:t>定界符</a:t>
            </a:r>
            <a:r>
              <a:rPr lang="zh-CN" altLang="en-US" sz="3300" dirty="0"/>
              <a:t>定义字符串</a:t>
            </a:r>
            <a:r>
              <a:rPr lang="zh-CN" altLang="zh-CN" sz="3300" dirty="0"/>
              <a:t>：</a:t>
            </a:r>
          </a:p>
        </p:txBody>
      </p:sp>
      <p:sp>
        <p:nvSpPr>
          <p:cNvPr id="9" name="TextBox 8"/>
          <p:cNvSpPr txBox="1"/>
          <p:nvPr/>
        </p:nvSpPr>
        <p:spPr>
          <a:xfrm>
            <a:off x="1625389" y="1600570"/>
            <a:ext cx="8939636" cy="2787569"/>
          </a:xfrm>
          <a:prstGeom prst="rect">
            <a:avLst/>
          </a:prstGeom>
          <a:noFill/>
        </p:spPr>
        <p:txBody>
          <a:bodyPr wrap="square" lIns="108850" tIns="54425" rIns="108850" bIns="54425" rtlCol="0">
            <a:spAutoFit/>
          </a:bodyPr>
          <a:lstStyle/>
          <a:p>
            <a:r>
              <a:rPr lang="zh-CN" altLang="zh-CN" sz="2900" dirty="0"/>
              <a:t>在</a:t>
            </a:r>
            <a:r>
              <a:rPr lang="en-US" altLang="zh-CN" sz="2900" dirty="0"/>
              <a:t> &lt;&lt;&lt; </a:t>
            </a:r>
            <a:r>
              <a:rPr lang="zh-CN" altLang="zh-CN" sz="2900" dirty="0"/>
              <a:t>之后提供一个标识符，然后是字符串，然后是同样的标识符结束字符串。</a:t>
            </a:r>
            <a:r>
              <a:rPr lang="en-US" altLang="zh-CN" sz="2900" dirty="0"/>
              <a:t> </a:t>
            </a:r>
            <a:endParaRPr lang="zh-CN" altLang="zh-CN" sz="2900" dirty="0"/>
          </a:p>
          <a:p>
            <a:r>
              <a:rPr lang="zh-CN" altLang="zh-CN" sz="2900" dirty="0"/>
              <a:t>结束标识符必须从行的第一列开始。同样，标识符也必须遵循</a:t>
            </a:r>
            <a:r>
              <a:rPr lang="en-US" altLang="zh-CN" sz="2900" dirty="0"/>
              <a:t> PHP </a:t>
            </a:r>
            <a:r>
              <a:rPr lang="zh-CN" altLang="zh-CN" sz="2900" dirty="0"/>
              <a:t>中其它任何标签的命名规则：只能包含字母数字下划线，而且必须以下划线或非数字字符开始。</a:t>
            </a:r>
          </a:p>
        </p:txBody>
      </p:sp>
      <p:pic>
        <p:nvPicPr>
          <p:cNvPr id="10" name="Picture 3"/>
          <p:cNvPicPr>
            <a:picLocks noChangeAspect="1" noChangeArrowheads="1"/>
          </p:cNvPicPr>
          <p:nvPr/>
        </p:nvPicPr>
        <p:blipFill>
          <a:blip r:embed="rId3" cstate="print"/>
          <a:srcRect/>
          <a:stretch>
            <a:fillRect/>
          </a:stretch>
        </p:blipFill>
        <p:spPr bwMode="auto">
          <a:xfrm>
            <a:off x="3123406" y="6249194"/>
            <a:ext cx="6044413" cy="571632"/>
          </a:xfrm>
          <a:prstGeom prst="rect">
            <a:avLst/>
          </a:prstGeom>
          <a:noFill/>
        </p:spPr>
      </p:pic>
      <p:sp>
        <p:nvSpPr>
          <p:cNvPr id="11" name="TextBox 10"/>
          <p:cNvSpPr txBox="1"/>
          <p:nvPr/>
        </p:nvSpPr>
        <p:spPr>
          <a:xfrm>
            <a:off x="4647208" y="6325411"/>
            <a:ext cx="3961884" cy="433078"/>
          </a:xfrm>
          <a:prstGeom prst="rect">
            <a:avLst/>
          </a:prstGeom>
          <a:noFill/>
        </p:spPr>
        <p:txBody>
          <a:bodyPr wrap="square" lIns="108850" tIns="54425" rIns="108850" bIns="54425" rtlCol="0">
            <a:spAutoFit/>
          </a:bodyPr>
          <a:lstStyle/>
          <a:p>
            <a:r>
              <a:rPr lang="en-US" altLang="zh-CN" dirty="0" err="1" smtClean="0">
                <a:solidFill>
                  <a:srgbClr val="FFFFFF"/>
                </a:solidFill>
                <a:latin typeface="黑体" pitchFamily="18" charset="0"/>
                <a:cs typeface="黑体" pitchFamily="18" charset="0"/>
              </a:rPr>
              <a:t>演示示例</a:t>
            </a:r>
            <a:r>
              <a:rPr lang="en-US" altLang="zh-CN" dirty="0" smtClean="0">
                <a:solidFill>
                  <a:srgbClr val="FFFFFF"/>
                </a:solidFill>
                <a:latin typeface="黑体" pitchFamily="18" charset="0"/>
                <a:cs typeface="黑体" pitchFamily="18" charset="0"/>
              </a:rPr>
              <a:t>：</a:t>
            </a:r>
            <a:r>
              <a:rPr lang="zh-CN" altLang="en-US" dirty="0" smtClean="0">
                <a:solidFill>
                  <a:srgbClr val="FFFFFF"/>
                </a:solidFill>
                <a:latin typeface="黑体" pitchFamily="18" charset="0"/>
                <a:cs typeface="黑体" pitchFamily="18" charset="0"/>
              </a:rPr>
              <a:t>定界符的使用</a:t>
            </a:r>
          </a:p>
        </p:txBody>
      </p:sp>
      <p:pic>
        <p:nvPicPr>
          <p:cNvPr id="12" name="Picture 3"/>
          <p:cNvPicPr>
            <a:picLocks noChangeAspect="1" noChangeArrowheads="1"/>
          </p:cNvPicPr>
          <p:nvPr/>
        </p:nvPicPr>
        <p:blipFill>
          <a:blip r:embed="rId4" cstate="print"/>
          <a:srcRect/>
          <a:stretch>
            <a:fillRect/>
          </a:stretch>
        </p:blipFill>
        <p:spPr bwMode="auto">
          <a:xfrm>
            <a:off x="1726975" y="3887100"/>
            <a:ext cx="7517421" cy="2113769"/>
          </a:xfrm>
          <a:prstGeom prst="rect">
            <a:avLst/>
          </a:prstGeom>
          <a:noFill/>
        </p:spPr>
      </p:pic>
      <p:sp>
        <p:nvSpPr>
          <p:cNvPr id="13" name="TextBox 12"/>
          <p:cNvSpPr txBox="1"/>
          <p:nvPr/>
        </p:nvSpPr>
        <p:spPr>
          <a:xfrm>
            <a:off x="2133322" y="3963318"/>
            <a:ext cx="4368231" cy="2372071"/>
          </a:xfrm>
          <a:prstGeom prst="rect">
            <a:avLst/>
          </a:prstGeom>
          <a:noFill/>
        </p:spPr>
        <p:txBody>
          <a:bodyPr wrap="square" lIns="108850" tIns="54425" rIns="108850" bIns="54425" rtlCol="0">
            <a:spAutoFit/>
          </a:bodyPr>
          <a:lstStyle/>
          <a:p>
            <a:r>
              <a:rPr lang="en-US" altLang="zh-CN" dirty="0" smtClean="0"/>
              <a:t>&lt;?</a:t>
            </a:r>
            <a:r>
              <a:rPr lang="en-US" altLang="zh-CN" dirty="0" err="1" smtClean="0"/>
              <a:t>php</a:t>
            </a:r>
            <a:endParaRPr lang="en-US" altLang="zh-CN" dirty="0" smtClean="0"/>
          </a:p>
          <a:p>
            <a:r>
              <a:rPr lang="en-US" altLang="zh-CN" dirty="0" smtClean="0"/>
              <a:t>//</a:t>
            </a:r>
            <a:r>
              <a:rPr lang="zh-CN" altLang="en-US" dirty="0" smtClean="0"/>
              <a:t>定界符定义字符串</a:t>
            </a:r>
          </a:p>
          <a:p>
            <a:r>
              <a:rPr lang="en-US" altLang="zh-CN" dirty="0" smtClean="0"/>
              <a:t>$</a:t>
            </a:r>
            <a:r>
              <a:rPr lang="en-US" altLang="zh-CN" dirty="0" err="1" smtClean="0"/>
              <a:t>str</a:t>
            </a:r>
            <a:r>
              <a:rPr lang="en-US" altLang="zh-CN" dirty="0" smtClean="0"/>
              <a:t> = &lt;&lt;&lt;S</a:t>
            </a:r>
          </a:p>
          <a:p>
            <a:r>
              <a:rPr lang="en-US" altLang="zh-CN" dirty="0" smtClean="0"/>
              <a:t>We are studying </a:t>
            </a:r>
            <a:r>
              <a:rPr lang="en-US" altLang="zh-CN" dirty="0" err="1" smtClean="0"/>
              <a:t>php</a:t>
            </a:r>
            <a:r>
              <a:rPr lang="en-US" altLang="zh-CN" dirty="0" smtClean="0"/>
              <a:t>!</a:t>
            </a:r>
          </a:p>
          <a:p>
            <a:r>
              <a:rPr lang="en-US" altLang="zh-CN" dirty="0" smtClean="0"/>
              <a:t>S;</a:t>
            </a:r>
          </a:p>
          <a:p>
            <a:r>
              <a:rPr lang="en-US" altLang="zh-CN" dirty="0" smtClean="0"/>
              <a:t>echo $</a:t>
            </a:r>
            <a:r>
              <a:rPr lang="en-US" altLang="zh-CN" dirty="0" err="1" smtClean="0"/>
              <a:t>str</a:t>
            </a:r>
            <a:r>
              <a:rPr lang="en-US" altLang="zh-CN" dirty="0" smtClean="0"/>
              <a:t>;</a:t>
            </a:r>
          </a:p>
          <a:p>
            <a:r>
              <a:rPr lang="en-US" altLang="zh-CN" dirty="0" smtClean="0"/>
              <a:t>?&gt;</a:t>
            </a:r>
            <a:endParaRPr lang="zh-CN" altLang="en-US" dirty="0"/>
          </a:p>
        </p:txBody>
      </p:sp>
      <p:pic>
        <p:nvPicPr>
          <p:cNvPr id="15" name="Picture 3"/>
          <p:cNvPicPr>
            <a:picLocks noChangeAspect="1" noChangeArrowheads="1"/>
          </p:cNvPicPr>
          <p:nvPr/>
        </p:nvPicPr>
        <p:blipFill>
          <a:blip r:embed="rId5" cstate="print"/>
          <a:srcRect/>
          <a:stretch>
            <a:fillRect/>
          </a:stretch>
        </p:blipFill>
        <p:spPr bwMode="auto">
          <a:xfrm>
            <a:off x="304760" y="3887100"/>
            <a:ext cx="1591526" cy="558929"/>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13"/>
          <p:cNvSpPr>
            <a:spLocks noGrp="1"/>
          </p:cNvSpPr>
          <p:nvPr>
            <p:ph type="sldNum" sz="quarter" idx="12"/>
          </p:nvPr>
        </p:nvSpPr>
        <p:spPr/>
        <p:txBody>
          <a:bodyPr/>
          <a:lstStyle/>
          <a:p>
            <a:fld id="{B6F15528-21DE-4FAA-801E-634DDDAF4B2B}" type="slidenum">
              <a:rPr lang="en-US" smtClean="0"/>
              <a:pPr/>
              <a:t>23</a:t>
            </a:fld>
            <a:r>
              <a:rPr lang="en-US" smtClean="0"/>
              <a:t>/54</a:t>
            </a:r>
            <a:endParaRPr lang="en-US" dirty="0"/>
          </a:p>
        </p:txBody>
      </p:sp>
      <p:sp>
        <p:nvSpPr>
          <p:cNvPr id="5" name="TextBox 1"/>
          <p:cNvSpPr txBox="1"/>
          <p:nvPr/>
        </p:nvSpPr>
        <p:spPr>
          <a:xfrm>
            <a:off x="6748625" y="228653"/>
            <a:ext cx="5238614" cy="606390"/>
          </a:xfrm>
          <a:prstGeom prst="rect">
            <a:avLst/>
          </a:prstGeom>
          <a:noFill/>
        </p:spPr>
        <p:txBody>
          <a:bodyPr wrap="none" lIns="0" tIns="0" rIns="0" bIns="54425" rtlCol="0">
            <a:spAutoFit/>
          </a:bodyPr>
          <a:lstStyle/>
          <a:p>
            <a:pPr algn="r" defTabSz="-756">
              <a:lnSpc>
                <a:spcPts val="4285"/>
              </a:lnSpc>
            </a:pPr>
            <a:r>
              <a:rPr lang="en-US" altLang="zh-CN" sz="4300" dirty="0">
                <a:solidFill>
                  <a:srgbClr val="004D73"/>
                </a:solidFill>
                <a:latin typeface="黑体" pitchFamily="18" charset="0"/>
                <a:cs typeface="黑体" pitchFamily="18" charset="0"/>
              </a:rPr>
              <a:t>PHP</a:t>
            </a:r>
            <a:r>
              <a:rPr lang="zh-CN" altLang="en-US" sz="4300" dirty="0">
                <a:solidFill>
                  <a:srgbClr val="004D73"/>
                </a:solidFill>
                <a:latin typeface="黑体" pitchFamily="18" charset="0"/>
                <a:cs typeface="黑体" pitchFamily="18" charset="0"/>
              </a:rPr>
              <a:t>数据类型：字符串</a:t>
            </a:r>
          </a:p>
        </p:txBody>
      </p:sp>
      <p:pic>
        <p:nvPicPr>
          <p:cNvPr id="16" name="Picture 3"/>
          <p:cNvPicPr>
            <a:picLocks noChangeAspect="1" noChangeArrowheads="1"/>
          </p:cNvPicPr>
          <p:nvPr/>
        </p:nvPicPr>
        <p:blipFill>
          <a:blip r:embed="rId3" cstate="print"/>
          <a:srcRect/>
          <a:stretch>
            <a:fillRect/>
          </a:stretch>
        </p:blipFill>
        <p:spPr bwMode="auto">
          <a:xfrm>
            <a:off x="1015868" y="1219482"/>
            <a:ext cx="1574595" cy="495415"/>
          </a:xfrm>
          <a:prstGeom prst="rect">
            <a:avLst/>
          </a:prstGeom>
          <a:noFill/>
        </p:spPr>
      </p:pic>
      <p:sp>
        <p:nvSpPr>
          <p:cNvPr id="17" name=" 167"/>
          <p:cNvSpPr/>
          <p:nvPr/>
        </p:nvSpPr>
        <p:spPr>
          <a:xfrm>
            <a:off x="1523802" y="2057876"/>
            <a:ext cx="9221540" cy="2210312"/>
          </a:xfrm>
          <a:prstGeom prst="roundRect">
            <a:avLst/>
          </a:prstGeom>
          <a:solidFill>
            <a:schemeClr val="tx2">
              <a:lumMod val="20000"/>
              <a:lumOff val="80000"/>
            </a:schemeClr>
          </a:solidFill>
        </p:spPr>
        <p:style>
          <a:lnRef idx="2">
            <a:schemeClr val="accent5"/>
          </a:lnRef>
          <a:fillRef idx="1">
            <a:schemeClr val="lt1"/>
          </a:fillRef>
          <a:effectRef idx="0">
            <a:schemeClr val="accent5"/>
          </a:effectRef>
          <a:fontRef idx="minor">
            <a:schemeClr val="dk1"/>
          </a:fontRef>
        </p:style>
        <p:txBody>
          <a:bodyPr lIns="108850" tIns="54425" rIns="108850" bIns="54425"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8" name="TextBox 17"/>
          <p:cNvSpPr txBox="1"/>
          <p:nvPr/>
        </p:nvSpPr>
        <p:spPr>
          <a:xfrm>
            <a:off x="2031736" y="2362747"/>
            <a:ext cx="7923768" cy="1754732"/>
          </a:xfrm>
          <a:prstGeom prst="rect">
            <a:avLst/>
          </a:prstGeom>
          <a:noFill/>
        </p:spPr>
        <p:txBody>
          <a:bodyPr wrap="square" lIns="108850" tIns="54425" rIns="108850" bIns="54425" rtlCol="0">
            <a:spAutoFit/>
          </a:bodyPr>
          <a:lstStyle/>
          <a:p>
            <a:r>
              <a:rPr lang="zh-CN" altLang="en-US" dirty="0" smtClean="0"/>
              <a:t>         使用定界符定义字符串时，</a:t>
            </a:r>
            <a:r>
              <a:rPr lang="zh-CN" altLang="zh-CN" dirty="0" smtClean="0"/>
              <a:t>结束标识符所在的行不能包含任何其它字符，可能除了一个分号（</a:t>
            </a:r>
            <a:r>
              <a:rPr lang="en-US" altLang="zh-CN" dirty="0" smtClean="0"/>
              <a:t>;</a:t>
            </a:r>
            <a:r>
              <a:rPr lang="zh-CN" altLang="zh-CN" dirty="0" smtClean="0"/>
              <a:t>）之外。这尤其意味着该标识符不能被缩进，而且在分号之前和之后都不能有任何空格或制表符。同样重要的是要意识到在结束标识符之前的第一个字符必须是你的操作系统中定义的换行符。</a:t>
            </a:r>
            <a:endParaRPr lang="zh-CN" altLang="zh-CN"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13"/>
          <p:cNvSpPr>
            <a:spLocks noGrp="1"/>
          </p:cNvSpPr>
          <p:nvPr>
            <p:ph type="sldNum" sz="quarter" idx="12"/>
          </p:nvPr>
        </p:nvSpPr>
        <p:spPr/>
        <p:txBody>
          <a:bodyPr/>
          <a:lstStyle/>
          <a:p>
            <a:fld id="{B6F15528-21DE-4FAA-801E-634DDDAF4B2B}" type="slidenum">
              <a:rPr lang="en-US" smtClean="0"/>
              <a:pPr/>
              <a:t>24</a:t>
            </a:fld>
            <a:r>
              <a:rPr lang="en-US" smtClean="0"/>
              <a:t>/54</a:t>
            </a:r>
            <a:endParaRPr lang="en-US" dirty="0"/>
          </a:p>
        </p:txBody>
      </p:sp>
      <p:sp>
        <p:nvSpPr>
          <p:cNvPr id="5" name="TextBox 1"/>
          <p:cNvSpPr txBox="1"/>
          <p:nvPr/>
        </p:nvSpPr>
        <p:spPr>
          <a:xfrm>
            <a:off x="7300059" y="228653"/>
            <a:ext cx="4687181" cy="606390"/>
          </a:xfrm>
          <a:prstGeom prst="rect">
            <a:avLst/>
          </a:prstGeom>
          <a:noFill/>
        </p:spPr>
        <p:txBody>
          <a:bodyPr wrap="none" lIns="0" tIns="0" rIns="0" bIns="54425" rtlCol="0">
            <a:spAutoFit/>
          </a:bodyPr>
          <a:lstStyle/>
          <a:p>
            <a:pPr algn="r" defTabSz="-756">
              <a:lnSpc>
                <a:spcPts val="4285"/>
              </a:lnSpc>
            </a:pPr>
            <a:r>
              <a:rPr lang="en-US" altLang="zh-CN" sz="4300" dirty="0">
                <a:solidFill>
                  <a:srgbClr val="004D73"/>
                </a:solidFill>
                <a:latin typeface="黑体" pitchFamily="18" charset="0"/>
                <a:cs typeface="黑体" pitchFamily="18" charset="0"/>
              </a:rPr>
              <a:t>PHP</a:t>
            </a:r>
            <a:r>
              <a:rPr lang="zh-CN" altLang="en-US" sz="4300" dirty="0">
                <a:solidFill>
                  <a:srgbClr val="004D73"/>
                </a:solidFill>
                <a:latin typeface="黑体" pitchFamily="18" charset="0"/>
                <a:cs typeface="黑体" pitchFamily="18" charset="0"/>
              </a:rPr>
              <a:t>数据类型：数组</a:t>
            </a:r>
          </a:p>
        </p:txBody>
      </p:sp>
      <p:sp>
        <p:nvSpPr>
          <p:cNvPr id="9" name="流程图: 顺序访问存储器 8"/>
          <p:cNvSpPr/>
          <p:nvPr/>
        </p:nvSpPr>
        <p:spPr>
          <a:xfrm rot="10800000">
            <a:off x="1219041" y="1524353"/>
            <a:ext cx="9650744" cy="914612"/>
          </a:xfrm>
          <a:prstGeom prst="flowChartMagneticTape">
            <a:avLst/>
          </a:prstGeom>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zh-CN" altLang="en-US"/>
          </a:p>
        </p:txBody>
      </p:sp>
      <p:sp>
        <p:nvSpPr>
          <p:cNvPr id="10" name="TextBox 9"/>
          <p:cNvSpPr txBox="1"/>
          <p:nvPr/>
        </p:nvSpPr>
        <p:spPr>
          <a:xfrm>
            <a:off x="2438083" y="1600571"/>
            <a:ext cx="7720595" cy="848577"/>
          </a:xfrm>
          <a:prstGeom prst="rect">
            <a:avLst/>
          </a:prstGeom>
          <a:noFill/>
        </p:spPr>
        <p:txBody>
          <a:bodyPr wrap="square" lIns="108850" tIns="54425" rIns="108850" bIns="54425" rtlCol="0">
            <a:spAutoFit/>
          </a:bodyPr>
          <a:lstStyle/>
          <a:p>
            <a:r>
              <a:rPr lang="zh-CN" altLang="zh-CN" sz="2400" dirty="0">
                <a:solidFill>
                  <a:srgbClr val="FFFFFF"/>
                </a:solidFill>
                <a:latin typeface="黑体" pitchFamily="18" charset="0"/>
                <a:cs typeface="黑体" pitchFamily="18" charset="0"/>
              </a:rPr>
              <a:t>如何将所有学生成绩保存在一个变量中，并能随意输出某个学生的成绩？</a:t>
            </a:r>
            <a:endParaRPr lang="zh-CN" altLang="en-US" sz="2400" dirty="0">
              <a:solidFill>
                <a:srgbClr val="FFFFFF"/>
              </a:solidFill>
              <a:latin typeface="黑体" pitchFamily="18" charset="0"/>
              <a:cs typeface="黑体" pitchFamily="18" charset="0"/>
            </a:endParaRPr>
          </a:p>
        </p:txBody>
      </p:sp>
      <p:pic>
        <p:nvPicPr>
          <p:cNvPr id="8194" name="Picture 2"/>
          <p:cNvPicPr>
            <a:picLocks noChangeAspect="1" noChangeArrowheads="1"/>
          </p:cNvPicPr>
          <p:nvPr/>
        </p:nvPicPr>
        <p:blipFill>
          <a:blip r:embed="rId3" cstate="print"/>
          <a:srcRect/>
          <a:stretch>
            <a:fillRect/>
          </a:stretch>
        </p:blipFill>
        <p:spPr bwMode="auto">
          <a:xfrm>
            <a:off x="406346" y="990829"/>
            <a:ext cx="1344072" cy="457306"/>
          </a:xfrm>
          <a:prstGeom prst="rect">
            <a:avLst/>
          </a:prstGeom>
          <a:noFill/>
          <a:ln w="9525">
            <a:noFill/>
            <a:miter lim="800000"/>
            <a:headEnd/>
            <a:tailEnd/>
          </a:ln>
        </p:spPr>
      </p:pic>
      <p:pic>
        <p:nvPicPr>
          <p:cNvPr id="13" name="Picture 3"/>
          <p:cNvPicPr>
            <a:picLocks noChangeAspect="1" noChangeArrowheads="1"/>
          </p:cNvPicPr>
          <p:nvPr/>
        </p:nvPicPr>
        <p:blipFill>
          <a:blip r:embed="rId4" cstate="print"/>
          <a:srcRect/>
          <a:stretch>
            <a:fillRect/>
          </a:stretch>
        </p:blipFill>
        <p:spPr bwMode="auto">
          <a:xfrm>
            <a:off x="507934" y="2743835"/>
            <a:ext cx="1439146" cy="470009"/>
          </a:xfrm>
          <a:prstGeom prst="rect">
            <a:avLst/>
          </a:prstGeom>
          <a:noFill/>
        </p:spPr>
      </p:pic>
      <p:sp>
        <p:nvSpPr>
          <p:cNvPr id="15" name="棱台 14"/>
          <p:cNvSpPr/>
          <p:nvPr/>
        </p:nvSpPr>
        <p:spPr>
          <a:xfrm>
            <a:off x="1625389" y="3353576"/>
            <a:ext cx="9345983" cy="259140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zh-CN" altLang="en-US"/>
          </a:p>
        </p:txBody>
      </p:sp>
      <p:sp>
        <p:nvSpPr>
          <p:cNvPr id="19" name="TextBox 18"/>
          <p:cNvSpPr txBox="1"/>
          <p:nvPr/>
        </p:nvSpPr>
        <p:spPr>
          <a:xfrm>
            <a:off x="2133323" y="3658447"/>
            <a:ext cx="7923768" cy="1912505"/>
          </a:xfrm>
          <a:prstGeom prst="rect">
            <a:avLst/>
          </a:prstGeom>
          <a:noFill/>
        </p:spPr>
        <p:txBody>
          <a:bodyPr wrap="square" lIns="108850" tIns="54425" rIns="108850" bIns="54425" rtlCol="0">
            <a:spAutoFit/>
          </a:bodyPr>
          <a:lstStyle/>
          <a:p>
            <a:r>
              <a:rPr lang="en-US" altLang="zh-CN" sz="2400" dirty="0">
                <a:solidFill>
                  <a:srgbClr val="FFFFFF"/>
                </a:solidFill>
                <a:latin typeface="黑体" pitchFamily="18" charset="0"/>
                <a:cs typeface="黑体" pitchFamily="18" charset="0"/>
              </a:rPr>
              <a:t>    </a:t>
            </a:r>
            <a:r>
              <a:rPr lang="zh-CN" altLang="zh-CN" sz="2400" dirty="0">
                <a:solidFill>
                  <a:srgbClr val="FFFFFF"/>
                </a:solidFill>
                <a:latin typeface="黑体" pitchFamily="18" charset="0"/>
                <a:cs typeface="黑体" pitchFamily="18" charset="0"/>
              </a:rPr>
              <a:t>按照我们前面所学习的标量类型，肯定是无法解决此问题的，因此我们引出了数组的概念，是一组数据的集合，它把一系列数据组织起来，形成一个可操作的整体，这一组数据可以是任意的数据类型。数组是由键值对组成的。</a:t>
            </a:r>
          </a:p>
          <a:p>
            <a:endParaRPr lang="zh-CN" alt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13"/>
          <p:cNvSpPr>
            <a:spLocks noGrp="1"/>
          </p:cNvSpPr>
          <p:nvPr>
            <p:ph type="sldNum" sz="quarter" idx="12"/>
          </p:nvPr>
        </p:nvSpPr>
        <p:spPr/>
        <p:txBody>
          <a:bodyPr/>
          <a:lstStyle/>
          <a:p>
            <a:fld id="{B6F15528-21DE-4FAA-801E-634DDDAF4B2B}" type="slidenum">
              <a:rPr lang="en-US" smtClean="0"/>
              <a:pPr/>
              <a:t>25</a:t>
            </a:fld>
            <a:r>
              <a:rPr lang="en-US" smtClean="0"/>
              <a:t>/54</a:t>
            </a:r>
            <a:endParaRPr lang="en-US" dirty="0"/>
          </a:p>
        </p:txBody>
      </p:sp>
      <p:sp>
        <p:nvSpPr>
          <p:cNvPr id="5" name="TextBox 1"/>
          <p:cNvSpPr txBox="1"/>
          <p:nvPr/>
        </p:nvSpPr>
        <p:spPr>
          <a:xfrm>
            <a:off x="7300059" y="228653"/>
            <a:ext cx="4687181" cy="606390"/>
          </a:xfrm>
          <a:prstGeom prst="rect">
            <a:avLst/>
          </a:prstGeom>
          <a:noFill/>
        </p:spPr>
        <p:txBody>
          <a:bodyPr wrap="none" lIns="0" tIns="0" rIns="0" bIns="54425" rtlCol="0">
            <a:spAutoFit/>
          </a:bodyPr>
          <a:lstStyle/>
          <a:p>
            <a:pPr algn="r" defTabSz="-756">
              <a:lnSpc>
                <a:spcPts val="4285"/>
              </a:lnSpc>
            </a:pPr>
            <a:r>
              <a:rPr lang="en-US" altLang="zh-CN" sz="4300" dirty="0">
                <a:solidFill>
                  <a:srgbClr val="004D73"/>
                </a:solidFill>
                <a:latin typeface="黑体" pitchFamily="18" charset="0"/>
                <a:cs typeface="黑体" pitchFamily="18" charset="0"/>
              </a:rPr>
              <a:t>PHP</a:t>
            </a:r>
            <a:r>
              <a:rPr lang="zh-CN" altLang="en-US" sz="4300" dirty="0">
                <a:solidFill>
                  <a:srgbClr val="004D73"/>
                </a:solidFill>
                <a:latin typeface="黑体" pitchFamily="18" charset="0"/>
                <a:cs typeface="黑体" pitchFamily="18" charset="0"/>
              </a:rPr>
              <a:t>数据类型：数组</a:t>
            </a:r>
          </a:p>
        </p:txBody>
      </p:sp>
      <p:sp>
        <p:nvSpPr>
          <p:cNvPr id="15" name="文本框 6"/>
          <p:cNvSpPr txBox="1"/>
          <p:nvPr/>
        </p:nvSpPr>
        <p:spPr>
          <a:xfrm>
            <a:off x="1219041" y="1295701"/>
            <a:ext cx="8477416" cy="2618292"/>
          </a:xfrm>
          <a:prstGeom prst="rect">
            <a:avLst/>
          </a:prstGeom>
          <a:noFill/>
        </p:spPr>
        <p:txBody>
          <a:bodyPr wrap="square" lIns="108850" tIns="54425" rIns="108850" bIns="54425" rtlCol="0">
            <a:spAutoFit/>
          </a:bodyPr>
          <a:lstStyle/>
          <a:p>
            <a:pPr marL="544251" indent="-544251">
              <a:buFont typeface="Wingdings" pitchFamily="18" charset="0"/>
              <a:buChar char="u"/>
            </a:pPr>
            <a:r>
              <a:rPr lang="en-US" altLang="zh-CN" sz="3800" b="1" dirty="0">
                <a:solidFill>
                  <a:schemeClr val="tx2">
                    <a:lumMod val="40000"/>
                    <a:lumOff val="60000"/>
                  </a:schemeClr>
                </a:solidFill>
              </a:rPr>
              <a:t> </a:t>
            </a:r>
            <a:r>
              <a:rPr lang="en-US" altLang="zh-CN" sz="3800" dirty="0">
                <a:solidFill>
                  <a:schemeClr val="tx2">
                    <a:lumMod val="40000"/>
                    <a:lumOff val="60000"/>
                  </a:schemeClr>
                </a:solidFill>
              </a:rPr>
              <a:t> </a:t>
            </a:r>
            <a:r>
              <a:rPr lang="zh-CN" altLang="en-US" sz="3800" dirty="0"/>
              <a:t>数组类型</a:t>
            </a:r>
            <a:endParaRPr lang="en-US" altLang="zh-CN" sz="3800" dirty="0"/>
          </a:p>
          <a:p>
            <a:pPr lvl="1">
              <a:lnSpc>
                <a:spcPct val="150000"/>
              </a:lnSpc>
            </a:pPr>
            <a:r>
              <a:rPr lang="en-US" altLang="zh-CN" sz="2900" dirty="0">
                <a:solidFill>
                  <a:srgbClr val="4BACC6"/>
                </a:solidFill>
                <a:latin typeface="Wingdings" pitchFamily="18" charset="0"/>
                <a:cs typeface="Wingdings" pitchFamily="18" charset="0"/>
              </a:rPr>
              <a:t> </a:t>
            </a:r>
            <a:r>
              <a:rPr lang="zh-CN" altLang="en-US" sz="2900" dirty="0"/>
              <a:t>索引数组</a:t>
            </a:r>
            <a:r>
              <a:rPr lang="en-US" altLang="zh-CN" sz="2900" dirty="0"/>
              <a:t>(indexed array)</a:t>
            </a:r>
          </a:p>
          <a:p>
            <a:pPr lvl="1">
              <a:lnSpc>
                <a:spcPct val="150000"/>
              </a:lnSpc>
            </a:pPr>
            <a:r>
              <a:rPr lang="en-US" altLang="zh-CN" sz="2900" dirty="0">
                <a:solidFill>
                  <a:srgbClr val="4BACC6"/>
                </a:solidFill>
                <a:latin typeface="Wingdings" pitchFamily="18" charset="0"/>
                <a:cs typeface="Wingdings" pitchFamily="18" charset="0"/>
              </a:rPr>
              <a:t> </a:t>
            </a:r>
            <a:r>
              <a:rPr lang="zh-CN" altLang="en-US" sz="2900" dirty="0"/>
              <a:t>关联数组</a:t>
            </a:r>
            <a:r>
              <a:rPr lang="en-US" altLang="zh-CN" sz="2900" dirty="0"/>
              <a:t>(associative array)</a:t>
            </a:r>
          </a:p>
          <a:p>
            <a:endParaRPr lang="en-US" altLang="zh-CN" sz="3800" b="1"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1"/>
          <p:cNvSpPr txBox="1"/>
          <p:nvPr/>
        </p:nvSpPr>
        <p:spPr>
          <a:xfrm>
            <a:off x="5587273" y="279465"/>
            <a:ext cx="6298379" cy="606390"/>
          </a:xfrm>
          <a:prstGeom prst="rect">
            <a:avLst/>
          </a:prstGeom>
          <a:noFill/>
        </p:spPr>
        <p:txBody>
          <a:bodyPr wrap="square" lIns="0" tIns="0" rIns="0" bIns="54425" rtlCol="0">
            <a:spAutoFit/>
          </a:bodyPr>
          <a:lstStyle/>
          <a:p>
            <a:pPr algn="r" defTabSz="-756">
              <a:lnSpc>
                <a:spcPts val="4285"/>
              </a:lnSpc>
            </a:pPr>
            <a:r>
              <a:rPr lang="zh-CN" altLang="en-US" sz="4300" dirty="0">
                <a:solidFill>
                  <a:srgbClr val="004D73"/>
                </a:solidFill>
                <a:latin typeface="黑体" pitchFamily="18" charset="0"/>
                <a:cs typeface="黑体" pitchFamily="18" charset="0"/>
              </a:rPr>
              <a:t>数组</a:t>
            </a:r>
            <a:endParaRPr lang="en-US" altLang="zh-CN" sz="4300" dirty="0">
              <a:solidFill>
                <a:srgbClr val="004D73"/>
              </a:solidFill>
              <a:latin typeface="黑体" pitchFamily="18" charset="0"/>
              <a:cs typeface="黑体" pitchFamily="18" charset="0"/>
            </a:endParaRPr>
          </a:p>
        </p:txBody>
      </p:sp>
      <p:sp>
        <p:nvSpPr>
          <p:cNvPr id="14" name="灯片编号占位符 13"/>
          <p:cNvSpPr>
            <a:spLocks noGrp="1"/>
          </p:cNvSpPr>
          <p:nvPr>
            <p:ph type="sldNum" sz="quarter" idx="12"/>
          </p:nvPr>
        </p:nvSpPr>
        <p:spPr/>
        <p:txBody>
          <a:bodyPr/>
          <a:lstStyle/>
          <a:p>
            <a:fld id="{B6F15528-21DE-4FAA-801E-634DDDAF4B2B}" type="slidenum">
              <a:rPr lang="en-US" smtClean="0"/>
              <a:pPr/>
              <a:t>26</a:t>
            </a:fld>
            <a:r>
              <a:rPr lang="en-US" smtClean="0"/>
              <a:t>/54</a:t>
            </a:r>
            <a:endParaRPr lang="en-US" dirty="0"/>
          </a:p>
        </p:txBody>
      </p:sp>
      <p:sp>
        <p:nvSpPr>
          <p:cNvPr id="7" name="文本框 6"/>
          <p:cNvSpPr txBox="1"/>
          <p:nvPr/>
        </p:nvSpPr>
        <p:spPr>
          <a:xfrm>
            <a:off x="914282" y="1448136"/>
            <a:ext cx="4435109" cy="694688"/>
          </a:xfrm>
          <a:prstGeom prst="rect">
            <a:avLst/>
          </a:prstGeom>
          <a:noFill/>
        </p:spPr>
        <p:txBody>
          <a:bodyPr wrap="square" lIns="108850" tIns="54425" rIns="108850" bIns="54425" rtlCol="0">
            <a:spAutoFit/>
          </a:bodyPr>
          <a:lstStyle/>
          <a:p>
            <a:pPr marL="544251" indent="-544251">
              <a:buFont typeface="Wingdings" pitchFamily="18" charset="0"/>
              <a:buChar char="u"/>
            </a:pPr>
            <a:r>
              <a:rPr lang="en-US" altLang="zh-CN" sz="3800" b="1">
                <a:solidFill>
                  <a:schemeClr val="tx2">
                    <a:lumMod val="40000"/>
                    <a:lumOff val="60000"/>
                  </a:schemeClr>
                </a:solidFill>
              </a:rPr>
              <a:t> </a:t>
            </a:r>
            <a:r>
              <a:rPr lang="en-US" altLang="zh-CN" sz="3800">
                <a:solidFill>
                  <a:schemeClr val="tx2">
                    <a:lumMod val="40000"/>
                    <a:lumOff val="60000"/>
                  </a:schemeClr>
                </a:solidFill>
              </a:rPr>
              <a:t> </a:t>
            </a:r>
            <a:r>
              <a:rPr lang="zh-CN" altLang="en-US" sz="3800"/>
              <a:t>索引数组</a:t>
            </a:r>
            <a:endParaRPr lang="en-US" altLang="zh-CN" sz="3800" b="1"/>
          </a:p>
        </p:txBody>
      </p:sp>
      <p:sp>
        <p:nvSpPr>
          <p:cNvPr id="2" name="文本框 1"/>
          <p:cNvSpPr txBox="1"/>
          <p:nvPr/>
        </p:nvSpPr>
        <p:spPr>
          <a:xfrm>
            <a:off x="1523802" y="2286529"/>
            <a:ext cx="9632119" cy="1079409"/>
          </a:xfrm>
          <a:prstGeom prst="rect">
            <a:avLst/>
          </a:prstGeom>
          <a:noFill/>
        </p:spPr>
        <p:txBody>
          <a:bodyPr wrap="square" lIns="108850" tIns="54425" rIns="108850" bIns="54425" rtlCol="0">
            <a:spAutoFit/>
          </a:bodyPr>
          <a:lstStyle/>
          <a:p>
            <a:r>
              <a:rPr lang="en-US" altLang="zh-CN"/>
              <a:t>      </a:t>
            </a:r>
            <a:r>
              <a:rPr lang="zh-CN" altLang="en-US"/>
              <a:t>索引数组指下标为整数的数组，通常情况下，索引数组的下标是从</a:t>
            </a:r>
            <a:r>
              <a:rPr lang="en-US" altLang="zh-CN"/>
              <a:t>0</a:t>
            </a:r>
            <a:r>
              <a:rPr lang="zh-CN" altLang="en-US"/>
              <a:t>开始的，并依次递增。当需要使用位置来标识数组时，可以使用索引数组。例如，一个用于存储一系列整数的索引数组，其元素在内存中的分配情况如下。</a:t>
            </a:r>
          </a:p>
        </p:txBody>
      </p:sp>
      <p:graphicFrame>
        <p:nvGraphicFramePr>
          <p:cNvPr id="3" name="表格 2"/>
          <p:cNvGraphicFramePr/>
          <p:nvPr/>
        </p:nvGraphicFramePr>
        <p:xfrm>
          <a:off x="1219041" y="5182800"/>
          <a:ext cx="7648638" cy="411575"/>
        </p:xfrm>
        <a:graphic>
          <a:graphicData uri="http://schemas.openxmlformats.org/drawingml/2006/table">
            <a:tbl>
              <a:tblPr firstRow="1" bandRow="1">
                <a:tableStyleId>{5C22544A-7EE6-4342-B048-85BDC9FD1C3A}</a:tableStyleId>
              </a:tblPr>
              <a:tblGrid>
                <a:gridCol w="1274773"/>
                <a:gridCol w="1274773"/>
                <a:gridCol w="1274773"/>
                <a:gridCol w="1274773"/>
                <a:gridCol w="1274773"/>
                <a:gridCol w="1274773"/>
              </a:tblGrid>
              <a:tr h="411575">
                <a:tc>
                  <a:txBody>
                    <a:bodyPr/>
                    <a:lstStyle/>
                    <a:p>
                      <a:pPr algn="ctr">
                        <a:buNone/>
                      </a:pPr>
                      <a:r>
                        <a:rPr lang="en-US" altLang="zh-CN" sz="2100"/>
                        <a:t>11</a:t>
                      </a:r>
                    </a:p>
                  </a:txBody>
                  <a:tcPr marL="121904" marR="121904" marT="45731" marB="45731"/>
                </a:tc>
                <a:tc>
                  <a:txBody>
                    <a:bodyPr/>
                    <a:lstStyle/>
                    <a:p>
                      <a:pPr algn="ctr">
                        <a:buNone/>
                      </a:pPr>
                      <a:r>
                        <a:rPr lang="en-US" altLang="zh-CN" sz="2100"/>
                        <a:t>32</a:t>
                      </a:r>
                    </a:p>
                  </a:txBody>
                  <a:tcPr marL="121904" marR="121904" marT="45731" marB="45731"/>
                </a:tc>
                <a:tc>
                  <a:txBody>
                    <a:bodyPr/>
                    <a:lstStyle/>
                    <a:p>
                      <a:pPr algn="ctr">
                        <a:buNone/>
                      </a:pPr>
                      <a:r>
                        <a:rPr lang="en-US" altLang="zh-CN" sz="2100"/>
                        <a:t>44</a:t>
                      </a:r>
                    </a:p>
                  </a:txBody>
                  <a:tcPr marL="121904" marR="121904" marT="45731" marB="45731"/>
                </a:tc>
                <a:tc>
                  <a:txBody>
                    <a:bodyPr/>
                    <a:lstStyle/>
                    <a:p>
                      <a:pPr algn="ctr">
                        <a:buNone/>
                      </a:pPr>
                      <a:r>
                        <a:rPr lang="en-US" altLang="zh-CN" sz="2100"/>
                        <a:t>65</a:t>
                      </a:r>
                    </a:p>
                  </a:txBody>
                  <a:tcPr marL="121904" marR="121904" marT="45731" marB="45731"/>
                </a:tc>
                <a:tc>
                  <a:txBody>
                    <a:bodyPr/>
                    <a:lstStyle/>
                    <a:p>
                      <a:pPr algn="ctr">
                        <a:buNone/>
                      </a:pPr>
                      <a:r>
                        <a:rPr lang="en-US" altLang="zh-CN" sz="2100"/>
                        <a:t>67</a:t>
                      </a:r>
                    </a:p>
                  </a:txBody>
                  <a:tcPr marL="121904" marR="121904" marT="45731" marB="45731"/>
                </a:tc>
                <a:tc>
                  <a:txBody>
                    <a:bodyPr/>
                    <a:lstStyle/>
                    <a:p>
                      <a:pPr algn="ctr">
                        <a:buNone/>
                      </a:pPr>
                      <a:r>
                        <a:rPr lang="en-US" altLang="zh-CN" sz="2100"/>
                        <a:t>55</a:t>
                      </a:r>
                    </a:p>
                  </a:txBody>
                  <a:tcPr marL="121904" marR="121904" marT="45731" marB="45731"/>
                </a:tc>
              </a:tr>
            </a:tbl>
          </a:graphicData>
        </a:graphic>
      </p:graphicFrame>
      <p:graphicFrame>
        <p:nvGraphicFramePr>
          <p:cNvPr id="4" name="表格 3"/>
          <p:cNvGraphicFramePr/>
          <p:nvPr/>
        </p:nvGraphicFramePr>
        <p:xfrm>
          <a:off x="1219041" y="4115753"/>
          <a:ext cx="7663026" cy="411575"/>
        </p:xfrm>
        <a:graphic>
          <a:graphicData uri="http://schemas.openxmlformats.org/drawingml/2006/table">
            <a:tbl>
              <a:tblPr firstRow="1" bandRow="1">
                <a:tableStyleId>{5C22544A-7EE6-4342-B048-85BDC9FD1C3A}</a:tableStyleId>
              </a:tblPr>
              <a:tblGrid>
                <a:gridCol w="1277171"/>
                <a:gridCol w="1277171"/>
                <a:gridCol w="1277171"/>
                <a:gridCol w="1277171"/>
                <a:gridCol w="1277171"/>
                <a:gridCol w="1277171"/>
              </a:tblGrid>
              <a:tr h="411575">
                <a:tc>
                  <a:txBody>
                    <a:bodyPr/>
                    <a:lstStyle/>
                    <a:p>
                      <a:pPr algn="ctr">
                        <a:buNone/>
                      </a:pPr>
                      <a:r>
                        <a:rPr lang="en-US" altLang="zh-CN" sz="2100"/>
                        <a:t>[0]</a:t>
                      </a:r>
                    </a:p>
                  </a:txBody>
                  <a:tcPr marL="121904" marR="121904" marT="45731" marB="45731"/>
                </a:tc>
                <a:tc>
                  <a:txBody>
                    <a:bodyPr/>
                    <a:lstStyle/>
                    <a:p>
                      <a:pPr algn="ctr">
                        <a:buNone/>
                      </a:pPr>
                      <a:r>
                        <a:rPr lang="en-US" altLang="zh-CN" sz="1800">
                          <a:sym typeface="+mn-ea"/>
                        </a:rPr>
                        <a:t>[1]</a:t>
                      </a:r>
                      <a:endParaRPr lang="zh-CN" altLang="en-US" sz="2100"/>
                    </a:p>
                  </a:txBody>
                  <a:tcPr marL="121904" marR="121904" marT="45731" marB="45731"/>
                </a:tc>
                <a:tc>
                  <a:txBody>
                    <a:bodyPr/>
                    <a:lstStyle/>
                    <a:p>
                      <a:pPr algn="ctr">
                        <a:buNone/>
                      </a:pPr>
                      <a:r>
                        <a:rPr lang="en-US" altLang="zh-CN" sz="1800">
                          <a:sym typeface="+mn-ea"/>
                        </a:rPr>
                        <a:t>[2]</a:t>
                      </a:r>
                      <a:endParaRPr lang="zh-CN" altLang="en-US" sz="2100"/>
                    </a:p>
                  </a:txBody>
                  <a:tcPr marL="121904" marR="121904" marT="45731" marB="45731"/>
                </a:tc>
                <a:tc>
                  <a:txBody>
                    <a:bodyPr/>
                    <a:lstStyle/>
                    <a:p>
                      <a:pPr algn="ctr">
                        <a:buNone/>
                      </a:pPr>
                      <a:r>
                        <a:rPr lang="en-US" altLang="zh-CN" sz="1800">
                          <a:sym typeface="+mn-ea"/>
                        </a:rPr>
                        <a:t>[3]</a:t>
                      </a:r>
                      <a:endParaRPr lang="zh-CN" altLang="en-US" sz="2100"/>
                    </a:p>
                  </a:txBody>
                  <a:tcPr marL="121904" marR="121904" marT="45731" marB="45731"/>
                </a:tc>
                <a:tc>
                  <a:txBody>
                    <a:bodyPr/>
                    <a:lstStyle/>
                    <a:p>
                      <a:pPr algn="ctr">
                        <a:buNone/>
                      </a:pPr>
                      <a:r>
                        <a:rPr lang="en-US" altLang="zh-CN" sz="1800">
                          <a:sym typeface="+mn-ea"/>
                        </a:rPr>
                        <a:t>[4]</a:t>
                      </a:r>
                      <a:endParaRPr lang="zh-CN" altLang="en-US" sz="2100"/>
                    </a:p>
                  </a:txBody>
                  <a:tcPr marL="121904" marR="121904" marT="45731" marB="45731"/>
                </a:tc>
                <a:tc>
                  <a:txBody>
                    <a:bodyPr/>
                    <a:lstStyle/>
                    <a:p>
                      <a:pPr algn="ctr">
                        <a:buNone/>
                      </a:pPr>
                      <a:r>
                        <a:rPr lang="en-US" altLang="zh-CN" sz="1800">
                          <a:sym typeface="+mn-ea"/>
                        </a:rPr>
                        <a:t>[5]</a:t>
                      </a:r>
                      <a:endParaRPr lang="zh-CN" altLang="en-US" sz="2100"/>
                    </a:p>
                  </a:txBody>
                  <a:tcPr marL="121904" marR="121904" marT="45731" marB="45731"/>
                </a:tc>
              </a:tr>
            </a:tbl>
          </a:graphicData>
        </a:graphic>
      </p:graphicFrame>
      <p:sp>
        <p:nvSpPr>
          <p:cNvPr id="5" name="文本框 4"/>
          <p:cNvSpPr txBox="1"/>
          <p:nvPr/>
        </p:nvSpPr>
        <p:spPr>
          <a:xfrm>
            <a:off x="9244397" y="4039535"/>
            <a:ext cx="1504331" cy="433078"/>
          </a:xfrm>
          <a:prstGeom prst="rect">
            <a:avLst/>
          </a:prstGeom>
          <a:noFill/>
        </p:spPr>
        <p:txBody>
          <a:bodyPr wrap="square" lIns="108850" tIns="54425" rIns="108850" bIns="54425" rtlCol="0">
            <a:spAutoFit/>
          </a:bodyPr>
          <a:lstStyle/>
          <a:p>
            <a:r>
              <a:rPr lang="zh-CN" altLang="en-US"/>
              <a:t>键</a:t>
            </a:r>
            <a:r>
              <a:rPr lang="en-US" altLang="zh-CN"/>
              <a:t>(key)</a:t>
            </a:r>
          </a:p>
        </p:txBody>
      </p:sp>
      <p:sp>
        <p:nvSpPr>
          <p:cNvPr id="6" name="文本框 5"/>
          <p:cNvSpPr txBox="1"/>
          <p:nvPr/>
        </p:nvSpPr>
        <p:spPr>
          <a:xfrm>
            <a:off x="9277413" y="5210111"/>
            <a:ext cx="1592373" cy="433078"/>
          </a:xfrm>
          <a:prstGeom prst="rect">
            <a:avLst/>
          </a:prstGeom>
          <a:noFill/>
        </p:spPr>
        <p:txBody>
          <a:bodyPr wrap="square" lIns="108850" tIns="54425" rIns="108850" bIns="54425" rtlCol="0">
            <a:spAutoFit/>
          </a:bodyPr>
          <a:lstStyle/>
          <a:p>
            <a:r>
              <a:rPr lang="zh-CN" altLang="en-US"/>
              <a:t>值</a:t>
            </a:r>
            <a:r>
              <a:rPr lang="en-US" altLang="zh-CN"/>
              <a:t>(value)</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1"/>
          <p:cNvSpPr txBox="1"/>
          <p:nvPr/>
        </p:nvSpPr>
        <p:spPr>
          <a:xfrm>
            <a:off x="5587273" y="279465"/>
            <a:ext cx="6298379" cy="606390"/>
          </a:xfrm>
          <a:prstGeom prst="rect">
            <a:avLst/>
          </a:prstGeom>
          <a:noFill/>
        </p:spPr>
        <p:txBody>
          <a:bodyPr wrap="square" lIns="0" tIns="0" rIns="0" bIns="54425" rtlCol="0">
            <a:spAutoFit/>
          </a:bodyPr>
          <a:lstStyle/>
          <a:p>
            <a:pPr algn="r" defTabSz="-756">
              <a:lnSpc>
                <a:spcPts val="4285"/>
              </a:lnSpc>
            </a:pPr>
            <a:r>
              <a:rPr lang="zh-CN" altLang="en-US" sz="4300" dirty="0">
                <a:solidFill>
                  <a:srgbClr val="004D73"/>
                </a:solidFill>
                <a:latin typeface="黑体" pitchFamily="18" charset="0"/>
                <a:cs typeface="黑体" pitchFamily="18" charset="0"/>
              </a:rPr>
              <a:t>数组</a:t>
            </a:r>
            <a:endParaRPr lang="en-US" altLang="zh-CN" sz="4300" dirty="0">
              <a:solidFill>
                <a:srgbClr val="004D73"/>
              </a:solidFill>
              <a:latin typeface="黑体" pitchFamily="18" charset="0"/>
              <a:cs typeface="黑体" pitchFamily="18" charset="0"/>
            </a:endParaRPr>
          </a:p>
        </p:txBody>
      </p:sp>
      <p:sp>
        <p:nvSpPr>
          <p:cNvPr id="14" name="灯片编号占位符 13"/>
          <p:cNvSpPr>
            <a:spLocks noGrp="1"/>
          </p:cNvSpPr>
          <p:nvPr>
            <p:ph type="sldNum" sz="quarter" idx="12"/>
          </p:nvPr>
        </p:nvSpPr>
        <p:spPr/>
        <p:txBody>
          <a:bodyPr/>
          <a:lstStyle/>
          <a:p>
            <a:fld id="{B6F15528-21DE-4FAA-801E-634DDDAF4B2B}" type="slidenum">
              <a:rPr lang="en-US" smtClean="0"/>
              <a:pPr/>
              <a:t>27</a:t>
            </a:fld>
            <a:r>
              <a:rPr lang="en-US" smtClean="0"/>
              <a:t>/54</a:t>
            </a:r>
            <a:endParaRPr lang="en-US" dirty="0"/>
          </a:p>
        </p:txBody>
      </p:sp>
      <p:sp>
        <p:nvSpPr>
          <p:cNvPr id="7" name="文本框 6"/>
          <p:cNvSpPr txBox="1"/>
          <p:nvPr/>
        </p:nvSpPr>
        <p:spPr>
          <a:xfrm>
            <a:off x="914282" y="1448136"/>
            <a:ext cx="4435109" cy="694688"/>
          </a:xfrm>
          <a:prstGeom prst="rect">
            <a:avLst/>
          </a:prstGeom>
          <a:noFill/>
        </p:spPr>
        <p:txBody>
          <a:bodyPr wrap="square" lIns="108850" tIns="54425" rIns="108850" bIns="54425" rtlCol="0">
            <a:spAutoFit/>
          </a:bodyPr>
          <a:lstStyle/>
          <a:p>
            <a:pPr marL="544251" indent="-544251">
              <a:buFont typeface="Wingdings" pitchFamily="18" charset="0"/>
              <a:buChar char="u"/>
            </a:pPr>
            <a:r>
              <a:rPr lang="en-US" altLang="zh-CN" sz="3800" b="1">
                <a:solidFill>
                  <a:schemeClr val="tx2">
                    <a:lumMod val="40000"/>
                    <a:lumOff val="60000"/>
                  </a:schemeClr>
                </a:solidFill>
              </a:rPr>
              <a:t> </a:t>
            </a:r>
            <a:r>
              <a:rPr lang="en-US" altLang="zh-CN" sz="3800">
                <a:solidFill>
                  <a:schemeClr val="tx2">
                    <a:lumMod val="40000"/>
                    <a:lumOff val="60000"/>
                  </a:schemeClr>
                </a:solidFill>
              </a:rPr>
              <a:t> </a:t>
            </a:r>
            <a:r>
              <a:rPr lang="zh-CN" altLang="en-US" sz="3800"/>
              <a:t>关联数组</a:t>
            </a:r>
            <a:endParaRPr lang="en-US" altLang="zh-CN" sz="3800" b="1"/>
          </a:p>
        </p:txBody>
      </p:sp>
      <p:sp>
        <p:nvSpPr>
          <p:cNvPr id="2" name="文本框 1"/>
          <p:cNvSpPr txBox="1"/>
          <p:nvPr/>
        </p:nvSpPr>
        <p:spPr>
          <a:xfrm>
            <a:off x="1523802" y="2286529"/>
            <a:ext cx="9632119" cy="1402575"/>
          </a:xfrm>
          <a:prstGeom prst="rect">
            <a:avLst/>
          </a:prstGeom>
          <a:noFill/>
        </p:spPr>
        <p:txBody>
          <a:bodyPr wrap="square" lIns="108850" tIns="54425" rIns="108850" bIns="54425" rtlCol="0">
            <a:spAutoFit/>
          </a:bodyPr>
          <a:lstStyle/>
          <a:p>
            <a:r>
              <a:rPr lang="en-US" altLang="zh-CN"/>
              <a:t>      </a:t>
            </a:r>
            <a:r>
              <a:rPr lang="zh-CN" altLang="en-US"/>
              <a:t>关联数组是指下标为字符串的数组，通常情况下，关联数组元素的键和值之间有一定的业务逻辑关系，因此，通常使用关联数组存储一系列具有逻辑关系的变量。例如。一个用于存储个人信息的关联数组，其元素在内存中的分配情况如下</a:t>
            </a:r>
          </a:p>
        </p:txBody>
      </p:sp>
      <p:graphicFrame>
        <p:nvGraphicFramePr>
          <p:cNvPr id="3" name="表格 2"/>
          <p:cNvGraphicFramePr/>
          <p:nvPr/>
        </p:nvGraphicFramePr>
        <p:xfrm>
          <a:off x="1219041" y="5182800"/>
          <a:ext cx="6804198" cy="731689"/>
        </p:xfrm>
        <a:graphic>
          <a:graphicData uri="http://schemas.openxmlformats.org/drawingml/2006/table">
            <a:tbl>
              <a:tblPr firstRow="1" bandRow="1">
                <a:tableStyleId>{5C22544A-7EE6-4342-B048-85BDC9FD1C3A}</a:tableStyleId>
              </a:tblPr>
              <a:tblGrid>
                <a:gridCol w="1274773"/>
                <a:gridCol w="1274773"/>
                <a:gridCol w="1274773"/>
                <a:gridCol w="2979879"/>
              </a:tblGrid>
              <a:tr h="731689">
                <a:tc>
                  <a:txBody>
                    <a:bodyPr/>
                    <a:lstStyle/>
                    <a:p>
                      <a:pPr algn="ctr">
                        <a:buNone/>
                      </a:pPr>
                      <a:r>
                        <a:rPr lang="en-US" altLang="zh-CN" sz="2100"/>
                        <a:t>1</a:t>
                      </a:r>
                    </a:p>
                  </a:txBody>
                  <a:tcPr marL="121904" marR="121904" marT="45731" marB="45731"/>
                </a:tc>
                <a:tc>
                  <a:txBody>
                    <a:bodyPr/>
                    <a:lstStyle/>
                    <a:p>
                      <a:pPr algn="ctr">
                        <a:buNone/>
                      </a:pPr>
                      <a:r>
                        <a:rPr lang="zh-CN" altLang="en-US" sz="2100"/>
                        <a:t>沫沫</a:t>
                      </a:r>
                    </a:p>
                  </a:txBody>
                  <a:tcPr marL="121904" marR="121904" marT="45731" marB="45731"/>
                </a:tc>
                <a:tc>
                  <a:txBody>
                    <a:bodyPr/>
                    <a:lstStyle/>
                    <a:p>
                      <a:pPr algn="ctr">
                        <a:buNone/>
                      </a:pPr>
                      <a:r>
                        <a:rPr lang="zh-CN" altLang="en-US" sz="2100"/>
                        <a:t>北京</a:t>
                      </a:r>
                    </a:p>
                  </a:txBody>
                  <a:tcPr marL="121904" marR="121904" marT="45731" marB="45731"/>
                </a:tc>
                <a:tc>
                  <a:txBody>
                    <a:bodyPr/>
                    <a:lstStyle/>
                    <a:p>
                      <a:pPr algn="ctr">
                        <a:buNone/>
                      </a:pPr>
                      <a:r>
                        <a:rPr lang="en-US" altLang="zh-CN" sz="2100"/>
                        <a:t>momo@ibeifeng.com</a:t>
                      </a:r>
                    </a:p>
                  </a:txBody>
                  <a:tcPr marL="121904" marR="121904" marT="45731" marB="45731"/>
                </a:tc>
              </a:tr>
            </a:tbl>
          </a:graphicData>
        </a:graphic>
      </p:graphicFrame>
      <p:graphicFrame>
        <p:nvGraphicFramePr>
          <p:cNvPr id="4" name="表格 3"/>
          <p:cNvGraphicFramePr/>
          <p:nvPr/>
        </p:nvGraphicFramePr>
        <p:xfrm>
          <a:off x="1219042" y="4191971"/>
          <a:ext cx="6796436" cy="411575"/>
        </p:xfrm>
        <a:graphic>
          <a:graphicData uri="http://schemas.openxmlformats.org/drawingml/2006/table">
            <a:tbl>
              <a:tblPr firstRow="1" bandRow="1">
                <a:tableStyleId>{5C22544A-7EE6-4342-B048-85BDC9FD1C3A}</a:tableStyleId>
              </a:tblPr>
              <a:tblGrid>
                <a:gridCol w="1277171"/>
                <a:gridCol w="1277171"/>
                <a:gridCol w="1401051"/>
                <a:gridCol w="2841043"/>
              </a:tblGrid>
              <a:tr h="411575">
                <a:tc>
                  <a:txBody>
                    <a:bodyPr/>
                    <a:lstStyle/>
                    <a:p>
                      <a:pPr algn="ctr">
                        <a:buNone/>
                      </a:pPr>
                      <a:r>
                        <a:rPr lang="en-US" altLang="zh-CN" sz="2100"/>
                        <a:t>[id]</a:t>
                      </a:r>
                    </a:p>
                  </a:txBody>
                  <a:tcPr marL="121904" marR="121904" marT="45731" marB="45731"/>
                </a:tc>
                <a:tc>
                  <a:txBody>
                    <a:bodyPr/>
                    <a:lstStyle/>
                    <a:p>
                      <a:pPr algn="ctr">
                        <a:buNone/>
                      </a:pPr>
                      <a:r>
                        <a:rPr lang="en-US" altLang="zh-CN" sz="1800">
                          <a:sym typeface="+mn-ea"/>
                        </a:rPr>
                        <a:t>[name]</a:t>
                      </a:r>
                      <a:endParaRPr lang="zh-CN" altLang="en-US" sz="2100"/>
                    </a:p>
                  </a:txBody>
                  <a:tcPr marL="121904" marR="121904" marT="45731" marB="45731"/>
                </a:tc>
                <a:tc>
                  <a:txBody>
                    <a:bodyPr/>
                    <a:lstStyle/>
                    <a:p>
                      <a:pPr algn="ctr">
                        <a:buNone/>
                      </a:pPr>
                      <a:r>
                        <a:rPr lang="en-US" altLang="zh-CN" sz="1800">
                          <a:sym typeface="+mn-ea"/>
                        </a:rPr>
                        <a:t>[address]</a:t>
                      </a:r>
                      <a:endParaRPr lang="zh-CN" altLang="en-US" sz="2100"/>
                    </a:p>
                  </a:txBody>
                  <a:tcPr marL="121904" marR="121904" marT="45731" marB="45731"/>
                </a:tc>
                <a:tc>
                  <a:txBody>
                    <a:bodyPr/>
                    <a:lstStyle/>
                    <a:p>
                      <a:pPr algn="ctr">
                        <a:buNone/>
                      </a:pPr>
                      <a:r>
                        <a:rPr lang="en-US" altLang="zh-CN" sz="1800">
                          <a:sym typeface="+mn-ea"/>
                        </a:rPr>
                        <a:t>[email]</a:t>
                      </a:r>
                      <a:endParaRPr lang="zh-CN" altLang="en-US" sz="2100"/>
                    </a:p>
                  </a:txBody>
                  <a:tcPr marL="121904" marR="121904" marT="45731" marB="45731"/>
                </a:tc>
              </a:tr>
            </a:tbl>
          </a:graphicData>
        </a:graphic>
      </p:graphicFrame>
      <p:sp>
        <p:nvSpPr>
          <p:cNvPr id="5" name="文本框 4"/>
          <p:cNvSpPr txBox="1"/>
          <p:nvPr/>
        </p:nvSpPr>
        <p:spPr>
          <a:xfrm>
            <a:off x="9142810" y="4115753"/>
            <a:ext cx="1504331" cy="433078"/>
          </a:xfrm>
          <a:prstGeom prst="rect">
            <a:avLst/>
          </a:prstGeom>
          <a:noFill/>
        </p:spPr>
        <p:txBody>
          <a:bodyPr wrap="square" lIns="108850" tIns="54425" rIns="108850" bIns="54425" rtlCol="0">
            <a:spAutoFit/>
          </a:bodyPr>
          <a:lstStyle/>
          <a:p>
            <a:r>
              <a:rPr lang="zh-CN" altLang="en-US"/>
              <a:t>键</a:t>
            </a:r>
            <a:r>
              <a:rPr lang="en-US" altLang="zh-CN"/>
              <a:t>(key)</a:t>
            </a:r>
          </a:p>
        </p:txBody>
      </p:sp>
      <p:sp>
        <p:nvSpPr>
          <p:cNvPr id="6" name="文本框 5"/>
          <p:cNvSpPr txBox="1"/>
          <p:nvPr/>
        </p:nvSpPr>
        <p:spPr>
          <a:xfrm>
            <a:off x="9277413" y="5210111"/>
            <a:ext cx="1592373" cy="433078"/>
          </a:xfrm>
          <a:prstGeom prst="rect">
            <a:avLst/>
          </a:prstGeom>
          <a:noFill/>
        </p:spPr>
        <p:txBody>
          <a:bodyPr wrap="square" lIns="108850" tIns="54425" rIns="108850" bIns="54425" rtlCol="0">
            <a:spAutoFit/>
          </a:bodyPr>
          <a:lstStyle/>
          <a:p>
            <a:r>
              <a:rPr lang="zh-CN" altLang="en-US"/>
              <a:t>值</a:t>
            </a:r>
            <a:r>
              <a:rPr lang="en-US" altLang="zh-CN"/>
              <a:t>(value)</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1"/>
          <p:cNvSpPr txBox="1"/>
          <p:nvPr/>
        </p:nvSpPr>
        <p:spPr>
          <a:xfrm>
            <a:off x="5587273" y="279465"/>
            <a:ext cx="6298379" cy="606390"/>
          </a:xfrm>
          <a:prstGeom prst="rect">
            <a:avLst/>
          </a:prstGeom>
          <a:noFill/>
        </p:spPr>
        <p:txBody>
          <a:bodyPr wrap="square" lIns="0" tIns="0" rIns="0" bIns="54425" rtlCol="0">
            <a:spAutoFit/>
          </a:bodyPr>
          <a:lstStyle/>
          <a:p>
            <a:pPr algn="r" defTabSz="-756">
              <a:lnSpc>
                <a:spcPts val="4285"/>
              </a:lnSpc>
            </a:pPr>
            <a:r>
              <a:rPr lang="zh-CN" altLang="en-US" sz="4300" dirty="0">
                <a:solidFill>
                  <a:srgbClr val="004D73"/>
                </a:solidFill>
                <a:latin typeface="黑体" pitchFamily="18" charset="0"/>
                <a:cs typeface="黑体" pitchFamily="18" charset="0"/>
              </a:rPr>
              <a:t>数组</a:t>
            </a:r>
            <a:endParaRPr lang="en-US" altLang="zh-CN" sz="4300" dirty="0">
              <a:solidFill>
                <a:srgbClr val="004D73"/>
              </a:solidFill>
              <a:latin typeface="黑体" pitchFamily="18" charset="0"/>
              <a:cs typeface="黑体" pitchFamily="18" charset="0"/>
            </a:endParaRPr>
          </a:p>
        </p:txBody>
      </p:sp>
      <p:sp>
        <p:nvSpPr>
          <p:cNvPr id="14" name="灯片编号占位符 13"/>
          <p:cNvSpPr>
            <a:spLocks noGrp="1"/>
          </p:cNvSpPr>
          <p:nvPr>
            <p:ph type="sldNum" sz="quarter" idx="12"/>
          </p:nvPr>
        </p:nvSpPr>
        <p:spPr/>
        <p:txBody>
          <a:bodyPr/>
          <a:lstStyle/>
          <a:p>
            <a:fld id="{B6F15528-21DE-4FAA-801E-634DDDAF4B2B}" type="slidenum">
              <a:rPr lang="en-US" smtClean="0"/>
              <a:pPr/>
              <a:t>28</a:t>
            </a:fld>
            <a:r>
              <a:rPr lang="en-US" smtClean="0"/>
              <a:t>/54</a:t>
            </a:r>
            <a:endParaRPr lang="en-US" dirty="0"/>
          </a:p>
        </p:txBody>
      </p:sp>
      <p:sp>
        <p:nvSpPr>
          <p:cNvPr id="3" name="文本框 2"/>
          <p:cNvSpPr txBox="1"/>
          <p:nvPr/>
        </p:nvSpPr>
        <p:spPr>
          <a:xfrm>
            <a:off x="914282" y="1067048"/>
            <a:ext cx="4435109" cy="694688"/>
          </a:xfrm>
          <a:prstGeom prst="rect">
            <a:avLst/>
          </a:prstGeom>
          <a:noFill/>
        </p:spPr>
        <p:txBody>
          <a:bodyPr wrap="square" lIns="108850" tIns="54425" rIns="108850" bIns="54425" rtlCol="0">
            <a:spAutoFit/>
          </a:bodyPr>
          <a:lstStyle/>
          <a:p>
            <a:pPr marL="544251" indent="-544251">
              <a:buFont typeface="Wingdings" pitchFamily="18" charset="0"/>
              <a:buChar char="u"/>
            </a:pPr>
            <a:r>
              <a:rPr lang="en-US" altLang="zh-CN" sz="3800" b="1" dirty="0">
                <a:solidFill>
                  <a:schemeClr val="tx2">
                    <a:lumMod val="40000"/>
                    <a:lumOff val="60000"/>
                  </a:schemeClr>
                </a:solidFill>
              </a:rPr>
              <a:t> </a:t>
            </a:r>
            <a:r>
              <a:rPr lang="en-US" altLang="zh-CN" sz="3800" dirty="0">
                <a:solidFill>
                  <a:schemeClr val="tx2">
                    <a:lumMod val="40000"/>
                    <a:lumOff val="60000"/>
                  </a:schemeClr>
                </a:solidFill>
              </a:rPr>
              <a:t> </a:t>
            </a:r>
            <a:r>
              <a:rPr lang="zh-CN" altLang="en-US" sz="3800" dirty="0"/>
              <a:t>数组的定义</a:t>
            </a:r>
            <a:endParaRPr lang="en-US" altLang="zh-CN" sz="3800" b="1" dirty="0"/>
          </a:p>
        </p:txBody>
      </p:sp>
      <p:sp>
        <p:nvSpPr>
          <p:cNvPr id="4" name="文本框 3"/>
          <p:cNvSpPr txBox="1"/>
          <p:nvPr/>
        </p:nvSpPr>
        <p:spPr>
          <a:xfrm>
            <a:off x="1320628" y="1600571"/>
            <a:ext cx="7148323" cy="2118155"/>
          </a:xfrm>
          <a:prstGeom prst="rect">
            <a:avLst/>
          </a:prstGeom>
          <a:noFill/>
        </p:spPr>
        <p:txBody>
          <a:bodyPr wrap="square" lIns="108850" tIns="54425" rIns="108850" bIns="54425" rtlCol="0">
            <a:spAutoFit/>
          </a:bodyPr>
          <a:lstStyle/>
          <a:p>
            <a:pPr marL="340157" indent="-340157">
              <a:lnSpc>
                <a:spcPct val="150000"/>
              </a:lnSpc>
              <a:buClr>
                <a:schemeClr val="accent5"/>
              </a:buClr>
              <a:buFont typeface="Wingdings" pitchFamily="18" charset="0"/>
              <a:buChar char="n"/>
            </a:pPr>
            <a:r>
              <a:rPr lang="zh-CN" altLang="en-US" sz="2900" dirty="0"/>
              <a:t>使用</a:t>
            </a:r>
            <a:r>
              <a:rPr lang="en-US" altLang="zh-CN" sz="2900" dirty="0"/>
              <a:t>array()</a:t>
            </a:r>
            <a:r>
              <a:rPr lang="zh-CN" altLang="en-US" sz="2900" dirty="0"/>
              <a:t>函数定义数组</a:t>
            </a:r>
            <a:endParaRPr lang="en-US" altLang="zh-CN" sz="2900" dirty="0"/>
          </a:p>
          <a:p>
            <a:pPr marL="340157" indent="-340157">
              <a:lnSpc>
                <a:spcPct val="150000"/>
              </a:lnSpc>
              <a:buClr>
                <a:schemeClr val="accent5"/>
              </a:buClr>
              <a:buFont typeface="Wingdings" pitchFamily="18" charset="0"/>
              <a:buChar char="n"/>
            </a:pPr>
            <a:endParaRPr lang="zh-CN" altLang="en-US" sz="2900" dirty="0"/>
          </a:p>
          <a:p>
            <a:pPr marL="340157" indent="-340157">
              <a:lnSpc>
                <a:spcPct val="150000"/>
              </a:lnSpc>
              <a:buFont typeface="Wingdings" pitchFamily="18" charset="0"/>
              <a:buChar char="n"/>
            </a:pPr>
            <a:r>
              <a:rPr lang="zh-CN" altLang="en-US" sz="2900" dirty="0">
                <a:solidFill>
                  <a:schemeClr val="tx2">
                    <a:lumMod val="40000"/>
                    <a:lumOff val="60000"/>
                  </a:schemeClr>
                </a:solidFill>
              </a:rPr>
              <a:t> </a:t>
            </a:r>
            <a:r>
              <a:rPr lang="en-US" altLang="zh-CN" sz="2900" dirty="0">
                <a:solidFill>
                  <a:schemeClr val="tx2">
                    <a:lumMod val="40000"/>
                    <a:lumOff val="60000"/>
                  </a:schemeClr>
                </a:solidFill>
              </a:rPr>
              <a:t> </a:t>
            </a:r>
            <a:r>
              <a:rPr lang="zh-CN" altLang="en-US" sz="2900" dirty="0"/>
              <a:t>使用中括号定义数组</a:t>
            </a:r>
          </a:p>
        </p:txBody>
      </p:sp>
      <p:sp>
        <p:nvSpPr>
          <p:cNvPr id="11" name="文本框 5"/>
          <p:cNvSpPr txBox="1"/>
          <p:nvPr/>
        </p:nvSpPr>
        <p:spPr>
          <a:xfrm>
            <a:off x="1625388" y="2387116"/>
            <a:ext cx="10378782" cy="433078"/>
          </a:xfrm>
          <a:prstGeom prst="rect">
            <a:avLst/>
          </a:prstGeom>
          <a:solidFill>
            <a:schemeClr val="tx2">
              <a:lumMod val="40000"/>
              <a:lumOff val="60000"/>
            </a:schemeClr>
          </a:solidFill>
        </p:spPr>
        <p:txBody>
          <a:bodyPr wrap="square" lIns="108850" tIns="54425" rIns="108850" bIns="54425" rtlCol="0">
            <a:spAutoFit/>
          </a:bodyPr>
          <a:lstStyle/>
          <a:p>
            <a:r>
              <a:rPr lang="en-US" altLang="zh-CN" b="1" dirty="0">
                <a:latin typeface="+mn-ea"/>
              </a:rPr>
              <a:t>$</a:t>
            </a:r>
            <a:r>
              <a:rPr lang="en-US" altLang="zh-CN" b="1" dirty="0" err="1">
                <a:latin typeface="+mn-ea"/>
              </a:rPr>
              <a:t>arrayName</a:t>
            </a:r>
            <a:r>
              <a:rPr lang="en-US" altLang="zh-CN" b="1" dirty="0">
                <a:latin typeface="+mn-ea"/>
              </a:rPr>
              <a:t>=array(key1=&gt;value1,key2=&gt;value2,keyn...=&gt;</a:t>
            </a:r>
            <a:r>
              <a:rPr lang="en-US" altLang="zh-CN" b="1" dirty="0" err="1">
                <a:latin typeface="+mn-ea"/>
              </a:rPr>
              <a:t>valuen</a:t>
            </a:r>
            <a:r>
              <a:rPr lang="en-US" altLang="zh-CN" b="1" dirty="0">
                <a:latin typeface="+mn-ea"/>
              </a:rPr>
              <a:t>...,..)</a:t>
            </a:r>
          </a:p>
        </p:txBody>
      </p:sp>
      <p:sp>
        <p:nvSpPr>
          <p:cNvPr id="12" name="文本框 5"/>
          <p:cNvSpPr txBox="1"/>
          <p:nvPr/>
        </p:nvSpPr>
        <p:spPr>
          <a:xfrm>
            <a:off x="1625388" y="3834916"/>
            <a:ext cx="10074022" cy="433078"/>
          </a:xfrm>
          <a:prstGeom prst="rect">
            <a:avLst/>
          </a:prstGeom>
          <a:solidFill>
            <a:schemeClr val="tx2">
              <a:lumMod val="40000"/>
              <a:lumOff val="60000"/>
            </a:schemeClr>
          </a:solidFill>
        </p:spPr>
        <p:txBody>
          <a:bodyPr wrap="square" lIns="108850" tIns="54425" rIns="108850" bIns="54425" rtlCol="0">
            <a:spAutoFit/>
          </a:bodyPr>
          <a:lstStyle/>
          <a:p>
            <a:r>
              <a:rPr lang="en-US" altLang="zh-CN" b="1" dirty="0">
                <a:latin typeface="+mn-ea"/>
              </a:rPr>
              <a:t>$</a:t>
            </a:r>
            <a:r>
              <a:rPr lang="en-US" altLang="zh-CN" b="1" dirty="0" err="1" smtClean="0">
                <a:latin typeface="+mn-ea"/>
              </a:rPr>
              <a:t>arrayName</a:t>
            </a:r>
            <a:r>
              <a:rPr lang="en-US" altLang="zh-CN" b="1" dirty="0" smtClean="0">
                <a:latin typeface="+mn-ea"/>
              </a:rPr>
              <a:t>=[key1</a:t>
            </a:r>
            <a:r>
              <a:rPr lang="en-US" altLang="zh-CN" b="1" dirty="0">
                <a:latin typeface="+mn-ea"/>
              </a:rPr>
              <a:t>=&gt;value1,key2=&gt;value2,keyn...=&gt;</a:t>
            </a:r>
            <a:r>
              <a:rPr lang="en-US" altLang="zh-CN" b="1" dirty="0" smtClean="0">
                <a:latin typeface="+mn-ea"/>
              </a:rPr>
              <a:t>value...,..];</a:t>
            </a:r>
            <a:endParaRPr lang="en-US" altLang="zh-CN" b="1" dirty="0">
              <a:latin typeface="+mn-ea"/>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1"/>
          <p:cNvSpPr txBox="1"/>
          <p:nvPr/>
        </p:nvSpPr>
        <p:spPr>
          <a:xfrm>
            <a:off x="5587273" y="279465"/>
            <a:ext cx="6298379" cy="606390"/>
          </a:xfrm>
          <a:prstGeom prst="rect">
            <a:avLst/>
          </a:prstGeom>
          <a:noFill/>
        </p:spPr>
        <p:txBody>
          <a:bodyPr wrap="square" lIns="0" tIns="0" rIns="0" bIns="54425" rtlCol="0">
            <a:spAutoFit/>
          </a:bodyPr>
          <a:lstStyle/>
          <a:p>
            <a:pPr algn="r" defTabSz="-756">
              <a:lnSpc>
                <a:spcPts val="4285"/>
              </a:lnSpc>
            </a:pPr>
            <a:r>
              <a:rPr lang="zh-CN" altLang="en-US" sz="4300" dirty="0">
                <a:solidFill>
                  <a:srgbClr val="004D73"/>
                </a:solidFill>
                <a:latin typeface="黑体" pitchFamily="18" charset="0"/>
                <a:cs typeface="黑体" pitchFamily="18" charset="0"/>
              </a:rPr>
              <a:t>数组</a:t>
            </a:r>
            <a:endParaRPr lang="en-US" altLang="zh-CN" sz="4300" dirty="0">
              <a:solidFill>
                <a:srgbClr val="004D73"/>
              </a:solidFill>
              <a:latin typeface="黑体" pitchFamily="18" charset="0"/>
              <a:cs typeface="黑体" pitchFamily="18" charset="0"/>
            </a:endParaRPr>
          </a:p>
        </p:txBody>
      </p:sp>
      <p:sp>
        <p:nvSpPr>
          <p:cNvPr id="14" name="灯片编号占位符 13"/>
          <p:cNvSpPr>
            <a:spLocks noGrp="1"/>
          </p:cNvSpPr>
          <p:nvPr>
            <p:ph type="sldNum" sz="quarter" idx="12"/>
          </p:nvPr>
        </p:nvSpPr>
        <p:spPr/>
        <p:txBody>
          <a:bodyPr/>
          <a:lstStyle/>
          <a:p>
            <a:fld id="{B6F15528-21DE-4FAA-801E-634DDDAF4B2B}" type="slidenum">
              <a:rPr lang="en-US" smtClean="0"/>
              <a:pPr/>
              <a:t>29</a:t>
            </a:fld>
            <a:r>
              <a:rPr lang="en-US" smtClean="0"/>
              <a:t>/54</a:t>
            </a:r>
            <a:endParaRPr lang="en-US" dirty="0"/>
          </a:p>
        </p:txBody>
      </p:sp>
      <p:pic>
        <p:nvPicPr>
          <p:cNvPr id="6" name="Picture 3"/>
          <p:cNvPicPr>
            <a:picLocks noChangeAspect="1" noChangeArrowheads="1"/>
          </p:cNvPicPr>
          <p:nvPr/>
        </p:nvPicPr>
        <p:blipFill>
          <a:blip r:embed="rId2" cstate="print"/>
          <a:srcRect/>
          <a:stretch>
            <a:fillRect/>
          </a:stretch>
        </p:blipFill>
        <p:spPr bwMode="auto">
          <a:xfrm>
            <a:off x="304760" y="1295700"/>
            <a:ext cx="1591526" cy="558929"/>
          </a:xfrm>
          <a:prstGeom prst="rect">
            <a:avLst/>
          </a:prstGeom>
          <a:noFill/>
        </p:spPr>
      </p:pic>
      <p:pic>
        <p:nvPicPr>
          <p:cNvPr id="7" name="Picture 3"/>
          <p:cNvPicPr>
            <a:picLocks noChangeAspect="1" noChangeArrowheads="1"/>
          </p:cNvPicPr>
          <p:nvPr/>
        </p:nvPicPr>
        <p:blipFill>
          <a:blip r:embed="rId3" cstate="print"/>
          <a:srcRect/>
          <a:stretch>
            <a:fillRect/>
          </a:stretch>
        </p:blipFill>
        <p:spPr bwMode="auto">
          <a:xfrm>
            <a:off x="1523802" y="1905441"/>
            <a:ext cx="9345983" cy="2896270"/>
          </a:xfrm>
          <a:prstGeom prst="rect">
            <a:avLst/>
          </a:prstGeom>
          <a:noFill/>
        </p:spPr>
      </p:pic>
      <p:sp>
        <p:nvSpPr>
          <p:cNvPr id="9" name="TextBox 8"/>
          <p:cNvSpPr txBox="1"/>
          <p:nvPr/>
        </p:nvSpPr>
        <p:spPr>
          <a:xfrm>
            <a:off x="1828562" y="2134094"/>
            <a:ext cx="8736463" cy="2695236"/>
          </a:xfrm>
          <a:prstGeom prst="rect">
            <a:avLst/>
          </a:prstGeom>
          <a:noFill/>
        </p:spPr>
        <p:txBody>
          <a:bodyPr wrap="square" lIns="108850" tIns="54425" rIns="108850" bIns="54425" rtlCol="0">
            <a:spAutoFit/>
          </a:bodyPr>
          <a:lstStyle/>
          <a:p>
            <a:r>
              <a:rPr lang="en-US" altLang="zh-CN" dirty="0" smtClean="0"/>
              <a:t>&lt;?</a:t>
            </a:r>
            <a:r>
              <a:rPr lang="en-US" altLang="zh-CN" dirty="0" err="1" smtClean="0"/>
              <a:t>php</a:t>
            </a:r>
            <a:endParaRPr lang="en-US" altLang="zh-CN" dirty="0" smtClean="0"/>
          </a:p>
          <a:p>
            <a:pPr lvl="1"/>
            <a:r>
              <a:rPr lang="en-US" altLang="zh-CN" dirty="0" smtClean="0"/>
              <a:t>    //</a:t>
            </a:r>
            <a:r>
              <a:rPr lang="zh-CN" altLang="en-US" dirty="0" smtClean="0"/>
              <a:t>第一种定义方式</a:t>
            </a:r>
          </a:p>
          <a:p>
            <a:pPr lvl="1"/>
            <a:r>
              <a:rPr lang="zh-CN" altLang="en-US" dirty="0" smtClean="0"/>
              <a:t>    </a:t>
            </a:r>
            <a:r>
              <a:rPr lang="en-US" altLang="zh-CN" dirty="0" smtClean="0"/>
              <a:t>$</a:t>
            </a:r>
            <a:r>
              <a:rPr lang="en-US" altLang="zh-CN" dirty="0" err="1" smtClean="0"/>
              <a:t>arr</a:t>
            </a:r>
            <a:r>
              <a:rPr lang="en-US" altLang="zh-CN" dirty="0" smtClean="0"/>
              <a:t> = array();  //</a:t>
            </a:r>
            <a:r>
              <a:rPr lang="zh-CN" altLang="en-US" dirty="0" smtClean="0"/>
              <a:t>定义一个空数组</a:t>
            </a:r>
          </a:p>
          <a:p>
            <a:pPr lvl="1"/>
            <a:r>
              <a:rPr lang="zh-CN" altLang="en-US" dirty="0" smtClean="0"/>
              <a:t>    </a:t>
            </a:r>
            <a:r>
              <a:rPr lang="en-US" altLang="zh-CN" dirty="0" smtClean="0"/>
              <a:t>$score = array(90,89,76,87,92);  //</a:t>
            </a:r>
            <a:r>
              <a:rPr lang="zh-CN" altLang="en-US" dirty="0" smtClean="0"/>
              <a:t>定义一个存储学生成绩的数组</a:t>
            </a:r>
          </a:p>
          <a:p>
            <a:pPr lvl="1"/>
            <a:r>
              <a:rPr lang="zh-CN" altLang="en-US" dirty="0" smtClean="0"/>
              <a:t>    </a:t>
            </a:r>
            <a:r>
              <a:rPr lang="en-US" altLang="zh-CN" dirty="0" smtClean="0"/>
              <a:t>//</a:t>
            </a:r>
            <a:r>
              <a:rPr lang="zh-CN" altLang="en-US" dirty="0" smtClean="0"/>
              <a:t>第二种定义方式</a:t>
            </a:r>
          </a:p>
          <a:p>
            <a:pPr lvl="1"/>
            <a:r>
              <a:rPr lang="zh-CN" altLang="en-US" dirty="0" smtClean="0"/>
              <a:t>    </a:t>
            </a:r>
            <a:r>
              <a:rPr lang="en-US" altLang="zh-CN" dirty="0" smtClean="0"/>
              <a:t>$</a:t>
            </a:r>
            <a:r>
              <a:rPr lang="en-US" altLang="zh-CN" dirty="0" err="1" smtClean="0"/>
              <a:t>arr</a:t>
            </a:r>
            <a:r>
              <a:rPr lang="en-US" altLang="zh-CN" dirty="0" smtClean="0"/>
              <a:t> = [];   //</a:t>
            </a:r>
            <a:r>
              <a:rPr lang="zh-CN" altLang="en-US" dirty="0" smtClean="0"/>
              <a:t>定义一个空数组</a:t>
            </a:r>
          </a:p>
          <a:p>
            <a:pPr lvl="1"/>
            <a:r>
              <a:rPr lang="zh-CN" altLang="en-US" dirty="0" smtClean="0"/>
              <a:t>    </a:t>
            </a:r>
            <a:r>
              <a:rPr lang="en-US" altLang="zh-CN" dirty="0" smtClean="0"/>
              <a:t>$score = [90,89,76,87,92];  //</a:t>
            </a:r>
            <a:r>
              <a:rPr lang="zh-CN" altLang="en-US" dirty="0" smtClean="0"/>
              <a:t>定义一个存储学生成绩的数组</a:t>
            </a:r>
          </a:p>
          <a:p>
            <a:r>
              <a:rPr lang="en-US" altLang="zh-CN" dirty="0" smtClean="0"/>
              <a:t>?&gt;</a:t>
            </a:r>
            <a:endParaRPr lang="zh-CN" altLang="en-US" dirty="0"/>
          </a:p>
        </p:txBody>
      </p:sp>
      <p:sp>
        <p:nvSpPr>
          <p:cNvPr id="10" name="TextBox 9"/>
          <p:cNvSpPr txBox="1"/>
          <p:nvPr/>
        </p:nvSpPr>
        <p:spPr>
          <a:xfrm>
            <a:off x="1523802" y="4954147"/>
            <a:ext cx="9752330" cy="1079409"/>
          </a:xfrm>
          <a:prstGeom prst="rect">
            <a:avLst/>
          </a:prstGeom>
          <a:solidFill>
            <a:schemeClr val="accent1"/>
          </a:solidFill>
        </p:spPr>
        <p:txBody>
          <a:bodyPr wrap="square" lIns="108850" tIns="54425" rIns="108850" bIns="54425" rtlCol="0">
            <a:spAutoFit/>
          </a:bodyPr>
          <a:lstStyle/>
          <a:p>
            <a:r>
              <a:rPr lang="zh-CN" altLang="zh-CN" dirty="0" smtClean="0"/>
              <a:t>在浏览区上输出数组的方式：不能使用</a:t>
            </a:r>
            <a:r>
              <a:rPr lang="en-US" altLang="zh-CN" dirty="0" smtClean="0"/>
              <a:t>echo</a:t>
            </a:r>
            <a:r>
              <a:rPr lang="zh-CN" altLang="zh-CN" dirty="0" smtClean="0"/>
              <a:t>，因为</a:t>
            </a:r>
            <a:r>
              <a:rPr lang="en-US" altLang="zh-CN" dirty="0" smtClean="0"/>
              <a:t>echo</a:t>
            </a:r>
            <a:r>
              <a:rPr lang="zh-CN" altLang="zh-CN" dirty="0" smtClean="0"/>
              <a:t>只能输出简单的数据类型，对于数组的输出可以使用</a:t>
            </a:r>
            <a:r>
              <a:rPr lang="en-US" altLang="zh-CN" dirty="0" err="1" smtClean="0"/>
              <a:t>print_r</a:t>
            </a:r>
            <a:r>
              <a:rPr lang="en-US" altLang="zh-CN" dirty="0" smtClean="0"/>
              <a:t>()</a:t>
            </a:r>
            <a:r>
              <a:rPr lang="zh-CN" altLang="zh-CN" dirty="0" smtClean="0"/>
              <a:t>或者</a:t>
            </a:r>
            <a:r>
              <a:rPr lang="en-US" altLang="zh-CN" dirty="0" err="1" smtClean="0"/>
              <a:t>var_dump</a:t>
            </a:r>
            <a:r>
              <a:rPr lang="en-US" altLang="zh-CN" dirty="0" smtClean="0"/>
              <a:t>()</a:t>
            </a:r>
            <a:r>
              <a:rPr lang="zh-CN" altLang="zh-CN" dirty="0" smtClean="0"/>
              <a:t>。</a:t>
            </a:r>
          </a:p>
          <a:p>
            <a:endParaRPr lang="zh-CN" altLang="en-US" dirty="0"/>
          </a:p>
        </p:txBody>
      </p:sp>
      <p:sp>
        <p:nvSpPr>
          <p:cNvPr id="13" name="TextBox 12"/>
          <p:cNvSpPr txBox="1"/>
          <p:nvPr/>
        </p:nvSpPr>
        <p:spPr>
          <a:xfrm>
            <a:off x="1320628" y="990829"/>
            <a:ext cx="5993620" cy="433078"/>
          </a:xfrm>
          <a:prstGeom prst="rect">
            <a:avLst/>
          </a:prstGeom>
          <a:solidFill>
            <a:schemeClr val="accent1"/>
          </a:solidFill>
        </p:spPr>
        <p:txBody>
          <a:bodyPr wrap="square" lIns="108850" tIns="54425" rIns="108850" bIns="54425" rtlCol="0">
            <a:spAutoFit/>
          </a:bodyPr>
          <a:lstStyle/>
          <a:p>
            <a:r>
              <a:rPr lang="zh-CN" altLang="en-US" b="1" dirty="0" smtClean="0"/>
              <a:t>索引数组的定义：</a:t>
            </a:r>
            <a:endParaRPr lang="zh-CN" altLang="en-US"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
          <p:cNvSpPr txBox="1"/>
          <p:nvPr/>
        </p:nvSpPr>
        <p:spPr>
          <a:xfrm>
            <a:off x="9244396" y="304871"/>
            <a:ext cx="2481449" cy="606390"/>
          </a:xfrm>
          <a:prstGeom prst="rect">
            <a:avLst/>
          </a:prstGeom>
          <a:noFill/>
        </p:spPr>
        <p:txBody>
          <a:bodyPr wrap="none" lIns="0" tIns="0" rIns="0" bIns="54425" rtlCol="0">
            <a:spAutoFit/>
          </a:bodyPr>
          <a:lstStyle/>
          <a:p>
            <a:pPr defTabSz="-756">
              <a:lnSpc>
                <a:spcPts val="4285"/>
              </a:lnSpc>
            </a:pPr>
            <a:r>
              <a:rPr lang="en-US" altLang="zh-CN" sz="4300" dirty="0">
                <a:solidFill>
                  <a:srgbClr val="004D73"/>
                </a:solidFill>
                <a:latin typeface="黑体" pitchFamily="18" charset="0"/>
                <a:cs typeface="黑体" pitchFamily="18" charset="0"/>
              </a:rPr>
              <a:t>PHP</a:t>
            </a:r>
            <a:r>
              <a:rPr lang="zh-CN" altLang="en-US" sz="4300" dirty="0">
                <a:solidFill>
                  <a:srgbClr val="004D73"/>
                </a:solidFill>
                <a:latin typeface="黑体" pitchFamily="18" charset="0"/>
                <a:cs typeface="黑体" pitchFamily="18" charset="0"/>
              </a:rPr>
              <a:t>发展史</a:t>
            </a:r>
            <a:endParaRPr lang="en-US" altLang="zh-CN" sz="4300" dirty="0">
              <a:solidFill>
                <a:srgbClr val="004D73"/>
              </a:solidFill>
              <a:latin typeface="黑体" pitchFamily="18" charset="0"/>
              <a:cs typeface="黑体" pitchFamily="18" charset="0"/>
            </a:endParaRPr>
          </a:p>
        </p:txBody>
      </p:sp>
      <p:sp>
        <p:nvSpPr>
          <p:cNvPr id="5" name="TextBox 1"/>
          <p:cNvSpPr txBox="1"/>
          <p:nvPr/>
        </p:nvSpPr>
        <p:spPr>
          <a:xfrm>
            <a:off x="880419" y="1232186"/>
            <a:ext cx="1897955" cy="516621"/>
          </a:xfrm>
          <a:prstGeom prst="rect">
            <a:avLst/>
          </a:prstGeom>
          <a:noFill/>
        </p:spPr>
        <p:txBody>
          <a:bodyPr wrap="none" lIns="0" tIns="0" rIns="0" bIns="54425" rtlCol="0">
            <a:spAutoFit/>
          </a:bodyPr>
          <a:lstStyle/>
          <a:p>
            <a:pPr defTabSz="-756">
              <a:lnSpc>
                <a:spcPts val="3571"/>
              </a:lnSpc>
            </a:pPr>
            <a:r>
              <a:rPr lang="en-US" altLang="zh-CN" sz="3300" dirty="0">
                <a:solidFill>
                  <a:srgbClr val="4BACC6"/>
                </a:solidFill>
                <a:latin typeface="Wingdings" pitchFamily="18" charset="0"/>
                <a:cs typeface="Wingdings" pitchFamily="18" charset="0"/>
              </a:rPr>
              <a:t></a:t>
            </a:r>
            <a:r>
              <a:rPr lang="en-US" altLang="zh-CN" sz="3300" dirty="0">
                <a:solidFill>
                  <a:srgbClr val="000000"/>
                </a:solidFill>
                <a:latin typeface="黑体" pitchFamily="18" charset="0"/>
                <a:cs typeface="黑体" pitchFamily="18" charset="0"/>
              </a:rPr>
              <a:t>PHP</a:t>
            </a:r>
            <a:r>
              <a:rPr lang="zh-CN" altLang="en-US" sz="3300" dirty="0">
                <a:solidFill>
                  <a:srgbClr val="000000"/>
                </a:solidFill>
                <a:latin typeface="黑体" pitchFamily="18" charset="0"/>
                <a:cs typeface="黑体" pitchFamily="18" charset="0"/>
              </a:rPr>
              <a:t>简介</a:t>
            </a:r>
            <a:endParaRPr lang="en-US" altLang="zh-CN" sz="3300" dirty="0">
              <a:solidFill>
                <a:srgbClr val="000000"/>
              </a:solidFill>
              <a:latin typeface="黑体" pitchFamily="18" charset="0"/>
              <a:cs typeface="黑体" pitchFamily="18" charset="0"/>
            </a:endParaRPr>
          </a:p>
        </p:txBody>
      </p:sp>
      <p:sp>
        <p:nvSpPr>
          <p:cNvPr id="8" name="TextBox 1"/>
          <p:cNvSpPr txBox="1"/>
          <p:nvPr/>
        </p:nvSpPr>
        <p:spPr>
          <a:xfrm>
            <a:off x="913606" y="2760773"/>
            <a:ext cx="2321148" cy="516621"/>
          </a:xfrm>
          <a:prstGeom prst="rect">
            <a:avLst/>
          </a:prstGeom>
          <a:noFill/>
        </p:spPr>
        <p:txBody>
          <a:bodyPr wrap="none" lIns="0" tIns="0" rIns="0" bIns="54425" rtlCol="0">
            <a:spAutoFit/>
          </a:bodyPr>
          <a:lstStyle/>
          <a:p>
            <a:pPr defTabSz="-756">
              <a:lnSpc>
                <a:spcPts val="3571"/>
              </a:lnSpc>
            </a:pPr>
            <a:r>
              <a:rPr lang="en-US" altLang="zh-CN" sz="3300" dirty="0">
                <a:solidFill>
                  <a:srgbClr val="4BACC6"/>
                </a:solidFill>
                <a:latin typeface="Wingdings" pitchFamily="18" charset="0"/>
                <a:cs typeface="Wingdings" pitchFamily="18" charset="0"/>
              </a:rPr>
              <a:t></a:t>
            </a:r>
            <a:r>
              <a:rPr lang="en-US" altLang="zh-CN" sz="3300" dirty="0">
                <a:solidFill>
                  <a:srgbClr val="000000"/>
                </a:solidFill>
                <a:latin typeface="黑体" pitchFamily="18" charset="0"/>
                <a:cs typeface="黑体" pitchFamily="18" charset="0"/>
              </a:rPr>
              <a:t>PHP</a:t>
            </a:r>
            <a:r>
              <a:rPr lang="zh-CN" altLang="en-US" sz="3300" dirty="0">
                <a:solidFill>
                  <a:srgbClr val="000000"/>
                </a:solidFill>
                <a:latin typeface="黑体" pitchFamily="18" charset="0"/>
                <a:cs typeface="黑体" pitchFamily="18" charset="0"/>
              </a:rPr>
              <a:t>发展史</a:t>
            </a:r>
            <a:endParaRPr lang="en-US" altLang="zh-CN" sz="3300" dirty="0">
              <a:solidFill>
                <a:srgbClr val="000000"/>
              </a:solidFill>
              <a:latin typeface="黑体" pitchFamily="18" charset="0"/>
              <a:cs typeface="黑体" pitchFamily="18" charset="0"/>
            </a:endParaRPr>
          </a:p>
        </p:txBody>
      </p:sp>
      <p:sp>
        <p:nvSpPr>
          <p:cNvPr id="11" name="灯片编号占位符 10"/>
          <p:cNvSpPr>
            <a:spLocks noGrp="1"/>
          </p:cNvSpPr>
          <p:nvPr>
            <p:ph type="sldNum" sz="quarter" idx="12"/>
          </p:nvPr>
        </p:nvSpPr>
        <p:spPr/>
        <p:txBody>
          <a:bodyPr/>
          <a:lstStyle/>
          <a:p>
            <a:fld id="{B6F15528-21DE-4FAA-801E-634DDDAF4B2B}" type="slidenum">
              <a:rPr lang="en-US" smtClean="0"/>
              <a:pPr/>
              <a:t>3</a:t>
            </a:fld>
            <a:r>
              <a:rPr lang="en-US" dirty="0" smtClean="0"/>
              <a:t>/54</a:t>
            </a:r>
            <a:endParaRPr lang="en-US" dirty="0"/>
          </a:p>
        </p:txBody>
      </p:sp>
      <p:sp>
        <p:nvSpPr>
          <p:cNvPr id="12" name="TextBox 11"/>
          <p:cNvSpPr txBox="1"/>
          <p:nvPr/>
        </p:nvSpPr>
        <p:spPr>
          <a:xfrm>
            <a:off x="1422215" y="1676789"/>
            <a:ext cx="10057091" cy="1002465"/>
          </a:xfrm>
          <a:prstGeom prst="rect">
            <a:avLst/>
          </a:prstGeom>
          <a:noFill/>
        </p:spPr>
        <p:txBody>
          <a:bodyPr wrap="square" lIns="108850" tIns="54425" rIns="108850" bIns="54425" rtlCol="0">
            <a:spAutoFit/>
          </a:bodyPr>
          <a:lstStyle/>
          <a:p>
            <a:r>
              <a:rPr lang="en-US" altLang="zh-CN" sz="2900" dirty="0">
                <a:solidFill>
                  <a:srgbClr val="000000"/>
                </a:solidFill>
                <a:latin typeface="黑体" pitchFamily="18" charset="0"/>
                <a:cs typeface="黑体" pitchFamily="18" charset="0"/>
              </a:rPr>
              <a:t>PHP</a:t>
            </a:r>
            <a:r>
              <a:rPr lang="zh-CN" altLang="zh-CN" sz="2900" dirty="0">
                <a:solidFill>
                  <a:srgbClr val="000000"/>
                </a:solidFill>
                <a:latin typeface="黑体" pitchFamily="18" charset="0"/>
                <a:cs typeface="黑体" pitchFamily="18" charset="0"/>
              </a:rPr>
              <a:t>，一个嵌套的缩写名称，是英文超级文本预处理</a:t>
            </a:r>
            <a:endParaRPr lang="en-US" altLang="zh-CN" sz="2900" dirty="0">
              <a:solidFill>
                <a:srgbClr val="000000"/>
              </a:solidFill>
              <a:latin typeface="黑体" pitchFamily="18" charset="0"/>
              <a:cs typeface="黑体" pitchFamily="18" charset="0"/>
            </a:endParaRPr>
          </a:p>
          <a:p>
            <a:r>
              <a:rPr lang="zh-CN" altLang="zh-CN" sz="2900" dirty="0">
                <a:solidFill>
                  <a:srgbClr val="000000"/>
                </a:solidFill>
                <a:latin typeface="黑体" pitchFamily="18" charset="0"/>
                <a:cs typeface="黑体" pitchFamily="18" charset="0"/>
              </a:rPr>
              <a:t>语言（</a:t>
            </a:r>
            <a:r>
              <a:rPr lang="en-US" altLang="zh-CN" sz="2900" dirty="0" err="1">
                <a:solidFill>
                  <a:srgbClr val="000000"/>
                </a:solidFill>
                <a:latin typeface="黑体" pitchFamily="18" charset="0"/>
                <a:cs typeface="黑体" pitchFamily="18" charset="0"/>
              </a:rPr>
              <a:t>PHP:Hypertext</a:t>
            </a:r>
            <a:r>
              <a:rPr lang="en-US" altLang="zh-CN" sz="2900" dirty="0">
                <a:solidFill>
                  <a:srgbClr val="000000"/>
                </a:solidFill>
                <a:latin typeface="黑体" pitchFamily="18" charset="0"/>
                <a:cs typeface="黑体" pitchFamily="18" charset="0"/>
              </a:rPr>
              <a:t> Preprocessor</a:t>
            </a:r>
            <a:r>
              <a:rPr lang="zh-CN" altLang="zh-CN" sz="2900" dirty="0">
                <a:solidFill>
                  <a:srgbClr val="000000"/>
                </a:solidFill>
                <a:latin typeface="黑体" pitchFamily="18" charset="0"/>
                <a:cs typeface="黑体" pitchFamily="18" charset="0"/>
              </a:rPr>
              <a:t>）的缩写。</a:t>
            </a:r>
            <a:endParaRPr lang="zh-CN" altLang="en-US" sz="2900" dirty="0">
              <a:solidFill>
                <a:srgbClr val="000000"/>
              </a:solidFill>
              <a:latin typeface="黑体" pitchFamily="18" charset="0"/>
              <a:cs typeface="黑体" pitchFamily="18" charset="0"/>
            </a:endParaRPr>
          </a:p>
        </p:txBody>
      </p:sp>
      <p:sp>
        <p:nvSpPr>
          <p:cNvPr id="13" name="TextBox 12"/>
          <p:cNvSpPr txBox="1"/>
          <p:nvPr/>
        </p:nvSpPr>
        <p:spPr>
          <a:xfrm>
            <a:off x="1422215" y="3277394"/>
            <a:ext cx="9752330" cy="1771906"/>
          </a:xfrm>
          <a:prstGeom prst="rect">
            <a:avLst/>
          </a:prstGeom>
          <a:noFill/>
        </p:spPr>
        <p:txBody>
          <a:bodyPr wrap="square" lIns="108850" tIns="54425" rIns="108850" bIns="54425" rtlCol="0">
            <a:spAutoFit/>
          </a:bodyPr>
          <a:lstStyle/>
          <a:p>
            <a:pPr marL="0" lvl="1"/>
            <a:r>
              <a:rPr lang="en-US" altLang="zh-CN" sz="2900" dirty="0">
                <a:solidFill>
                  <a:srgbClr val="000000"/>
                </a:solidFill>
                <a:latin typeface="黑体" pitchFamily="18" charset="0"/>
                <a:cs typeface="黑体" pitchFamily="18" charset="0"/>
              </a:rPr>
              <a:t>PHP</a:t>
            </a:r>
            <a:r>
              <a:rPr lang="zh-CN" altLang="en-US" sz="2900" dirty="0">
                <a:solidFill>
                  <a:srgbClr val="000000"/>
                </a:solidFill>
                <a:latin typeface="黑体" pitchFamily="18" charset="0"/>
                <a:cs typeface="黑体" pitchFamily="18" charset="0"/>
              </a:rPr>
              <a:t>先后经历了从</a:t>
            </a:r>
            <a:r>
              <a:rPr lang="en-US" altLang="zh-CN" sz="2900" dirty="0">
                <a:solidFill>
                  <a:srgbClr val="000000"/>
                </a:solidFill>
                <a:latin typeface="黑体" pitchFamily="18" charset="0"/>
                <a:cs typeface="黑体" pitchFamily="18" charset="0"/>
              </a:rPr>
              <a:t>PHP1</a:t>
            </a:r>
            <a:r>
              <a:rPr lang="zh-CN" altLang="en-US" sz="2900" dirty="0">
                <a:solidFill>
                  <a:srgbClr val="000000"/>
                </a:solidFill>
                <a:latin typeface="黑体" pitchFamily="18" charset="0"/>
                <a:cs typeface="黑体" pitchFamily="18" charset="0"/>
              </a:rPr>
              <a:t>到目前</a:t>
            </a:r>
            <a:r>
              <a:rPr lang="en-US" altLang="zh-CN" sz="2900" dirty="0">
                <a:solidFill>
                  <a:srgbClr val="000000"/>
                </a:solidFill>
                <a:latin typeface="黑体" pitchFamily="18" charset="0"/>
                <a:cs typeface="黑体" pitchFamily="18" charset="0"/>
              </a:rPr>
              <a:t>PHP7</a:t>
            </a:r>
            <a:r>
              <a:rPr lang="zh-CN" altLang="en-US" sz="2900" dirty="0">
                <a:solidFill>
                  <a:srgbClr val="000000"/>
                </a:solidFill>
                <a:latin typeface="黑体" pitchFamily="18" charset="0"/>
                <a:cs typeface="黑体" pitchFamily="18" charset="0"/>
              </a:rPr>
              <a:t>版本的更新迭代，从</a:t>
            </a:r>
            <a:r>
              <a:rPr lang="en-US" altLang="zh-CN" sz="2900" dirty="0">
                <a:solidFill>
                  <a:srgbClr val="000000"/>
                </a:solidFill>
                <a:latin typeface="黑体" pitchFamily="18" charset="0"/>
                <a:cs typeface="黑体" pitchFamily="18" charset="0"/>
              </a:rPr>
              <a:t>PHP5</a:t>
            </a:r>
            <a:r>
              <a:rPr lang="en-US" altLang="zh-CN" sz="2900" dirty="0"/>
              <a:t> </a:t>
            </a:r>
            <a:r>
              <a:rPr lang="zh-CN" altLang="en-US" sz="2900" dirty="0"/>
              <a:t>开始</a:t>
            </a:r>
            <a:r>
              <a:rPr lang="zh-CN" altLang="zh-CN" sz="2900" dirty="0"/>
              <a:t>引入了面向对象的全部机制，并且保留了向下的兼容性</a:t>
            </a:r>
            <a:r>
              <a:rPr lang="zh-CN" altLang="en-US" sz="2900" dirty="0"/>
              <a:t>。</a:t>
            </a:r>
            <a:endParaRPr lang="zh-CN" altLang="zh-CN" sz="2900" dirty="0">
              <a:solidFill>
                <a:srgbClr val="000000"/>
              </a:solidFill>
              <a:latin typeface="黑体" pitchFamily="18" charset="0"/>
              <a:cs typeface="黑体" pitchFamily="18" charset="0"/>
            </a:endParaRPr>
          </a:p>
          <a:p>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1"/>
          <p:cNvSpPr txBox="1"/>
          <p:nvPr/>
        </p:nvSpPr>
        <p:spPr>
          <a:xfrm>
            <a:off x="5587273" y="279465"/>
            <a:ext cx="6298379" cy="606390"/>
          </a:xfrm>
          <a:prstGeom prst="rect">
            <a:avLst/>
          </a:prstGeom>
          <a:noFill/>
        </p:spPr>
        <p:txBody>
          <a:bodyPr wrap="square" lIns="0" tIns="0" rIns="0" bIns="54425" rtlCol="0">
            <a:spAutoFit/>
          </a:bodyPr>
          <a:lstStyle/>
          <a:p>
            <a:pPr algn="r" defTabSz="-756">
              <a:lnSpc>
                <a:spcPts val="4285"/>
              </a:lnSpc>
            </a:pPr>
            <a:r>
              <a:rPr lang="zh-CN" altLang="en-US" sz="4300" dirty="0">
                <a:solidFill>
                  <a:srgbClr val="004D73"/>
                </a:solidFill>
                <a:latin typeface="黑体" pitchFamily="18" charset="0"/>
                <a:cs typeface="黑体" pitchFamily="18" charset="0"/>
              </a:rPr>
              <a:t>数组</a:t>
            </a:r>
            <a:endParaRPr lang="en-US" altLang="zh-CN" sz="4300" dirty="0">
              <a:solidFill>
                <a:srgbClr val="004D73"/>
              </a:solidFill>
              <a:latin typeface="黑体" pitchFamily="18" charset="0"/>
              <a:cs typeface="黑体" pitchFamily="18" charset="0"/>
            </a:endParaRPr>
          </a:p>
        </p:txBody>
      </p:sp>
      <p:sp>
        <p:nvSpPr>
          <p:cNvPr id="14" name="灯片编号占位符 13"/>
          <p:cNvSpPr>
            <a:spLocks noGrp="1"/>
          </p:cNvSpPr>
          <p:nvPr>
            <p:ph type="sldNum" sz="quarter" idx="12"/>
          </p:nvPr>
        </p:nvSpPr>
        <p:spPr/>
        <p:txBody>
          <a:bodyPr/>
          <a:lstStyle/>
          <a:p>
            <a:fld id="{B6F15528-21DE-4FAA-801E-634DDDAF4B2B}" type="slidenum">
              <a:rPr lang="en-US" smtClean="0"/>
              <a:pPr/>
              <a:t>30</a:t>
            </a:fld>
            <a:r>
              <a:rPr lang="en-US" smtClean="0"/>
              <a:t>/54</a:t>
            </a:r>
            <a:endParaRPr lang="en-US" dirty="0"/>
          </a:p>
        </p:txBody>
      </p:sp>
      <p:pic>
        <p:nvPicPr>
          <p:cNvPr id="6" name="Picture 3"/>
          <p:cNvPicPr>
            <a:picLocks noChangeAspect="1" noChangeArrowheads="1"/>
          </p:cNvPicPr>
          <p:nvPr/>
        </p:nvPicPr>
        <p:blipFill>
          <a:blip r:embed="rId2" cstate="print"/>
          <a:srcRect/>
          <a:stretch>
            <a:fillRect/>
          </a:stretch>
        </p:blipFill>
        <p:spPr bwMode="auto">
          <a:xfrm>
            <a:off x="711107" y="1905441"/>
            <a:ext cx="1591526" cy="558929"/>
          </a:xfrm>
          <a:prstGeom prst="rect">
            <a:avLst/>
          </a:prstGeom>
          <a:noFill/>
        </p:spPr>
      </p:pic>
      <p:pic>
        <p:nvPicPr>
          <p:cNvPr id="7" name="Picture 3"/>
          <p:cNvPicPr>
            <a:picLocks noChangeAspect="1" noChangeArrowheads="1"/>
          </p:cNvPicPr>
          <p:nvPr/>
        </p:nvPicPr>
        <p:blipFill>
          <a:blip r:embed="rId3" cstate="print"/>
          <a:srcRect/>
          <a:stretch>
            <a:fillRect/>
          </a:stretch>
        </p:blipFill>
        <p:spPr bwMode="auto">
          <a:xfrm>
            <a:off x="1219041" y="2515182"/>
            <a:ext cx="10463438" cy="2362747"/>
          </a:xfrm>
          <a:prstGeom prst="rect">
            <a:avLst/>
          </a:prstGeom>
          <a:noFill/>
        </p:spPr>
      </p:pic>
      <p:sp>
        <p:nvSpPr>
          <p:cNvPr id="9" name="TextBox 8"/>
          <p:cNvSpPr txBox="1"/>
          <p:nvPr/>
        </p:nvSpPr>
        <p:spPr>
          <a:xfrm>
            <a:off x="1523801" y="2743836"/>
            <a:ext cx="9650744" cy="2372071"/>
          </a:xfrm>
          <a:prstGeom prst="rect">
            <a:avLst/>
          </a:prstGeom>
          <a:noFill/>
        </p:spPr>
        <p:txBody>
          <a:bodyPr wrap="square" lIns="108850" tIns="54425" rIns="108850" bIns="54425" rtlCol="0">
            <a:spAutoFit/>
          </a:bodyPr>
          <a:lstStyle/>
          <a:p>
            <a:r>
              <a:rPr lang="en-US" altLang="zh-CN" dirty="0" smtClean="0"/>
              <a:t>&lt;?</a:t>
            </a:r>
            <a:r>
              <a:rPr lang="en-US" altLang="zh-CN" dirty="0" err="1" smtClean="0"/>
              <a:t>php</a:t>
            </a:r>
            <a:endParaRPr lang="en-US" altLang="zh-CN" dirty="0" smtClean="0"/>
          </a:p>
          <a:p>
            <a:r>
              <a:rPr lang="en-US" altLang="zh-CN" dirty="0" smtClean="0"/>
              <a:t>    //</a:t>
            </a:r>
            <a:r>
              <a:rPr lang="zh-CN" altLang="en-US" dirty="0" smtClean="0"/>
              <a:t>自定义字符串键名</a:t>
            </a:r>
            <a:r>
              <a:rPr lang="en-US" altLang="zh-CN" dirty="0" smtClean="0"/>
              <a:t>(</a:t>
            </a:r>
            <a:r>
              <a:rPr lang="zh-CN" altLang="en-US" dirty="0" smtClean="0"/>
              <a:t>下标</a:t>
            </a:r>
            <a:r>
              <a:rPr lang="en-US" altLang="zh-CN" dirty="0" smtClean="0"/>
              <a:t>)</a:t>
            </a:r>
          </a:p>
          <a:p>
            <a:r>
              <a:rPr lang="en-US" altLang="zh-CN" dirty="0" smtClean="0"/>
              <a:t>    $score = array('</a:t>
            </a:r>
            <a:r>
              <a:rPr lang="en-US" altLang="zh-CN" dirty="0" err="1" smtClean="0"/>
              <a:t>wang</a:t>
            </a:r>
            <a:r>
              <a:rPr lang="en-US" altLang="zh-CN" dirty="0" smtClean="0"/>
              <a:t>'=&gt;90,'zhang'=&gt;89,'li'=&gt;76,'huang'=&gt;87,'chen'=&gt;92);</a:t>
            </a:r>
          </a:p>
          <a:p>
            <a:endParaRPr lang="en-US" altLang="zh-CN" dirty="0" smtClean="0"/>
          </a:p>
          <a:p>
            <a:r>
              <a:rPr lang="en-US" altLang="zh-CN" dirty="0" smtClean="0"/>
              <a:t>    //</a:t>
            </a:r>
            <a:r>
              <a:rPr lang="zh-CN" altLang="en-US" dirty="0" smtClean="0"/>
              <a:t>自定义字符串键名</a:t>
            </a:r>
            <a:r>
              <a:rPr lang="en-US" altLang="zh-CN" dirty="0" smtClean="0"/>
              <a:t>(</a:t>
            </a:r>
            <a:r>
              <a:rPr lang="zh-CN" altLang="en-US" dirty="0" smtClean="0"/>
              <a:t>下标</a:t>
            </a:r>
            <a:r>
              <a:rPr lang="en-US" altLang="zh-CN" dirty="0" smtClean="0"/>
              <a:t>)</a:t>
            </a:r>
          </a:p>
          <a:p>
            <a:r>
              <a:rPr lang="en-US" altLang="zh-CN" dirty="0" smtClean="0"/>
              <a:t>    $score = ['</a:t>
            </a:r>
            <a:r>
              <a:rPr lang="en-US" altLang="zh-CN" dirty="0" err="1" smtClean="0"/>
              <a:t>wang</a:t>
            </a:r>
            <a:r>
              <a:rPr lang="en-US" altLang="zh-CN" dirty="0" smtClean="0"/>
              <a:t>'=&gt;90,'zhang'=&gt;89,'li'=&gt;76,'huang'=&gt;87,'chen'=&gt;92];</a:t>
            </a:r>
          </a:p>
          <a:p>
            <a:r>
              <a:rPr lang="en-US" altLang="zh-CN" dirty="0" smtClean="0"/>
              <a:t>?&gt;</a:t>
            </a:r>
            <a:endParaRPr lang="zh-CN" altLang="en-US" dirty="0"/>
          </a:p>
        </p:txBody>
      </p:sp>
      <p:sp>
        <p:nvSpPr>
          <p:cNvPr id="10" name="TextBox 9"/>
          <p:cNvSpPr txBox="1"/>
          <p:nvPr/>
        </p:nvSpPr>
        <p:spPr>
          <a:xfrm>
            <a:off x="1422215" y="1448135"/>
            <a:ext cx="5993620" cy="433078"/>
          </a:xfrm>
          <a:prstGeom prst="rect">
            <a:avLst/>
          </a:prstGeom>
          <a:solidFill>
            <a:schemeClr val="accent1"/>
          </a:solidFill>
        </p:spPr>
        <p:txBody>
          <a:bodyPr wrap="square" lIns="108850" tIns="54425" rIns="108850" bIns="54425" rtlCol="0">
            <a:spAutoFit/>
          </a:bodyPr>
          <a:lstStyle/>
          <a:p>
            <a:r>
              <a:rPr lang="zh-CN" altLang="en-US" b="1" dirty="0" smtClean="0"/>
              <a:t>关联数组的定义：</a:t>
            </a:r>
            <a:endParaRPr lang="zh-CN" altLang="en-US" b="1" dirty="0"/>
          </a:p>
        </p:txBody>
      </p:sp>
      <p:sp>
        <p:nvSpPr>
          <p:cNvPr id="11" name="TextBox 10"/>
          <p:cNvSpPr txBox="1"/>
          <p:nvPr/>
        </p:nvSpPr>
        <p:spPr>
          <a:xfrm>
            <a:off x="1422215" y="5106582"/>
            <a:ext cx="9955504" cy="433078"/>
          </a:xfrm>
          <a:prstGeom prst="rect">
            <a:avLst/>
          </a:prstGeom>
          <a:solidFill>
            <a:schemeClr val="accent1"/>
          </a:solidFill>
        </p:spPr>
        <p:txBody>
          <a:bodyPr wrap="square" lIns="108850" tIns="54425" rIns="108850" bIns="54425" rtlCol="0">
            <a:spAutoFit/>
          </a:bodyPr>
          <a:lstStyle/>
          <a:p>
            <a:r>
              <a:rPr lang="zh-CN" altLang="en-US" b="1" dirty="0" smtClean="0"/>
              <a:t>通过以上数组的定义，我们便可以得知哪个分数对应哪位同学。</a:t>
            </a:r>
            <a:endParaRPr lang="zh-CN" altLang="en-US" b="1"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1"/>
          <p:cNvSpPr txBox="1"/>
          <p:nvPr/>
        </p:nvSpPr>
        <p:spPr>
          <a:xfrm>
            <a:off x="5587273" y="279465"/>
            <a:ext cx="6298379" cy="606390"/>
          </a:xfrm>
          <a:prstGeom prst="rect">
            <a:avLst/>
          </a:prstGeom>
          <a:noFill/>
        </p:spPr>
        <p:txBody>
          <a:bodyPr wrap="square" lIns="0" tIns="0" rIns="0" bIns="54425" rtlCol="0">
            <a:spAutoFit/>
          </a:bodyPr>
          <a:lstStyle/>
          <a:p>
            <a:pPr algn="r" defTabSz="-756">
              <a:lnSpc>
                <a:spcPts val="4285"/>
              </a:lnSpc>
            </a:pPr>
            <a:r>
              <a:rPr lang="zh-CN" altLang="en-US" sz="4300" dirty="0">
                <a:solidFill>
                  <a:srgbClr val="004D73"/>
                </a:solidFill>
                <a:latin typeface="黑体" pitchFamily="18" charset="0"/>
                <a:cs typeface="黑体" pitchFamily="18" charset="0"/>
              </a:rPr>
              <a:t>数组</a:t>
            </a:r>
            <a:endParaRPr lang="en-US" altLang="zh-CN" sz="4300" dirty="0">
              <a:solidFill>
                <a:srgbClr val="004D73"/>
              </a:solidFill>
              <a:latin typeface="黑体" pitchFamily="18" charset="0"/>
              <a:cs typeface="黑体" pitchFamily="18" charset="0"/>
            </a:endParaRPr>
          </a:p>
        </p:txBody>
      </p:sp>
      <p:sp>
        <p:nvSpPr>
          <p:cNvPr id="14" name="灯片编号占位符 13"/>
          <p:cNvSpPr>
            <a:spLocks noGrp="1"/>
          </p:cNvSpPr>
          <p:nvPr>
            <p:ph type="sldNum" sz="quarter" idx="12"/>
          </p:nvPr>
        </p:nvSpPr>
        <p:spPr/>
        <p:txBody>
          <a:bodyPr/>
          <a:lstStyle/>
          <a:p>
            <a:fld id="{B6F15528-21DE-4FAA-801E-634DDDAF4B2B}" type="slidenum">
              <a:rPr lang="en-US" smtClean="0"/>
              <a:pPr/>
              <a:t>31</a:t>
            </a:fld>
            <a:r>
              <a:rPr lang="en-US" smtClean="0"/>
              <a:t>/54</a:t>
            </a:r>
            <a:endParaRPr lang="en-US" dirty="0"/>
          </a:p>
        </p:txBody>
      </p:sp>
      <p:sp>
        <p:nvSpPr>
          <p:cNvPr id="12" name="TextBox 11"/>
          <p:cNvSpPr txBox="1"/>
          <p:nvPr/>
        </p:nvSpPr>
        <p:spPr>
          <a:xfrm>
            <a:off x="1015868" y="1067047"/>
            <a:ext cx="8126942" cy="617744"/>
          </a:xfrm>
          <a:prstGeom prst="rect">
            <a:avLst/>
          </a:prstGeom>
          <a:noFill/>
        </p:spPr>
        <p:txBody>
          <a:bodyPr wrap="square" lIns="108850" tIns="54425" rIns="108850" bIns="54425" rtlCol="0">
            <a:spAutoFit/>
          </a:bodyPr>
          <a:lstStyle/>
          <a:p>
            <a:pPr lvl="0"/>
            <a:r>
              <a:rPr lang="en-US" altLang="zh-CN" sz="3300" dirty="0">
                <a:solidFill>
                  <a:srgbClr val="4BACC6"/>
                </a:solidFill>
                <a:latin typeface="Wingdings" pitchFamily="18" charset="0"/>
                <a:cs typeface="Wingdings" pitchFamily="18" charset="0"/>
              </a:rPr>
              <a:t></a:t>
            </a:r>
            <a:r>
              <a:rPr lang="zh-CN" altLang="en-US" sz="3300" dirty="0"/>
              <a:t>获取数组元素</a:t>
            </a:r>
            <a:r>
              <a:rPr lang="zh-CN" altLang="zh-CN" sz="3300" dirty="0"/>
              <a:t>：</a:t>
            </a:r>
          </a:p>
        </p:txBody>
      </p:sp>
      <p:sp>
        <p:nvSpPr>
          <p:cNvPr id="13" name="TextBox 12"/>
          <p:cNvSpPr txBox="1"/>
          <p:nvPr/>
        </p:nvSpPr>
        <p:spPr>
          <a:xfrm>
            <a:off x="1523801" y="1753006"/>
            <a:ext cx="6501554" cy="433078"/>
          </a:xfrm>
          <a:prstGeom prst="rect">
            <a:avLst/>
          </a:prstGeom>
          <a:noFill/>
        </p:spPr>
        <p:txBody>
          <a:bodyPr wrap="square" lIns="108850" tIns="54425" rIns="108850" bIns="54425" rtlCol="0">
            <a:spAutoFit/>
          </a:bodyPr>
          <a:lstStyle/>
          <a:p>
            <a:pPr>
              <a:buClr>
                <a:schemeClr val="accent5">
                  <a:lumMod val="60000"/>
                  <a:lumOff val="40000"/>
                </a:schemeClr>
              </a:buClr>
              <a:buFont typeface="Wingdings" pitchFamily="2" charset="2"/>
              <a:buChar char="n"/>
            </a:pPr>
            <a:r>
              <a:rPr lang="zh-CN" altLang="zh-CN" dirty="0" smtClean="0"/>
              <a:t>通过下标取出数组元素</a:t>
            </a:r>
            <a:endParaRPr lang="zh-CN" altLang="en-US" dirty="0"/>
          </a:p>
        </p:txBody>
      </p:sp>
      <p:pic>
        <p:nvPicPr>
          <p:cNvPr id="15" name="Picture 3"/>
          <p:cNvPicPr>
            <a:picLocks noChangeAspect="1" noChangeArrowheads="1"/>
          </p:cNvPicPr>
          <p:nvPr/>
        </p:nvPicPr>
        <p:blipFill>
          <a:blip r:embed="rId2" cstate="print"/>
          <a:srcRect/>
          <a:stretch>
            <a:fillRect/>
          </a:stretch>
        </p:blipFill>
        <p:spPr bwMode="auto">
          <a:xfrm>
            <a:off x="1422215" y="2286529"/>
            <a:ext cx="1557664" cy="470009"/>
          </a:xfrm>
          <a:prstGeom prst="rect">
            <a:avLst/>
          </a:prstGeom>
          <a:noFill/>
        </p:spPr>
      </p:pic>
      <p:sp>
        <p:nvSpPr>
          <p:cNvPr id="16" name="TextBox 15"/>
          <p:cNvSpPr txBox="1"/>
          <p:nvPr/>
        </p:nvSpPr>
        <p:spPr>
          <a:xfrm>
            <a:off x="2946016" y="2362747"/>
            <a:ext cx="2844430" cy="433078"/>
          </a:xfrm>
          <a:prstGeom prst="rect">
            <a:avLst/>
          </a:prstGeom>
          <a:solidFill>
            <a:schemeClr val="accent1"/>
          </a:solidFill>
        </p:spPr>
        <p:txBody>
          <a:bodyPr wrap="square" lIns="108850" tIns="54425" rIns="108850" bIns="54425" rtlCol="0">
            <a:spAutoFit/>
          </a:bodyPr>
          <a:lstStyle/>
          <a:p>
            <a:r>
              <a:rPr lang="en-US" altLang="zh-CN" b="1" dirty="0" smtClean="0"/>
              <a:t>$</a:t>
            </a:r>
            <a:r>
              <a:rPr lang="en-US" altLang="zh-CN" b="1" dirty="0" err="1" smtClean="0"/>
              <a:t>arrName</a:t>
            </a:r>
            <a:r>
              <a:rPr lang="en-US" altLang="zh-CN" b="1" dirty="0" smtClean="0"/>
              <a:t>[</a:t>
            </a:r>
            <a:r>
              <a:rPr lang="zh-CN" altLang="en-US" b="1" dirty="0" smtClean="0"/>
              <a:t>下标</a:t>
            </a:r>
            <a:r>
              <a:rPr lang="en-US" altLang="zh-CN" b="1" dirty="0" smtClean="0"/>
              <a:t>]</a:t>
            </a:r>
            <a:endParaRPr lang="zh-CN" altLang="en-US" b="1" dirty="0"/>
          </a:p>
        </p:txBody>
      </p:sp>
      <p:sp>
        <p:nvSpPr>
          <p:cNvPr id="19" name="Rectangle 1"/>
          <p:cNvSpPr>
            <a:spLocks noChangeArrowheads="1"/>
          </p:cNvSpPr>
          <p:nvPr/>
        </p:nvSpPr>
        <p:spPr bwMode="auto">
          <a:xfrm>
            <a:off x="1320628" y="2819349"/>
            <a:ext cx="9650744" cy="1725740"/>
          </a:xfrm>
          <a:prstGeom prst="rect">
            <a:avLst/>
          </a:prstGeom>
          <a:noFill/>
          <a:ln w="9525">
            <a:noFill/>
            <a:miter lim="800000"/>
            <a:headEnd/>
            <a:tailEnd/>
          </a:ln>
          <a:effectLst/>
        </p:spPr>
        <p:txBody>
          <a:bodyPr vert="horz" wrap="square" lIns="108850" tIns="54425" rIns="108850" bIns="54425" numCol="1" anchor="ctr" anchorCtr="0" compatLnSpc="1">
            <a:prstTxWarp prst="textNoShape">
              <a:avLst/>
            </a:prstTxWarp>
            <a:spAutoFit/>
          </a:bodyPr>
          <a:lstStyle/>
          <a:p>
            <a:pPr indent="317480" fontAlgn="base">
              <a:spcBef>
                <a:spcPct val="0"/>
              </a:spcBef>
              <a:spcAft>
                <a:spcPct val="0"/>
              </a:spcAft>
              <a:buClr>
                <a:schemeClr val="accent5">
                  <a:lumMod val="60000"/>
                  <a:lumOff val="40000"/>
                </a:schemeClr>
              </a:buClr>
              <a:buFont typeface="Wingdings" pitchFamily="2" charset="2"/>
              <a:buChar char="l"/>
              <a:tabLst>
                <a:tab pos="317480" algn="l"/>
              </a:tabLst>
            </a:pPr>
            <a:r>
              <a:rPr lang="zh-CN" altLang="zh-CN" dirty="0" smtClean="0"/>
              <a:t>如果是按照索引下标的方式来获取第一个元素的值：</a:t>
            </a:r>
            <a:r>
              <a:rPr lang="en-US" altLang="zh-CN" dirty="0" smtClean="0"/>
              <a:t>$score[0];</a:t>
            </a:r>
          </a:p>
          <a:p>
            <a:pPr indent="317480" eaLnBrk="0" fontAlgn="base" hangingPunct="0">
              <a:spcBef>
                <a:spcPct val="0"/>
              </a:spcBef>
              <a:spcAft>
                <a:spcPct val="0"/>
              </a:spcAft>
              <a:tabLst>
                <a:tab pos="317480" algn="l"/>
              </a:tabLst>
            </a:pPr>
            <a:endParaRPr lang="en-US" altLang="zh-CN" dirty="0" smtClean="0"/>
          </a:p>
          <a:p>
            <a:pPr indent="317480" eaLnBrk="0" fontAlgn="base" hangingPunct="0">
              <a:spcBef>
                <a:spcPct val="0"/>
              </a:spcBef>
              <a:spcAft>
                <a:spcPct val="0"/>
              </a:spcAft>
              <a:tabLst>
                <a:tab pos="317480" algn="l"/>
              </a:tabLst>
            </a:pPr>
            <a:endParaRPr lang="en-US" altLang="zh-CN" dirty="0" smtClean="0"/>
          </a:p>
          <a:p>
            <a:pPr indent="317480" eaLnBrk="0" fontAlgn="base" hangingPunct="0">
              <a:spcBef>
                <a:spcPct val="0"/>
              </a:spcBef>
              <a:spcAft>
                <a:spcPct val="0"/>
              </a:spcAft>
              <a:tabLst>
                <a:tab pos="317480" algn="l"/>
              </a:tabLst>
            </a:pPr>
            <a:endParaRPr lang="en-US" altLang="zh-CN" dirty="0" smtClean="0"/>
          </a:p>
          <a:p>
            <a:pPr indent="317480" eaLnBrk="0" fontAlgn="base" hangingPunct="0">
              <a:spcBef>
                <a:spcPct val="0"/>
              </a:spcBef>
              <a:spcAft>
                <a:spcPct val="0"/>
              </a:spcAft>
              <a:tabLst>
                <a:tab pos="317480" algn="l"/>
              </a:tabLst>
            </a:pPr>
            <a:endParaRPr lang="en-US" altLang="zh-CN" dirty="0" smtClean="0"/>
          </a:p>
        </p:txBody>
      </p:sp>
      <p:graphicFrame>
        <p:nvGraphicFramePr>
          <p:cNvPr id="21" name="表格 20"/>
          <p:cNvGraphicFramePr>
            <a:graphicFrameLocks noGrp="1"/>
          </p:cNvGraphicFramePr>
          <p:nvPr/>
        </p:nvGraphicFramePr>
        <p:xfrm>
          <a:off x="1930149" y="3429794"/>
          <a:ext cx="8126940" cy="741852"/>
        </p:xfrm>
        <a:graphic>
          <a:graphicData uri="http://schemas.openxmlformats.org/drawingml/2006/table">
            <a:tbl>
              <a:tblPr firstRow="1" bandRow="1">
                <a:tableStyleId>{5C22544A-7EE6-4342-B048-85BDC9FD1C3A}</a:tableStyleId>
              </a:tblPr>
              <a:tblGrid>
                <a:gridCol w="1625388"/>
                <a:gridCol w="1083592"/>
                <a:gridCol w="1354490"/>
                <a:gridCol w="1354490"/>
                <a:gridCol w="1354490"/>
                <a:gridCol w="1354490"/>
              </a:tblGrid>
              <a:tr h="370926">
                <a:tc>
                  <a:txBody>
                    <a:bodyPr/>
                    <a:lstStyle/>
                    <a:p>
                      <a:pPr indent="266700" algn="just">
                        <a:lnSpc>
                          <a:spcPts val="2500"/>
                        </a:lnSpc>
                        <a:spcAft>
                          <a:spcPts val="0"/>
                        </a:spcAft>
                      </a:pPr>
                      <a:r>
                        <a:rPr lang="zh-CN" sz="1100" kern="100" dirty="0">
                          <a:latin typeface="Times New Roman"/>
                          <a:ea typeface="微软雅黑"/>
                          <a:cs typeface="微软雅黑"/>
                        </a:rPr>
                        <a:t>键名</a:t>
                      </a:r>
                      <a:r>
                        <a:rPr lang="en-US" sz="1100" kern="100" dirty="0">
                          <a:latin typeface="Times New Roman"/>
                          <a:ea typeface="微软雅黑"/>
                          <a:cs typeface="微软雅黑"/>
                        </a:rPr>
                        <a:t>(</a:t>
                      </a:r>
                      <a:r>
                        <a:rPr lang="zh-CN" sz="1100" kern="100" dirty="0">
                          <a:latin typeface="Times New Roman"/>
                          <a:ea typeface="微软雅黑"/>
                          <a:cs typeface="微软雅黑"/>
                        </a:rPr>
                        <a:t>下标</a:t>
                      </a:r>
                      <a:r>
                        <a:rPr lang="en-US" sz="1100" kern="100" dirty="0">
                          <a:latin typeface="Times New Roman"/>
                          <a:ea typeface="微软雅黑"/>
                          <a:cs typeface="微软雅黑"/>
                        </a:rPr>
                        <a:t>)</a:t>
                      </a:r>
                      <a:endParaRPr lang="zh-CN" sz="1200" kern="100" dirty="0">
                        <a:latin typeface="Times New Roman"/>
                        <a:ea typeface="微软雅黑"/>
                      </a:endParaRPr>
                    </a:p>
                  </a:txBody>
                  <a:tcPr marL="91428" marR="91428" marT="0" marB="0" anchor="ctr"/>
                </a:tc>
                <a:tc>
                  <a:txBody>
                    <a:bodyPr/>
                    <a:lstStyle/>
                    <a:p>
                      <a:pPr indent="266700" algn="just">
                        <a:lnSpc>
                          <a:spcPts val="2500"/>
                        </a:lnSpc>
                        <a:spcAft>
                          <a:spcPts val="0"/>
                        </a:spcAft>
                      </a:pPr>
                      <a:r>
                        <a:rPr lang="en-US" sz="1100" kern="100" dirty="0">
                          <a:latin typeface="微软雅黑"/>
                          <a:ea typeface="微软雅黑"/>
                          <a:cs typeface="微软雅黑"/>
                        </a:rPr>
                        <a:t>0</a:t>
                      </a:r>
                      <a:endParaRPr lang="zh-CN" sz="1200" kern="100" dirty="0">
                        <a:latin typeface="Times New Roman"/>
                        <a:ea typeface="微软雅黑"/>
                      </a:endParaRPr>
                    </a:p>
                  </a:txBody>
                  <a:tcPr marL="91428" marR="91428" marT="0" marB="0" anchor="ctr"/>
                </a:tc>
                <a:tc>
                  <a:txBody>
                    <a:bodyPr/>
                    <a:lstStyle/>
                    <a:p>
                      <a:pPr indent="266700" algn="just">
                        <a:lnSpc>
                          <a:spcPts val="2500"/>
                        </a:lnSpc>
                        <a:spcAft>
                          <a:spcPts val="0"/>
                        </a:spcAft>
                      </a:pPr>
                      <a:r>
                        <a:rPr lang="en-US" sz="1100" kern="100" dirty="0">
                          <a:latin typeface="微软雅黑"/>
                          <a:ea typeface="微软雅黑"/>
                          <a:cs typeface="微软雅黑"/>
                        </a:rPr>
                        <a:t>1</a:t>
                      </a:r>
                      <a:endParaRPr lang="zh-CN" sz="1200" kern="100" dirty="0">
                        <a:latin typeface="Times New Roman"/>
                        <a:ea typeface="微软雅黑"/>
                      </a:endParaRPr>
                    </a:p>
                  </a:txBody>
                  <a:tcPr marL="91428" marR="91428" marT="0" marB="0" anchor="ctr"/>
                </a:tc>
                <a:tc>
                  <a:txBody>
                    <a:bodyPr/>
                    <a:lstStyle/>
                    <a:p>
                      <a:pPr indent="266700" algn="just">
                        <a:lnSpc>
                          <a:spcPts val="2500"/>
                        </a:lnSpc>
                        <a:spcAft>
                          <a:spcPts val="0"/>
                        </a:spcAft>
                      </a:pPr>
                      <a:r>
                        <a:rPr lang="en-US" sz="1100" kern="100" dirty="0">
                          <a:latin typeface="微软雅黑"/>
                          <a:ea typeface="微软雅黑"/>
                          <a:cs typeface="微软雅黑"/>
                        </a:rPr>
                        <a:t>2</a:t>
                      </a:r>
                      <a:endParaRPr lang="zh-CN" sz="1200" kern="100" dirty="0">
                        <a:latin typeface="Times New Roman"/>
                        <a:ea typeface="微软雅黑"/>
                      </a:endParaRPr>
                    </a:p>
                  </a:txBody>
                  <a:tcPr marL="91428" marR="91428" marT="0" marB="0" anchor="ctr"/>
                </a:tc>
                <a:tc>
                  <a:txBody>
                    <a:bodyPr/>
                    <a:lstStyle/>
                    <a:p>
                      <a:pPr indent="266700" algn="just">
                        <a:lnSpc>
                          <a:spcPts val="2500"/>
                        </a:lnSpc>
                        <a:spcAft>
                          <a:spcPts val="0"/>
                        </a:spcAft>
                      </a:pPr>
                      <a:r>
                        <a:rPr lang="en-US" sz="1100" kern="100" dirty="0">
                          <a:latin typeface="微软雅黑"/>
                          <a:ea typeface="微软雅黑"/>
                          <a:cs typeface="微软雅黑"/>
                        </a:rPr>
                        <a:t>3</a:t>
                      </a:r>
                      <a:endParaRPr lang="zh-CN" sz="1200" kern="100" dirty="0">
                        <a:latin typeface="Times New Roman"/>
                        <a:ea typeface="微软雅黑"/>
                      </a:endParaRPr>
                    </a:p>
                  </a:txBody>
                  <a:tcPr marL="91428" marR="91428" marT="0" marB="0" anchor="ctr"/>
                </a:tc>
                <a:tc>
                  <a:txBody>
                    <a:bodyPr/>
                    <a:lstStyle/>
                    <a:p>
                      <a:pPr indent="266700" algn="just">
                        <a:lnSpc>
                          <a:spcPts val="2500"/>
                        </a:lnSpc>
                        <a:spcAft>
                          <a:spcPts val="0"/>
                        </a:spcAft>
                      </a:pPr>
                      <a:r>
                        <a:rPr lang="en-US" sz="1100" kern="100" dirty="0">
                          <a:latin typeface="微软雅黑"/>
                          <a:ea typeface="微软雅黑"/>
                          <a:cs typeface="微软雅黑"/>
                        </a:rPr>
                        <a:t>4</a:t>
                      </a:r>
                      <a:endParaRPr lang="zh-CN" sz="1200" kern="100" dirty="0">
                        <a:latin typeface="Times New Roman"/>
                        <a:ea typeface="微软雅黑"/>
                      </a:endParaRPr>
                    </a:p>
                  </a:txBody>
                  <a:tcPr marL="91428" marR="91428" marT="0" marB="0" anchor="ctr"/>
                </a:tc>
              </a:tr>
              <a:tr h="370926">
                <a:tc>
                  <a:txBody>
                    <a:bodyPr/>
                    <a:lstStyle/>
                    <a:p>
                      <a:pPr indent="266700" algn="just">
                        <a:lnSpc>
                          <a:spcPts val="2500"/>
                        </a:lnSpc>
                        <a:spcAft>
                          <a:spcPts val="0"/>
                        </a:spcAft>
                      </a:pPr>
                      <a:r>
                        <a:rPr lang="zh-CN" sz="1100" kern="100" dirty="0">
                          <a:latin typeface="Times New Roman"/>
                          <a:ea typeface="微软雅黑"/>
                          <a:cs typeface="微软雅黑"/>
                        </a:rPr>
                        <a:t>元素值</a:t>
                      </a:r>
                      <a:endParaRPr lang="zh-CN" sz="1200" kern="100" dirty="0">
                        <a:latin typeface="Times New Roman"/>
                        <a:ea typeface="微软雅黑"/>
                      </a:endParaRPr>
                    </a:p>
                  </a:txBody>
                  <a:tcPr marL="91428" marR="91428" marT="0" marB="0" anchor="ctr"/>
                </a:tc>
                <a:tc>
                  <a:txBody>
                    <a:bodyPr/>
                    <a:lstStyle/>
                    <a:p>
                      <a:pPr indent="266700" algn="just">
                        <a:lnSpc>
                          <a:spcPts val="2500"/>
                        </a:lnSpc>
                        <a:spcAft>
                          <a:spcPts val="0"/>
                        </a:spcAft>
                      </a:pPr>
                      <a:r>
                        <a:rPr lang="en-US" sz="1100" kern="100">
                          <a:latin typeface="微软雅黑"/>
                          <a:ea typeface="微软雅黑"/>
                          <a:cs typeface="微软雅黑"/>
                        </a:rPr>
                        <a:t>90</a:t>
                      </a:r>
                      <a:endParaRPr lang="zh-CN" sz="1200" kern="100">
                        <a:latin typeface="Times New Roman"/>
                        <a:ea typeface="微软雅黑"/>
                      </a:endParaRPr>
                    </a:p>
                  </a:txBody>
                  <a:tcPr marL="91428" marR="91428" marT="0" marB="0" anchor="ctr"/>
                </a:tc>
                <a:tc>
                  <a:txBody>
                    <a:bodyPr/>
                    <a:lstStyle/>
                    <a:p>
                      <a:pPr indent="266700" algn="just">
                        <a:lnSpc>
                          <a:spcPts val="2500"/>
                        </a:lnSpc>
                        <a:spcAft>
                          <a:spcPts val="0"/>
                        </a:spcAft>
                      </a:pPr>
                      <a:r>
                        <a:rPr lang="en-US" sz="1100" kern="100">
                          <a:latin typeface="微软雅黑"/>
                          <a:ea typeface="微软雅黑"/>
                          <a:cs typeface="微软雅黑"/>
                        </a:rPr>
                        <a:t>89</a:t>
                      </a:r>
                      <a:endParaRPr lang="zh-CN" sz="1200" kern="100">
                        <a:latin typeface="Times New Roman"/>
                        <a:ea typeface="微软雅黑"/>
                      </a:endParaRPr>
                    </a:p>
                  </a:txBody>
                  <a:tcPr marL="91428" marR="91428" marT="0" marB="0" anchor="ctr"/>
                </a:tc>
                <a:tc>
                  <a:txBody>
                    <a:bodyPr/>
                    <a:lstStyle/>
                    <a:p>
                      <a:pPr indent="266700" algn="just">
                        <a:lnSpc>
                          <a:spcPts val="2500"/>
                        </a:lnSpc>
                        <a:spcAft>
                          <a:spcPts val="0"/>
                        </a:spcAft>
                      </a:pPr>
                      <a:r>
                        <a:rPr lang="en-US" sz="1100" kern="100">
                          <a:latin typeface="微软雅黑"/>
                          <a:ea typeface="微软雅黑"/>
                          <a:cs typeface="微软雅黑"/>
                        </a:rPr>
                        <a:t>76</a:t>
                      </a:r>
                      <a:endParaRPr lang="zh-CN" sz="1200" kern="100">
                        <a:latin typeface="Times New Roman"/>
                        <a:ea typeface="微软雅黑"/>
                      </a:endParaRPr>
                    </a:p>
                  </a:txBody>
                  <a:tcPr marL="91428" marR="91428" marT="0" marB="0" anchor="ctr"/>
                </a:tc>
                <a:tc>
                  <a:txBody>
                    <a:bodyPr/>
                    <a:lstStyle/>
                    <a:p>
                      <a:pPr indent="266700" algn="just">
                        <a:lnSpc>
                          <a:spcPts val="2500"/>
                        </a:lnSpc>
                        <a:spcAft>
                          <a:spcPts val="0"/>
                        </a:spcAft>
                      </a:pPr>
                      <a:r>
                        <a:rPr lang="en-US" sz="1100" kern="100">
                          <a:latin typeface="微软雅黑"/>
                          <a:ea typeface="微软雅黑"/>
                          <a:cs typeface="微软雅黑"/>
                        </a:rPr>
                        <a:t>87</a:t>
                      </a:r>
                      <a:endParaRPr lang="zh-CN" sz="1200" kern="100">
                        <a:latin typeface="Times New Roman"/>
                        <a:ea typeface="微软雅黑"/>
                      </a:endParaRPr>
                    </a:p>
                  </a:txBody>
                  <a:tcPr marL="91428" marR="91428" marT="0" marB="0" anchor="ctr"/>
                </a:tc>
                <a:tc>
                  <a:txBody>
                    <a:bodyPr/>
                    <a:lstStyle/>
                    <a:p>
                      <a:pPr indent="266700" algn="just">
                        <a:lnSpc>
                          <a:spcPts val="2500"/>
                        </a:lnSpc>
                        <a:spcAft>
                          <a:spcPts val="0"/>
                        </a:spcAft>
                      </a:pPr>
                      <a:r>
                        <a:rPr lang="en-US" sz="1100" kern="100" dirty="0">
                          <a:latin typeface="微软雅黑"/>
                          <a:ea typeface="微软雅黑"/>
                          <a:cs typeface="微软雅黑"/>
                        </a:rPr>
                        <a:t>92</a:t>
                      </a:r>
                      <a:endParaRPr lang="zh-CN" sz="1200" kern="100" dirty="0">
                        <a:latin typeface="Times New Roman"/>
                        <a:ea typeface="微软雅黑"/>
                      </a:endParaRPr>
                    </a:p>
                  </a:txBody>
                  <a:tcPr marL="91428" marR="91428" marT="0" marB="0" anchor="ctr"/>
                </a:tc>
              </a:tr>
            </a:tbl>
          </a:graphicData>
        </a:graphic>
      </p:graphicFrame>
      <p:sp>
        <p:nvSpPr>
          <p:cNvPr id="24" name="TextBox 23"/>
          <p:cNvSpPr txBox="1"/>
          <p:nvPr/>
        </p:nvSpPr>
        <p:spPr>
          <a:xfrm>
            <a:off x="1523802" y="4344406"/>
            <a:ext cx="9345983" cy="1079409"/>
          </a:xfrm>
          <a:prstGeom prst="rect">
            <a:avLst/>
          </a:prstGeom>
          <a:noFill/>
        </p:spPr>
        <p:txBody>
          <a:bodyPr wrap="square" lIns="108850" tIns="54425" rIns="108850" bIns="54425" rtlCol="0">
            <a:spAutoFit/>
          </a:bodyPr>
          <a:lstStyle/>
          <a:p>
            <a:pPr lvl="0"/>
            <a:r>
              <a:rPr lang="zh-CN" altLang="zh-CN" dirty="0" smtClean="0"/>
              <a:t>如果是按照关联数组通过下标取出</a:t>
            </a:r>
            <a:r>
              <a:rPr lang="en-US" altLang="zh-CN" dirty="0" err="1" smtClean="0"/>
              <a:t>wang</a:t>
            </a:r>
            <a:r>
              <a:rPr lang="zh-CN" altLang="zh-CN" dirty="0" smtClean="0"/>
              <a:t>同学的成绩，方式如下：</a:t>
            </a:r>
          </a:p>
          <a:p>
            <a:r>
              <a:rPr lang="en-US" altLang="zh-CN" dirty="0" smtClean="0"/>
              <a:t>$score[</a:t>
            </a:r>
            <a:r>
              <a:rPr lang="zh-CN" altLang="zh-CN" dirty="0" smtClean="0"/>
              <a:t>‘</a:t>
            </a:r>
            <a:r>
              <a:rPr lang="en-US" altLang="zh-CN" dirty="0" err="1" smtClean="0"/>
              <a:t>wang</a:t>
            </a:r>
            <a:r>
              <a:rPr lang="zh-CN" altLang="zh-CN" dirty="0" smtClean="0"/>
              <a:t>’</a:t>
            </a:r>
            <a:r>
              <a:rPr lang="en-US" altLang="zh-CN" dirty="0" smtClean="0"/>
              <a:t>];</a:t>
            </a:r>
            <a:endParaRPr lang="zh-CN" altLang="zh-CN" dirty="0" smtClean="0"/>
          </a:p>
          <a:p>
            <a:endParaRPr lang="zh-CN" altLang="en-US" dirty="0"/>
          </a:p>
        </p:txBody>
      </p:sp>
      <p:graphicFrame>
        <p:nvGraphicFramePr>
          <p:cNvPr id="25" name="表格 24"/>
          <p:cNvGraphicFramePr>
            <a:graphicFrameLocks noGrp="1"/>
          </p:cNvGraphicFramePr>
          <p:nvPr/>
        </p:nvGraphicFramePr>
        <p:xfrm>
          <a:off x="2031736" y="5030364"/>
          <a:ext cx="8126941" cy="741852"/>
        </p:xfrm>
        <a:graphic>
          <a:graphicData uri="http://schemas.openxmlformats.org/drawingml/2006/table">
            <a:tbl>
              <a:tblPr firstRow="1" bandRow="1">
                <a:tableStyleId>{5C22544A-7EE6-4342-B048-85BDC9FD1C3A}</a:tableStyleId>
              </a:tblPr>
              <a:tblGrid>
                <a:gridCol w="1625388"/>
                <a:gridCol w="1219041"/>
                <a:gridCol w="1320628"/>
                <a:gridCol w="1252904"/>
                <a:gridCol w="1354490"/>
                <a:gridCol w="1354490"/>
              </a:tblGrid>
              <a:tr h="370926">
                <a:tc>
                  <a:txBody>
                    <a:bodyPr/>
                    <a:lstStyle/>
                    <a:p>
                      <a:pPr indent="266700" algn="just">
                        <a:lnSpc>
                          <a:spcPts val="2500"/>
                        </a:lnSpc>
                        <a:spcAft>
                          <a:spcPts val="0"/>
                        </a:spcAft>
                      </a:pPr>
                      <a:r>
                        <a:rPr lang="zh-CN" sz="1100" kern="100" dirty="0">
                          <a:latin typeface="Times New Roman"/>
                          <a:ea typeface="微软雅黑"/>
                          <a:cs typeface="微软雅黑"/>
                        </a:rPr>
                        <a:t>键名</a:t>
                      </a:r>
                      <a:r>
                        <a:rPr lang="en-US" sz="1100" kern="100" dirty="0">
                          <a:latin typeface="Times New Roman"/>
                          <a:ea typeface="微软雅黑"/>
                          <a:cs typeface="微软雅黑"/>
                        </a:rPr>
                        <a:t>(</a:t>
                      </a:r>
                      <a:r>
                        <a:rPr lang="zh-CN" sz="1100" kern="100" dirty="0">
                          <a:latin typeface="Times New Roman"/>
                          <a:ea typeface="微软雅黑"/>
                          <a:cs typeface="微软雅黑"/>
                        </a:rPr>
                        <a:t>下标</a:t>
                      </a:r>
                      <a:r>
                        <a:rPr lang="en-US" sz="1100" kern="100" dirty="0">
                          <a:latin typeface="Times New Roman"/>
                          <a:ea typeface="微软雅黑"/>
                          <a:cs typeface="微软雅黑"/>
                        </a:rPr>
                        <a:t>)</a:t>
                      </a:r>
                      <a:endParaRPr lang="zh-CN" sz="1200" kern="100" dirty="0">
                        <a:latin typeface="Times New Roman"/>
                        <a:ea typeface="微软雅黑"/>
                      </a:endParaRPr>
                    </a:p>
                  </a:txBody>
                  <a:tcPr marL="91428" marR="91428" marT="0" marB="0" anchor="ctr"/>
                </a:tc>
                <a:tc>
                  <a:txBody>
                    <a:bodyPr/>
                    <a:lstStyle/>
                    <a:p>
                      <a:pPr indent="266700" algn="just">
                        <a:lnSpc>
                          <a:spcPts val="2500"/>
                        </a:lnSpc>
                        <a:spcAft>
                          <a:spcPts val="0"/>
                        </a:spcAft>
                      </a:pPr>
                      <a:r>
                        <a:rPr lang="en-US" sz="1100" kern="100">
                          <a:latin typeface="微软雅黑"/>
                          <a:ea typeface="微软雅黑"/>
                          <a:cs typeface="微软雅黑"/>
                        </a:rPr>
                        <a:t>wang</a:t>
                      </a:r>
                      <a:endParaRPr lang="zh-CN" sz="1200" kern="100">
                        <a:latin typeface="Times New Roman"/>
                        <a:ea typeface="微软雅黑"/>
                      </a:endParaRPr>
                    </a:p>
                  </a:txBody>
                  <a:tcPr marL="91428" marR="91428" marT="0" marB="0" anchor="ctr"/>
                </a:tc>
                <a:tc>
                  <a:txBody>
                    <a:bodyPr/>
                    <a:lstStyle/>
                    <a:p>
                      <a:pPr indent="266700" algn="just">
                        <a:lnSpc>
                          <a:spcPts val="2500"/>
                        </a:lnSpc>
                        <a:spcAft>
                          <a:spcPts val="0"/>
                        </a:spcAft>
                      </a:pPr>
                      <a:r>
                        <a:rPr lang="en-US" sz="1100" kern="100">
                          <a:latin typeface="微软雅黑"/>
                          <a:ea typeface="微软雅黑"/>
                          <a:cs typeface="微软雅黑"/>
                        </a:rPr>
                        <a:t>zhang</a:t>
                      </a:r>
                      <a:endParaRPr lang="zh-CN" sz="1200" kern="100">
                        <a:latin typeface="Times New Roman"/>
                        <a:ea typeface="微软雅黑"/>
                      </a:endParaRPr>
                    </a:p>
                  </a:txBody>
                  <a:tcPr marL="91428" marR="91428" marT="0" marB="0" anchor="ctr"/>
                </a:tc>
                <a:tc>
                  <a:txBody>
                    <a:bodyPr/>
                    <a:lstStyle/>
                    <a:p>
                      <a:pPr indent="266700" algn="just">
                        <a:lnSpc>
                          <a:spcPts val="2500"/>
                        </a:lnSpc>
                        <a:spcAft>
                          <a:spcPts val="0"/>
                        </a:spcAft>
                      </a:pPr>
                      <a:r>
                        <a:rPr lang="en-US" sz="1100" kern="100">
                          <a:latin typeface="微软雅黑"/>
                          <a:ea typeface="微软雅黑"/>
                          <a:cs typeface="微软雅黑"/>
                        </a:rPr>
                        <a:t>li</a:t>
                      </a:r>
                      <a:endParaRPr lang="zh-CN" sz="1200" kern="100">
                        <a:latin typeface="Times New Roman"/>
                        <a:ea typeface="微软雅黑"/>
                      </a:endParaRPr>
                    </a:p>
                  </a:txBody>
                  <a:tcPr marL="91428" marR="91428" marT="0" marB="0" anchor="ctr"/>
                </a:tc>
                <a:tc>
                  <a:txBody>
                    <a:bodyPr/>
                    <a:lstStyle/>
                    <a:p>
                      <a:pPr indent="266700" algn="just">
                        <a:lnSpc>
                          <a:spcPts val="2500"/>
                        </a:lnSpc>
                        <a:spcAft>
                          <a:spcPts val="0"/>
                        </a:spcAft>
                      </a:pPr>
                      <a:r>
                        <a:rPr lang="en-US" sz="1100" kern="100">
                          <a:latin typeface="微软雅黑"/>
                          <a:ea typeface="微软雅黑"/>
                          <a:cs typeface="微软雅黑"/>
                        </a:rPr>
                        <a:t>huang</a:t>
                      </a:r>
                      <a:endParaRPr lang="zh-CN" sz="1200" kern="100">
                        <a:latin typeface="Times New Roman"/>
                        <a:ea typeface="微软雅黑"/>
                      </a:endParaRPr>
                    </a:p>
                  </a:txBody>
                  <a:tcPr marL="91428" marR="91428" marT="0" marB="0" anchor="ctr"/>
                </a:tc>
                <a:tc>
                  <a:txBody>
                    <a:bodyPr/>
                    <a:lstStyle/>
                    <a:p>
                      <a:pPr indent="266700" algn="just">
                        <a:lnSpc>
                          <a:spcPts val="2500"/>
                        </a:lnSpc>
                        <a:spcAft>
                          <a:spcPts val="0"/>
                        </a:spcAft>
                      </a:pPr>
                      <a:r>
                        <a:rPr lang="en-US" sz="1100" kern="100" dirty="0" err="1">
                          <a:latin typeface="微软雅黑"/>
                          <a:ea typeface="微软雅黑"/>
                          <a:cs typeface="微软雅黑"/>
                        </a:rPr>
                        <a:t>chen</a:t>
                      </a:r>
                      <a:endParaRPr lang="zh-CN" sz="1200" kern="100" dirty="0">
                        <a:latin typeface="Times New Roman"/>
                        <a:ea typeface="微软雅黑"/>
                      </a:endParaRPr>
                    </a:p>
                  </a:txBody>
                  <a:tcPr marL="91428" marR="91428" marT="0" marB="0" anchor="ctr"/>
                </a:tc>
              </a:tr>
              <a:tr h="370926">
                <a:tc>
                  <a:txBody>
                    <a:bodyPr/>
                    <a:lstStyle/>
                    <a:p>
                      <a:pPr indent="266700" algn="just">
                        <a:lnSpc>
                          <a:spcPts val="2500"/>
                        </a:lnSpc>
                        <a:spcAft>
                          <a:spcPts val="0"/>
                        </a:spcAft>
                      </a:pPr>
                      <a:r>
                        <a:rPr lang="zh-CN" sz="1100" kern="100" dirty="0">
                          <a:latin typeface="Times New Roman"/>
                          <a:ea typeface="微软雅黑"/>
                          <a:cs typeface="微软雅黑"/>
                        </a:rPr>
                        <a:t>元素值</a:t>
                      </a:r>
                      <a:endParaRPr lang="zh-CN" sz="1200" kern="100" dirty="0">
                        <a:latin typeface="Times New Roman"/>
                        <a:ea typeface="微软雅黑"/>
                      </a:endParaRPr>
                    </a:p>
                  </a:txBody>
                  <a:tcPr marL="91428" marR="91428" marT="0" marB="0" anchor="ctr"/>
                </a:tc>
                <a:tc>
                  <a:txBody>
                    <a:bodyPr/>
                    <a:lstStyle/>
                    <a:p>
                      <a:pPr indent="266700" algn="just">
                        <a:lnSpc>
                          <a:spcPts val="2500"/>
                        </a:lnSpc>
                        <a:spcAft>
                          <a:spcPts val="0"/>
                        </a:spcAft>
                      </a:pPr>
                      <a:r>
                        <a:rPr lang="en-US" sz="1100" kern="100">
                          <a:latin typeface="微软雅黑"/>
                          <a:ea typeface="微软雅黑"/>
                          <a:cs typeface="微软雅黑"/>
                        </a:rPr>
                        <a:t>90</a:t>
                      </a:r>
                      <a:endParaRPr lang="zh-CN" sz="1200" kern="100">
                        <a:latin typeface="Times New Roman"/>
                        <a:ea typeface="微软雅黑"/>
                      </a:endParaRPr>
                    </a:p>
                  </a:txBody>
                  <a:tcPr marL="91428" marR="91428" marT="0" marB="0" anchor="ctr"/>
                </a:tc>
                <a:tc>
                  <a:txBody>
                    <a:bodyPr/>
                    <a:lstStyle/>
                    <a:p>
                      <a:pPr indent="266700" algn="just">
                        <a:lnSpc>
                          <a:spcPts val="2500"/>
                        </a:lnSpc>
                        <a:spcAft>
                          <a:spcPts val="0"/>
                        </a:spcAft>
                      </a:pPr>
                      <a:r>
                        <a:rPr lang="en-US" sz="1100" kern="100">
                          <a:latin typeface="微软雅黑"/>
                          <a:ea typeface="微软雅黑"/>
                          <a:cs typeface="微软雅黑"/>
                        </a:rPr>
                        <a:t>89</a:t>
                      </a:r>
                      <a:endParaRPr lang="zh-CN" sz="1200" kern="100">
                        <a:latin typeface="Times New Roman"/>
                        <a:ea typeface="微软雅黑"/>
                      </a:endParaRPr>
                    </a:p>
                  </a:txBody>
                  <a:tcPr marL="91428" marR="91428" marT="0" marB="0" anchor="ctr"/>
                </a:tc>
                <a:tc>
                  <a:txBody>
                    <a:bodyPr/>
                    <a:lstStyle/>
                    <a:p>
                      <a:pPr indent="266700" algn="just">
                        <a:lnSpc>
                          <a:spcPts val="2500"/>
                        </a:lnSpc>
                        <a:spcAft>
                          <a:spcPts val="0"/>
                        </a:spcAft>
                      </a:pPr>
                      <a:r>
                        <a:rPr lang="en-US" sz="1100" kern="100">
                          <a:latin typeface="微软雅黑"/>
                          <a:ea typeface="微软雅黑"/>
                          <a:cs typeface="微软雅黑"/>
                        </a:rPr>
                        <a:t>76</a:t>
                      </a:r>
                      <a:endParaRPr lang="zh-CN" sz="1200" kern="100">
                        <a:latin typeface="Times New Roman"/>
                        <a:ea typeface="微软雅黑"/>
                      </a:endParaRPr>
                    </a:p>
                  </a:txBody>
                  <a:tcPr marL="91428" marR="91428" marT="0" marB="0" anchor="ctr"/>
                </a:tc>
                <a:tc>
                  <a:txBody>
                    <a:bodyPr/>
                    <a:lstStyle/>
                    <a:p>
                      <a:pPr indent="266700" algn="just">
                        <a:lnSpc>
                          <a:spcPts val="2500"/>
                        </a:lnSpc>
                        <a:spcAft>
                          <a:spcPts val="0"/>
                        </a:spcAft>
                      </a:pPr>
                      <a:r>
                        <a:rPr lang="en-US" sz="1100" kern="100">
                          <a:latin typeface="微软雅黑"/>
                          <a:ea typeface="微软雅黑"/>
                          <a:cs typeface="微软雅黑"/>
                        </a:rPr>
                        <a:t>87</a:t>
                      </a:r>
                      <a:endParaRPr lang="zh-CN" sz="1200" kern="100">
                        <a:latin typeface="Times New Roman"/>
                        <a:ea typeface="微软雅黑"/>
                      </a:endParaRPr>
                    </a:p>
                  </a:txBody>
                  <a:tcPr marL="91428" marR="91428" marT="0" marB="0" anchor="ctr"/>
                </a:tc>
                <a:tc>
                  <a:txBody>
                    <a:bodyPr/>
                    <a:lstStyle/>
                    <a:p>
                      <a:pPr indent="266700" algn="just">
                        <a:lnSpc>
                          <a:spcPts val="2500"/>
                        </a:lnSpc>
                        <a:spcAft>
                          <a:spcPts val="0"/>
                        </a:spcAft>
                      </a:pPr>
                      <a:r>
                        <a:rPr lang="en-US" sz="1100" kern="100" dirty="0">
                          <a:latin typeface="微软雅黑"/>
                          <a:ea typeface="微软雅黑"/>
                          <a:cs typeface="微软雅黑"/>
                        </a:rPr>
                        <a:t>92</a:t>
                      </a:r>
                      <a:endParaRPr lang="zh-CN" sz="1200" kern="100" dirty="0">
                        <a:latin typeface="Times New Roman"/>
                        <a:ea typeface="微软雅黑"/>
                      </a:endParaRPr>
                    </a:p>
                  </a:txBody>
                  <a:tcPr marL="91428" marR="91428" marT="0" marB="0" anchor="ctr"/>
                </a:tc>
              </a:tr>
            </a:tbl>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1"/>
          <p:cNvSpPr txBox="1"/>
          <p:nvPr/>
        </p:nvSpPr>
        <p:spPr>
          <a:xfrm>
            <a:off x="5587273" y="279465"/>
            <a:ext cx="6298379" cy="606390"/>
          </a:xfrm>
          <a:prstGeom prst="rect">
            <a:avLst/>
          </a:prstGeom>
          <a:noFill/>
        </p:spPr>
        <p:txBody>
          <a:bodyPr wrap="square" lIns="0" tIns="0" rIns="0" bIns="54425" rtlCol="0">
            <a:spAutoFit/>
          </a:bodyPr>
          <a:lstStyle/>
          <a:p>
            <a:pPr algn="r" defTabSz="-756">
              <a:lnSpc>
                <a:spcPts val="4285"/>
              </a:lnSpc>
            </a:pPr>
            <a:r>
              <a:rPr lang="zh-CN" altLang="en-US" sz="4300" dirty="0">
                <a:solidFill>
                  <a:srgbClr val="004D73"/>
                </a:solidFill>
                <a:latin typeface="黑体" pitchFamily="18" charset="0"/>
                <a:cs typeface="黑体" pitchFamily="18" charset="0"/>
              </a:rPr>
              <a:t>数组</a:t>
            </a:r>
            <a:endParaRPr lang="en-US" altLang="zh-CN" sz="4300" dirty="0">
              <a:solidFill>
                <a:srgbClr val="004D73"/>
              </a:solidFill>
              <a:latin typeface="黑体" pitchFamily="18" charset="0"/>
              <a:cs typeface="黑体" pitchFamily="18" charset="0"/>
            </a:endParaRPr>
          </a:p>
        </p:txBody>
      </p:sp>
      <p:sp>
        <p:nvSpPr>
          <p:cNvPr id="14" name="灯片编号占位符 13"/>
          <p:cNvSpPr>
            <a:spLocks noGrp="1"/>
          </p:cNvSpPr>
          <p:nvPr>
            <p:ph type="sldNum" sz="quarter" idx="12"/>
          </p:nvPr>
        </p:nvSpPr>
        <p:spPr/>
        <p:txBody>
          <a:bodyPr/>
          <a:lstStyle/>
          <a:p>
            <a:fld id="{B6F15528-21DE-4FAA-801E-634DDDAF4B2B}" type="slidenum">
              <a:rPr lang="en-US" smtClean="0"/>
              <a:pPr/>
              <a:t>32</a:t>
            </a:fld>
            <a:r>
              <a:rPr lang="en-US" smtClean="0"/>
              <a:t>/54</a:t>
            </a:r>
            <a:endParaRPr lang="en-US" dirty="0"/>
          </a:p>
        </p:txBody>
      </p:sp>
      <p:sp>
        <p:nvSpPr>
          <p:cNvPr id="17" name="流程图: 顺序访问存储器 16"/>
          <p:cNvSpPr/>
          <p:nvPr/>
        </p:nvSpPr>
        <p:spPr>
          <a:xfrm rot="10800000">
            <a:off x="1599406" y="1524511"/>
            <a:ext cx="9650744" cy="1219482"/>
          </a:xfrm>
          <a:prstGeom prst="flowChartMagneticTape">
            <a:avLst/>
          </a:prstGeom>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zh-CN" altLang="en-US"/>
          </a:p>
        </p:txBody>
      </p:sp>
      <p:sp>
        <p:nvSpPr>
          <p:cNvPr id="18" name="TextBox 17"/>
          <p:cNvSpPr txBox="1"/>
          <p:nvPr/>
        </p:nvSpPr>
        <p:spPr>
          <a:xfrm>
            <a:off x="2513687" y="1676399"/>
            <a:ext cx="7720595" cy="848577"/>
          </a:xfrm>
          <a:prstGeom prst="rect">
            <a:avLst/>
          </a:prstGeom>
          <a:noFill/>
        </p:spPr>
        <p:txBody>
          <a:bodyPr wrap="square" lIns="108850" tIns="54425" rIns="108850" bIns="54425" rtlCol="0">
            <a:spAutoFit/>
          </a:bodyPr>
          <a:lstStyle/>
          <a:p>
            <a:r>
              <a:rPr lang="zh-CN" altLang="zh-CN" sz="2400" dirty="0">
                <a:solidFill>
                  <a:srgbClr val="FFFFFF"/>
                </a:solidFill>
                <a:latin typeface="黑体" pitchFamily="18" charset="0"/>
                <a:cs typeface="黑体" pitchFamily="18" charset="0"/>
              </a:rPr>
              <a:t>现在我们需要存储一些学生的各科成绩，并且可以随意取出任意一个学生的各科成绩，此数组该如何定义呢？</a:t>
            </a:r>
            <a:endParaRPr lang="zh-CN" altLang="en-US" sz="2400" dirty="0">
              <a:solidFill>
                <a:srgbClr val="FFFFFF"/>
              </a:solidFill>
              <a:latin typeface="黑体" pitchFamily="18" charset="0"/>
              <a:cs typeface="黑体" pitchFamily="18" charset="0"/>
            </a:endParaRPr>
          </a:p>
        </p:txBody>
      </p:sp>
      <p:pic>
        <p:nvPicPr>
          <p:cNvPr id="22" name="Picture 2"/>
          <p:cNvPicPr>
            <a:picLocks noChangeAspect="1" noChangeArrowheads="1"/>
          </p:cNvPicPr>
          <p:nvPr/>
        </p:nvPicPr>
        <p:blipFill>
          <a:blip r:embed="rId3" cstate="print"/>
          <a:srcRect/>
          <a:stretch>
            <a:fillRect/>
          </a:stretch>
        </p:blipFill>
        <p:spPr bwMode="auto">
          <a:xfrm>
            <a:off x="406348" y="1067047"/>
            <a:ext cx="1344072" cy="457306"/>
          </a:xfrm>
          <a:prstGeom prst="rect">
            <a:avLst/>
          </a:prstGeom>
          <a:noFill/>
          <a:ln w="9525">
            <a:noFill/>
            <a:miter lim="800000"/>
            <a:headEnd/>
            <a:tailEnd/>
          </a:ln>
        </p:spPr>
      </p:pic>
      <p:pic>
        <p:nvPicPr>
          <p:cNvPr id="23" name="Picture 3"/>
          <p:cNvPicPr>
            <a:picLocks noChangeAspect="1" noChangeArrowheads="1"/>
          </p:cNvPicPr>
          <p:nvPr/>
        </p:nvPicPr>
        <p:blipFill>
          <a:blip r:embed="rId4" cstate="print"/>
          <a:srcRect/>
          <a:stretch>
            <a:fillRect/>
          </a:stretch>
        </p:blipFill>
        <p:spPr bwMode="auto">
          <a:xfrm>
            <a:off x="2234909" y="3048547"/>
            <a:ext cx="8736463" cy="1067047"/>
          </a:xfrm>
          <a:prstGeom prst="rect">
            <a:avLst/>
          </a:prstGeom>
          <a:noFill/>
        </p:spPr>
      </p:pic>
      <p:sp>
        <p:nvSpPr>
          <p:cNvPr id="26" name="TextBox 25"/>
          <p:cNvSpPr txBox="1"/>
          <p:nvPr/>
        </p:nvSpPr>
        <p:spPr>
          <a:xfrm>
            <a:off x="2539670" y="3200982"/>
            <a:ext cx="7923768" cy="756244"/>
          </a:xfrm>
          <a:prstGeom prst="rect">
            <a:avLst/>
          </a:prstGeom>
          <a:noFill/>
        </p:spPr>
        <p:txBody>
          <a:bodyPr wrap="square" lIns="108850" tIns="54425" rIns="108850" bIns="54425" rtlCol="0">
            <a:spAutoFit/>
          </a:bodyPr>
          <a:lstStyle/>
          <a:p>
            <a:r>
              <a:rPr lang="zh-CN" altLang="zh-CN" dirty="0" smtClean="0"/>
              <a:t>对于上述问题，通过一维数组已经不能满足我们的需求，我们需要定义二维数组来解决这个问题</a:t>
            </a:r>
            <a:endParaRPr lang="zh-CN" altLang="en-US" dirty="0"/>
          </a:p>
        </p:txBody>
      </p:sp>
      <p:pic>
        <p:nvPicPr>
          <p:cNvPr id="27" name="Picture 3"/>
          <p:cNvPicPr>
            <a:picLocks noChangeAspect="1" noChangeArrowheads="1"/>
          </p:cNvPicPr>
          <p:nvPr/>
        </p:nvPicPr>
        <p:blipFill>
          <a:blip r:embed="rId5" cstate="print"/>
          <a:srcRect/>
          <a:stretch>
            <a:fillRect/>
          </a:stretch>
        </p:blipFill>
        <p:spPr bwMode="auto">
          <a:xfrm>
            <a:off x="507934" y="2972329"/>
            <a:ext cx="1439146" cy="470009"/>
          </a:xfrm>
          <a:prstGeom prst="rect">
            <a:avLst/>
          </a:prstGeom>
          <a:noFill/>
        </p:spPr>
      </p:pic>
      <p:sp>
        <p:nvSpPr>
          <p:cNvPr id="28" name="TextBox 27"/>
          <p:cNvSpPr txBox="1"/>
          <p:nvPr/>
        </p:nvSpPr>
        <p:spPr>
          <a:xfrm>
            <a:off x="1117454" y="4387187"/>
            <a:ext cx="10057091" cy="1633407"/>
          </a:xfrm>
          <a:prstGeom prst="rect">
            <a:avLst/>
          </a:prstGeom>
          <a:noFill/>
        </p:spPr>
        <p:txBody>
          <a:bodyPr wrap="square" lIns="108850" tIns="54425" rIns="108850" bIns="54425" rtlCol="0">
            <a:spAutoFit/>
          </a:bodyPr>
          <a:lstStyle/>
          <a:p>
            <a:r>
              <a:rPr lang="en-US" altLang="zh-CN" sz="3300" dirty="0">
                <a:solidFill>
                  <a:srgbClr val="4BACC6"/>
                </a:solidFill>
                <a:latin typeface="Wingdings" pitchFamily="18" charset="0"/>
                <a:cs typeface="Wingdings" pitchFamily="18" charset="0"/>
              </a:rPr>
              <a:t></a:t>
            </a:r>
            <a:r>
              <a:rPr lang="zh-CN" altLang="zh-CN" sz="3300" dirty="0"/>
              <a:t>数组按照维度划分：一维数组、二维数组、多维数组</a:t>
            </a:r>
          </a:p>
          <a:p>
            <a:pPr lvl="0"/>
            <a:endParaRPr lang="zh-CN" altLang="zh-CN" sz="33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1"/>
          <p:cNvSpPr txBox="1"/>
          <p:nvPr/>
        </p:nvSpPr>
        <p:spPr>
          <a:xfrm>
            <a:off x="5587273" y="279465"/>
            <a:ext cx="6298379" cy="606390"/>
          </a:xfrm>
          <a:prstGeom prst="rect">
            <a:avLst/>
          </a:prstGeom>
          <a:noFill/>
        </p:spPr>
        <p:txBody>
          <a:bodyPr wrap="square" lIns="0" tIns="0" rIns="0" bIns="54425" rtlCol="0">
            <a:spAutoFit/>
          </a:bodyPr>
          <a:lstStyle/>
          <a:p>
            <a:pPr algn="r" defTabSz="-756">
              <a:lnSpc>
                <a:spcPts val="4285"/>
              </a:lnSpc>
            </a:pPr>
            <a:r>
              <a:rPr lang="zh-CN" altLang="en-US" sz="4300" dirty="0">
                <a:solidFill>
                  <a:srgbClr val="004D73"/>
                </a:solidFill>
                <a:latin typeface="黑体" pitchFamily="18" charset="0"/>
                <a:cs typeface="黑体" pitchFamily="18" charset="0"/>
              </a:rPr>
              <a:t>数组</a:t>
            </a:r>
            <a:endParaRPr lang="en-US" altLang="zh-CN" sz="4300" dirty="0">
              <a:solidFill>
                <a:srgbClr val="004D73"/>
              </a:solidFill>
              <a:latin typeface="黑体" pitchFamily="18" charset="0"/>
              <a:cs typeface="黑体" pitchFamily="18" charset="0"/>
            </a:endParaRPr>
          </a:p>
        </p:txBody>
      </p:sp>
      <p:sp>
        <p:nvSpPr>
          <p:cNvPr id="14" name="灯片编号占位符 13"/>
          <p:cNvSpPr>
            <a:spLocks noGrp="1"/>
          </p:cNvSpPr>
          <p:nvPr>
            <p:ph type="sldNum" sz="quarter" idx="12"/>
          </p:nvPr>
        </p:nvSpPr>
        <p:spPr/>
        <p:txBody>
          <a:bodyPr/>
          <a:lstStyle/>
          <a:p>
            <a:fld id="{B6F15528-21DE-4FAA-801E-634DDDAF4B2B}" type="slidenum">
              <a:rPr lang="en-US" smtClean="0"/>
              <a:pPr/>
              <a:t>33</a:t>
            </a:fld>
            <a:r>
              <a:rPr lang="en-US" smtClean="0"/>
              <a:t>/54</a:t>
            </a:r>
            <a:endParaRPr lang="en-US" dirty="0"/>
          </a:p>
        </p:txBody>
      </p:sp>
      <p:sp>
        <p:nvSpPr>
          <p:cNvPr id="18" name="TextBox 17"/>
          <p:cNvSpPr txBox="1"/>
          <p:nvPr/>
        </p:nvSpPr>
        <p:spPr>
          <a:xfrm>
            <a:off x="2641256" y="1219483"/>
            <a:ext cx="7720595" cy="848577"/>
          </a:xfrm>
          <a:prstGeom prst="rect">
            <a:avLst/>
          </a:prstGeom>
          <a:noFill/>
        </p:spPr>
        <p:txBody>
          <a:bodyPr wrap="square" lIns="108850" tIns="54425" rIns="108850" bIns="54425" rtlCol="0">
            <a:spAutoFit/>
          </a:bodyPr>
          <a:lstStyle/>
          <a:p>
            <a:r>
              <a:rPr lang="zh-CN" altLang="zh-CN" sz="2400" dirty="0">
                <a:solidFill>
                  <a:srgbClr val="FFFFFF"/>
                </a:solidFill>
                <a:latin typeface="黑体" pitchFamily="18" charset="0"/>
                <a:cs typeface="黑体" pitchFamily="18" charset="0"/>
              </a:rPr>
              <a:t>现在我们需要存储一些学生的各科成绩，并且可以随意取出任意一个学生的各科成绩，此数组该如何定义呢？</a:t>
            </a:r>
            <a:endParaRPr lang="zh-CN" altLang="en-US" sz="2400" dirty="0">
              <a:solidFill>
                <a:srgbClr val="FFFFFF"/>
              </a:solidFill>
              <a:latin typeface="黑体" pitchFamily="18" charset="0"/>
              <a:cs typeface="黑体" pitchFamily="18" charset="0"/>
            </a:endParaRPr>
          </a:p>
        </p:txBody>
      </p:sp>
      <p:sp>
        <p:nvSpPr>
          <p:cNvPr id="28" name="TextBox 27"/>
          <p:cNvSpPr txBox="1"/>
          <p:nvPr/>
        </p:nvSpPr>
        <p:spPr>
          <a:xfrm>
            <a:off x="711107" y="1295700"/>
            <a:ext cx="10057091" cy="1125576"/>
          </a:xfrm>
          <a:prstGeom prst="rect">
            <a:avLst/>
          </a:prstGeom>
          <a:noFill/>
        </p:spPr>
        <p:txBody>
          <a:bodyPr wrap="square" lIns="108850" tIns="54425" rIns="108850" bIns="54425" rtlCol="0">
            <a:spAutoFit/>
          </a:bodyPr>
          <a:lstStyle/>
          <a:p>
            <a:r>
              <a:rPr lang="en-US" altLang="zh-CN" sz="3300" dirty="0">
                <a:solidFill>
                  <a:srgbClr val="4BACC6"/>
                </a:solidFill>
                <a:latin typeface="Wingdings" pitchFamily="18" charset="0"/>
                <a:cs typeface="Wingdings" pitchFamily="18" charset="0"/>
              </a:rPr>
              <a:t></a:t>
            </a:r>
            <a:r>
              <a:rPr lang="zh-CN" altLang="en-US" sz="3300" dirty="0"/>
              <a:t>给</a:t>
            </a:r>
            <a:r>
              <a:rPr lang="zh-CN" altLang="zh-CN" sz="3300" dirty="0"/>
              <a:t>数组</a:t>
            </a:r>
            <a:r>
              <a:rPr lang="zh-CN" altLang="en-US" sz="3300" dirty="0"/>
              <a:t>添加元素：</a:t>
            </a:r>
            <a:endParaRPr lang="zh-CN" altLang="zh-CN" sz="3300" dirty="0"/>
          </a:p>
          <a:p>
            <a:pPr lvl="0"/>
            <a:endParaRPr lang="zh-CN" altLang="zh-CN" sz="3300" dirty="0"/>
          </a:p>
        </p:txBody>
      </p:sp>
      <p:sp>
        <p:nvSpPr>
          <p:cNvPr id="11" name="TextBox 10"/>
          <p:cNvSpPr txBox="1"/>
          <p:nvPr/>
        </p:nvSpPr>
        <p:spPr>
          <a:xfrm>
            <a:off x="1015868" y="1981659"/>
            <a:ext cx="7212661" cy="756244"/>
          </a:xfrm>
          <a:prstGeom prst="rect">
            <a:avLst/>
          </a:prstGeom>
          <a:noFill/>
        </p:spPr>
        <p:txBody>
          <a:bodyPr wrap="square" lIns="108850" tIns="54425" rIns="108850" bIns="54425" rtlCol="0">
            <a:spAutoFit/>
          </a:bodyPr>
          <a:lstStyle/>
          <a:p>
            <a:pPr lvl="0">
              <a:buClr>
                <a:schemeClr val="accent5">
                  <a:lumMod val="60000"/>
                  <a:lumOff val="40000"/>
                </a:schemeClr>
              </a:buClr>
              <a:buFont typeface="Wingdings" pitchFamily="2" charset="2"/>
              <a:buChar char="n"/>
            </a:pPr>
            <a:r>
              <a:rPr lang="zh-CN" altLang="zh-CN" dirty="0" smtClean="0"/>
              <a:t>给</a:t>
            </a:r>
            <a:r>
              <a:rPr lang="en-US" altLang="zh-CN" dirty="0" err="1" smtClean="0"/>
              <a:t>chen</a:t>
            </a:r>
            <a:r>
              <a:rPr lang="zh-CN" altLang="zh-CN" dirty="0" smtClean="0"/>
              <a:t>同学添加一个化学成绩</a:t>
            </a:r>
            <a:r>
              <a:rPr lang="en-US" altLang="zh-CN" dirty="0" smtClean="0"/>
              <a:t>90</a:t>
            </a:r>
            <a:r>
              <a:rPr lang="zh-CN" altLang="zh-CN" dirty="0" smtClean="0"/>
              <a:t>分，方式如下：</a:t>
            </a:r>
          </a:p>
          <a:p>
            <a:endParaRPr lang="zh-CN" altLang="en-US" dirty="0"/>
          </a:p>
        </p:txBody>
      </p:sp>
      <p:sp>
        <p:nvSpPr>
          <p:cNvPr id="12" name="TextBox 11"/>
          <p:cNvSpPr txBox="1"/>
          <p:nvPr/>
        </p:nvSpPr>
        <p:spPr>
          <a:xfrm>
            <a:off x="1625388" y="2515182"/>
            <a:ext cx="4571405" cy="433078"/>
          </a:xfrm>
          <a:prstGeom prst="rect">
            <a:avLst/>
          </a:prstGeom>
          <a:solidFill>
            <a:schemeClr val="accent1"/>
          </a:solidFill>
        </p:spPr>
        <p:txBody>
          <a:bodyPr wrap="square" lIns="108850" tIns="54425" rIns="108850" bIns="54425" rtlCol="0">
            <a:spAutoFit/>
          </a:bodyPr>
          <a:lstStyle/>
          <a:p>
            <a:r>
              <a:rPr lang="en-US" altLang="zh-CN" dirty="0" smtClean="0"/>
              <a:t>$score['</a:t>
            </a:r>
            <a:r>
              <a:rPr lang="en-US" altLang="zh-CN" dirty="0" err="1" smtClean="0"/>
              <a:t>chen</a:t>
            </a:r>
            <a:r>
              <a:rPr lang="en-US" altLang="zh-CN" dirty="0" smtClean="0"/>
              <a:t>']['chemistry'] = 90;</a:t>
            </a:r>
            <a:endParaRPr lang="zh-CN" altLang="en-US" dirty="0"/>
          </a:p>
        </p:txBody>
      </p:sp>
      <p:sp>
        <p:nvSpPr>
          <p:cNvPr id="13" name="TextBox 12"/>
          <p:cNvSpPr txBox="1"/>
          <p:nvPr/>
        </p:nvSpPr>
        <p:spPr>
          <a:xfrm>
            <a:off x="711107" y="3048706"/>
            <a:ext cx="10057091" cy="1125576"/>
          </a:xfrm>
          <a:prstGeom prst="rect">
            <a:avLst/>
          </a:prstGeom>
          <a:noFill/>
        </p:spPr>
        <p:txBody>
          <a:bodyPr wrap="square" lIns="108850" tIns="54425" rIns="108850" bIns="54425" rtlCol="0">
            <a:spAutoFit/>
          </a:bodyPr>
          <a:lstStyle/>
          <a:p>
            <a:r>
              <a:rPr lang="en-US" altLang="zh-CN" sz="3300" dirty="0">
                <a:solidFill>
                  <a:srgbClr val="4BACC6"/>
                </a:solidFill>
                <a:latin typeface="Wingdings" pitchFamily="18" charset="0"/>
                <a:cs typeface="Wingdings" pitchFamily="18" charset="0"/>
              </a:rPr>
              <a:t></a:t>
            </a:r>
            <a:r>
              <a:rPr lang="zh-CN" altLang="en-US" sz="3300" dirty="0"/>
              <a:t>删除</a:t>
            </a:r>
            <a:r>
              <a:rPr lang="zh-CN" altLang="zh-CN" sz="3300" dirty="0"/>
              <a:t>数组</a:t>
            </a:r>
            <a:r>
              <a:rPr lang="zh-CN" altLang="en-US" sz="3300" dirty="0"/>
              <a:t>元素：</a:t>
            </a:r>
            <a:endParaRPr lang="zh-CN" altLang="zh-CN" sz="3300" dirty="0"/>
          </a:p>
          <a:p>
            <a:pPr lvl="0"/>
            <a:endParaRPr lang="zh-CN" altLang="zh-CN" sz="3300" dirty="0"/>
          </a:p>
        </p:txBody>
      </p:sp>
      <p:sp>
        <p:nvSpPr>
          <p:cNvPr id="15" name="TextBox 14"/>
          <p:cNvSpPr txBox="1"/>
          <p:nvPr/>
        </p:nvSpPr>
        <p:spPr>
          <a:xfrm>
            <a:off x="1219041" y="3658447"/>
            <a:ext cx="7212661" cy="756244"/>
          </a:xfrm>
          <a:prstGeom prst="rect">
            <a:avLst/>
          </a:prstGeom>
          <a:noFill/>
        </p:spPr>
        <p:txBody>
          <a:bodyPr wrap="square" lIns="108850" tIns="54425" rIns="108850" bIns="54425" rtlCol="0">
            <a:spAutoFit/>
          </a:bodyPr>
          <a:lstStyle/>
          <a:p>
            <a:pPr lvl="0">
              <a:buClr>
                <a:schemeClr val="accent5">
                  <a:lumMod val="60000"/>
                  <a:lumOff val="40000"/>
                </a:schemeClr>
              </a:buClr>
              <a:buFont typeface="Wingdings" pitchFamily="2" charset="2"/>
              <a:buChar char="n"/>
            </a:pPr>
            <a:r>
              <a:rPr lang="zh-CN" altLang="en-US" dirty="0" smtClean="0"/>
              <a:t>将二维数组中</a:t>
            </a:r>
            <a:r>
              <a:rPr lang="en-US" altLang="zh-CN" dirty="0" err="1" smtClean="0"/>
              <a:t>huang</a:t>
            </a:r>
            <a:r>
              <a:rPr lang="zh-CN" altLang="en-US" dirty="0" smtClean="0"/>
              <a:t>同学删除</a:t>
            </a:r>
            <a:r>
              <a:rPr lang="zh-CN" altLang="zh-CN" dirty="0" smtClean="0"/>
              <a:t>，方式如下：</a:t>
            </a:r>
          </a:p>
          <a:p>
            <a:endParaRPr lang="zh-CN" altLang="en-US" dirty="0"/>
          </a:p>
        </p:txBody>
      </p:sp>
      <p:sp>
        <p:nvSpPr>
          <p:cNvPr id="16" name="TextBox 15"/>
          <p:cNvSpPr txBox="1"/>
          <p:nvPr/>
        </p:nvSpPr>
        <p:spPr>
          <a:xfrm>
            <a:off x="1523802" y="4191970"/>
            <a:ext cx="4571405" cy="433078"/>
          </a:xfrm>
          <a:prstGeom prst="rect">
            <a:avLst/>
          </a:prstGeom>
          <a:solidFill>
            <a:schemeClr val="accent1"/>
          </a:solidFill>
        </p:spPr>
        <p:txBody>
          <a:bodyPr wrap="square" lIns="108850" tIns="54425" rIns="108850" bIns="54425" rtlCol="0">
            <a:spAutoFit/>
          </a:bodyPr>
          <a:lstStyle/>
          <a:p>
            <a:r>
              <a:rPr lang="en-US" altLang="zh-CN" dirty="0" smtClean="0"/>
              <a:t>unset($scores['</a:t>
            </a:r>
            <a:r>
              <a:rPr lang="en-US" altLang="zh-CN" dirty="0" err="1" smtClean="0"/>
              <a:t>huang</a:t>
            </a:r>
            <a:r>
              <a:rPr lang="en-US" altLang="zh-CN" dirty="0" smtClean="0"/>
              <a:t>']);</a:t>
            </a:r>
            <a:endParaRPr lang="zh-CN" alt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1"/>
          <p:cNvSpPr txBox="1"/>
          <p:nvPr/>
        </p:nvSpPr>
        <p:spPr>
          <a:xfrm>
            <a:off x="5587273" y="279465"/>
            <a:ext cx="6298379" cy="606390"/>
          </a:xfrm>
          <a:prstGeom prst="rect">
            <a:avLst/>
          </a:prstGeom>
          <a:noFill/>
        </p:spPr>
        <p:txBody>
          <a:bodyPr wrap="square" lIns="0" tIns="0" rIns="0" bIns="54425" rtlCol="0">
            <a:spAutoFit/>
          </a:bodyPr>
          <a:lstStyle/>
          <a:p>
            <a:pPr algn="r" defTabSz="-756">
              <a:lnSpc>
                <a:spcPts val="4285"/>
              </a:lnSpc>
            </a:pPr>
            <a:r>
              <a:rPr lang="zh-CN" altLang="en-US" sz="4300" dirty="0">
                <a:solidFill>
                  <a:srgbClr val="004D73"/>
                </a:solidFill>
                <a:latin typeface="黑体" pitchFamily="18" charset="0"/>
                <a:cs typeface="黑体" pitchFamily="18" charset="0"/>
              </a:rPr>
              <a:t>数组练习</a:t>
            </a:r>
            <a:endParaRPr lang="en-US" altLang="zh-CN" sz="4300" dirty="0">
              <a:solidFill>
                <a:srgbClr val="004D73"/>
              </a:solidFill>
              <a:latin typeface="黑体" pitchFamily="18" charset="0"/>
              <a:cs typeface="黑体" pitchFamily="18" charset="0"/>
            </a:endParaRPr>
          </a:p>
        </p:txBody>
      </p:sp>
      <p:sp>
        <p:nvSpPr>
          <p:cNvPr id="14" name="灯片编号占位符 13"/>
          <p:cNvSpPr>
            <a:spLocks noGrp="1"/>
          </p:cNvSpPr>
          <p:nvPr>
            <p:ph type="sldNum" sz="quarter" idx="12"/>
          </p:nvPr>
        </p:nvSpPr>
        <p:spPr/>
        <p:txBody>
          <a:bodyPr/>
          <a:lstStyle/>
          <a:p>
            <a:fld id="{B6F15528-21DE-4FAA-801E-634DDDAF4B2B}" type="slidenum">
              <a:rPr lang="en-US" smtClean="0"/>
              <a:pPr/>
              <a:t>34</a:t>
            </a:fld>
            <a:r>
              <a:rPr lang="en-US" smtClean="0"/>
              <a:t>/54</a:t>
            </a:r>
            <a:endParaRPr lang="en-US" dirty="0"/>
          </a:p>
        </p:txBody>
      </p:sp>
      <p:sp>
        <p:nvSpPr>
          <p:cNvPr id="18" name="TextBox 17"/>
          <p:cNvSpPr txBox="1"/>
          <p:nvPr/>
        </p:nvSpPr>
        <p:spPr>
          <a:xfrm>
            <a:off x="2641256" y="1219483"/>
            <a:ext cx="7720595" cy="848577"/>
          </a:xfrm>
          <a:prstGeom prst="rect">
            <a:avLst/>
          </a:prstGeom>
          <a:noFill/>
        </p:spPr>
        <p:txBody>
          <a:bodyPr wrap="square" lIns="108850" tIns="54425" rIns="108850" bIns="54425" rtlCol="0">
            <a:spAutoFit/>
          </a:bodyPr>
          <a:lstStyle/>
          <a:p>
            <a:r>
              <a:rPr lang="zh-CN" altLang="zh-CN" sz="2400" dirty="0">
                <a:solidFill>
                  <a:srgbClr val="FFFFFF"/>
                </a:solidFill>
                <a:latin typeface="黑体" pitchFamily="18" charset="0"/>
                <a:cs typeface="黑体" pitchFamily="18" charset="0"/>
              </a:rPr>
              <a:t>现在我们需要存储一些学生的各科成绩，并且可以随意取出任意一个学生的各科成绩，此数组该如何定义呢？</a:t>
            </a:r>
            <a:endParaRPr lang="zh-CN" altLang="en-US" sz="2400" dirty="0">
              <a:solidFill>
                <a:srgbClr val="FFFFFF"/>
              </a:solidFill>
              <a:latin typeface="黑体" pitchFamily="18" charset="0"/>
              <a:cs typeface="黑体" pitchFamily="18" charset="0"/>
            </a:endParaRPr>
          </a:p>
        </p:txBody>
      </p:sp>
      <p:sp>
        <p:nvSpPr>
          <p:cNvPr id="15" name="TextBox 14"/>
          <p:cNvSpPr txBox="1"/>
          <p:nvPr/>
        </p:nvSpPr>
        <p:spPr>
          <a:xfrm>
            <a:off x="1320628" y="1371918"/>
            <a:ext cx="9853917" cy="1402575"/>
          </a:xfrm>
          <a:prstGeom prst="rect">
            <a:avLst/>
          </a:prstGeom>
          <a:noFill/>
        </p:spPr>
        <p:txBody>
          <a:bodyPr wrap="square" lIns="108850" tIns="54425" rIns="108850" bIns="54425" rtlCol="0">
            <a:spAutoFit/>
          </a:bodyPr>
          <a:lstStyle/>
          <a:p>
            <a:pPr lvl="0"/>
            <a:r>
              <a:rPr lang="en-US" altLang="zh-CN" dirty="0" smtClean="0"/>
              <a:t>         </a:t>
            </a:r>
            <a:r>
              <a:rPr lang="zh-CN" altLang="zh-CN" dirty="0" smtClean="0"/>
              <a:t>定义一个订单信息的二维数组，以订单号作为数组的键，每个订单包括的信息有：商品名称、商品数量、商品价格。打印出这个订单的二维数组，给定一个订单号，打印出相对应的订单信息。打印信息如下：</a:t>
            </a:r>
          </a:p>
          <a:p>
            <a:endParaRPr lang="zh-CN" altLang="en-US" dirty="0"/>
          </a:p>
        </p:txBody>
      </p:sp>
      <p:pic>
        <p:nvPicPr>
          <p:cNvPr id="17" name="Picture 3"/>
          <p:cNvPicPr>
            <a:picLocks noChangeAspect="1" noChangeArrowheads="1"/>
          </p:cNvPicPr>
          <p:nvPr/>
        </p:nvPicPr>
        <p:blipFill>
          <a:blip r:embed="rId3" cstate="print"/>
          <a:srcRect/>
          <a:stretch>
            <a:fillRect/>
          </a:stretch>
        </p:blipFill>
        <p:spPr bwMode="auto">
          <a:xfrm>
            <a:off x="304760" y="990830"/>
            <a:ext cx="1456077" cy="546226"/>
          </a:xfrm>
          <a:prstGeom prst="rect">
            <a:avLst/>
          </a:prstGeom>
          <a:noFill/>
        </p:spPr>
      </p:pic>
      <p:pic>
        <p:nvPicPr>
          <p:cNvPr id="61442" name="图片 331"/>
          <p:cNvPicPr>
            <a:picLocks noChangeAspect="1" noChangeArrowheads="1"/>
          </p:cNvPicPr>
          <p:nvPr/>
        </p:nvPicPr>
        <p:blipFill>
          <a:blip r:embed="rId4" cstate="print"/>
          <a:srcRect/>
          <a:stretch>
            <a:fillRect/>
          </a:stretch>
        </p:blipFill>
        <p:spPr bwMode="auto">
          <a:xfrm>
            <a:off x="3149190" y="2366993"/>
            <a:ext cx="2844430" cy="2282001"/>
          </a:xfrm>
          <a:prstGeom prst="rect">
            <a:avLst/>
          </a:prstGeom>
          <a:noFill/>
          <a:ln w="19050">
            <a:solidFill>
              <a:srgbClr val="000000"/>
            </a:solidFill>
            <a:miter lim="800000"/>
            <a:headEnd/>
            <a:tailEnd/>
          </a:ln>
          <a:effectLst/>
        </p:spPr>
      </p:pic>
      <p:sp>
        <p:nvSpPr>
          <p:cNvPr id="19" name="TextBox 18"/>
          <p:cNvSpPr txBox="1"/>
          <p:nvPr/>
        </p:nvSpPr>
        <p:spPr>
          <a:xfrm>
            <a:off x="1523802" y="4649277"/>
            <a:ext cx="5790446" cy="756244"/>
          </a:xfrm>
          <a:prstGeom prst="rect">
            <a:avLst/>
          </a:prstGeom>
          <a:noFill/>
        </p:spPr>
        <p:txBody>
          <a:bodyPr wrap="square" lIns="108850" tIns="54425" rIns="108850" bIns="54425" rtlCol="0">
            <a:spAutoFit/>
          </a:bodyPr>
          <a:lstStyle/>
          <a:p>
            <a:r>
              <a:rPr lang="zh-CN" altLang="zh-CN" dirty="0" smtClean="0"/>
              <a:t>打印出订单号为</a:t>
            </a:r>
            <a:r>
              <a:rPr lang="en-US" altLang="zh-CN" dirty="0" smtClean="0"/>
              <a:t>002</a:t>
            </a:r>
            <a:r>
              <a:rPr lang="zh-CN" altLang="zh-CN" dirty="0" smtClean="0"/>
              <a:t>的订单信息：</a:t>
            </a:r>
          </a:p>
          <a:p>
            <a:endParaRPr lang="zh-CN" altLang="en-US" dirty="0"/>
          </a:p>
        </p:txBody>
      </p:sp>
      <p:pic>
        <p:nvPicPr>
          <p:cNvPr id="61443" name="图片 47"/>
          <p:cNvPicPr>
            <a:picLocks noChangeAspect="1" noChangeArrowheads="1"/>
          </p:cNvPicPr>
          <p:nvPr/>
        </p:nvPicPr>
        <p:blipFill>
          <a:blip r:embed="rId5" cstate="print"/>
          <a:srcRect/>
          <a:stretch>
            <a:fillRect/>
          </a:stretch>
        </p:blipFill>
        <p:spPr bwMode="auto">
          <a:xfrm>
            <a:off x="6196793" y="4649276"/>
            <a:ext cx="2260306" cy="857449"/>
          </a:xfrm>
          <a:prstGeom prst="rect">
            <a:avLst/>
          </a:prstGeom>
          <a:noFill/>
          <a:ln w="19050">
            <a:solidFill>
              <a:srgbClr val="000000"/>
            </a:solidFill>
            <a:miter lim="800000"/>
            <a:headEnd/>
            <a:tailEnd/>
          </a:ln>
          <a:effectLst/>
        </p:spPr>
      </p:pic>
      <p:pic>
        <p:nvPicPr>
          <p:cNvPr id="21" name="Picture 3"/>
          <p:cNvPicPr>
            <a:picLocks noChangeAspect="1" noChangeArrowheads="1"/>
          </p:cNvPicPr>
          <p:nvPr/>
        </p:nvPicPr>
        <p:blipFill>
          <a:blip r:embed="rId6" cstate="print"/>
          <a:srcRect b="13804"/>
          <a:stretch>
            <a:fillRect/>
          </a:stretch>
        </p:blipFill>
        <p:spPr bwMode="auto">
          <a:xfrm>
            <a:off x="2658188" y="6084709"/>
            <a:ext cx="6874038" cy="503672"/>
          </a:xfrm>
          <a:prstGeom prst="rect">
            <a:avLst/>
          </a:prstGeom>
          <a:noFill/>
        </p:spPr>
      </p:pic>
      <p:sp>
        <p:nvSpPr>
          <p:cNvPr id="22" name="TextBox 1"/>
          <p:cNvSpPr txBox="1"/>
          <p:nvPr/>
        </p:nvSpPr>
        <p:spPr>
          <a:xfrm>
            <a:off x="4859234" y="6237144"/>
            <a:ext cx="2154436" cy="324261"/>
          </a:xfrm>
          <a:prstGeom prst="rect">
            <a:avLst/>
          </a:prstGeom>
          <a:noFill/>
        </p:spPr>
        <p:txBody>
          <a:bodyPr wrap="none" lIns="0" tIns="0" rIns="0" bIns="54425" rtlCol="0">
            <a:spAutoFit/>
          </a:bodyPr>
          <a:lstStyle/>
          <a:p>
            <a:pPr defTabSz="-756">
              <a:lnSpc>
                <a:spcPts val="2143"/>
              </a:lnSpc>
            </a:pPr>
            <a:r>
              <a:rPr lang="en-US" altLang="zh-CN" dirty="0">
                <a:solidFill>
                  <a:srgbClr val="FFFFFF"/>
                </a:solidFill>
                <a:latin typeface="黑体" pitchFamily="18" charset="0"/>
                <a:cs typeface="黑体" pitchFamily="18" charset="0"/>
              </a:rPr>
              <a:t>共性问题集中讲解</a:t>
            </a:r>
          </a:p>
        </p:txBody>
      </p:sp>
      <p:sp>
        <p:nvSpPr>
          <p:cNvPr id="23" name="Freeform 3"/>
          <p:cNvSpPr/>
          <p:nvPr/>
        </p:nvSpPr>
        <p:spPr>
          <a:xfrm>
            <a:off x="2744874" y="5632179"/>
            <a:ext cx="6740790" cy="431900"/>
          </a:xfrm>
          <a:custGeom>
            <a:avLst/>
            <a:gdLst>
              <a:gd name="connsiteX0" fmla="*/ 12700 w 5056251"/>
              <a:gd name="connsiteY0" fmla="*/ 80441 h 431800"/>
              <a:gd name="connsiteX1" fmla="*/ 80518 w 5056251"/>
              <a:gd name="connsiteY1" fmla="*/ 12700 h 431800"/>
              <a:gd name="connsiteX2" fmla="*/ 80518 w 5056251"/>
              <a:gd name="connsiteY2" fmla="*/ 12700 h 431800"/>
              <a:gd name="connsiteX3" fmla="*/ 80518 w 5056251"/>
              <a:gd name="connsiteY3" fmla="*/ 12700 h 431800"/>
              <a:gd name="connsiteX4" fmla="*/ 4975859 w 5056251"/>
              <a:gd name="connsiteY4" fmla="*/ 12700 h 431800"/>
              <a:gd name="connsiteX5" fmla="*/ 4975859 w 5056251"/>
              <a:gd name="connsiteY5" fmla="*/ 12700 h 431800"/>
              <a:gd name="connsiteX6" fmla="*/ 5043551 w 5056251"/>
              <a:gd name="connsiteY6" fmla="*/ 80441 h 431800"/>
              <a:gd name="connsiteX7" fmla="*/ 5043551 w 5056251"/>
              <a:gd name="connsiteY7" fmla="*/ 80441 h 431800"/>
              <a:gd name="connsiteX8" fmla="*/ 5043551 w 5056251"/>
              <a:gd name="connsiteY8" fmla="*/ 80441 h 431800"/>
              <a:gd name="connsiteX9" fmla="*/ 5043551 w 5056251"/>
              <a:gd name="connsiteY9" fmla="*/ 351370 h 431800"/>
              <a:gd name="connsiteX10" fmla="*/ 5043551 w 5056251"/>
              <a:gd name="connsiteY10" fmla="*/ 351370 h 431800"/>
              <a:gd name="connsiteX11" fmla="*/ 4975859 w 5056251"/>
              <a:gd name="connsiteY11" fmla="*/ 419100 h 431800"/>
              <a:gd name="connsiteX12" fmla="*/ 4975859 w 5056251"/>
              <a:gd name="connsiteY12" fmla="*/ 419100 h 431800"/>
              <a:gd name="connsiteX13" fmla="*/ 4975859 w 5056251"/>
              <a:gd name="connsiteY13" fmla="*/ 419100 h 431800"/>
              <a:gd name="connsiteX14" fmla="*/ 80518 w 5056251"/>
              <a:gd name="connsiteY14" fmla="*/ 419100 h 431800"/>
              <a:gd name="connsiteX15" fmla="*/ 80518 w 5056251"/>
              <a:gd name="connsiteY15" fmla="*/ 419100 h 431800"/>
              <a:gd name="connsiteX16" fmla="*/ 12700 w 5056251"/>
              <a:gd name="connsiteY16" fmla="*/ 351370 h 431800"/>
              <a:gd name="connsiteX17" fmla="*/ 12700 w 5056251"/>
              <a:gd name="connsiteY17" fmla="*/ 351370 h 431800"/>
              <a:gd name="connsiteX18" fmla="*/ 12700 w 5056251"/>
              <a:gd name="connsiteY18" fmla="*/ 80441 h 4318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Lst>
            <a:rect l="l" t="t" r="r" b="b"/>
            <a:pathLst>
              <a:path w="5056251" h="431800">
                <a:moveTo>
                  <a:pt x="12700" y="80441"/>
                </a:moveTo>
                <a:cubicBezTo>
                  <a:pt x="12700" y="43027"/>
                  <a:pt x="43052" y="12700"/>
                  <a:pt x="80518" y="12700"/>
                </a:cubicBezTo>
                <a:cubicBezTo>
                  <a:pt x="80518" y="12700"/>
                  <a:pt x="80518" y="12700"/>
                  <a:pt x="80518" y="12700"/>
                </a:cubicBezTo>
                <a:lnTo>
                  <a:pt x="80518" y="12700"/>
                </a:lnTo>
                <a:lnTo>
                  <a:pt x="4975859" y="12700"/>
                </a:lnTo>
                <a:lnTo>
                  <a:pt x="4975859" y="12700"/>
                </a:lnTo>
                <a:cubicBezTo>
                  <a:pt x="5013197" y="12700"/>
                  <a:pt x="5043551" y="43027"/>
                  <a:pt x="5043551" y="80441"/>
                </a:cubicBezTo>
                <a:cubicBezTo>
                  <a:pt x="5043551" y="80441"/>
                  <a:pt x="5043551" y="80441"/>
                  <a:pt x="5043551" y="80441"/>
                </a:cubicBezTo>
                <a:lnTo>
                  <a:pt x="5043551" y="80441"/>
                </a:lnTo>
                <a:lnTo>
                  <a:pt x="5043551" y="351370"/>
                </a:lnTo>
                <a:lnTo>
                  <a:pt x="5043551" y="351370"/>
                </a:lnTo>
                <a:cubicBezTo>
                  <a:pt x="5043551" y="388772"/>
                  <a:pt x="5013197" y="419100"/>
                  <a:pt x="4975859" y="419100"/>
                </a:cubicBezTo>
                <a:cubicBezTo>
                  <a:pt x="4975859" y="419100"/>
                  <a:pt x="4975859" y="419100"/>
                  <a:pt x="4975859" y="419100"/>
                </a:cubicBezTo>
                <a:lnTo>
                  <a:pt x="4975859" y="419100"/>
                </a:lnTo>
                <a:lnTo>
                  <a:pt x="80518" y="419100"/>
                </a:lnTo>
                <a:lnTo>
                  <a:pt x="80518" y="419100"/>
                </a:lnTo>
                <a:cubicBezTo>
                  <a:pt x="43052" y="419100"/>
                  <a:pt x="12700" y="388772"/>
                  <a:pt x="12700" y="351370"/>
                </a:cubicBezTo>
                <a:cubicBezTo>
                  <a:pt x="12700" y="351370"/>
                  <a:pt x="12700" y="351370"/>
                  <a:pt x="12700" y="351370"/>
                </a:cubicBezTo>
                <a:lnTo>
                  <a:pt x="12700" y="80441"/>
                </a:lnTo>
              </a:path>
            </a:pathLst>
          </a:custGeom>
          <a:solidFill>
            <a:srgbClr val="000000">
              <a:alpha val="0"/>
            </a:srgbClr>
          </a:solidFill>
          <a:ln w="25400">
            <a:solidFill>
              <a:srgbClr val="7F7F7F">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zh-CN" altLang="en-US"/>
          </a:p>
        </p:txBody>
      </p:sp>
      <p:sp>
        <p:nvSpPr>
          <p:cNvPr id="24" name="TextBox 1"/>
          <p:cNvSpPr txBox="1"/>
          <p:nvPr/>
        </p:nvSpPr>
        <p:spPr>
          <a:xfrm>
            <a:off x="4859234" y="5741729"/>
            <a:ext cx="2154436" cy="349909"/>
          </a:xfrm>
          <a:prstGeom prst="rect">
            <a:avLst/>
          </a:prstGeom>
          <a:noFill/>
        </p:spPr>
        <p:txBody>
          <a:bodyPr wrap="none" lIns="0" tIns="0" rIns="0" bIns="54425" rtlCol="0">
            <a:spAutoFit/>
          </a:bodyPr>
          <a:lstStyle/>
          <a:p>
            <a:pPr defTabSz="-756">
              <a:lnSpc>
                <a:spcPts val="2262"/>
              </a:lnSpc>
            </a:pPr>
            <a:r>
              <a:rPr lang="en-US" altLang="zh-CN" dirty="0">
                <a:solidFill>
                  <a:srgbClr val="000000"/>
                </a:solidFill>
                <a:latin typeface="黑体" pitchFamily="18" charset="0"/>
                <a:cs typeface="黑体" pitchFamily="18" charset="0"/>
              </a:rPr>
              <a:t>完成时间：</a:t>
            </a:r>
            <a:r>
              <a:rPr lang="en-US" altLang="zh-CN" b="1" dirty="0">
                <a:solidFill>
                  <a:srgbClr val="000000"/>
                </a:solidFill>
                <a:latin typeface="Times New Roman" pitchFamily="18" charset="0"/>
                <a:cs typeface="Times New Roman" pitchFamily="18" charset="0"/>
              </a:rPr>
              <a:t>10</a:t>
            </a:r>
            <a:r>
              <a:rPr lang="en-US" altLang="zh-CN" dirty="0">
                <a:solidFill>
                  <a:srgbClr val="000000"/>
                </a:solidFill>
                <a:latin typeface="黑体" pitchFamily="18" charset="0"/>
                <a:cs typeface="黑体" pitchFamily="18" charset="0"/>
              </a:rPr>
              <a:t>分钟</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1"/>
          <p:cNvSpPr txBox="1"/>
          <p:nvPr/>
        </p:nvSpPr>
        <p:spPr>
          <a:xfrm>
            <a:off x="5587273" y="279465"/>
            <a:ext cx="6298379" cy="606390"/>
          </a:xfrm>
          <a:prstGeom prst="rect">
            <a:avLst/>
          </a:prstGeom>
          <a:noFill/>
        </p:spPr>
        <p:txBody>
          <a:bodyPr wrap="square" lIns="0" tIns="0" rIns="0" bIns="54425" rtlCol="0">
            <a:spAutoFit/>
          </a:bodyPr>
          <a:lstStyle/>
          <a:p>
            <a:pPr algn="r" defTabSz="-756">
              <a:lnSpc>
                <a:spcPts val="4285"/>
              </a:lnSpc>
            </a:pPr>
            <a:r>
              <a:rPr lang="zh-CN" altLang="en-US" sz="4300" dirty="0">
                <a:solidFill>
                  <a:srgbClr val="004D73"/>
                </a:solidFill>
                <a:latin typeface="黑体" pitchFamily="18" charset="0"/>
                <a:cs typeface="黑体" pitchFamily="18" charset="0"/>
              </a:rPr>
              <a:t>数组的遍历</a:t>
            </a:r>
            <a:endParaRPr lang="en-US" altLang="zh-CN" sz="4300" dirty="0">
              <a:solidFill>
                <a:srgbClr val="004D73"/>
              </a:solidFill>
              <a:latin typeface="黑体" pitchFamily="18" charset="0"/>
              <a:cs typeface="黑体" pitchFamily="18" charset="0"/>
            </a:endParaRPr>
          </a:p>
        </p:txBody>
      </p:sp>
      <p:sp>
        <p:nvSpPr>
          <p:cNvPr id="14" name="灯片编号占位符 13"/>
          <p:cNvSpPr>
            <a:spLocks noGrp="1"/>
          </p:cNvSpPr>
          <p:nvPr>
            <p:ph type="sldNum" sz="quarter" idx="12"/>
          </p:nvPr>
        </p:nvSpPr>
        <p:spPr/>
        <p:txBody>
          <a:bodyPr/>
          <a:lstStyle/>
          <a:p>
            <a:fld id="{B6F15528-21DE-4FAA-801E-634DDDAF4B2B}" type="slidenum">
              <a:rPr lang="en-US" smtClean="0"/>
              <a:pPr/>
              <a:t>35</a:t>
            </a:fld>
            <a:r>
              <a:rPr lang="en-US" smtClean="0"/>
              <a:t>/54</a:t>
            </a:r>
            <a:endParaRPr lang="en-US" dirty="0"/>
          </a:p>
        </p:txBody>
      </p:sp>
      <p:sp>
        <p:nvSpPr>
          <p:cNvPr id="18" name="TextBox 17"/>
          <p:cNvSpPr txBox="1"/>
          <p:nvPr/>
        </p:nvSpPr>
        <p:spPr>
          <a:xfrm>
            <a:off x="2641256" y="1219483"/>
            <a:ext cx="7720595" cy="848577"/>
          </a:xfrm>
          <a:prstGeom prst="rect">
            <a:avLst/>
          </a:prstGeom>
          <a:noFill/>
        </p:spPr>
        <p:txBody>
          <a:bodyPr wrap="square" lIns="108850" tIns="54425" rIns="108850" bIns="54425" rtlCol="0">
            <a:spAutoFit/>
          </a:bodyPr>
          <a:lstStyle/>
          <a:p>
            <a:r>
              <a:rPr lang="zh-CN" altLang="zh-CN" sz="2400" dirty="0">
                <a:solidFill>
                  <a:srgbClr val="FFFFFF"/>
                </a:solidFill>
                <a:latin typeface="黑体" pitchFamily="18" charset="0"/>
                <a:cs typeface="黑体" pitchFamily="18" charset="0"/>
              </a:rPr>
              <a:t>现在我们需要存储一些学生的各科成绩，并且可以随意取出任意一个学生的各科成绩，此数组该如何定义呢？</a:t>
            </a:r>
            <a:endParaRPr lang="zh-CN" altLang="en-US" sz="2400" dirty="0">
              <a:solidFill>
                <a:srgbClr val="FFFFFF"/>
              </a:solidFill>
              <a:latin typeface="黑体" pitchFamily="18" charset="0"/>
              <a:cs typeface="黑体" pitchFamily="18" charset="0"/>
            </a:endParaRPr>
          </a:p>
        </p:txBody>
      </p:sp>
      <p:sp>
        <p:nvSpPr>
          <p:cNvPr id="28" name="TextBox 27"/>
          <p:cNvSpPr txBox="1"/>
          <p:nvPr/>
        </p:nvSpPr>
        <p:spPr>
          <a:xfrm>
            <a:off x="711107" y="1295700"/>
            <a:ext cx="10057091" cy="1125576"/>
          </a:xfrm>
          <a:prstGeom prst="rect">
            <a:avLst/>
          </a:prstGeom>
          <a:noFill/>
        </p:spPr>
        <p:txBody>
          <a:bodyPr wrap="square" lIns="108850" tIns="54425" rIns="108850" bIns="54425" rtlCol="0">
            <a:spAutoFit/>
          </a:bodyPr>
          <a:lstStyle/>
          <a:p>
            <a:r>
              <a:rPr lang="en-US" altLang="zh-CN" sz="3300" dirty="0">
                <a:solidFill>
                  <a:srgbClr val="4BACC6"/>
                </a:solidFill>
                <a:latin typeface="Wingdings" pitchFamily="18" charset="0"/>
                <a:cs typeface="Wingdings" pitchFamily="18" charset="0"/>
              </a:rPr>
              <a:t></a:t>
            </a:r>
            <a:r>
              <a:rPr lang="zh-CN" altLang="zh-CN" sz="3300" dirty="0"/>
              <a:t>数组</a:t>
            </a:r>
            <a:r>
              <a:rPr lang="zh-CN" altLang="en-US" sz="3300" dirty="0"/>
              <a:t>的遍历：</a:t>
            </a:r>
            <a:r>
              <a:rPr lang="zh-CN" altLang="zh-CN" sz="3300" dirty="0"/>
              <a:t>使用</a:t>
            </a:r>
            <a:r>
              <a:rPr lang="en-US" altLang="zh-CN" sz="3300" dirty="0" err="1"/>
              <a:t>foreach</a:t>
            </a:r>
            <a:endParaRPr lang="zh-CN" altLang="zh-CN" sz="3300" dirty="0"/>
          </a:p>
          <a:p>
            <a:pPr lvl="0"/>
            <a:endParaRPr lang="zh-CN" altLang="zh-CN" sz="3300" dirty="0"/>
          </a:p>
        </p:txBody>
      </p:sp>
      <p:pic>
        <p:nvPicPr>
          <p:cNvPr id="17" name="Picture 3"/>
          <p:cNvPicPr>
            <a:picLocks noChangeAspect="1" noChangeArrowheads="1"/>
          </p:cNvPicPr>
          <p:nvPr/>
        </p:nvPicPr>
        <p:blipFill>
          <a:blip r:embed="rId3" cstate="print"/>
          <a:srcRect/>
          <a:stretch>
            <a:fillRect/>
          </a:stretch>
        </p:blipFill>
        <p:spPr bwMode="auto">
          <a:xfrm>
            <a:off x="1625388" y="2362747"/>
            <a:ext cx="5384099" cy="1295700"/>
          </a:xfrm>
          <a:prstGeom prst="rect">
            <a:avLst/>
          </a:prstGeom>
          <a:noFill/>
        </p:spPr>
      </p:pic>
      <p:sp>
        <p:nvSpPr>
          <p:cNvPr id="19" name="TextBox 18"/>
          <p:cNvSpPr txBox="1"/>
          <p:nvPr/>
        </p:nvSpPr>
        <p:spPr>
          <a:xfrm>
            <a:off x="1320628" y="1981659"/>
            <a:ext cx="2946016" cy="433078"/>
          </a:xfrm>
          <a:prstGeom prst="rect">
            <a:avLst/>
          </a:prstGeom>
          <a:noFill/>
        </p:spPr>
        <p:txBody>
          <a:bodyPr wrap="square" lIns="108850" tIns="54425" rIns="108850" bIns="54425" rtlCol="0">
            <a:spAutoFit/>
          </a:bodyPr>
          <a:lstStyle/>
          <a:p>
            <a:pPr>
              <a:buClr>
                <a:schemeClr val="accent5">
                  <a:lumMod val="60000"/>
                  <a:lumOff val="40000"/>
                </a:schemeClr>
              </a:buClr>
              <a:buFont typeface="Wingdings" pitchFamily="2" charset="2"/>
              <a:buChar char="n"/>
            </a:pPr>
            <a:r>
              <a:rPr lang="zh-CN" altLang="en-US" dirty="0" smtClean="0"/>
              <a:t>无键名遍历：</a:t>
            </a:r>
            <a:endParaRPr lang="zh-CN" altLang="en-US" dirty="0"/>
          </a:p>
        </p:txBody>
      </p:sp>
      <p:sp>
        <p:nvSpPr>
          <p:cNvPr id="21" name="TextBox 20"/>
          <p:cNvSpPr txBox="1"/>
          <p:nvPr/>
        </p:nvSpPr>
        <p:spPr>
          <a:xfrm>
            <a:off x="1828562" y="2515182"/>
            <a:ext cx="4063471" cy="1079409"/>
          </a:xfrm>
          <a:prstGeom prst="rect">
            <a:avLst/>
          </a:prstGeom>
          <a:noFill/>
        </p:spPr>
        <p:txBody>
          <a:bodyPr wrap="square" lIns="108850" tIns="54425" rIns="108850" bIns="54425" rtlCol="0">
            <a:spAutoFit/>
          </a:bodyPr>
          <a:lstStyle/>
          <a:p>
            <a:r>
              <a:rPr lang="en-US" altLang="zh-CN" dirty="0" err="1" smtClean="0"/>
              <a:t>foreach</a:t>
            </a:r>
            <a:r>
              <a:rPr lang="en-US" altLang="zh-CN" dirty="0" smtClean="0"/>
              <a:t>($</a:t>
            </a:r>
            <a:r>
              <a:rPr lang="en-US" altLang="zh-CN" dirty="0" err="1" smtClean="0"/>
              <a:t>arr</a:t>
            </a:r>
            <a:r>
              <a:rPr lang="en-US" altLang="zh-CN" dirty="0" smtClean="0"/>
              <a:t> as $value){</a:t>
            </a:r>
          </a:p>
          <a:p>
            <a:r>
              <a:rPr lang="en-US" altLang="zh-CN" dirty="0" smtClean="0"/>
              <a:t>    //</a:t>
            </a:r>
            <a:r>
              <a:rPr lang="zh-CN" altLang="en-US" dirty="0" smtClean="0"/>
              <a:t>循环体</a:t>
            </a:r>
          </a:p>
          <a:p>
            <a:r>
              <a:rPr lang="en-US" altLang="zh-CN" dirty="0" smtClean="0"/>
              <a:t>}</a:t>
            </a:r>
            <a:endParaRPr lang="zh-CN" altLang="en-US" dirty="0"/>
          </a:p>
        </p:txBody>
      </p:sp>
      <p:sp>
        <p:nvSpPr>
          <p:cNvPr id="22" name="TextBox 21"/>
          <p:cNvSpPr txBox="1"/>
          <p:nvPr/>
        </p:nvSpPr>
        <p:spPr>
          <a:xfrm>
            <a:off x="1320390" y="3810882"/>
            <a:ext cx="2946016" cy="433078"/>
          </a:xfrm>
          <a:prstGeom prst="rect">
            <a:avLst/>
          </a:prstGeom>
          <a:noFill/>
        </p:spPr>
        <p:txBody>
          <a:bodyPr wrap="square" lIns="108850" tIns="54425" rIns="108850" bIns="54425" rtlCol="0">
            <a:spAutoFit/>
          </a:bodyPr>
          <a:lstStyle/>
          <a:p>
            <a:pPr>
              <a:buClr>
                <a:schemeClr val="accent5">
                  <a:lumMod val="60000"/>
                  <a:lumOff val="40000"/>
                </a:schemeClr>
              </a:buClr>
              <a:buFont typeface="Wingdings" pitchFamily="2" charset="2"/>
              <a:buChar char="n"/>
            </a:pPr>
            <a:r>
              <a:rPr lang="zh-CN" altLang="en-US" dirty="0" smtClean="0"/>
              <a:t>键值对遍历：</a:t>
            </a:r>
            <a:endParaRPr lang="zh-CN" altLang="en-US" dirty="0"/>
          </a:p>
        </p:txBody>
      </p:sp>
      <p:pic>
        <p:nvPicPr>
          <p:cNvPr id="23" name="Picture 3"/>
          <p:cNvPicPr>
            <a:picLocks noChangeAspect="1" noChangeArrowheads="1"/>
          </p:cNvPicPr>
          <p:nvPr/>
        </p:nvPicPr>
        <p:blipFill>
          <a:blip r:embed="rId3" cstate="print"/>
          <a:srcRect/>
          <a:stretch>
            <a:fillRect/>
          </a:stretch>
        </p:blipFill>
        <p:spPr bwMode="auto">
          <a:xfrm>
            <a:off x="1726975" y="4191970"/>
            <a:ext cx="5384099" cy="1295700"/>
          </a:xfrm>
          <a:prstGeom prst="rect">
            <a:avLst/>
          </a:prstGeom>
          <a:noFill/>
        </p:spPr>
      </p:pic>
      <p:sp>
        <p:nvSpPr>
          <p:cNvPr id="24" name="TextBox 23"/>
          <p:cNvSpPr txBox="1"/>
          <p:nvPr/>
        </p:nvSpPr>
        <p:spPr>
          <a:xfrm>
            <a:off x="1930149" y="4420623"/>
            <a:ext cx="4672992" cy="1079409"/>
          </a:xfrm>
          <a:prstGeom prst="rect">
            <a:avLst/>
          </a:prstGeom>
          <a:noFill/>
        </p:spPr>
        <p:txBody>
          <a:bodyPr wrap="square" lIns="108850" tIns="54425" rIns="108850" bIns="54425" rtlCol="0">
            <a:spAutoFit/>
          </a:bodyPr>
          <a:lstStyle/>
          <a:p>
            <a:r>
              <a:rPr lang="en-US" altLang="zh-CN" dirty="0" err="1" smtClean="0"/>
              <a:t>foreach</a:t>
            </a:r>
            <a:r>
              <a:rPr lang="en-US" altLang="zh-CN" dirty="0" smtClean="0"/>
              <a:t>($</a:t>
            </a:r>
            <a:r>
              <a:rPr lang="en-US" altLang="zh-CN" dirty="0" err="1" smtClean="0"/>
              <a:t>arr</a:t>
            </a:r>
            <a:r>
              <a:rPr lang="en-US" altLang="zh-CN" dirty="0" smtClean="0"/>
              <a:t> as $key=&gt;$value){</a:t>
            </a:r>
          </a:p>
          <a:p>
            <a:r>
              <a:rPr lang="en-US" altLang="zh-CN" dirty="0" smtClean="0"/>
              <a:t>    //</a:t>
            </a:r>
            <a:r>
              <a:rPr lang="zh-CN" altLang="en-US" dirty="0" smtClean="0"/>
              <a:t>循环体</a:t>
            </a:r>
          </a:p>
          <a:p>
            <a:r>
              <a:rPr lang="en-US" altLang="zh-CN" dirty="0" smtClean="0"/>
              <a:t>}</a:t>
            </a:r>
            <a:endParaRPr lang="zh-CN" altLang="en-US" dirty="0"/>
          </a:p>
        </p:txBody>
      </p:sp>
      <p:pic>
        <p:nvPicPr>
          <p:cNvPr id="25" name="Picture 3"/>
          <p:cNvPicPr>
            <a:picLocks noChangeAspect="1" noChangeArrowheads="1"/>
          </p:cNvPicPr>
          <p:nvPr/>
        </p:nvPicPr>
        <p:blipFill>
          <a:blip r:embed="rId4" cstate="print"/>
          <a:srcRect/>
          <a:stretch>
            <a:fillRect/>
          </a:stretch>
        </p:blipFill>
        <p:spPr bwMode="auto">
          <a:xfrm>
            <a:off x="507934" y="5868759"/>
            <a:ext cx="5536479" cy="571632"/>
          </a:xfrm>
          <a:prstGeom prst="rect">
            <a:avLst/>
          </a:prstGeom>
          <a:noFill/>
        </p:spPr>
      </p:pic>
      <p:pic>
        <p:nvPicPr>
          <p:cNvPr id="26" name="Picture 3"/>
          <p:cNvPicPr>
            <a:picLocks noChangeAspect="1" noChangeArrowheads="1"/>
          </p:cNvPicPr>
          <p:nvPr/>
        </p:nvPicPr>
        <p:blipFill>
          <a:blip r:embed="rId4" cstate="print"/>
          <a:srcRect/>
          <a:stretch>
            <a:fillRect/>
          </a:stretch>
        </p:blipFill>
        <p:spPr bwMode="auto">
          <a:xfrm>
            <a:off x="6196793" y="5868759"/>
            <a:ext cx="5536479" cy="571632"/>
          </a:xfrm>
          <a:prstGeom prst="rect">
            <a:avLst/>
          </a:prstGeom>
          <a:noFill/>
        </p:spPr>
      </p:pic>
      <p:sp>
        <p:nvSpPr>
          <p:cNvPr id="27" name="TextBox 26"/>
          <p:cNvSpPr txBox="1"/>
          <p:nvPr/>
        </p:nvSpPr>
        <p:spPr>
          <a:xfrm>
            <a:off x="1422215" y="5944976"/>
            <a:ext cx="4266645" cy="433078"/>
          </a:xfrm>
          <a:prstGeom prst="rect">
            <a:avLst/>
          </a:prstGeom>
          <a:noFill/>
        </p:spPr>
        <p:txBody>
          <a:bodyPr wrap="square" lIns="108850" tIns="54425" rIns="108850" bIns="54425" rtlCol="0">
            <a:spAutoFit/>
          </a:bodyPr>
          <a:lstStyle/>
          <a:p>
            <a:r>
              <a:rPr lang="en-US" altLang="zh-CN" dirty="0" err="1" smtClean="0">
                <a:solidFill>
                  <a:srgbClr val="FFFFFF"/>
                </a:solidFill>
                <a:latin typeface="黑体" pitchFamily="18" charset="0"/>
                <a:cs typeface="黑体" pitchFamily="18" charset="0"/>
              </a:rPr>
              <a:t>演示示例</a:t>
            </a:r>
            <a:r>
              <a:rPr lang="en-US" altLang="zh-CN" dirty="0" smtClean="0">
                <a:solidFill>
                  <a:srgbClr val="FFFFFF"/>
                </a:solidFill>
                <a:latin typeface="黑体" pitchFamily="18" charset="0"/>
                <a:cs typeface="黑体" pitchFamily="18" charset="0"/>
              </a:rPr>
              <a:t>：</a:t>
            </a:r>
            <a:r>
              <a:rPr lang="zh-CN" altLang="en-US" dirty="0" smtClean="0">
                <a:solidFill>
                  <a:srgbClr val="FFFFFF"/>
                </a:solidFill>
                <a:latin typeface="黑体" pitchFamily="18" charset="0"/>
                <a:cs typeface="黑体" pitchFamily="18" charset="0"/>
              </a:rPr>
              <a:t>无键名数组遍历</a:t>
            </a:r>
          </a:p>
        </p:txBody>
      </p:sp>
      <p:sp>
        <p:nvSpPr>
          <p:cNvPr id="29" name="TextBox 28"/>
          <p:cNvSpPr txBox="1"/>
          <p:nvPr/>
        </p:nvSpPr>
        <p:spPr>
          <a:xfrm>
            <a:off x="7009487" y="5944976"/>
            <a:ext cx="4266645" cy="433078"/>
          </a:xfrm>
          <a:prstGeom prst="rect">
            <a:avLst/>
          </a:prstGeom>
          <a:noFill/>
        </p:spPr>
        <p:txBody>
          <a:bodyPr wrap="square" lIns="108850" tIns="54425" rIns="108850" bIns="54425" rtlCol="0">
            <a:spAutoFit/>
          </a:bodyPr>
          <a:lstStyle/>
          <a:p>
            <a:r>
              <a:rPr lang="en-US" altLang="zh-CN" dirty="0" err="1" smtClean="0">
                <a:solidFill>
                  <a:srgbClr val="FFFFFF"/>
                </a:solidFill>
                <a:latin typeface="黑体" pitchFamily="18" charset="0"/>
                <a:cs typeface="黑体" pitchFamily="18" charset="0"/>
              </a:rPr>
              <a:t>演示示例</a:t>
            </a:r>
            <a:r>
              <a:rPr lang="en-US" altLang="zh-CN" dirty="0" smtClean="0">
                <a:solidFill>
                  <a:srgbClr val="FFFFFF"/>
                </a:solidFill>
                <a:latin typeface="黑体" pitchFamily="18" charset="0"/>
                <a:cs typeface="黑体" pitchFamily="18" charset="0"/>
              </a:rPr>
              <a:t>：</a:t>
            </a:r>
            <a:r>
              <a:rPr lang="zh-CN" altLang="en-US" dirty="0" smtClean="0">
                <a:solidFill>
                  <a:srgbClr val="FFFFFF"/>
                </a:solidFill>
                <a:latin typeface="黑体" pitchFamily="18" charset="0"/>
                <a:cs typeface="黑体" pitchFamily="18" charset="0"/>
              </a:rPr>
              <a:t>键值对数组遍历</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1"/>
          <p:cNvSpPr txBox="1"/>
          <p:nvPr/>
        </p:nvSpPr>
        <p:spPr>
          <a:xfrm>
            <a:off x="5587273" y="279465"/>
            <a:ext cx="6298379" cy="606390"/>
          </a:xfrm>
          <a:prstGeom prst="rect">
            <a:avLst/>
          </a:prstGeom>
          <a:noFill/>
        </p:spPr>
        <p:txBody>
          <a:bodyPr wrap="square" lIns="0" tIns="0" rIns="0" bIns="54425" rtlCol="0">
            <a:spAutoFit/>
          </a:bodyPr>
          <a:lstStyle/>
          <a:p>
            <a:pPr algn="r" defTabSz="-756">
              <a:lnSpc>
                <a:spcPts val="4285"/>
              </a:lnSpc>
            </a:pPr>
            <a:r>
              <a:rPr lang="zh-CN" altLang="en-US" sz="4300" dirty="0">
                <a:solidFill>
                  <a:srgbClr val="004D73"/>
                </a:solidFill>
                <a:latin typeface="黑体" pitchFamily="18" charset="0"/>
                <a:cs typeface="黑体" pitchFamily="18" charset="0"/>
              </a:rPr>
              <a:t>数组练习</a:t>
            </a:r>
            <a:endParaRPr lang="en-US" altLang="zh-CN" sz="4300" dirty="0">
              <a:solidFill>
                <a:srgbClr val="004D73"/>
              </a:solidFill>
              <a:latin typeface="黑体" pitchFamily="18" charset="0"/>
              <a:cs typeface="黑体" pitchFamily="18" charset="0"/>
            </a:endParaRPr>
          </a:p>
        </p:txBody>
      </p:sp>
      <p:sp>
        <p:nvSpPr>
          <p:cNvPr id="14" name="灯片编号占位符 13"/>
          <p:cNvSpPr>
            <a:spLocks noGrp="1"/>
          </p:cNvSpPr>
          <p:nvPr>
            <p:ph type="sldNum" sz="quarter" idx="12"/>
          </p:nvPr>
        </p:nvSpPr>
        <p:spPr/>
        <p:txBody>
          <a:bodyPr/>
          <a:lstStyle/>
          <a:p>
            <a:fld id="{B6F15528-21DE-4FAA-801E-634DDDAF4B2B}" type="slidenum">
              <a:rPr lang="en-US" smtClean="0"/>
              <a:pPr/>
              <a:t>36</a:t>
            </a:fld>
            <a:r>
              <a:rPr lang="en-US" smtClean="0"/>
              <a:t>/54</a:t>
            </a:r>
            <a:endParaRPr lang="en-US" dirty="0"/>
          </a:p>
        </p:txBody>
      </p:sp>
      <p:sp>
        <p:nvSpPr>
          <p:cNvPr id="18" name="TextBox 17"/>
          <p:cNvSpPr txBox="1"/>
          <p:nvPr/>
        </p:nvSpPr>
        <p:spPr>
          <a:xfrm>
            <a:off x="2641256" y="1219483"/>
            <a:ext cx="7720595" cy="848577"/>
          </a:xfrm>
          <a:prstGeom prst="rect">
            <a:avLst/>
          </a:prstGeom>
          <a:noFill/>
        </p:spPr>
        <p:txBody>
          <a:bodyPr wrap="square" lIns="108850" tIns="54425" rIns="108850" bIns="54425" rtlCol="0">
            <a:spAutoFit/>
          </a:bodyPr>
          <a:lstStyle/>
          <a:p>
            <a:r>
              <a:rPr lang="zh-CN" altLang="zh-CN" sz="2400" dirty="0">
                <a:solidFill>
                  <a:srgbClr val="FFFFFF"/>
                </a:solidFill>
                <a:latin typeface="黑体" pitchFamily="18" charset="0"/>
                <a:cs typeface="黑体" pitchFamily="18" charset="0"/>
              </a:rPr>
              <a:t>现在我们需要存储一些学生的各科成绩，并且可以随意取出任意一个学生的各科成绩，此数组该如何定义呢？</a:t>
            </a:r>
            <a:endParaRPr lang="zh-CN" altLang="en-US" sz="2400" dirty="0">
              <a:solidFill>
                <a:srgbClr val="FFFFFF"/>
              </a:solidFill>
              <a:latin typeface="黑体" pitchFamily="18" charset="0"/>
              <a:cs typeface="黑体" pitchFamily="18" charset="0"/>
            </a:endParaRPr>
          </a:p>
        </p:txBody>
      </p:sp>
      <p:sp>
        <p:nvSpPr>
          <p:cNvPr id="15" name="TextBox 14"/>
          <p:cNvSpPr txBox="1"/>
          <p:nvPr/>
        </p:nvSpPr>
        <p:spPr>
          <a:xfrm>
            <a:off x="1320628" y="1753006"/>
            <a:ext cx="10158678" cy="1079409"/>
          </a:xfrm>
          <a:prstGeom prst="rect">
            <a:avLst/>
          </a:prstGeom>
          <a:noFill/>
        </p:spPr>
        <p:txBody>
          <a:bodyPr wrap="square" lIns="108850" tIns="54425" rIns="108850" bIns="54425" rtlCol="0">
            <a:spAutoFit/>
          </a:bodyPr>
          <a:lstStyle/>
          <a:p>
            <a:r>
              <a:rPr lang="zh-CN" altLang="zh-CN" dirty="0" smtClean="0"/>
              <a:t>将上个练习中定义的二维数组</a:t>
            </a:r>
            <a:r>
              <a:rPr lang="en-US" altLang="zh-CN" dirty="0" smtClean="0"/>
              <a:t>$orders</a:t>
            </a:r>
            <a:r>
              <a:rPr lang="zh-CN" altLang="zh-CN" dirty="0" smtClean="0"/>
              <a:t>遍历输出显示在浏览器上，效果如下：</a:t>
            </a:r>
          </a:p>
          <a:p>
            <a:pPr lvl="0"/>
            <a:endParaRPr lang="zh-CN" altLang="zh-CN" dirty="0" smtClean="0"/>
          </a:p>
          <a:p>
            <a:endParaRPr lang="zh-CN" altLang="en-US" dirty="0"/>
          </a:p>
        </p:txBody>
      </p:sp>
      <p:pic>
        <p:nvPicPr>
          <p:cNvPr id="17" name="Picture 3"/>
          <p:cNvPicPr>
            <a:picLocks noChangeAspect="1" noChangeArrowheads="1"/>
          </p:cNvPicPr>
          <p:nvPr/>
        </p:nvPicPr>
        <p:blipFill>
          <a:blip r:embed="rId3" cstate="print"/>
          <a:srcRect/>
          <a:stretch>
            <a:fillRect/>
          </a:stretch>
        </p:blipFill>
        <p:spPr bwMode="auto">
          <a:xfrm>
            <a:off x="406347" y="990830"/>
            <a:ext cx="1456077" cy="546226"/>
          </a:xfrm>
          <a:prstGeom prst="rect">
            <a:avLst/>
          </a:prstGeom>
          <a:noFill/>
        </p:spPr>
      </p:pic>
      <p:sp>
        <p:nvSpPr>
          <p:cNvPr id="19" name="TextBox 18"/>
          <p:cNvSpPr txBox="1"/>
          <p:nvPr/>
        </p:nvSpPr>
        <p:spPr>
          <a:xfrm>
            <a:off x="1523801" y="4801712"/>
            <a:ext cx="10057091" cy="756244"/>
          </a:xfrm>
          <a:prstGeom prst="rect">
            <a:avLst/>
          </a:prstGeom>
          <a:noFill/>
        </p:spPr>
        <p:txBody>
          <a:bodyPr wrap="square" lIns="108850" tIns="54425" rIns="108850" bIns="54425" rtlCol="0">
            <a:spAutoFit/>
          </a:bodyPr>
          <a:lstStyle/>
          <a:p>
            <a:pPr lvl="0"/>
            <a:r>
              <a:rPr lang="zh-CN" altLang="zh-CN" dirty="0" smtClean="0"/>
              <a:t>练习加深：结合</a:t>
            </a:r>
            <a:r>
              <a:rPr lang="en-US" altLang="zh-CN" dirty="0" err="1" smtClean="0"/>
              <a:t>php</a:t>
            </a:r>
            <a:r>
              <a:rPr lang="zh-CN" altLang="zh-CN" dirty="0" smtClean="0"/>
              <a:t>与</a:t>
            </a:r>
            <a:r>
              <a:rPr lang="en-US" altLang="zh-CN" dirty="0" smtClean="0"/>
              <a:t>html</a:t>
            </a:r>
            <a:r>
              <a:rPr lang="zh-CN" altLang="zh-CN" dirty="0" smtClean="0"/>
              <a:t>的相互嵌套，实现在表格中输出订单信息，效果如下：</a:t>
            </a:r>
          </a:p>
          <a:p>
            <a:endParaRPr lang="zh-CN" altLang="en-US" dirty="0"/>
          </a:p>
        </p:txBody>
      </p:sp>
      <p:pic>
        <p:nvPicPr>
          <p:cNvPr id="62466" name="图片 96"/>
          <p:cNvPicPr>
            <a:picLocks noChangeAspect="1" noChangeArrowheads="1"/>
          </p:cNvPicPr>
          <p:nvPr/>
        </p:nvPicPr>
        <p:blipFill>
          <a:blip r:embed="rId4" cstate="print"/>
          <a:srcRect/>
          <a:stretch>
            <a:fillRect/>
          </a:stretch>
        </p:blipFill>
        <p:spPr bwMode="auto">
          <a:xfrm>
            <a:off x="2844430" y="2134095"/>
            <a:ext cx="3250777" cy="2580582"/>
          </a:xfrm>
          <a:prstGeom prst="rect">
            <a:avLst/>
          </a:prstGeom>
          <a:noFill/>
          <a:ln w="19050">
            <a:solidFill>
              <a:srgbClr val="000000"/>
            </a:solidFill>
            <a:miter lim="800000"/>
            <a:headEnd/>
            <a:tailEnd/>
          </a:ln>
          <a:effectLst/>
        </p:spPr>
      </p:pic>
      <p:pic>
        <p:nvPicPr>
          <p:cNvPr id="62467" name="图片 55"/>
          <p:cNvPicPr>
            <a:picLocks noChangeAspect="1" noChangeArrowheads="1"/>
          </p:cNvPicPr>
          <p:nvPr/>
        </p:nvPicPr>
        <p:blipFill>
          <a:blip r:embed="rId5" cstate="print"/>
          <a:srcRect/>
          <a:stretch>
            <a:fillRect/>
          </a:stretch>
        </p:blipFill>
        <p:spPr bwMode="auto">
          <a:xfrm>
            <a:off x="3149190" y="5259018"/>
            <a:ext cx="3199983" cy="1171846"/>
          </a:xfrm>
          <a:prstGeom prst="rect">
            <a:avLst/>
          </a:prstGeom>
          <a:noFill/>
          <a:ln w="19050">
            <a:solidFill>
              <a:srgbClr val="000000"/>
            </a:solidFill>
            <a:miter lim="800000"/>
            <a:headEnd/>
            <a:tailEnd/>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1"/>
          <p:cNvSpPr txBox="1"/>
          <p:nvPr/>
        </p:nvSpPr>
        <p:spPr>
          <a:xfrm>
            <a:off x="5587273" y="279465"/>
            <a:ext cx="6298379" cy="606390"/>
          </a:xfrm>
          <a:prstGeom prst="rect">
            <a:avLst/>
          </a:prstGeom>
          <a:noFill/>
        </p:spPr>
        <p:txBody>
          <a:bodyPr wrap="square" lIns="0" tIns="0" rIns="0" bIns="54425" rtlCol="0">
            <a:spAutoFit/>
          </a:bodyPr>
          <a:lstStyle/>
          <a:p>
            <a:pPr algn="r" defTabSz="-756">
              <a:lnSpc>
                <a:spcPts val="4285"/>
              </a:lnSpc>
            </a:pPr>
            <a:r>
              <a:rPr lang="zh-CN" altLang="en-US" sz="4300" dirty="0">
                <a:solidFill>
                  <a:srgbClr val="004D73"/>
                </a:solidFill>
                <a:latin typeface="黑体" pitchFamily="18" charset="0"/>
                <a:cs typeface="黑体" pitchFamily="18" charset="0"/>
              </a:rPr>
              <a:t>对象</a:t>
            </a:r>
            <a:endParaRPr lang="en-US" altLang="zh-CN" sz="4300" dirty="0">
              <a:solidFill>
                <a:srgbClr val="004D73"/>
              </a:solidFill>
              <a:latin typeface="黑体" pitchFamily="18" charset="0"/>
              <a:cs typeface="黑体" pitchFamily="18" charset="0"/>
            </a:endParaRPr>
          </a:p>
        </p:txBody>
      </p:sp>
      <p:sp>
        <p:nvSpPr>
          <p:cNvPr id="14" name="灯片编号占位符 13"/>
          <p:cNvSpPr>
            <a:spLocks noGrp="1"/>
          </p:cNvSpPr>
          <p:nvPr>
            <p:ph type="sldNum" sz="quarter" idx="12"/>
          </p:nvPr>
        </p:nvSpPr>
        <p:spPr/>
        <p:txBody>
          <a:bodyPr/>
          <a:lstStyle/>
          <a:p>
            <a:fld id="{B6F15528-21DE-4FAA-801E-634DDDAF4B2B}" type="slidenum">
              <a:rPr lang="en-US" smtClean="0"/>
              <a:pPr/>
              <a:t>37</a:t>
            </a:fld>
            <a:r>
              <a:rPr lang="en-US" smtClean="0"/>
              <a:t>/54</a:t>
            </a:r>
            <a:endParaRPr lang="en-US" dirty="0"/>
          </a:p>
        </p:txBody>
      </p:sp>
      <p:sp>
        <p:nvSpPr>
          <p:cNvPr id="18" name="TextBox 17"/>
          <p:cNvSpPr txBox="1"/>
          <p:nvPr/>
        </p:nvSpPr>
        <p:spPr>
          <a:xfrm>
            <a:off x="2641256" y="1219483"/>
            <a:ext cx="7720595" cy="848577"/>
          </a:xfrm>
          <a:prstGeom prst="rect">
            <a:avLst/>
          </a:prstGeom>
          <a:noFill/>
        </p:spPr>
        <p:txBody>
          <a:bodyPr wrap="square" lIns="108850" tIns="54425" rIns="108850" bIns="54425" rtlCol="0">
            <a:spAutoFit/>
          </a:bodyPr>
          <a:lstStyle/>
          <a:p>
            <a:r>
              <a:rPr lang="zh-CN" altLang="zh-CN" sz="2400" dirty="0">
                <a:solidFill>
                  <a:srgbClr val="FFFFFF"/>
                </a:solidFill>
                <a:latin typeface="黑体" pitchFamily="18" charset="0"/>
                <a:cs typeface="黑体" pitchFamily="18" charset="0"/>
              </a:rPr>
              <a:t>现在我们需要存储一些学生的各科成绩，并且可以随意取出任意一个学生的各科成绩，此数组该如何定义呢？</a:t>
            </a:r>
            <a:endParaRPr lang="zh-CN" altLang="en-US" sz="2400" dirty="0">
              <a:solidFill>
                <a:srgbClr val="FFFFFF"/>
              </a:solidFill>
              <a:latin typeface="黑体" pitchFamily="18" charset="0"/>
              <a:cs typeface="黑体" pitchFamily="18" charset="0"/>
            </a:endParaRPr>
          </a:p>
        </p:txBody>
      </p:sp>
      <p:sp>
        <p:nvSpPr>
          <p:cNvPr id="10" name="TextBox 1"/>
          <p:cNvSpPr txBox="1"/>
          <p:nvPr/>
        </p:nvSpPr>
        <p:spPr>
          <a:xfrm>
            <a:off x="914281" y="1371918"/>
            <a:ext cx="9310241" cy="2040115"/>
          </a:xfrm>
          <a:prstGeom prst="rect">
            <a:avLst/>
          </a:prstGeom>
          <a:noFill/>
        </p:spPr>
        <p:txBody>
          <a:bodyPr wrap="none" lIns="0" tIns="0" rIns="0" bIns="54425" rtlCol="0">
            <a:spAutoFit/>
          </a:bodyPr>
          <a:lstStyle/>
          <a:p>
            <a:pPr defTabSz="-756">
              <a:lnSpc>
                <a:spcPts val="3571"/>
              </a:lnSpc>
            </a:pPr>
            <a:r>
              <a:rPr lang="en-US" altLang="zh-CN" sz="3300" dirty="0">
                <a:solidFill>
                  <a:srgbClr val="4BACC6"/>
                </a:solidFill>
                <a:latin typeface="Wingdings" pitchFamily="18" charset="0"/>
                <a:cs typeface="Wingdings" pitchFamily="18" charset="0"/>
              </a:rPr>
              <a:t></a:t>
            </a:r>
            <a:r>
              <a:rPr lang="zh-CN" altLang="en-US" sz="3300" dirty="0">
                <a:solidFill>
                  <a:srgbClr val="000000"/>
                </a:solidFill>
                <a:latin typeface="黑体" pitchFamily="18" charset="0"/>
                <a:cs typeface="黑体" pitchFamily="18" charset="0"/>
              </a:rPr>
              <a:t>对象：</a:t>
            </a:r>
            <a:endParaRPr lang="en-US" altLang="zh-CN" sz="3300" dirty="0">
              <a:solidFill>
                <a:srgbClr val="000000"/>
              </a:solidFill>
              <a:latin typeface="黑体" pitchFamily="18" charset="0"/>
              <a:cs typeface="黑体" pitchFamily="18" charset="0"/>
            </a:endParaRPr>
          </a:p>
          <a:p>
            <a:r>
              <a:rPr lang="en-US" altLang="zh-CN" sz="3300" dirty="0">
                <a:solidFill>
                  <a:srgbClr val="4BACC6"/>
                </a:solidFill>
                <a:latin typeface="Wingdings" pitchFamily="18" charset="0"/>
              </a:rPr>
              <a:t>  </a:t>
            </a:r>
          </a:p>
          <a:p>
            <a:r>
              <a:rPr lang="en-US" altLang="zh-CN" sz="3300" dirty="0">
                <a:solidFill>
                  <a:srgbClr val="4BACC6"/>
                </a:solidFill>
                <a:latin typeface="Wingdings" pitchFamily="18" charset="0"/>
              </a:rPr>
              <a:t>  </a:t>
            </a:r>
            <a:r>
              <a:rPr lang="zh-CN" altLang="zh-CN" sz="3300" dirty="0"/>
              <a:t>对象是一种特殊的数据类型，是实例化类产生</a:t>
            </a:r>
            <a:endParaRPr lang="en-US" altLang="zh-CN" sz="3300" dirty="0"/>
          </a:p>
          <a:p>
            <a:r>
              <a:rPr lang="zh-CN" altLang="zh-CN" sz="3300" dirty="0"/>
              <a:t>的一个实体概念，后面章节我们会重点讲解。</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1"/>
          <p:cNvSpPr txBox="1"/>
          <p:nvPr/>
        </p:nvSpPr>
        <p:spPr>
          <a:xfrm>
            <a:off x="5587273" y="279465"/>
            <a:ext cx="6298379" cy="606390"/>
          </a:xfrm>
          <a:prstGeom prst="rect">
            <a:avLst/>
          </a:prstGeom>
          <a:noFill/>
        </p:spPr>
        <p:txBody>
          <a:bodyPr wrap="square" lIns="0" tIns="0" rIns="0" bIns="54425" rtlCol="0">
            <a:spAutoFit/>
          </a:bodyPr>
          <a:lstStyle/>
          <a:p>
            <a:pPr algn="r" defTabSz="-756">
              <a:lnSpc>
                <a:spcPts val="4285"/>
              </a:lnSpc>
            </a:pPr>
            <a:r>
              <a:rPr lang="zh-CN" altLang="en-US" sz="4300" dirty="0">
                <a:solidFill>
                  <a:srgbClr val="004D73"/>
                </a:solidFill>
                <a:latin typeface="黑体" pitchFamily="18" charset="0"/>
                <a:cs typeface="黑体" pitchFamily="18" charset="0"/>
              </a:rPr>
              <a:t>资源</a:t>
            </a:r>
            <a:endParaRPr lang="en-US" altLang="zh-CN" sz="4300" dirty="0">
              <a:solidFill>
                <a:srgbClr val="004D73"/>
              </a:solidFill>
              <a:latin typeface="黑体" pitchFamily="18" charset="0"/>
              <a:cs typeface="黑体" pitchFamily="18" charset="0"/>
            </a:endParaRPr>
          </a:p>
        </p:txBody>
      </p:sp>
      <p:sp>
        <p:nvSpPr>
          <p:cNvPr id="14" name="灯片编号占位符 13"/>
          <p:cNvSpPr>
            <a:spLocks noGrp="1"/>
          </p:cNvSpPr>
          <p:nvPr>
            <p:ph type="sldNum" sz="quarter" idx="12"/>
          </p:nvPr>
        </p:nvSpPr>
        <p:spPr/>
        <p:txBody>
          <a:bodyPr/>
          <a:lstStyle/>
          <a:p>
            <a:fld id="{B6F15528-21DE-4FAA-801E-634DDDAF4B2B}" type="slidenum">
              <a:rPr lang="en-US" smtClean="0"/>
              <a:pPr/>
              <a:t>38</a:t>
            </a:fld>
            <a:r>
              <a:rPr lang="en-US" smtClean="0"/>
              <a:t>/54</a:t>
            </a:r>
            <a:endParaRPr lang="en-US" dirty="0"/>
          </a:p>
        </p:txBody>
      </p:sp>
      <p:sp>
        <p:nvSpPr>
          <p:cNvPr id="18" name="TextBox 17"/>
          <p:cNvSpPr txBox="1"/>
          <p:nvPr/>
        </p:nvSpPr>
        <p:spPr>
          <a:xfrm>
            <a:off x="2641256" y="1219483"/>
            <a:ext cx="7720595" cy="848577"/>
          </a:xfrm>
          <a:prstGeom prst="rect">
            <a:avLst/>
          </a:prstGeom>
          <a:noFill/>
        </p:spPr>
        <p:txBody>
          <a:bodyPr wrap="square" lIns="108850" tIns="54425" rIns="108850" bIns="54425" rtlCol="0">
            <a:spAutoFit/>
          </a:bodyPr>
          <a:lstStyle/>
          <a:p>
            <a:r>
              <a:rPr lang="zh-CN" altLang="zh-CN" sz="2400" dirty="0">
                <a:solidFill>
                  <a:srgbClr val="FFFFFF"/>
                </a:solidFill>
                <a:latin typeface="黑体" pitchFamily="18" charset="0"/>
                <a:cs typeface="黑体" pitchFamily="18" charset="0"/>
              </a:rPr>
              <a:t>现在我们需要存储一些学生的各科成绩，并且可以随意取出任意一个学生的各科成绩，此数组该如何定义呢？</a:t>
            </a:r>
            <a:endParaRPr lang="zh-CN" altLang="en-US" sz="2400" dirty="0">
              <a:solidFill>
                <a:srgbClr val="FFFFFF"/>
              </a:solidFill>
              <a:latin typeface="黑体" pitchFamily="18" charset="0"/>
              <a:cs typeface="黑体" pitchFamily="18" charset="0"/>
            </a:endParaRPr>
          </a:p>
        </p:txBody>
      </p:sp>
      <p:sp>
        <p:nvSpPr>
          <p:cNvPr id="10" name="TextBox 1"/>
          <p:cNvSpPr txBox="1"/>
          <p:nvPr/>
        </p:nvSpPr>
        <p:spPr>
          <a:xfrm>
            <a:off x="914282" y="1371918"/>
            <a:ext cx="9752670" cy="3055778"/>
          </a:xfrm>
          <a:prstGeom prst="rect">
            <a:avLst/>
          </a:prstGeom>
          <a:noFill/>
        </p:spPr>
        <p:txBody>
          <a:bodyPr wrap="none" lIns="0" tIns="0" rIns="0" bIns="54425" rtlCol="0">
            <a:spAutoFit/>
          </a:bodyPr>
          <a:lstStyle/>
          <a:p>
            <a:pPr defTabSz="-756">
              <a:lnSpc>
                <a:spcPts val="3571"/>
              </a:lnSpc>
            </a:pPr>
            <a:r>
              <a:rPr lang="en-US" altLang="zh-CN" sz="3300" dirty="0">
                <a:solidFill>
                  <a:srgbClr val="4BACC6"/>
                </a:solidFill>
                <a:latin typeface="Wingdings" pitchFamily="18" charset="0"/>
                <a:cs typeface="Wingdings" pitchFamily="18" charset="0"/>
              </a:rPr>
              <a:t></a:t>
            </a:r>
            <a:r>
              <a:rPr lang="zh-CN" altLang="en-US" sz="3300" dirty="0">
                <a:solidFill>
                  <a:srgbClr val="000000"/>
                </a:solidFill>
                <a:latin typeface="黑体" pitchFamily="18" charset="0"/>
                <a:cs typeface="Wingdings" pitchFamily="18" charset="0"/>
              </a:rPr>
              <a:t>资源</a:t>
            </a:r>
            <a:r>
              <a:rPr lang="zh-CN" altLang="en-US" sz="3300" dirty="0">
                <a:solidFill>
                  <a:srgbClr val="000000"/>
                </a:solidFill>
                <a:latin typeface="黑体" pitchFamily="18" charset="0"/>
                <a:cs typeface="黑体" pitchFamily="18" charset="0"/>
              </a:rPr>
              <a:t>：</a:t>
            </a:r>
            <a:endParaRPr lang="en-US" altLang="zh-CN" sz="3300" dirty="0">
              <a:solidFill>
                <a:srgbClr val="000000"/>
              </a:solidFill>
              <a:latin typeface="黑体" pitchFamily="18" charset="0"/>
              <a:cs typeface="黑体" pitchFamily="18" charset="0"/>
            </a:endParaRPr>
          </a:p>
          <a:p>
            <a:r>
              <a:rPr lang="en-US" altLang="zh-CN" sz="3300" dirty="0">
                <a:solidFill>
                  <a:srgbClr val="4BACC6"/>
                </a:solidFill>
                <a:latin typeface="Wingdings" pitchFamily="18" charset="0"/>
              </a:rPr>
              <a:t>  </a:t>
            </a:r>
          </a:p>
          <a:p>
            <a:r>
              <a:rPr lang="en-US" altLang="zh-CN" sz="3300" dirty="0"/>
              <a:t>         </a:t>
            </a:r>
            <a:r>
              <a:rPr lang="zh-CN" altLang="zh-CN" sz="3300" dirty="0"/>
              <a:t>又叫句柄，保存到外部资源的一个引用，在使用</a:t>
            </a:r>
            <a:endParaRPr lang="en-US" altLang="zh-CN" sz="3300" dirty="0"/>
          </a:p>
          <a:p>
            <a:r>
              <a:rPr lang="zh-CN" altLang="zh-CN" sz="3300" dirty="0"/>
              <a:t>资源时，系统会自动启用垃圾回收机制，释放不再使</a:t>
            </a:r>
            <a:endParaRPr lang="en-US" altLang="zh-CN" sz="3300" dirty="0"/>
          </a:p>
          <a:p>
            <a:r>
              <a:rPr lang="zh-CN" altLang="zh-CN" sz="3300" dirty="0"/>
              <a:t>用的资源，避免内存消耗殆尽，因此，资源很少需要</a:t>
            </a:r>
            <a:endParaRPr lang="en-US" altLang="zh-CN" sz="3300" dirty="0"/>
          </a:p>
          <a:p>
            <a:r>
              <a:rPr lang="zh-CN" altLang="zh-CN" sz="3300" dirty="0"/>
              <a:t>手工释放。</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1"/>
          <p:cNvSpPr txBox="1"/>
          <p:nvPr/>
        </p:nvSpPr>
        <p:spPr>
          <a:xfrm>
            <a:off x="5587273" y="279465"/>
            <a:ext cx="6298379" cy="606390"/>
          </a:xfrm>
          <a:prstGeom prst="rect">
            <a:avLst/>
          </a:prstGeom>
          <a:noFill/>
        </p:spPr>
        <p:txBody>
          <a:bodyPr wrap="square" lIns="0" tIns="0" rIns="0" bIns="54425" rtlCol="0">
            <a:spAutoFit/>
          </a:bodyPr>
          <a:lstStyle/>
          <a:p>
            <a:pPr algn="r" defTabSz="-756">
              <a:lnSpc>
                <a:spcPts val="4285"/>
              </a:lnSpc>
            </a:pPr>
            <a:r>
              <a:rPr lang="zh-CN" altLang="en-US" sz="4300" dirty="0">
                <a:solidFill>
                  <a:srgbClr val="004D73"/>
                </a:solidFill>
                <a:latin typeface="黑体" pitchFamily="18" charset="0"/>
                <a:cs typeface="黑体" pitchFamily="18" charset="0"/>
              </a:rPr>
              <a:t>空</a:t>
            </a:r>
            <a:endParaRPr lang="en-US" altLang="zh-CN" sz="4300" dirty="0">
              <a:solidFill>
                <a:srgbClr val="004D73"/>
              </a:solidFill>
              <a:latin typeface="黑体" pitchFamily="18" charset="0"/>
              <a:cs typeface="黑体" pitchFamily="18" charset="0"/>
            </a:endParaRPr>
          </a:p>
        </p:txBody>
      </p:sp>
      <p:sp>
        <p:nvSpPr>
          <p:cNvPr id="14" name="灯片编号占位符 13"/>
          <p:cNvSpPr>
            <a:spLocks noGrp="1"/>
          </p:cNvSpPr>
          <p:nvPr>
            <p:ph type="sldNum" sz="quarter" idx="12"/>
          </p:nvPr>
        </p:nvSpPr>
        <p:spPr/>
        <p:txBody>
          <a:bodyPr/>
          <a:lstStyle/>
          <a:p>
            <a:fld id="{B6F15528-21DE-4FAA-801E-634DDDAF4B2B}" type="slidenum">
              <a:rPr lang="en-US" smtClean="0"/>
              <a:pPr/>
              <a:t>39</a:t>
            </a:fld>
            <a:r>
              <a:rPr lang="en-US" smtClean="0"/>
              <a:t>/54</a:t>
            </a:r>
            <a:endParaRPr lang="en-US" dirty="0"/>
          </a:p>
        </p:txBody>
      </p:sp>
      <p:sp>
        <p:nvSpPr>
          <p:cNvPr id="18" name="TextBox 17"/>
          <p:cNvSpPr txBox="1"/>
          <p:nvPr/>
        </p:nvSpPr>
        <p:spPr>
          <a:xfrm>
            <a:off x="2641256" y="1219483"/>
            <a:ext cx="7720595" cy="848577"/>
          </a:xfrm>
          <a:prstGeom prst="rect">
            <a:avLst/>
          </a:prstGeom>
          <a:noFill/>
        </p:spPr>
        <p:txBody>
          <a:bodyPr wrap="square" lIns="108850" tIns="54425" rIns="108850" bIns="54425" rtlCol="0">
            <a:spAutoFit/>
          </a:bodyPr>
          <a:lstStyle/>
          <a:p>
            <a:r>
              <a:rPr lang="zh-CN" altLang="zh-CN" sz="2400" dirty="0">
                <a:solidFill>
                  <a:srgbClr val="FFFFFF"/>
                </a:solidFill>
                <a:latin typeface="黑体" pitchFamily="18" charset="0"/>
                <a:cs typeface="黑体" pitchFamily="18" charset="0"/>
              </a:rPr>
              <a:t>现在我们需要存储一些学生的各科成绩，并且可以随意取出任意一个学生的各科成绩，此数组该如何定义呢？</a:t>
            </a:r>
            <a:endParaRPr lang="zh-CN" altLang="en-US" sz="2400" dirty="0">
              <a:solidFill>
                <a:srgbClr val="FFFFFF"/>
              </a:solidFill>
              <a:latin typeface="黑体" pitchFamily="18" charset="0"/>
              <a:cs typeface="黑体" pitchFamily="18" charset="0"/>
            </a:endParaRPr>
          </a:p>
        </p:txBody>
      </p:sp>
      <p:sp>
        <p:nvSpPr>
          <p:cNvPr id="10" name="TextBox 1"/>
          <p:cNvSpPr txBox="1"/>
          <p:nvPr/>
        </p:nvSpPr>
        <p:spPr>
          <a:xfrm>
            <a:off x="914281" y="1371918"/>
            <a:ext cx="7849906" cy="4579272"/>
          </a:xfrm>
          <a:prstGeom prst="rect">
            <a:avLst/>
          </a:prstGeom>
          <a:noFill/>
        </p:spPr>
        <p:txBody>
          <a:bodyPr wrap="none" lIns="0" tIns="0" rIns="0" bIns="54425" rtlCol="0">
            <a:spAutoFit/>
          </a:bodyPr>
          <a:lstStyle/>
          <a:p>
            <a:pPr defTabSz="-756">
              <a:lnSpc>
                <a:spcPts val="3571"/>
              </a:lnSpc>
            </a:pPr>
            <a:r>
              <a:rPr lang="en-US" altLang="zh-CN" sz="3300" dirty="0">
                <a:solidFill>
                  <a:srgbClr val="4BACC6"/>
                </a:solidFill>
                <a:latin typeface="Wingdings" pitchFamily="18" charset="0"/>
                <a:cs typeface="Wingdings" pitchFamily="18" charset="0"/>
              </a:rPr>
              <a:t></a:t>
            </a:r>
            <a:r>
              <a:rPr lang="zh-CN" altLang="en-US" sz="3300" dirty="0">
                <a:solidFill>
                  <a:srgbClr val="000000"/>
                </a:solidFill>
                <a:latin typeface="黑体" pitchFamily="18" charset="0"/>
                <a:cs typeface="Wingdings" pitchFamily="18" charset="0"/>
              </a:rPr>
              <a:t>空（</a:t>
            </a:r>
            <a:r>
              <a:rPr lang="en-US" altLang="zh-CN" sz="3300" dirty="0">
                <a:solidFill>
                  <a:srgbClr val="000000"/>
                </a:solidFill>
                <a:latin typeface="黑体" pitchFamily="18" charset="0"/>
                <a:cs typeface="Wingdings" pitchFamily="18" charset="0"/>
              </a:rPr>
              <a:t>null</a:t>
            </a:r>
            <a:r>
              <a:rPr lang="zh-CN" altLang="en-US" sz="3300" dirty="0">
                <a:solidFill>
                  <a:srgbClr val="000000"/>
                </a:solidFill>
                <a:latin typeface="黑体" pitchFamily="18" charset="0"/>
                <a:cs typeface="Wingdings" pitchFamily="18" charset="0"/>
              </a:rPr>
              <a:t>）</a:t>
            </a:r>
            <a:r>
              <a:rPr lang="zh-CN" altLang="en-US" sz="3300" dirty="0">
                <a:solidFill>
                  <a:srgbClr val="000000"/>
                </a:solidFill>
                <a:latin typeface="黑体" pitchFamily="18" charset="0"/>
                <a:cs typeface="黑体" pitchFamily="18" charset="0"/>
              </a:rPr>
              <a:t>：</a:t>
            </a:r>
            <a:endParaRPr lang="en-US" altLang="zh-CN" sz="3300" dirty="0">
              <a:solidFill>
                <a:srgbClr val="000000"/>
              </a:solidFill>
              <a:latin typeface="黑体" pitchFamily="18" charset="0"/>
              <a:cs typeface="黑体" pitchFamily="18" charset="0"/>
            </a:endParaRPr>
          </a:p>
          <a:p>
            <a:r>
              <a:rPr lang="en-US" altLang="zh-CN" sz="3300" dirty="0">
                <a:solidFill>
                  <a:srgbClr val="4BACC6"/>
                </a:solidFill>
                <a:latin typeface="Wingdings" pitchFamily="18" charset="0"/>
              </a:rPr>
              <a:t>  </a:t>
            </a:r>
          </a:p>
          <a:p>
            <a:r>
              <a:rPr lang="en-US" altLang="zh-CN" sz="3300" dirty="0"/>
              <a:t>    </a:t>
            </a:r>
            <a:r>
              <a:rPr lang="zh-CN" altLang="zh-CN" sz="3300" dirty="0"/>
              <a:t>空值不区分大小写，</a:t>
            </a:r>
            <a:r>
              <a:rPr lang="en-US" altLang="zh-CN" sz="3300" dirty="0"/>
              <a:t>null</a:t>
            </a:r>
            <a:r>
              <a:rPr lang="zh-CN" altLang="zh-CN" sz="3300" dirty="0"/>
              <a:t>和</a:t>
            </a:r>
            <a:r>
              <a:rPr lang="en-US" altLang="zh-CN" sz="3300" dirty="0"/>
              <a:t>NULL</a:t>
            </a:r>
            <a:r>
              <a:rPr lang="zh-CN" altLang="zh-CN" sz="3300" dirty="0"/>
              <a:t>都可以。</a:t>
            </a:r>
            <a:endParaRPr lang="en-US" altLang="zh-CN" sz="3300" dirty="0"/>
          </a:p>
          <a:p>
            <a:r>
              <a:rPr lang="en-US" altLang="zh-CN" sz="3300" dirty="0"/>
              <a:t>    </a:t>
            </a:r>
            <a:r>
              <a:rPr lang="zh-CN" altLang="zh-CN" sz="3300" dirty="0"/>
              <a:t>被赋予空值的情况有以下</a:t>
            </a:r>
            <a:r>
              <a:rPr lang="en-US" altLang="zh-CN" sz="3300" dirty="0"/>
              <a:t>3</a:t>
            </a:r>
            <a:r>
              <a:rPr lang="zh-CN" altLang="zh-CN" sz="3300" dirty="0"/>
              <a:t>种：</a:t>
            </a:r>
            <a:endParaRPr lang="en-US" altLang="zh-CN" sz="3300" dirty="0"/>
          </a:p>
          <a:p>
            <a:r>
              <a:rPr lang="en-US" altLang="zh-CN" sz="3300" dirty="0"/>
              <a:t>	</a:t>
            </a:r>
            <a:r>
              <a:rPr lang="zh-CN" altLang="zh-CN" sz="3300" dirty="0"/>
              <a:t>未初始化的变量、</a:t>
            </a:r>
            <a:endParaRPr lang="en-US" altLang="zh-CN" sz="3300" dirty="0"/>
          </a:p>
          <a:p>
            <a:r>
              <a:rPr lang="en-US" altLang="zh-CN" sz="3300" dirty="0"/>
              <a:t>	</a:t>
            </a:r>
            <a:r>
              <a:rPr lang="zh-CN" altLang="zh-CN" sz="3300" dirty="0"/>
              <a:t>被赋予</a:t>
            </a:r>
            <a:r>
              <a:rPr lang="en-US" altLang="zh-CN" sz="3300" dirty="0"/>
              <a:t>null</a:t>
            </a:r>
            <a:r>
              <a:rPr lang="zh-CN" altLang="zh-CN" sz="3300" dirty="0"/>
              <a:t>、</a:t>
            </a:r>
            <a:endParaRPr lang="en-US" altLang="zh-CN" sz="3300" dirty="0"/>
          </a:p>
          <a:p>
            <a:r>
              <a:rPr lang="en-US" altLang="zh-CN" sz="3300" dirty="0"/>
              <a:t>	</a:t>
            </a:r>
            <a:r>
              <a:rPr lang="zh-CN" altLang="zh-CN" sz="3300" dirty="0"/>
              <a:t>被</a:t>
            </a:r>
            <a:r>
              <a:rPr lang="en-US" altLang="zh-CN" sz="3300" dirty="0"/>
              <a:t>unset</a:t>
            </a:r>
            <a:r>
              <a:rPr lang="zh-CN" altLang="zh-CN" sz="3300" dirty="0"/>
              <a:t>的变量。</a:t>
            </a:r>
            <a:endParaRPr lang="en-US" altLang="zh-CN" sz="3300" dirty="0"/>
          </a:p>
          <a:p>
            <a:endParaRPr lang="zh-CN" altLang="zh-CN" sz="3300" dirty="0"/>
          </a:p>
          <a:p>
            <a:r>
              <a:rPr lang="en-US" altLang="zh-CN" sz="3300" dirty="0"/>
              <a:t>    $n = ‘’;</a:t>
            </a:r>
            <a:r>
              <a:rPr lang="zh-CN" altLang="zh-CN" sz="3300" dirty="0"/>
              <a:t>请问</a:t>
            </a:r>
            <a:r>
              <a:rPr lang="en-US" altLang="zh-CN" sz="3300" dirty="0"/>
              <a:t>$n</a:t>
            </a:r>
            <a:r>
              <a:rPr lang="zh-CN" altLang="zh-CN" sz="3300" dirty="0"/>
              <a:t>是否为空类型？</a:t>
            </a:r>
          </a:p>
        </p:txBody>
      </p:sp>
      <p:pic>
        <p:nvPicPr>
          <p:cNvPr id="6" name="Picture 3"/>
          <p:cNvPicPr>
            <a:picLocks noChangeAspect="1" noChangeArrowheads="1"/>
          </p:cNvPicPr>
          <p:nvPr/>
        </p:nvPicPr>
        <p:blipFill>
          <a:blip r:embed="rId3" cstate="print"/>
          <a:srcRect/>
          <a:stretch>
            <a:fillRect/>
          </a:stretch>
        </p:blipFill>
        <p:spPr bwMode="auto">
          <a:xfrm>
            <a:off x="304761" y="4191970"/>
            <a:ext cx="1506870" cy="533524"/>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
          <p:cNvSpPr txBox="1"/>
          <p:nvPr/>
        </p:nvSpPr>
        <p:spPr>
          <a:xfrm>
            <a:off x="8533290" y="228653"/>
            <a:ext cx="3032882" cy="606390"/>
          </a:xfrm>
          <a:prstGeom prst="rect">
            <a:avLst/>
          </a:prstGeom>
          <a:noFill/>
        </p:spPr>
        <p:txBody>
          <a:bodyPr wrap="none" lIns="0" tIns="0" rIns="0" bIns="54425" rtlCol="0">
            <a:spAutoFit/>
          </a:bodyPr>
          <a:lstStyle/>
          <a:p>
            <a:pPr defTabSz="-756">
              <a:lnSpc>
                <a:spcPts val="4285"/>
              </a:lnSpc>
            </a:pPr>
            <a:r>
              <a:rPr lang="en-US" altLang="zh-CN" sz="4300" dirty="0">
                <a:solidFill>
                  <a:srgbClr val="004D73"/>
                </a:solidFill>
                <a:latin typeface="黑体" pitchFamily="18" charset="0"/>
                <a:cs typeface="黑体" pitchFamily="18" charset="0"/>
              </a:rPr>
              <a:t>PHP</a:t>
            </a:r>
            <a:r>
              <a:rPr lang="zh-CN" altLang="en-US" sz="4300" dirty="0">
                <a:solidFill>
                  <a:srgbClr val="004D73"/>
                </a:solidFill>
                <a:latin typeface="黑体" pitchFamily="18" charset="0"/>
                <a:cs typeface="黑体" pitchFamily="18" charset="0"/>
              </a:rPr>
              <a:t>语言优势</a:t>
            </a:r>
            <a:endParaRPr lang="en-US" altLang="zh-CN" sz="4300" dirty="0">
              <a:solidFill>
                <a:srgbClr val="004D73"/>
              </a:solidFill>
              <a:latin typeface="黑体" pitchFamily="18" charset="0"/>
              <a:cs typeface="黑体" pitchFamily="18" charset="0"/>
            </a:endParaRPr>
          </a:p>
        </p:txBody>
      </p:sp>
      <p:sp>
        <p:nvSpPr>
          <p:cNvPr id="8" name="TextBox 1"/>
          <p:cNvSpPr txBox="1"/>
          <p:nvPr/>
        </p:nvSpPr>
        <p:spPr>
          <a:xfrm>
            <a:off x="1015868" y="1067048"/>
            <a:ext cx="9527160" cy="1070619"/>
          </a:xfrm>
          <a:prstGeom prst="rect">
            <a:avLst/>
          </a:prstGeom>
          <a:noFill/>
        </p:spPr>
        <p:txBody>
          <a:bodyPr wrap="none" lIns="0" tIns="0" rIns="0" bIns="54425" rtlCol="0">
            <a:spAutoFit/>
          </a:bodyPr>
          <a:lstStyle/>
          <a:p>
            <a:pPr lvl="0"/>
            <a:r>
              <a:rPr lang="en-US" altLang="zh-CN" sz="3300" dirty="0">
                <a:solidFill>
                  <a:srgbClr val="4BACC6"/>
                </a:solidFill>
                <a:latin typeface="Wingdings" pitchFamily="18" charset="0"/>
                <a:cs typeface="Wingdings" pitchFamily="18" charset="0"/>
              </a:rPr>
              <a:t></a:t>
            </a:r>
            <a:r>
              <a:rPr lang="en-US" altLang="zh-CN" sz="3300" dirty="0"/>
              <a:t> PHP</a:t>
            </a:r>
            <a:r>
              <a:rPr lang="zh-CN" altLang="zh-CN" sz="3300" dirty="0"/>
              <a:t>是开源免费的。</a:t>
            </a:r>
            <a:endParaRPr lang="en-US" altLang="zh-CN" sz="3300" dirty="0"/>
          </a:p>
          <a:p>
            <a:pPr lvl="0"/>
            <a:r>
              <a:rPr lang="en-US" altLang="zh-CN" sz="3300" dirty="0">
                <a:solidFill>
                  <a:srgbClr val="4BACC6"/>
                </a:solidFill>
                <a:latin typeface="Wingdings" pitchFamily="18" charset="0"/>
                <a:cs typeface="Wingdings" pitchFamily="18" charset="0"/>
              </a:rPr>
              <a:t></a:t>
            </a:r>
            <a:r>
              <a:rPr lang="zh-CN" altLang="zh-CN" sz="3300" dirty="0"/>
              <a:t>使用</a:t>
            </a:r>
            <a:r>
              <a:rPr lang="en-US" altLang="zh-CN" sz="3300" dirty="0"/>
              <a:t>PHP</a:t>
            </a:r>
            <a:r>
              <a:rPr lang="zh-CN" altLang="zh-CN" sz="3300" dirty="0"/>
              <a:t>进行</a:t>
            </a:r>
            <a:r>
              <a:rPr lang="en-US" altLang="zh-CN" sz="3300" dirty="0"/>
              <a:t>Web</a:t>
            </a:r>
            <a:r>
              <a:rPr lang="zh-CN" altLang="zh-CN" sz="3300" dirty="0"/>
              <a:t>应用程序的开发具有以下优势：</a:t>
            </a:r>
          </a:p>
        </p:txBody>
      </p:sp>
      <p:sp>
        <p:nvSpPr>
          <p:cNvPr id="11" name="灯片编号占位符 10"/>
          <p:cNvSpPr>
            <a:spLocks noGrp="1"/>
          </p:cNvSpPr>
          <p:nvPr>
            <p:ph type="sldNum" sz="quarter" idx="12"/>
          </p:nvPr>
        </p:nvSpPr>
        <p:spPr/>
        <p:txBody>
          <a:bodyPr/>
          <a:lstStyle/>
          <a:p>
            <a:fld id="{B6F15528-21DE-4FAA-801E-634DDDAF4B2B}" type="slidenum">
              <a:rPr lang="en-US" smtClean="0"/>
              <a:pPr/>
              <a:t>4</a:t>
            </a:fld>
            <a:r>
              <a:rPr lang="en-US" dirty="0" smtClean="0"/>
              <a:t>/54</a:t>
            </a:r>
            <a:endParaRPr lang="en-US" dirty="0"/>
          </a:p>
        </p:txBody>
      </p:sp>
      <p:sp>
        <p:nvSpPr>
          <p:cNvPr id="6" name="TextBox 5"/>
          <p:cNvSpPr txBox="1"/>
          <p:nvPr/>
        </p:nvSpPr>
        <p:spPr>
          <a:xfrm>
            <a:off x="1320628" y="1981994"/>
            <a:ext cx="10463438" cy="5018949"/>
          </a:xfrm>
          <a:prstGeom prst="rect">
            <a:avLst/>
          </a:prstGeom>
          <a:noFill/>
        </p:spPr>
        <p:txBody>
          <a:bodyPr wrap="square" lIns="108850" tIns="54425" rIns="108850" bIns="54425" rtlCol="0">
            <a:spAutoFit/>
          </a:bodyPr>
          <a:lstStyle/>
          <a:p>
            <a:pPr lvl="0"/>
            <a:r>
              <a:rPr lang="en-US" altLang="zh-CN" dirty="0" smtClean="0">
                <a:solidFill>
                  <a:srgbClr val="4BACC6"/>
                </a:solidFill>
                <a:latin typeface="Wingdings" pitchFamily="18" charset="0"/>
                <a:cs typeface="Wingdings" pitchFamily="18" charset="0"/>
              </a:rPr>
              <a:t></a:t>
            </a:r>
            <a:r>
              <a:rPr lang="zh-CN" altLang="zh-CN" sz="2900" dirty="0"/>
              <a:t>安全性高：</a:t>
            </a:r>
            <a:r>
              <a:rPr lang="en-US" altLang="zh-CN" sz="2900" dirty="0"/>
              <a:t>PHP</a:t>
            </a:r>
            <a:r>
              <a:rPr lang="zh-CN" altLang="zh-CN" sz="2900" dirty="0"/>
              <a:t>具有公认的安全性能。</a:t>
            </a:r>
          </a:p>
          <a:p>
            <a:pPr lvl="0"/>
            <a:r>
              <a:rPr lang="en-US" altLang="zh-CN" dirty="0" smtClean="0">
                <a:solidFill>
                  <a:srgbClr val="4BACC6"/>
                </a:solidFill>
                <a:latin typeface="Wingdings" pitchFamily="18" charset="0"/>
                <a:cs typeface="Wingdings" pitchFamily="18" charset="0"/>
              </a:rPr>
              <a:t></a:t>
            </a:r>
            <a:r>
              <a:rPr lang="zh-CN" altLang="zh-CN" sz="2900" dirty="0"/>
              <a:t>跨平台特性：</a:t>
            </a:r>
            <a:r>
              <a:rPr lang="en-US" altLang="zh-CN" sz="2900" dirty="0"/>
              <a:t>PHP</a:t>
            </a:r>
            <a:r>
              <a:rPr lang="zh-CN" altLang="zh-CN" sz="2900" dirty="0"/>
              <a:t>几乎支持所有的操作系统平台，并且支持</a:t>
            </a:r>
            <a:r>
              <a:rPr lang="en-US" altLang="zh-CN" sz="2900" dirty="0"/>
              <a:t>Apache</a:t>
            </a:r>
            <a:r>
              <a:rPr lang="zh-CN" altLang="zh-CN" sz="2900" dirty="0"/>
              <a:t>、</a:t>
            </a:r>
            <a:r>
              <a:rPr lang="en-US" altLang="zh-CN" sz="2900" dirty="0"/>
              <a:t>IIS</a:t>
            </a:r>
            <a:r>
              <a:rPr lang="zh-CN" altLang="zh-CN" sz="2900" dirty="0"/>
              <a:t>等多种</a:t>
            </a:r>
            <a:r>
              <a:rPr lang="en-US" altLang="zh-CN" sz="2900" dirty="0"/>
              <a:t>Web</a:t>
            </a:r>
            <a:r>
              <a:rPr lang="zh-CN" altLang="zh-CN" sz="2900" dirty="0"/>
              <a:t>服务器，并以此广为流行。</a:t>
            </a:r>
            <a:endParaRPr lang="en-US" altLang="zh-CN" sz="2900" dirty="0"/>
          </a:p>
          <a:p>
            <a:pPr lvl="0"/>
            <a:r>
              <a:rPr lang="en-US" altLang="zh-CN" dirty="0" smtClean="0">
                <a:solidFill>
                  <a:srgbClr val="4BACC6"/>
                </a:solidFill>
                <a:latin typeface="Wingdings" pitchFamily="18" charset="0"/>
                <a:cs typeface="Wingdings" pitchFamily="18" charset="0"/>
              </a:rPr>
              <a:t></a:t>
            </a:r>
            <a:r>
              <a:rPr lang="zh-CN" altLang="zh-CN" sz="2900" dirty="0"/>
              <a:t>支持广泛的数据库</a:t>
            </a:r>
            <a:r>
              <a:rPr lang="en-US" altLang="zh-CN" sz="2900" dirty="0"/>
              <a:t>:</a:t>
            </a:r>
            <a:r>
              <a:rPr lang="zh-CN" altLang="zh-CN" sz="2900" dirty="0"/>
              <a:t>可操纵多种主流与非主流的数据库。</a:t>
            </a:r>
            <a:endParaRPr lang="en-US" altLang="zh-CN" sz="2900" dirty="0"/>
          </a:p>
          <a:p>
            <a:pPr lvl="0"/>
            <a:r>
              <a:rPr lang="en-US" altLang="zh-CN" dirty="0" smtClean="0">
                <a:solidFill>
                  <a:srgbClr val="4BACC6"/>
                </a:solidFill>
                <a:latin typeface="Wingdings" pitchFamily="18" charset="0"/>
                <a:cs typeface="Wingdings" pitchFamily="18" charset="0"/>
              </a:rPr>
              <a:t></a:t>
            </a:r>
            <a:r>
              <a:rPr lang="zh-CN" altLang="zh-CN" sz="2900" dirty="0"/>
              <a:t>易学性：</a:t>
            </a:r>
            <a:r>
              <a:rPr lang="en-US" altLang="zh-CN" sz="2900" dirty="0"/>
              <a:t>PHP</a:t>
            </a:r>
            <a:r>
              <a:rPr lang="zh-CN" altLang="zh-CN" sz="2900" dirty="0"/>
              <a:t>嵌入在</a:t>
            </a:r>
            <a:r>
              <a:rPr lang="en-US" altLang="zh-CN" sz="2900" dirty="0"/>
              <a:t>HTML</a:t>
            </a:r>
            <a:r>
              <a:rPr lang="zh-CN" altLang="zh-CN" sz="2900" dirty="0"/>
              <a:t>语言中，以脚本语言为主，内置丰富函数，语言简单、书写简单，方便学习掌握。</a:t>
            </a:r>
            <a:endParaRPr lang="en-US" altLang="zh-CN" sz="2900" dirty="0"/>
          </a:p>
          <a:p>
            <a:pPr lvl="0"/>
            <a:r>
              <a:rPr lang="en-US" altLang="zh-CN" dirty="0" smtClean="0">
                <a:solidFill>
                  <a:srgbClr val="4BACC6"/>
                </a:solidFill>
                <a:latin typeface="Wingdings" pitchFamily="18" charset="0"/>
                <a:cs typeface="Wingdings" pitchFamily="18" charset="0"/>
              </a:rPr>
              <a:t></a:t>
            </a:r>
            <a:r>
              <a:rPr lang="zh-CN" altLang="zh-CN" sz="2900" dirty="0"/>
              <a:t>执行速度快：占用系统资源少，代码执行速度快。</a:t>
            </a:r>
            <a:endParaRPr lang="en-US" altLang="zh-CN" sz="2900" dirty="0"/>
          </a:p>
          <a:p>
            <a:pPr lvl="0"/>
            <a:r>
              <a:rPr lang="en-US" altLang="zh-CN" sz="2900" dirty="0">
                <a:solidFill>
                  <a:srgbClr val="4BACC6"/>
                </a:solidFill>
                <a:latin typeface="Wingdings" pitchFamily="18" charset="0"/>
                <a:cs typeface="Wingdings" pitchFamily="18" charset="0"/>
              </a:rPr>
              <a:t></a:t>
            </a:r>
            <a:r>
              <a:rPr lang="zh-CN" altLang="zh-CN" sz="2900" dirty="0"/>
              <a:t>免费：软件都是免费使用。</a:t>
            </a:r>
            <a:endParaRPr lang="en-US" altLang="zh-CN" sz="2900" dirty="0"/>
          </a:p>
          <a:p>
            <a:pPr lvl="0"/>
            <a:r>
              <a:rPr lang="en-US" altLang="zh-CN" dirty="0" smtClean="0">
                <a:solidFill>
                  <a:srgbClr val="4BACC6"/>
                </a:solidFill>
                <a:latin typeface="Wingdings" pitchFamily="18" charset="0"/>
                <a:cs typeface="Wingdings" pitchFamily="18" charset="0"/>
              </a:rPr>
              <a:t></a:t>
            </a:r>
            <a:r>
              <a:rPr lang="zh-CN" altLang="zh-CN" sz="2900" dirty="0"/>
              <a:t>模板化：实现程序逻辑与用户界面分离。</a:t>
            </a:r>
            <a:endParaRPr lang="en-US" altLang="zh-CN" sz="2900" dirty="0"/>
          </a:p>
          <a:p>
            <a:pPr lvl="0"/>
            <a:r>
              <a:rPr lang="en-US" altLang="zh-CN" dirty="0" smtClean="0">
                <a:solidFill>
                  <a:srgbClr val="4BACC6"/>
                </a:solidFill>
                <a:latin typeface="Wingdings" pitchFamily="18" charset="0"/>
                <a:cs typeface="Wingdings" pitchFamily="18" charset="0"/>
              </a:rPr>
              <a:t></a:t>
            </a:r>
            <a:r>
              <a:rPr lang="zh-CN" altLang="zh-CN" sz="2900" dirty="0"/>
              <a:t>支持面向对象与过程：支持面向对象和过程的两种风格开发，并可向下兼容。</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1"/>
          <p:cNvSpPr txBox="1"/>
          <p:nvPr/>
        </p:nvSpPr>
        <p:spPr>
          <a:xfrm>
            <a:off x="5587273" y="279465"/>
            <a:ext cx="6298379" cy="606390"/>
          </a:xfrm>
          <a:prstGeom prst="rect">
            <a:avLst/>
          </a:prstGeom>
          <a:noFill/>
        </p:spPr>
        <p:txBody>
          <a:bodyPr wrap="square" lIns="0" tIns="0" rIns="0" bIns="54425" rtlCol="0">
            <a:spAutoFit/>
          </a:bodyPr>
          <a:lstStyle/>
          <a:p>
            <a:pPr algn="r" defTabSz="-756">
              <a:lnSpc>
                <a:spcPts val="4285"/>
              </a:lnSpc>
            </a:pPr>
            <a:r>
              <a:rPr lang="en-US" altLang="zh-CN" sz="4300" dirty="0">
                <a:solidFill>
                  <a:srgbClr val="004D73"/>
                </a:solidFill>
                <a:latin typeface="黑体" pitchFamily="18" charset="0"/>
                <a:cs typeface="黑体" pitchFamily="18" charset="0"/>
              </a:rPr>
              <a:t>PHP</a:t>
            </a:r>
            <a:r>
              <a:rPr lang="zh-CN" altLang="en-US" sz="4300" dirty="0">
                <a:solidFill>
                  <a:srgbClr val="004D73"/>
                </a:solidFill>
                <a:latin typeface="黑体" pitchFamily="18" charset="0"/>
                <a:cs typeface="黑体" pitchFamily="18" charset="0"/>
              </a:rPr>
              <a:t>数据类型检测</a:t>
            </a:r>
            <a:endParaRPr lang="en-US" altLang="zh-CN" sz="4300" dirty="0">
              <a:solidFill>
                <a:srgbClr val="004D73"/>
              </a:solidFill>
              <a:latin typeface="黑体" pitchFamily="18" charset="0"/>
              <a:cs typeface="黑体" pitchFamily="18" charset="0"/>
            </a:endParaRPr>
          </a:p>
        </p:txBody>
      </p:sp>
      <p:sp>
        <p:nvSpPr>
          <p:cNvPr id="14" name="灯片编号占位符 13"/>
          <p:cNvSpPr>
            <a:spLocks noGrp="1"/>
          </p:cNvSpPr>
          <p:nvPr>
            <p:ph type="sldNum" sz="quarter" idx="12"/>
          </p:nvPr>
        </p:nvSpPr>
        <p:spPr/>
        <p:txBody>
          <a:bodyPr/>
          <a:lstStyle/>
          <a:p>
            <a:fld id="{B6F15528-21DE-4FAA-801E-634DDDAF4B2B}" type="slidenum">
              <a:rPr lang="en-US" smtClean="0"/>
              <a:pPr/>
              <a:t>40</a:t>
            </a:fld>
            <a:r>
              <a:rPr lang="en-US" smtClean="0"/>
              <a:t>/54</a:t>
            </a:r>
            <a:endParaRPr lang="en-US" dirty="0"/>
          </a:p>
        </p:txBody>
      </p:sp>
      <p:sp>
        <p:nvSpPr>
          <p:cNvPr id="18" name="TextBox 17"/>
          <p:cNvSpPr txBox="1"/>
          <p:nvPr/>
        </p:nvSpPr>
        <p:spPr>
          <a:xfrm>
            <a:off x="2641256" y="1219483"/>
            <a:ext cx="7720595" cy="848577"/>
          </a:xfrm>
          <a:prstGeom prst="rect">
            <a:avLst/>
          </a:prstGeom>
          <a:noFill/>
        </p:spPr>
        <p:txBody>
          <a:bodyPr wrap="square" lIns="108850" tIns="54425" rIns="108850" bIns="54425" rtlCol="0">
            <a:spAutoFit/>
          </a:bodyPr>
          <a:lstStyle/>
          <a:p>
            <a:r>
              <a:rPr lang="zh-CN" altLang="zh-CN" sz="2400" dirty="0">
                <a:solidFill>
                  <a:srgbClr val="FFFFFF"/>
                </a:solidFill>
                <a:latin typeface="黑体" pitchFamily="18" charset="0"/>
                <a:cs typeface="黑体" pitchFamily="18" charset="0"/>
              </a:rPr>
              <a:t>现在我们需要存储一些学生的各科成绩，并且可以随意取出任意一个学生的各科成绩，此数组该如何定义呢？</a:t>
            </a:r>
            <a:endParaRPr lang="zh-CN" altLang="en-US" sz="2400" dirty="0">
              <a:solidFill>
                <a:srgbClr val="FFFFFF"/>
              </a:solidFill>
              <a:latin typeface="黑体" pitchFamily="18" charset="0"/>
              <a:cs typeface="黑体" pitchFamily="18" charset="0"/>
            </a:endParaRPr>
          </a:p>
        </p:txBody>
      </p:sp>
      <p:sp>
        <p:nvSpPr>
          <p:cNvPr id="10" name="TextBox 1"/>
          <p:cNvSpPr txBox="1"/>
          <p:nvPr/>
        </p:nvSpPr>
        <p:spPr>
          <a:xfrm>
            <a:off x="711108" y="1981659"/>
            <a:ext cx="9367949" cy="1439951"/>
          </a:xfrm>
          <a:prstGeom prst="rect">
            <a:avLst/>
          </a:prstGeom>
          <a:noFill/>
        </p:spPr>
        <p:txBody>
          <a:bodyPr wrap="none" lIns="0" tIns="0" rIns="0" bIns="54425" rtlCol="0">
            <a:spAutoFit/>
          </a:bodyPr>
          <a:lstStyle/>
          <a:p>
            <a:pPr defTabSz="-756">
              <a:lnSpc>
                <a:spcPts val="3571"/>
              </a:lnSpc>
            </a:pPr>
            <a:r>
              <a:rPr lang="en-US" altLang="zh-CN" sz="3300" dirty="0">
                <a:solidFill>
                  <a:srgbClr val="4BACC6"/>
                </a:solidFill>
                <a:latin typeface="Wingdings" pitchFamily="18" charset="0"/>
                <a:cs typeface="Wingdings" pitchFamily="18" charset="0"/>
              </a:rPr>
              <a:t></a:t>
            </a:r>
            <a:r>
              <a:rPr lang="zh-CN" altLang="zh-CN" sz="3300" dirty="0"/>
              <a:t>在</a:t>
            </a:r>
            <a:r>
              <a:rPr lang="en-US" altLang="zh-CN" sz="3300" dirty="0"/>
              <a:t>PHP</a:t>
            </a:r>
            <a:r>
              <a:rPr lang="zh-CN" altLang="zh-CN" sz="3300" dirty="0"/>
              <a:t>中还内置了检测数据类型的函数，可以对</a:t>
            </a:r>
            <a:endParaRPr lang="en-US" altLang="zh-CN" sz="3300" dirty="0"/>
          </a:p>
          <a:p>
            <a:pPr defTabSz="-756">
              <a:lnSpc>
                <a:spcPts val="3571"/>
              </a:lnSpc>
            </a:pPr>
            <a:r>
              <a:rPr lang="en-US" altLang="zh-CN" sz="3300" dirty="0"/>
              <a:t>     </a:t>
            </a:r>
            <a:r>
              <a:rPr lang="zh-CN" altLang="zh-CN" sz="3300" dirty="0"/>
              <a:t>变量进行类型的检测，判断是否属于某个类型，</a:t>
            </a:r>
            <a:endParaRPr lang="en-US" altLang="zh-CN" sz="3300" dirty="0"/>
          </a:p>
          <a:p>
            <a:pPr defTabSz="-756">
              <a:lnSpc>
                <a:spcPts val="3571"/>
              </a:lnSpc>
            </a:pPr>
            <a:r>
              <a:rPr lang="en-US" altLang="zh-CN" sz="3300" dirty="0"/>
              <a:t>     </a:t>
            </a:r>
            <a:r>
              <a:rPr lang="zh-CN" altLang="zh-CN" sz="3300" dirty="0"/>
              <a:t>如果符合则返回</a:t>
            </a:r>
            <a:r>
              <a:rPr lang="en-US" altLang="zh-CN" sz="3300" dirty="0"/>
              <a:t>true</a:t>
            </a:r>
            <a:r>
              <a:rPr lang="zh-CN" altLang="zh-CN" sz="3300" dirty="0"/>
              <a:t>，否则返回</a:t>
            </a:r>
            <a:r>
              <a:rPr lang="en-US" altLang="zh-CN" sz="3300" dirty="0"/>
              <a:t>false</a:t>
            </a:r>
            <a:endParaRPr lang="zh-CN" altLang="zh-CN" sz="33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1"/>
          <p:cNvSpPr txBox="1"/>
          <p:nvPr/>
        </p:nvSpPr>
        <p:spPr>
          <a:xfrm>
            <a:off x="5587273" y="279465"/>
            <a:ext cx="6298379" cy="606390"/>
          </a:xfrm>
          <a:prstGeom prst="rect">
            <a:avLst/>
          </a:prstGeom>
          <a:noFill/>
        </p:spPr>
        <p:txBody>
          <a:bodyPr wrap="square" lIns="0" tIns="0" rIns="0" bIns="54425" rtlCol="0">
            <a:spAutoFit/>
          </a:bodyPr>
          <a:lstStyle/>
          <a:p>
            <a:pPr algn="r" defTabSz="-756">
              <a:lnSpc>
                <a:spcPts val="4285"/>
              </a:lnSpc>
            </a:pPr>
            <a:r>
              <a:rPr lang="en-US" altLang="zh-CN" sz="4300" dirty="0">
                <a:solidFill>
                  <a:srgbClr val="004D73"/>
                </a:solidFill>
                <a:latin typeface="黑体" pitchFamily="18" charset="0"/>
                <a:cs typeface="黑体" pitchFamily="18" charset="0"/>
              </a:rPr>
              <a:t>PHP</a:t>
            </a:r>
            <a:r>
              <a:rPr lang="zh-CN" altLang="en-US" sz="4300" dirty="0">
                <a:solidFill>
                  <a:srgbClr val="004D73"/>
                </a:solidFill>
                <a:latin typeface="黑体" pitchFamily="18" charset="0"/>
                <a:cs typeface="黑体" pitchFamily="18" charset="0"/>
              </a:rPr>
              <a:t>数据类型检测</a:t>
            </a:r>
            <a:endParaRPr lang="en-US" altLang="zh-CN" sz="4300" dirty="0">
              <a:solidFill>
                <a:srgbClr val="004D73"/>
              </a:solidFill>
              <a:latin typeface="黑体" pitchFamily="18" charset="0"/>
              <a:cs typeface="黑体" pitchFamily="18" charset="0"/>
            </a:endParaRPr>
          </a:p>
        </p:txBody>
      </p:sp>
      <p:sp>
        <p:nvSpPr>
          <p:cNvPr id="14" name="灯片编号占位符 13"/>
          <p:cNvSpPr>
            <a:spLocks noGrp="1"/>
          </p:cNvSpPr>
          <p:nvPr>
            <p:ph type="sldNum" sz="quarter" idx="12"/>
          </p:nvPr>
        </p:nvSpPr>
        <p:spPr/>
        <p:txBody>
          <a:bodyPr/>
          <a:lstStyle/>
          <a:p>
            <a:fld id="{B6F15528-21DE-4FAA-801E-634DDDAF4B2B}" type="slidenum">
              <a:rPr lang="en-US" smtClean="0"/>
              <a:pPr/>
              <a:t>41</a:t>
            </a:fld>
            <a:r>
              <a:rPr lang="en-US" smtClean="0"/>
              <a:t>/54</a:t>
            </a:r>
            <a:endParaRPr lang="en-US" dirty="0"/>
          </a:p>
        </p:txBody>
      </p:sp>
      <p:sp>
        <p:nvSpPr>
          <p:cNvPr id="18" name="TextBox 17"/>
          <p:cNvSpPr txBox="1"/>
          <p:nvPr/>
        </p:nvSpPr>
        <p:spPr>
          <a:xfrm>
            <a:off x="2641256" y="1219483"/>
            <a:ext cx="7720595" cy="848577"/>
          </a:xfrm>
          <a:prstGeom prst="rect">
            <a:avLst/>
          </a:prstGeom>
          <a:noFill/>
        </p:spPr>
        <p:txBody>
          <a:bodyPr wrap="square" lIns="108850" tIns="54425" rIns="108850" bIns="54425" rtlCol="0">
            <a:spAutoFit/>
          </a:bodyPr>
          <a:lstStyle/>
          <a:p>
            <a:r>
              <a:rPr lang="zh-CN" altLang="zh-CN" sz="2400" dirty="0">
                <a:solidFill>
                  <a:srgbClr val="FFFFFF"/>
                </a:solidFill>
                <a:latin typeface="黑体" pitchFamily="18" charset="0"/>
                <a:cs typeface="黑体" pitchFamily="18" charset="0"/>
              </a:rPr>
              <a:t>现在我们需要存储一些学生的各科成绩，并且可以随意取出任意一个学生的各科成绩，此数组该如何定义呢？</a:t>
            </a:r>
            <a:endParaRPr lang="zh-CN" altLang="en-US" sz="2400" dirty="0">
              <a:solidFill>
                <a:srgbClr val="FFFFFF"/>
              </a:solidFill>
              <a:latin typeface="黑体" pitchFamily="18" charset="0"/>
              <a:cs typeface="黑体" pitchFamily="18" charset="0"/>
            </a:endParaRPr>
          </a:p>
        </p:txBody>
      </p:sp>
      <p:graphicFrame>
        <p:nvGraphicFramePr>
          <p:cNvPr id="7" name="表格 6"/>
          <p:cNvGraphicFramePr>
            <a:graphicFrameLocks noGrp="1"/>
          </p:cNvGraphicFramePr>
          <p:nvPr/>
        </p:nvGraphicFramePr>
        <p:xfrm>
          <a:off x="914281" y="1600571"/>
          <a:ext cx="10768198" cy="4252022"/>
        </p:xfrm>
        <a:graphic>
          <a:graphicData uri="http://schemas.openxmlformats.org/drawingml/2006/table">
            <a:tbl>
              <a:tblPr firstRow="1" bandRow="1">
                <a:tableStyleId>{5C22544A-7EE6-4342-B048-85BDC9FD1C3A}</a:tableStyleId>
              </a:tblPr>
              <a:tblGrid>
                <a:gridCol w="2946016"/>
                <a:gridCol w="4029609"/>
                <a:gridCol w="3792573"/>
              </a:tblGrid>
              <a:tr h="401875">
                <a:tc>
                  <a:txBody>
                    <a:bodyPr/>
                    <a:lstStyle/>
                    <a:p>
                      <a:pPr algn="ctr">
                        <a:lnSpc>
                          <a:spcPts val="2500"/>
                        </a:lnSpc>
                        <a:spcAft>
                          <a:spcPts val="0"/>
                        </a:spcAft>
                      </a:pPr>
                      <a:r>
                        <a:rPr lang="zh-CN" sz="1800" b="1" kern="100" dirty="0">
                          <a:latin typeface="Times New Roman"/>
                          <a:ea typeface="微软雅黑"/>
                          <a:cs typeface="微软雅黑"/>
                        </a:rPr>
                        <a:t>函数名</a:t>
                      </a:r>
                      <a:endParaRPr lang="zh-CN" sz="1800" kern="100" dirty="0">
                        <a:latin typeface="Times New Roman"/>
                        <a:ea typeface="微软雅黑"/>
                      </a:endParaRPr>
                    </a:p>
                  </a:txBody>
                  <a:tcPr marL="91428" marR="91428" marT="0" marB="0" anchor="ctr"/>
                </a:tc>
                <a:tc>
                  <a:txBody>
                    <a:bodyPr/>
                    <a:lstStyle/>
                    <a:p>
                      <a:pPr algn="ctr">
                        <a:lnSpc>
                          <a:spcPts val="2500"/>
                        </a:lnSpc>
                        <a:spcAft>
                          <a:spcPts val="0"/>
                        </a:spcAft>
                      </a:pPr>
                      <a:r>
                        <a:rPr lang="zh-CN" sz="1800" b="1" kern="100" dirty="0">
                          <a:latin typeface="Times New Roman"/>
                          <a:ea typeface="微软雅黑"/>
                          <a:cs typeface="微软雅黑"/>
                        </a:rPr>
                        <a:t>检测类型</a:t>
                      </a:r>
                      <a:endParaRPr lang="zh-CN" sz="1800" kern="100" dirty="0">
                        <a:latin typeface="Times New Roman"/>
                        <a:ea typeface="微软雅黑"/>
                      </a:endParaRPr>
                    </a:p>
                  </a:txBody>
                  <a:tcPr marL="91428" marR="91428" marT="0" marB="0" anchor="ctr"/>
                </a:tc>
                <a:tc>
                  <a:txBody>
                    <a:bodyPr/>
                    <a:lstStyle/>
                    <a:p>
                      <a:pPr algn="ctr">
                        <a:lnSpc>
                          <a:spcPts val="2500"/>
                        </a:lnSpc>
                        <a:spcAft>
                          <a:spcPts val="0"/>
                        </a:spcAft>
                      </a:pPr>
                      <a:r>
                        <a:rPr lang="zh-CN" sz="1800" b="1" kern="100" dirty="0">
                          <a:latin typeface="Times New Roman"/>
                          <a:ea typeface="微软雅黑"/>
                          <a:cs typeface="微软雅黑"/>
                        </a:rPr>
                        <a:t>举例</a:t>
                      </a:r>
                      <a:endParaRPr lang="zh-CN" sz="1800" kern="100" dirty="0">
                        <a:latin typeface="Times New Roman"/>
                        <a:ea typeface="微软雅黑"/>
                      </a:endParaRPr>
                    </a:p>
                  </a:txBody>
                  <a:tcPr marL="91428" marR="91428" marT="0" marB="0" anchor="ctr"/>
                </a:tc>
              </a:tr>
              <a:tr h="401875">
                <a:tc>
                  <a:txBody>
                    <a:bodyPr/>
                    <a:lstStyle/>
                    <a:p>
                      <a:pPr algn="ctr">
                        <a:lnSpc>
                          <a:spcPts val="2500"/>
                        </a:lnSpc>
                        <a:spcAft>
                          <a:spcPts val="0"/>
                        </a:spcAft>
                      </a:pPr>
                      <a:r>
                        <a:rPr lang="en-US" altLang="en-US" sz="1800" kern="1200" dirty="0" err="1">
                          <a:solidFill>
                            <a:schemeClr val="dk1"/>
                          </a:solidFill>
                          <a:latin typeface="+mn-lt"/>
                          <a:ea typeface="+mn-ea"/>
                          <a:cs typeface="+mn-cs"/>
                        </a:rPr>
                        <a:t>is_int/is_integer</a:t>
                      </a:r>
                      <a:endParaRPr lang="zh-CN" altLang="en-US" sz="1800" kern="1200" dirty="0">
                        <a:solidFill>
                          <a:schemeClr val="dk1"/>
                        </a:solidFill>
                        <a:latin typeface="+mn-lt"/>
                        <a:ea typeface="+mn-ea"/>
                        <a:cs typeface="+mn-cs"/>
                      </a:endParaRPr>
                    </a:p>
                  </a:txBody>
                  <a:tcPr marL="91428" marR="91428" marT="0" marB="0" anchor="ctr"/>
                </a:tc>
                <a:tc>
                  <a:txBody>
                    <a:bodyPr/>
                    <a:lstStyle/>
                    <a:p>
                      <a:pPr algn="ctr">
                        <a:lnSpc>
                          <a:spcPts val="2500"/>
                        </a:lnSpc>
                        <a:spcAft>
                          <a:spcPts val="0"/>
                        </a:spcAft>
                      </a:pPr>
                      <a:r>
                        <a:rPr lang="zh-CN" altLang="en-US" sz="1800" kern="1200" dirty="0">
                          <a:solidFill>
                            <a:schemeClr val="dk1"/>
                          </a:solidFill>
                          <a:latin typeface="+mn-lt"/>
                          <a:ea typeface="+mn-ea"/>
                          <a:cs typeface="+mn-cs"/>
                        </a:rPr>
                        <a:t>检查变量是否为整型</a:t>
                      </a:r>
                    </a:p>
                  </a:txBody>
                  <a:tcPr marL="91428" marR="91428" marT="0" marB="0" anchor="ctr"/>
                </a:tc>
                <a:tc>
                  <a:txBody>
                    <a:bodyPr/>
                    <a:lstStyle/>
                    <a:p>
                      <a:pPr algn="ctr">
                        <a:lnSpc>
                          <a:spcPts val="2500"/>
                        </a:lnSpc>
                        <a:spcAft>
                          <a:spcPts val="0"/>
                        </a:spcAft>
                      </a:pPr>
                      <a:r>
                        <a:rPr lang="en-US" altLang="en-US" sz="1800" kern="1200" dirty="0" err="1">
                          <a:solidFill>
                            <a:schemeClr val="dk1"/>
                          </a:solidFill>
                          <a:latin typeface="+mn-lt"/>
                          <a:ea typeface="+mn-ea"/>
                          <a:cs typeface="+mn-cs"/>
                        </a:rPr>
                        <a:t>is_int</a:t>
                      </a:r>
                      <a:r>
                        <a:rPr lang="en-US" altLang="en-US" sz="1800" kern="1200" dirty="0">
                          <a:solidFill>
                            <a:schemeClr val="dk1"/>
                          </a:solidFill>
                          <a:latin typeface="+mn-lt"/>
                          <a:ea typeface="+mn-ea"/>
                          <a:cs typeface="+mn-cs"/>
                        </a:rPr>
                        <a:t>(12)/</a:t>
                      </a:r>
                      <a:r>
                        <a:rPr lang="en-US" altLang="en-US" sz="1800" kern="1200" dirty="0" err="1" smtClean="0">
                          <a:solidFill>
                            <a:schemeClr val="dk1"/>
                          </a:solidFill>
                          <a:latin typeface="+mn-lt"/>
                          <a:ea typeface="+mn-ea"/>
                          <a:cs typeface="+mn-cs"/>
                        </a:rPr>
                        <a:t>is_int</a:t>
                      </a:r>
                      <a:r>
                        <a:rPr lang="en-US" altLang="en-US" sz="1800" kern="1200" dirty="0" smtClean="0">
                          <a:solidFill>
                            <a:schemeClr val="dk1"/>
                          </a:solidFill>
                          <a:latin typeface="+mn-lt"/>
                          <a:ea typeface="+mn-ea"/>
                          <a:cs typeface="+mn-cs"/>
                        </a:rPr>
                        <a:t>(’12</a:t>
                      </a:r>
                      <a:r>
                        <a:rPr lang="en-US" altLang="zh-CN" sz="1800" kern="1200" dirty="0" smtClean="0">
                          <a:solidFill>
                            <a:schemeClr val="dk1"/>
                          </a:solidFill>
                          <a:latin typeface="+mn-lt"/>
                          <a:ea typeface="+mn-ea"/>
                          <a:cs typeface="+mn-cs"/>
                        </a:rPr>
                        <a:t>’</a:t>
                      </a:r>
                      <a:r>
                        <a:rPr lang="en-US" altLang="en-US" sz="1800" kern="1200" dirty="0" smtClean="0">
                          <a:solidFill>
                            <a:schemeClr val="dk1"/>
                          </a:solidFill>
                          <a:latin typeface="+mn-lt"/>
                          <a:ea typeface="+mn-ea"/>
                          <a:cs typeface="+mn-cs"/>
                        </a:rPr>
                        <a:t>)</a:t>
                      </a:r>
                      <a:endParaRPr lang="zh-CN" altLang="en-US" sz="1800" kern="1200" dirty="0">
                        <a:solidFill>
                          <a:schemeClr val="dk1"/>
                        </a:solidFill>
                        <a:latin typeface="+mn-lt"/>
                        <a:ea typeface="+mn-ea"/>
                        <a:cs typeface="+mn-cs"/>
                      </a:endParaRPr>
                    </a:p>
                  </a:txBody>
                  <a:tcPr marL="91428" marR="91428" marT="0" marB="0" anchor="ctr"/>
                </a:tc>
              </a:tr>
              <a:tr h="401875">
                <a:tc>
                  <a:txBody>
                    <a:bodyPr/>
                    <a:lstStyle/>
                    <a:p>
                      <a:pPr algn="ctr">
                        <a:lnSpc>
                          <a:spcPts val="2500"/>
                        </a:lnSpc>
                        <a:spcAft>
                          <a:spcPts val="0"/>
                        </a:spcAft>
                      </a:pPr>
                      <a:r>
                        <a:rPr lang="en-US" altLang="en-US" sz="1800" kern="1200" dirty="0" err="1">
                          <a:solidFill>
                            <a:schemeClr val="dk1"/>
                          </a:solidFill>
                          <a:latin typeface="+mn-lt"/>
                          <a:ea typeface="+mn-ea"/>
                          <a:cs typeface="+mn-cs"/>
                        </a:rPr>
                        <a:t>is_float/is_double</a:t>
                      </a:r>
                      <a:endParaRPr lang="zh-CN" altLang="en-US" sz="1800" kern="1200" dirty="0">
                        <a:solidFill>
                          <a:schemeClr val="dk1"/>
                        </a:solidFill>
                        <a:latin typeface="+mn-lt"/>
                        <a:ea typeface="+mn-ea"/>
                        <a:cs typeface="+mn-cs"/>
                      </a:endParaRPr>
                    </a:p>
                  </a:txBody>
                  <a:tcPr marL="91428" marR="91428" marT="0" marB="0" anchor="ctr"/>
                </a:tc>
                <a:tc>
                  <a:txBody>
                    <a:bodyPr/>
                    <a:lstStyle/>
                    <a:p>
                      <a:pPr algn="ctr">
                        <a:lnSpc>
                          <a:spcPts val="2500"/>
                        </a:lnSpc>
                        <a:spcAft>
                          <a:spcPts val="0"/>
                        </a:spcAft>
                      </a:pPr>
                      <a:r>
                        <a:rPr lang="zh-CN" altLang="en-US" sz="1800" kern="1200" dirty="0">
                          <a:solidFill>
                            <a:schemeClr val="dk1"/>
                          </a:solidFill>
                          <a:latin typeface="+mn-lt"/>
                          <a:ea typeface="+mn-ea"/>
                          <a:cs typeface="+mn-cs"/>
                        </a:rPr>
                        <a:t>检查变量是否为浮点型</a:t>
                      </a:r>
                    </a:p>
                  </a:txBody>
                  <a:tcPr marL="91428" marR="91428" marT="0" marB="0" anchor="ctr"/>
                </a:tc>
                <a:tc>
                  <a:txBody>
                    <a:bodyPr/>
                    <a:lstStyle/>
                    <a:p>
                      <a:pPr algn="ctr">
                        <a:lnSpc>
                          <a:spcPts val="2500"/>
                        </a:lnSpc>
                        <a:spcAft>
                          <a:spcPts val="0"/>
                        </a:spcAft>
                      </a:pPr>
                      <a:r>
                        <a:rPr lang="en-US" altLang="en-US" sz="1800" kern="1200" dirty="0" err="1">
                          <a:solidFill>
                            <a:schemeClr val="dk1"/>
                          </a:solidFill>
                          <a:latin typeface="+mn-lt"/>
                          <a:ea typeface="+mn-ea"/>
                          <a:cs typeface="+mn-cs"/>
                        </a:rPr>
                        <a:t>is_float</a:t>
                      </a:r>
                      <a:r>
                        <a:rPr lang="en-US" altLang="en-US" sz="1800" kern="1200" dirty="0">
                          <a:solidFill>
                            <a:schemeClr val="dk1"/>
                          </a:solidFill>
                          <a:latin typeface="+mn-lt"/>
                          <a:ea typeface="+mn-ea"/>
                          <a:cs typeface="+mn-cs"/>
                        </a:rPr>
                        <a:t>(3.14)/</a:t>
                      </a:r>
                      <a:r>
                        <a:rPr lang="en-US" altLang="en-US" sz="1800" kern="1200" dirty="0" err="1" smtClean="0">
                          <a:solidFill>
                            <a:schemeClr val="dk1"/>
                          </a:solidFill>
                          <a:latin typeface="+mn-lt"/>
                          <a:ea typeface="+mn-ea"/>
                          <a:cs typeface="+mn-cs"/>
                        </a:rPr>
                        <a:t>is_float</a:t>
                      </a:r>
                      <a:r>
                        <a:rPr lang="en-US" altLang="en-US" sz="1800" kern="1200" dirty="0" smtClean="0">
                          <a:solidFill>
                            <a:schemeClr val="dk1"/>
                          </a:solidFill>
                          <a:latin typeface="+mn-lt"/>
                          <a:ea typeface="+mn-ea"/>
                          <a:cs typeface="+mn-cs"/>
                        </a:rPr>
                        <a:t>(‘2.12’)</a:t>
                      </a:r>
                      <a:endParaRPr lang="zh-CN" altLang="en-US" sz="1800" kern="1200" dirty="0">
                        <a:solidFill>
                          <a:schemeClr val="dk1"/>
                        </a:solidFill>
                        <a:latin typeface="+mn-lt"/>
                        <a:ea typeface="+mn-ea"/>
                        <a:cs typeface="+mn-cs"/>
                      </a:endParaRPr>
                    </a:p>
                  </a:txBody>
                  <a:tcPr marL="91428" marR="91428" marT="0" marB="0" anchor="ctr"/>
                </a:tc>
              </a:tr>
              <a:tr h="401875">
                <a:tc>
                  <a:txBody>
                    <a:bodyPr/>
                    <a:lstStyle/>
                    <a:p>
                      <a:pPr algn="ctr">
                        <a:lnSpc>
                          <a:spcPts val="2500"/>
                        </a:lnSpc>
                        <a:spcAft>
                          <a:spcPts val="0"/>
                        </a:spcAft>
                      </a:pPr>
                      <a:r>
                        <a:rPr lang="en-US" altLang="en-US" sz="1800" kern="1200" dirty="0" err="1">
                          <a:solidFill>
                            <a:schemeClr val="dk1"/>
                          </a:solidFill>
                          <a:latin typeface="+mn-lt"/>
                          <a:ea typeface="+mn-ea"/>
                          <a:cs typeface="+mn-cs"/>
                        </a:rPr>
                        <a:t>is_bool</a:t>
                      </a:r>
                      <a:endParaRPr lang="zh-CN" altLang="en-US" sz="1800" kern="1200" dirty="0">
                        <a:solidFill>
                          <a:schemeClr val="dk1"/>
                        </a:solidFill>
                        <a:latin typeface="+mn-lt"/>
                        <a:ea typeface="+mn-ea"/>
                        <a:cs typeface="+mn-cs"/>
                      </a:endParaRPr>
                    </a:p>
                  </a:txBody>
                  <a:tcPr marL="91428" marR="91428" marT="0" marB="0" anchor="ctr"/>
                </a:tc>
                <a:tc>
                  <a:txBody>
                    <a:bodyPr/>
                    <a:lstStyle/>
                    <a:p>
                      <a:pPr algn="ctr">
                        <a:lnSpc>
                          <a:spcPts val="2500"/>
                        </a:lnSpc>
                        <a:spcAft>
                          <a:spcPts val="0"/>
                        </a:spcAft>
                      </a:pPr>
                      <a:r>
                        <a:rPr lang="zh-CN" altLang="en-US" sz="1800" kern="1200" dirty="0">
                          <a:solidFill>
                            <a:schemeClr val="dk1"/>
                          </a:solidFill>
                          <a:latin typeface="+mn-lt"/>
                          <a:ea typeface="+mn-ea"/>
                          <a:cs typeface="+mn-cs"/>
                        </a:rPr>
                        <a:t>检查变量是否为布尔型</a:t>
                      </a:r>
                    </a:p>
                  </a:txBody>
                  <a:tcPr marL="91428" marR="91428" marT="0" marB="0" anchor="ctr"/>
                </a:tc>
                <a:tc>
                  <a:txBody>
                    <a:bodyPr/>
                    <a:lstStyle/>
                    <a:p>
                      <a:pPr algn="ctr">
                        <a:lnSpc>
                          <a:spcPts val="2500"/>
                        </a:lnSpc>
                        <a:spcAft>
                          <a:spcPts val="0"/>
                        </a:spcAft>
                      </a:pPr>
                      <a:r>
                        <a:rPr lang="en-US" altLang="en-US" sz="1800" kern="1200" dirty="0" err="1">
                          <a:solidFill>
                            <a:schemeClr val="dk1"/>
                          </a:solidFill>
                          <a:latin typeface="+mn-lt"/>
                          <a:ea typeface="+mn-ea"/>
                          <a:cs typeface="+mn-cs"/>
                        </a:rPr>
                        <a:t>is_bool</a:t>
                      </a:r>
                      <a:r>
                        <a:rPr lang="en-US" altLang="en-US" sz="1800" kern="1200" dirty="0">
                          <a:solidFill>
                            <a:schemeClr val="dk1"/>
                          </a:solidFill>
                          <a:latin typeface="+mn-lt"/>
                          <a:ea typeface="+mn-ea"/>
                          <a:cs typeface="+mn-cs"/>
                        </a:rPr>
                        <a:t>(true)</a:t>
                      </a:r>
                      <a:endParaRPr lang="zh-CN" altLang="en-US" sz="1800" kern="1200" dirty="0">
                        <a:solidFill>
                          <a:schemeClr val="dk1"/>
                        </a:solidFill>
                        <a:latin typeface="+mn-lt"/>
                        <a:ea typeface="+mn-ea"/>
                        <a:cs typeface="+mn-cs"/>
                      </a:endParaRPr>
                    </a:p>
                  </a:txBody>
                  <a:tcPr marL="91428" marR="91428" marT="0" marB="0" anchor="ctr"/>
                </a:tc>
              </a:tr>
              <a:tr h="401875">
                <a:tc>
                  <a:txBody>
                    <a:bodyPr/>
                    <a:lstStyle/>
                    <a:p>
                      <a:pPr algn="ctr">
                        <a:lnSpc>
                          <a:spcPts val="2500"/>
                        </a:lnSpc>
                        <a:spcAft>
                          <a:spcPts val="0"/>
                        </a:spcAft>
                      </a:pPr>
                      <a:r>
                        <a:rPr lang="en-US" altLang="en-US" sz="1800" kern="1200" dirty="0" err="1">
                          <a:solidFill>
                            <a:schemeClr val="dk1"/>
                          </a:solidFill>
                          <a:latin typeface="+mn-lt"/>
                          <a:ea typeface="+mn-ea"/>
                          <a:cs typeface="+mn-cs"/>
                        </a:rPr>
                        <a:t>is_string</a:t>
                      </a:r>
                      <a:endParaRPr lang="zh-CN" altLang="en-US" sz="1800" kern="1200" dirty="0">
                        <a:solidFill>
                          <a:schemeClr val="dk1"/>
                        </a:solidFill>
                        <a:latin typeface="+mn-lt"/>
                        <a:ea typeface="+mn-ea"/>
                        <a:cs typeface="+mn-cs"/>
                      </a:endParaRPr>
                    </a:p>
                  </a:txBody>
                  <a:tcPr marL="91428" marR="91428" marT="0" marB="0" anchor="ctr"/>
                </a:tc>
                <a:tc>
                  <a:txBody>
                    <a:bodyPr/>
                    <a:lstStyle/>
                    <a:p>
                      <a:pPr algn="ctr">
                        <a:lnSpc>
                          <a:spcPts val="2500"/>
                        </a:lnSpc>
                        <a:spcAft>
                          <a:spcPts val="0"/>
                        </a:spcAft>
                      </a:pPr>
                      <a:r>
                        <a:rPr lang="zh-CN" altLang="en-US" sz="1800" kern="1200" dirty="0">
                          <a:solidFill>
                            <a:schemeClr val="dk1"/>
                          </a:solidFill>
                          <a:latin typeface="+mn-lt"/>
                          <a:ea typeface="+mn-ea"/>
                          <a:cs typeface="+mn-cs"/>
                        </a:rPr>
                        <a:t>检查变量是否为字符串</a:t>
                      </a:r>
                    </a:p>
                  </a:txBody>
                  <a:tcPr marL="91428" marR="91428" marT="0" marB="0" anchor="ctr"/>
                </a:tc>
                <a:tc>
                  <a:txBody>
                    <a:bodyPr/>
                    <a:lstStyle/>
                    <a:p>
                      <a:pPr algn="ctr">
                        <a:lnSpc>
                          <a:spcPts val="2500"/>
                        </a:lnSpc>
                        <a:spcAft>
                          <a:spcPts val="0"/>
                        </a:spcAft>
                      </a:pPr>
                      <a:r>
                        <a:rPr lang="en-US" altLang="en-US" sz="1800" kern="1200" dirty="0" err="1" smtClean="0">
                          <a:solidFill>
                            <a:schemeClr val="dk1"/>
                          </a:solidFill>
                          <a:latin typeface="+mn-lt"/>
                          <a:ea typeface="+mn-ea"/>
                          <a:cs typeface="+mn-cs"/>
                        </a:rPr>
                        <a:t>is_string</a:t>
                      </a:r>
                      <a:r>
                        <a:rPr lang="en-US" altLang="en-US" sz="1800" kern="1200" dirty="0" smtClean="0">
                          <a:solidFill>
                            <a:schemeClr val="dk1"/>
                          </a:solidFill>
                          <a:latin typeface="+mn-lt"/>
                          <a:ea typeface="+mn-ea"/>
                          <a:cs typeface="+mn-cs"/>
                        </a:rPr>
                        <a:t>(‘</a:t>
                      </a:r>
                      <a:r>
                        <a:rPr lang="en-US" altLang="en-US" sz="1800" kern="1200" dirty="0" err="1" smtClean="0">
                          <a:solidFill>
                            <a:schemeClr val="dk1"/>
                          </a:solidFill>
                          <a:latin typeface="+mn-lt"/>
                          <a:ea typeface="+mn-ea"/>
                          <a:cs typeface="+mn-cs"/>
                        </a:rPr>
                        <a:t>php</a:t>
                      </a:r>
                      <a:r>
                        <a:rPr lang="en-US" altLang="zh-CN" sz="1800" kern="1200" dirty="0" smtClean="0">
                          <a:solidFill>
                            <a:schemeClr val="dk1"/>
                          </a:solidFill>
                          <a:latin typeface="+mn-lt"/>
                          <a:ea typeface="+mn-ea"/>
                          <a:cs typeface="+mn-cs"/>
                        </a:rPr>
                        <a:t>’</a:t>
                      </a:r>
                      <a:r>
                        <a:rPr lang="en-US" altLang="en-US" sz="1800" kern="1200" dirty="0" smtClean="0">
                          <a:solidFill>
                            <a:schemeClr val="dk1"/>
                          </a:solidFill>
                          <a:latin typeface="+mn-lt"/>
                          <a:ea typeface="+mn-ea"/>
                          <a:cs typeface="+mn-cs"/>
                        </a:rPr>
                        <a:t>)</a:t>
                      </a:r>
                      <a:endParaRPr lang="zh-CN" altLang="en-US" sz="1800" kern="1200" dirty="0">
                        <a:solidFill>
                          <a:schemeClr val="dk1"/>
                        </a:solidFill>
                        <a:latin typeface="+mn-lt"/>
                        <a:ea typeface="+mn-ea"/>
                        <a:cs typeface="+mn-cs"/>
                      </a:endParaRPr>
                    </a:p>
                  </a:txBody>
                  <a:tcPr marL="91428" marR="91428" marT="0" marB="0" anchor="ctr"/>
                </a:tc>
              </a:tr>
              <a:tr h="401875">
                <a:tc>
                  <a:txBody>
                    <a:bodyPr/>
                    <a:lstStyle/>
                    <a:p>
                      <a:pPr algn="ctr">
                        <a:lnSpc>
                          <a:spcPts val="2500"/>
                        </a:lnSpc>
                        <a:spcAft>
                          <a:spcPts val="0"/>
                        </a:spcAft>
                      </a:pPr>
                      <a:r>
                        <a:rPr lang="en-US" altLang="en-US" sz="1800" kern="1200" dirty="0" err="1">
                          <a:solidFill>
                            <a:schemeClr val="dk1"/>
                          </a:solidFill>
                          <a:latin typeface="+mn-lt"/>
                          <a:ea typeface="+mn-ea"/>
                          <a:cs typeface="+mn-cs"/>
                        </a:rPr>
                        <a:t>is_array</a:t>
                      </a:r>
                      <a:endParaRPr lang="zh-CN" altLang="en-US" sz="1800" kern="1200" dirty="0">
                        <a:solidFill>
                          <a:schemeClr val="dk1"/>
                        </a:solidFill>
                        <a:latin typeface="+mn-lt"/>
                        <a:ea typeface="+mn-ea"/>
                        <a:cs typeface="+mn-cs"/>
                      </a:endParaRPr>
                    </a:p>
                  </a:txBody>
                  <a:tcPr marL="91428" marR="91428" marT="0" marB="0" anchor="ctr"/>
                </a:tc>
                <a:tc>
                  <a:txBody>
                    <a:bodyPr/>
                    <a:lstStyle/>
                    <a:p>
                      <a:pPr algn="ctr">
                        <a:lnSpc>
                          <a:spcPts val="2500"/>
                        </a:lnSpc>
                        <a:spcAft>
                          <a:spcPts val="0"/>
                        </a:spcAft>
                      </a:pPr>
                      <a:r>
                        <a:rPr lang="zh-CN" altLang="en-US" sz="1800" kern="1200" dirty="0">
                          <a:solidFill>
                            <a:schemeClr val="dk1"/>
                          </a:solidFill>
                          <a:latin typeface="+mn-lt"/>
                          <a:ea typeface="+mn-ea"/>
                          <a:cs typeface="+mn-cs"/>
                        </a:rPr>
                        <a:t>检查变量是否为数组</a:t>
                      </a:r>
                    </a:p>
                  </a:txBody>
                  <a:tcPr marL="91428" marR="91428" marT="0" marB="0" anchor="ctr"/>
                </a:tc>
                <a:tc>
                  <a:txBody>
                    <a:bodyPr/>
                    <a:lstStyle/>
                    <a:p>
                      <a:pPr algn="ctr">
                        <a:lnSpc>
                          <a:spcPts val="2500"/>
                        </a:lnSpc>
                        <a:spcAft>
                          <a:spcPts val="0"/>
                        </a:spcAft>
                      </a:pPr>
                      <a:r>
                        <a:rPr lang="en-US" altLang="en-US" sz="1800" kern="1200" dirty="0" err="1">
                          <a:solidFill>
                            <a:schemeClr val="dk1"/>
                          </a:solidFill>
                          <a:latin typeface="+mn-lt"/>
                          <a:ea typeface="+mn-ea"/>
                          <a:cs typeface="+mn-cs"/>
                        </a:rPr>
                        <a:t>is_array</a:t>
                      </a:r>
                      <a:r>
                        <a:rPr lang="en-US" altLang="en-US" sz="1800" kern="1200" dirty="0">
                          <a:solidFill>
                            <a:schemeClr val="dk1"/>
                          </a:solidFill>
                          <a:latin typeface="+mn-lt"/>
                          <a:ea typeface="+mn-ea"/>
                          <a:cs typeface="+mn-cs"/>
                        </a:rPr>
                        <a:t>($</a:t>
                      </a:r>
                      <a:r>
                        <a:rPr lang="en-US" altLang="en-US" sz="1800" kern="1200" dirty="0" err="1">
                          <a:solidFill>
                            <a:schemeClr val="dk1"/>
                          </a:solidFill>
                          <a:latin typeface="+mn-lt"/>
                          <a:ea typeface="+mn-ea"/>
                          <a:cs typeface="+mn-cs"/>
                        </a:rPr>
                        <a:t>arr</a:t>
                      </a:r>
                      <a:r>
                        <a:rPr lang="en-US" altLang="en-US" sz="1800" kern="1200" dirty="0">
                          <a:solidFill>
                            <a:schemeClr val="dk1"/>
                          </a:solidFill>
                          <a:latin typeface="+mn-lt"/>
                          <a:ea typeface="+mn-ea"/>
                          <a:cs typeface="+mn-cs"/>
                        </a:rPr>
                        <a:t>)</a:t>
                      </a:r>
                      <a:endParaRPr lang="zh-CN" altLang="en-US" sz="1800" kern="1200" dirty="0">
                        <a:solidFill>
                          <a:schemeClr val="dk1"/>
                        </a:solidFill>
                        <a:latin typeface="+mn-lt"/>
                        <a:ea typeface="+mn-ea"/>
                        <a:cs typeface="+mn-cs"/>
                      </a:endParaRPr>
                    </a:p>
                  </a:txBody>
                  <a:tcPr marL="91428" marR="91428" marT="0" marB="0" anchor="ctr"/>
                </a:tc>
              </a:tr>
              <a:tr h="401875">
                <a:tc>
                  <a:txBody>
                    <a:bodyPr/>
                    <a:lstStyle/>
                    <a:p>
                      <a:pPr algn="ctr">
                        <a:lnSpc>
                          <a:spcPts val="2500"/>
                        </a:lnSpc>
                        <a:spcAft>
                          <a:spcPts val="0"/>
                        </a:spcAft>
                      </a:pPr>
                      <a:r>
                        <a:rPr lang="en-US" altLang="en-US" sz="1800" kern="1200" dirty="0" err="1">
                          <a:solidFill>
                            <a:schemeClr val="dk1"/>
                          </a:solidFill>
                          <a:latin typeface="+mn-lt"/>
                          <a:ea typeface="+mn-ea"/>
                          <a:cs typeface="+mn-cs"/>
                        </a:rPr>
                        <a:t>is_object</a:t>
                      </a:r>
                      <a:endParaRPr lang="zh-CN" altLang="en-US" sz="1800" kern="1200" dirty="0">
                        <a:solidFill>
                          <a:schemeClr val="dk1"/>
                        </a:solidFill>
                        <a:latin typeface="+mn-lt"/>
                        <a:ea typeface="+mn-ea"/>
                        <a:cs typeface="+mn-cs"/>
                      </a:endParaRPr>
                    </a:p>
                  </a:txBody>
                  <a:tcPr marL="91428" marR="91428" marT="0" marB="0" anchor="ctr"/>
                </a:tc>
                <a:tc>
                  <a:txBody>
                    <a:bodyPr/>
                    <a:lstStyle/>
                    <a:p>
                      <a:pPr algn="ctr">
                        <a:lnSpc>
                          <a:spcPts val="2500"/>
                        </a:lnSpc>
                        <a:spcAft>
                          <a:spcPts val="0"/>
                        </a:spcAft>
                      </a:pPr>
                      <a:r>
                        <a:rPr lang="zh-CN" altLang="en-US" sz="1800" kern="1200" dirty="0">
                          <a:solidFill>
                            <a:schemeClr val="dk1"/>
                          </a:solidFill>
                          <a:latin typeface="+mn-lt"/>
                          <a:ea typeface="+mn-ea"/>
                          <a:cs typeface="+mn-cs"/>
                        </a:rPr>
                        <a:t>检查变量是否为对象</a:t>
                      </a:r>
                    </a:p>
                  </a:txBody>
                  <a:tcPr marL="91428" marR="91428" marT="0" marB="0" anchor="ctr"/>
                </a:tc>
                <a:tc>
                  <a:txBody>
                    <a:bodyPr/>
                    <a:lstStyle/>
                    <a:p>
                      <a:pPr algn="ctr">
                        <a:lnSpc>
                          <a:spcPts val="2500"/>
                        </a:lnSpc>
                        <a:spcAft>
                          <a:spcPts val="0"/>
                        </a:spcAft>
                      </a:pPr>
                      <a:r>
                        <a:rPr lang="en-US" altLang="en-US" sz="1800" kern="1200" dirty="0" err="1">
                          <a:solidFill>
                            <a:schemeClr val="dk1"/>
                          </a:solidFill>
                          <a:latin typeface="+mn-lt"/>
                          <a:ea typeface="+mn-ea"/>
                          <a:cs typeface="+mn-cs"/>
                        </a:rPr>
                        <a:t>is_object</a:t>
                      </a:r>
                      <a:r>
                        <a:rPr lang="en-US" altLang="en-US" sz="1800" kern="1200" dirty="0">
                          <a:solidFill>
                            <a:schemeClr val="dk1"/>
                          </a:solidFill>
                          <a:latin typeface="+mn-lt"/>
                          <a:ea typeface="+mn-ea"/>
                          <a:cs typeface="+mn-cs"/>
                        </a:rPr>
                        <a:t>($</a:t>
                      </a:r>
                      <a:r>
                        <a:rPr lang="en-US" altLang="en-US" sz="1800" kern="1200" dirty="0" err="1">
                          <a:solidFill>
                            <a:schemeClr val="dk1"/>
                          </a:solidFill>
                          <a:latin typeface="+mn-lt"/>
                          <a:ea typeface="+mn-ea"/>
                          <a:cs typeface="+mn-cs"/>
                        </a:rPr>
                        <a:t>obj</a:t>
                      </a:r>
                      <a:r>
                        <a:rPr lang="en-US" altLang="en-US" sz="1800" kern="1200" dirty="0">
                          <a:solidFill>
                            <a:schemeClr val="dk1"/>
                          </a:solidFill>
                          <a:latin typeface="+mn-lt"/>
                          <a:ea typeface="+mn-ea"/>
                          <a:cs typeface="+mn-cs"/>
                        </a:rPr>
                        <a:t>)</a:t>
                      </a:r>
                      <a:endParaRPr lang="zh-CN" altLang="en-US" sz="1800" kern="1200" dirty="0">
                        <a:solidFill>
                          <a:schemeClr val="dk1"/>
                        </a:solidFill>
                        <a:latin typeface="+mn-lt"/>
                        <a:ea typeface="+mn-ea"/>
                        <a:cs typeface="+mn-cs"/>
                      </a:endParaRPr>
                    </a:p>
                  </a:txBody>
                  <a:tcPr marL="91428" marR="91428" marT="0" marB="0" anchor="ctr"/>
                </a:tc>
              </a:tr>
              <a:tr h="401875">
                <a:tc>
                  <a:txBody>
                    <a:bodyPr/>
                    <a:lstStyle/>
                    <a:p>
                      <a:pPr algn="ctr">
                        <a:lnSpc>
                          <a:spcPts val="2500"/>
                        </a:lnSpc>
                        <a:spcAft>
                          <a:spcPts val="0"/>
                        </a:spcAft>
                      </a:pPr>
                      <a:r>
                        <a:rPr lang="en-US" altLang="en-US" sz="1800" kern="1200" dirty="0" err="1">
                          <a:solidFill>
                            <a:schemeClr val="dk1"/>
                          </a:solidFill>
                          <a:latin typeface="+mn-lt"/>
                          <a:ea typeface="+mn-ea"/>
                          <a:cs typeface="+mn-cs"/>
                        </a:rPr>
                        <a:t>is_resource</a:t>
                      </a:r>
                      <a:endParaRPr lang="zh-CN" altLang="en-US" sz="1800" kern="1200" dirty="0">
                        <a:solidFill>
                          <a:schemeClr val="dk1"/>
                        </a:solidFill>
                        <a:latin typeface="+mn-lt"/>
                        <a:ea typeface="+mn-ea"/>
                        <a:cs typeface="+mn-cs"/>
                      </a:endParaRPr>
                    </a:p>
                  </a:txBody>
                  <a:tcPr marL="91428" marR="91428" marT="0" marB="0" anchor="ctr"/>
                </a:tc>
                <a:tc>
                  <a:txBody>
                    <a:bodyPr/>
                    <a:lstStyle/>
                    <a:p>
                      <a:pPr algn="ctr">
                        <a:lnSpc>
                          <a:spcPts val="2500"/>
                        </a:lnSpc>
                        <a:spcAft>
                          <a:spcPts val="0"/>
                        </a:spcAft>
                      </a:pPr>
                      <a:r>
                        <a:rPr lang="zh-CN" altLang="en-US" sz="1800" kern="1200" dirty="0">
                          <a:solidFill>
                            <a:schemeClr val="dk1"/>
                          </a:solidFill>
                          <a:latin typeface="+mn-lt"/>
                          <a:ea typeface="+mn-ea"/>
                          <a:cs typeface="+mn-cs"/>
                        </a:rPr>
                        <a:t>检查变量是否为资源类型</a:t>
                      </a:r>
                    </a:p>
                  </a:txBody>
                  <a:tcPr marL="91428" marR="91428" marT="0" marB="0" anchor="ctr"/>
                </a:tc>
                <a:tc>
                  <a:txBody>
                    <a:bodyPr/>
                    <a:lstStyle/>
                    <a:p>
                      <a:pPr algn="ctr">
                        <a:lnSpc>
                          <a:spcPts val="2500"/>
                        </a:lnSpc>
                        <a:spcAft>
                          <a:spcPts val="0"/>
                        </a:spcAft>
                      </a:pPr>
                      <a:r>
                        <a:rPr lang="en-US" altLang="en-US" sz="1800" kern="1200" dirty="0" err="1">
                          <a:solidFill>
                            <a:schemeClr val="dk1"/>
                          </a:solidFill>
                          <a:latin typeface="+mn-lt"/>
                          <a:ea typeface="+mn-ea"/>
                          <a:cs typeface="+mn-cs"/>
                        </a:rPr>
                        <a:t>is_resource</a:t>
                      </a:r>
                      <a:r>
                        <a:rPr lang="en-US" altLang="en-US" sz="1800" kern="1200" dirty="0">
                          <a:solidFill>
                            <a:schemeClr val="dk1"/>
                          </a:solidFill>
                          <a:latin typeface="+mn-lt"/>
                          <a:ea typeface="+mn-ea"/>
                          <a:cs typeface="+mn-cs"/>
                        </a:rPr>
                        <a:t>($resource)</a:t>
                      </a:r>
                      <a:endParaRPr lang="zh-CN" altLang="en-US" sz="1800" kern="1200" dirty="0">
                        <a:solidFill>
                          <a:schemeClr val="dk1"/>
                        </a:solidFill>
                        <a:latin typeface="+mn-lt"/>
                        <a:ea typeface="+mn-ea"/>
                        <a:cs typeface="+mn-cs"/>
                      </a:endParaRPr>
                    </a:p>
                  </a:txBody>
                  <a:tcPr marL="91428" marR="91428" marT="0" marB="0" anchor="ctr"/>
                </a:tc>
              </a:tr>
              <a:tr h="401875">
                <a:tc>
                  <a:txBody>
                    <a:bodyPr/>
                    <a:lstStyle/>
                    <a:p>
                      <a:pPr algn="ctr">
                        <a:lnSpc>
                          <a:spcPts val="2500"/>
                        </a:lnSpc>
                        <a:spcAft>
                          <a:spcPts val="0"/>
                        </a:spcAft>
                      </a:pPr>
                      <a:r>
                        <a:rPr lang="en-US" altLang="en-US" sz="1800" kern="1200" dirty="0" err="1">
                          <a:solidFill>
                            <a:schemeClr val="dk1"/>
                          </a:solidFill>
                          <a:latin typeface="+mn-lt"/>
                          <a:ea typeface="+mn-ea"/>
                          <a:cs typeface="+mn-cs"/>
                        </a:rPr>
                        <a:t>is_null</a:t>
                      </a:r>
                      <a:endParaRPr lang="zh-CN" altLang="en-US" sz="1800" kern="1200" dirty="0">
                        <a:solidFill>
                          <a:schemeClr val="dk1"/>
                        </a:solidFill>
                        <a:latin typeface="+mn-lt"/>
                        <a:ea typeface="+mn-ea"/>
                        <a:cs typeface="+mn-cs"/>
                      </a:endParaRPr>
                    </a:p>
                  </a:txBody>
                  <a:tcPr marL="91428" marR="91428" marT="0" marB="0" anchor="ctr"/>
                </a:tc>
                <a:tc>
                  <a:txBody>
                    <a:bodyPr/>
                    <a:lstStyle/>
                    <a:p>
                      <a:pPr algn="ctr">
                        <a:lnSpc>
                          <a:spcPts val="2500"/>
                        </a:lnSpc>
                        <a:spcAft>
                          <a:spcPts val="0"/>
                        </a:spcAft>
                      </a:pPr>
                      <a:r>
                        <a:rPr lang="zh-CN" altLang="en-US" sz="1800" kern="1200" dirty="0">
                          <a:solidFill>
                            <a:schemeClr val="dk1"/>
                          </a:solidFill>
                          <a:latin typeface="+mn-lt"/>
                          <a:ea typeface="+mn-ea"/>
                          <a:cs typeface="+mn-cs"/>
                        </a:rPr>
                        <a:t>检查变量是否为空</a:t>
                      </a:r>
                    </a:p>
                  </a:txBody>
                  <a:tcPr marL="91428" marR="91428" marT="0" marB="0" anchor="ctr"/>
                </a:tc>
                <a:tc>
                  <a:txBody>
                    <a:bodyPr/>
                    <a:lstStyle/>
                    <a:p>
                      <a:pPr algn="ctr">
                        <a:lnSpc>
                          <a:spcPts val="2500"/>
                        </a:lnSpc>
                        <a:spcAft>
                          <a:spcPts val="0"/>
                        </a:spcAft>
                      </a:pPr>
                      <a:r>
                        <a:rPr lang="en-US" altLang="en-US" sz="1800" kern="1200" dirty="0" err="1">
                          <a:solidFill>
                            <a:schemeClr val="dk1"/>
                          </a:solidFill>
                          <a:latin typeface="+mn-lt"/>
                          <a:ea typeface="+mn-ea"/>
                          <a:cs typeface="+mn-cs"/>
                        </a:rPr>
                        <a:t>is_null</a:t>
                      </a:r>
                      <a:r>
                        <a:rPr lang="en-US" altLang="en-US" sz="1800" kern="1200" dirty="0">
                          <a:solidFill>
                            <a:schemeClr val="dk1"/>
                          </a:solidFill>
                          <a:latin typeface="+mn-lt"/>
                          <a:ea typeface="+mn-ea"/>
                          <a:cs typeface="+mn-cs"/>
                        </a:rPr>
                        <a:t>(null)/</a:t>
                      </a:r>
                      <a:r>
                        <a:rPr lang="en-US" altLang="en-US" sz="1800" kern="1200" dirty="0" err="1">
                          <a:solidFill>
                            <a:schemeClr val="dk1"/>
                          </a:solidFill>
                          <a:latin typeface="+mn-lt"/>
                          <a:ea typeface="+mn-ea"/>
                          <a:cs typeface="+mn-cs"/>
                        </a:rPr>
                        <a:t>is_null</a:t>
                      </a:r>
                      <a:r>
                        <a:rPr lang="en-US" altLang="en-US" sz="1800" kern="1200" dirty="0">
                          <a:solidFill>
                            <a:schemeClr val="dk1"/>
                          </a:solidFill>
                          <a:latin typeface="+mn-lt"/>
                          <a:ea typeface="+mn-ea"/>
                          <a:cs typeface="+mn-cs"/>
                        </a:rPr>
                        <a:t>()</a:t>
                      </a:r>
                      <a:endParaRPr lang="zh-CN" altLang="en-US" sz="1800" kern="1200" dirty="0">
                        <a:solidFill>
                          <a:schemeClr val="dk1"/>
                        </a:solidFill>
                        <a:latin typeface="+mn-lt"/>
                        <a:ea typeface="+mn-ea"/>
                        <a:cs typeface="+mn-cs"/>
                      </a:endParaRPr>
                    </a:p>
                  </a:txBody>
                  <a:tcPr marL="91428" marR="91428" marT="0" marB="0" anchor="ctr"/>
                </a:tc>
              </a:tr>
              <a:tr h="635147">
                <a:tc>
                  <a:txBody>
                    <a:bodyPr/>
                    <a:lstStyle/>
                    <a:p>
                      <a:pPr algn="ctr">
                        <a:lnSpc>
                          <a:spcPts val="2500"/>
                        </a:lnSpc>
                        <a:spcAft>
                          <a:spcPts val="0"/>
                        </a:spcAft>
                      </a:pPr>
                      <a:r>
                        <a:rPr lang="en-US" altLang="en-US" sz="1800" kern="1200" dirty="0" err="1">
                          <a:solidFill>
                            <a:schemeClr val="dk1"/>
                          </a:solidFill>
                          <a:latin typeface="+mn-lt"/>
                          <a:ea typeface="+mn-ea"/>
                          <a:cs typeface="+mn-cs"/>
                        </a:rPr>
                        <a:t>is_numeric</a:t>
                      </a:r>
                      <a:endParaRPr lang="zh-CN" altLang="en-US" sz="1800" kern="1200" dirty="0">
                        <a:solidFill>
                          <a:schemeClr val="dk1"/>
                        </a:solidFill>
                        <a:latin typeface="+mn-lt"/>
                        <a:ea typeface="+mn-ea"/>
                        <a:cs typeface="+mn-cs"/>
                      </a:endParaRPr>
                    </a:p>
                  </a:txBody>
                  <a:tcPr marL="91428" marR="91428" marT="0" marB="0" anchor="ctr"/>
                </a:tc>
                <a:tc>
                  <a:txBody>
                    <a:bodyPr/>
                    <a:lstStyle/>
                    <a:p>
                      <a:pPr algn="ctr">
                        <a:lnSpc>
                          <a:spcPts val="2500"/>
                        </a:lnSpc>
                        <a:spcAft>
                          <a:spcPts val="0"/>
                        </a:spcAft>
                      </a:pPr>
                      <a:r>
                        <a:rPr lang="zh-CN" altLang="en-US" sz="1800" kern="1200" dirty="0">
                          <a:solidFill>
                            <a:schemeClr val="dk1"/>
                          </a:solidFill>
                          <a:latin typeface="+mn-lt"/>
                          <a:ea typeface="+mn-ea"/>
                          <a:cs typeface="+mn-cs"/>
                        </a:rPr>
                        <a:t>检查变量是否为数字或由数字组成的字符串</a:t>
                      </a:r>
                    </a:p>
                  </a:txBody>
                  <a:tcPr marL="91428" marR="91428" marT="0" marB="0" anchor="ctr"/>
                </a:tc>
                <a:tc>
                  <a:txBody>
                    <a:bodyPr/>
                    <a:lstStyle/>
                    <a:p>
                      <a:pPr algn="ctr">
                        <a:lnSpc>
                          <a:spcPts val="2500"/>
                        </a:lnSpc>
                        <a:spcAft>
                          <a:spcPts val="0"/>
                        </a:spcAft>
                      </a:pPr>
                      <a:r>
                        <a:rPr lang="en-US" altLang="en-US" sz="1800" kern="1200" dirty="0" err="1" smtClean="0">
                          <a:solidFill>
                            <a:schemeClr val="dk1"/>
                          </a:solidFill>
                          <a:latin typeface="+mn-lt"/>
                          <a:ea typeface="+mn-ea"/>
                          <a:cs typeface="+mn-cs"/>
                        </a:rPr>
                        <a:t>is_numeric</a:t>
                      </a:r>
                      <a:r>
                        <a:rPr lang="en-US" altLang="en-US" sz="1800" kern="1200" dirty="0" smtClean="0">
                          <a:solidFill>
                            <a:schemeClr val="dk1"/>
                          </a:solidFill>
                          <a:latin typeface="+mn-lt"/>
                          <a:ea typeface="+mn-ea"/>
                          <a:cs typeface="+mn-cs"/>
                        </a:rPr>
                        <a:t>(‘5</a:t>
                      </a:r>
                      <a:r>
                        <a:rPr lang="en-US" altLang="zh-CN" sz="1800" kern="1200" dirty="0" smtClean="0">
                          <a:solidFill>
                            <a:schemeClr val="dk1"/>
                          </a:solidFill>
                          <a:latin typeface="+mn-lt"/>
                          <a:ea typeface="+mn-ea"/>
                          <a:cs typeface="+mn-cs"/>
                        </a:rPr>
                        <a:t>’</a:t>
                      </a:r>
                      <a:r>
                        <a:rPr lang="en-US" altLang="en-US" sz="1800" kern="1200" dirty="0" smtClean="0">
                          <a:solidFill>
                            <a:schemeClr val="dk1"/>
                          </a:solidFill>
                          <a:latin typeface="+mn-lt"/>
                          <a:ea typeface="+mn-ea"/>
                          <a:cs typeface="+mn-cs"/>
                        </a:rPr>
                        <a:t>)/</a:t>
                      </a:r>
                      <a:r>
                        <a:rPr lang="en-US" altLang="en-US" sz="1800" kern="1200" dirty="0" err="1">
                          <a:solidFill>
                            <a:schemeClr val="dk1"/>
                          </a:solidFill>
                          <a:latin typeface="+mn-lt"/>
                          <a:ea typeface="+mn-ea"/>
                          <a:cs typeface="+mn-cs"/>
                        </a:rPr>
                        <a:t>is_numeric</a:t>
                      </a:r>
                      <a:r>
                        <a:rPr lang="en-US" altLang="en-US" sz="1800" kern="1200" dirty="0" smtClean="0">
                          <a:solidFill>
                            <a:schemeClr val="dk1"/>
                          </a:solidFill>
                          <a:latin typeface="+mn-lt"/>
                          <a:ea typeface="+mn-ea"/>
                          <a:cs typeface="+mn-cs"/>
                        </a:rPr>
                        <a:t>(</a:t>
                      </a:r>
                      <a:r>
                        <a:rPr lang="en-US" altLang="zh-CN" sz="1800" kern="1200" dirty="0" smtClean="0">
                          <a:solidFill>
                            <a:schemeClr val="dk1"/>
                          </a:solidFill>
                          <a:latin typeface="+mn-lt"/>
                          <a:ea typeface="+mn-ea"/>
                          <a:cs typeface="+mn-cs"/>
                        </a:rPr>
                        <a:t>‘</a:t>
                      </a:r>
                      <a:r>
                        <a:rPr lang="en-US" altLang="en-US" sz="1800" kern="1200" dirty="0" smtClean="0">
                          <a:solidFill>
                            <a:schemeClr val="dk1"/>
                          </a:solidFill>
                          <a:latin typeface="+mn-lt"/>
                          <a:ea typeface="+mn-ea"/>
                          <a:cs typeface="+mn-cs"/>
                        </a:rPr>
                        <a:t>a6</a:t>
                      </a:r>
                      <a:r>
                        <a:rPr lang="en-US" altLang="zh-CN" sz="1800" kern="1200" dirty="0" smtClean="0">
                          <a:solidFill>
                            <a:schemeClr val="dk1"/>
                          </a:solidFill>
                          <a:latin typeface="+mn-lt"/>
                          <a:ea typeface="+mn-ea"/>
                          <a:cs typeface="+mn-cs"/>
                        </a:rPr>
                        <a:t>’</a:t>
                      </a:r>
                      <a:r>
                        <a:rPr lang="en-US" altLang="en-US" sz="1800" kern="1200" dirty="0" smtClean="0">
                          <a:solidFill>
                            <a:schemeClr val="dk1"/>
                          </a:solidFill>
                          <a:latin typeface="+mn-lt"/>
                          <a:ea typeface="+mn-ea"/>
                          <a:cs typeface="+mn-cs"/>
                        </a:rPr>
                        <a:t>)</a:t>
                      </a:r>
                      <a:endParaRPr lang="zh-CN" altLang="en-US" sz="1800" kern="1200" dirty="0">
                        <a:solidFill>
                          <a:schemeClr val="dk1"/>
                        </a:solidFill>
                        <a:latin typeface="+mn-lt"/>
                        <a:ea typeface="+mn-ea"/>
                        <a:cs typeface="+mn-cs"/>
                      </a:endParaRPr>
                    </a:p>
                  </a:txBody>
                  <a:tcPr marL="91428" marR="91428" marT="0" marB="0" anchor="ctr"/>
                </a:tc>
              </a:tr>
            </a:tbl>
          </a:graphicData>
        </a:graphic>
      </p:graphicFrame>
      <p:sp>
        <p:nvSpPr>
          <p:cNvPr id="9" name="TextBox 8"/>
          <p:cNvSpPr txBox="1"/>
          <p:nvPr/>
        </p:nvSpPr>
        <p:spPr>
          <a:xfrm>
            <a:off x="3758711" y="1067047"/>
            <a:ext cx="3961884" cy="433078"/>
          </a:xfrm>
          <a:prstGeom prst="rect">
            <a:avLst/>
          </a:prstGeom>
          <a:noFill/>
        </p:spPr>
        <p:txBody>
          <a:bodyPr wrap="square" lIns="108850" tIns="54425" rIns="108850" bIns="54425" rtlCol="0">
            <a:spAutoFit/>
          </a:bodyPr>
          <a:lstStyle/>
          <a:p>
            <a:r>
              <a:rPr lang="zh-CN" altLang="en-US" dirty="0" smtClean="0"/>
              <a:t>    用于数据类型检测的函数</a:t>
            </a:r>
            <a:endParaRPr lang="zh-CN" alt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1"/>
          <p:cNvSpPr txBox="1"/>
          <p:nvPr/>
        </p:nvSpPr>
        <p:spPr>
          <a:xfrm>
            <a:off x="5587273" y="279465"/>
            <a:ext cx="6298379" cy="606390"/>
          </a:xfrm>
          <a:prstGeom prst="rect">
            <a:avLst/>
          </a:prstGeom>
          <a:noFill/>
        </p:spPr>
        <p:txBody>
          <a:bodyPr wrap="square" lIns="0" tIns="0" rIns="0" bIns="54425" rtlCol="0">
            <a:spAutoFit/>
          </a:bodyPr>
          <a:lstStyle/>
          <a:p>
            <a:pPr algn="r" defTabSz="-756">
              <a:lnSpc>
                <a:spcPts val="4285"/>
              </a:lnSpc>
            </a:pPr>
            <a:r>
              <a:rPr lang="zh-CN" altLang="en-US" sz="4300" dirty="0">
                <a:solidFill>
                  <a:srgbClr val="004D73"/>
                </a:solidFill>
                <a:latin typeface="黑体" pitchFamily="18" charset="0"/>
                <a:cs typeface="黑体" pitchFamily="18" charset="0"/>
              </a:rPr>
              <a:t>数据类型转换</a:t>
            </a:r>
            <a:endParaRPr lang="en-US" altLang="zh-CN" sz="4300" dirty="0">
              <a:solidFill>
                <a:srgbClr val="004D73"/>
              </a:solidFill>
              <a:latin typeface="黑体" pitchFamily="18" charset="0"/>
              <a:cs typeface="黑体" pitchFamily="18" charset="0"/>
            </a:endParaRPr>
          </a:p>
        </p:txBody>
      </p:sp>
      <p:sp>
        <p:nvSpPr>
          <p:cNvPr id="14" name="灯片编号占位符 13"/>
          <p:cNvSpPr>
            <a:spLocks noGrp="1"/>
          </p:cNvSpPr>
          <p:nvPr>
            <p:ph type="sldNum" sz="quarter" idx="12"/>
          </p:nvPr>
        </p:nvSpPr>
        <p:spPr/>
        <p:txBody>
          <a:bodyPr/>
          <a:lstStyle/>
          <a:p>
            <a:fld id="{B6F15528-21DE-4FAA-801E-634DDDAF4B2B}" type="slidenum">
              <a:rPr lang="en-US" smtClean="0"/>
              <a:pPr/>
              <a:t>42</a:t>
            </a:fld>
            <a:r>
              <a:rPr lang="en-US" smtClean="0"/>
              <a:t>/54</a:t>
            </a:r>
            <a:endParaRPr lang="en-US" dirty="0"/>
          </a:p>
        </p:txBody>
      </p:sp>
      <p:sp>
        <p:nvSpPr>
          <p:cNvPr id="18" name="TextBox 17"/>
          <p:cNvSpPr txBox="1"/>
          <p:nvPr/>
        </p:nvSpPr>
        <p:spPr>
          <a:xfrm>
            <a:off x="1015868" y="1067047"/>
            <a:ext cx="10361851" cy="1864239"/>
          </a:xfrm>
          <a:prstGeom prst="rect">
            <a:avLst/>
          </a:prstGeom>
          <a:noFill/>
        </p:spPr>
        <p:txBody>
          <a:bodyPr wrap="square" lIns="108850" tIns="54425" rIns="108850" bIns="54425" rtlCol="0">
            <a:spAutoFit/>
          </a:bodyPr>
          <a:lstStyle/>
          <a:p>
            <a:r>
              <a:rPr lang="en-US" altLang="zh-CN" sz="3300" dirty="0"/>
              <a:t>PHP</a:t>
            </a:r>
            <a:r>
              <a:rPr lang="zh-CN" altLang="zh-CN" sz="3300" dirty="0"/>
              <a:t>中的数据类型转换分为自动类型转换和强制类型转换两大种情况。</a:t>
            </a:r>
          </a:p>
          <a:p>
            <a:r>
              <a:rPr lang="zh-CN" altLang="zh-CN" sz="2400" dirty="0">
                <a:solidFill>
                  <a:srgbClr val="FFFFFF"/>
                </a:solidFill>
                <a:latin typeface="黑体" pitchFamily="18" charset="0"/>
                <a:cs typeface="黑体" pitchFamily="18" charset="0"/>
              </a:rPr>
              <a:t>现在我们需要存储一些学生的各科成绩，并且可以随意取出任意一个学生的各科成绩，此数组该如何定义呢？</a:t>
            </a:r>
            <a:endParaRPr lang="zh-CN" altLang="en-US" sz="2400" dirty="0">
              <a:solidFill>
                <a:srgbClr val="FFFFFF"/>
              </a:solidFill>
              <a:latin typeface="黑体" pitchFamily="18" charset="0"/>
              <a:cs typeface="黑体" pitchFamily="18" charset="0"/>
            </a:endParaRPr>
          </a:p>
        </p:txBody>
      </p:sp>
      <p:sp>
        <p:nvSpPr>
          <p:cNvPr id="10" name="TextBox 1"/>
          <p:cNvSpPr txBox="1"/>
          <p:nvPr/>
        </p:nvSpPr>
        <p:spPr>
          <a:xfrm>
            <a:off x="711107" y="2210312"/>
            <a:ext cx="8925520" cy="1901616"/>
          </a:xfrm>
          <a:prstGeom prst="rect">
            <a:avLst/>
          </a:prstGeom>
          <a:noFill/>
        </p:spPr>
        <p:txBody>
          <a:bodyPr wrap="none" lIns="0" tIns="0" rIns="0" bIns="54425" rtlCol="0">
            <a:spAutoFit/>
          </a:bodyPr>
          <a:lstStyle/>
          <a:p>
            <a:pPr defTabSz="-756">
              <a:lnSpc>
                <a:spcPts val="3571"/>
              </a:lnSpc>
            </a:pPr>
            <a:r>
              <a:rPr lang="en-US" altLang="zh-CN" sz="3300" dirty="0">
                <a:solidFill>
                  <a:srgbClr val="4BACC6"/>
                </a:solidFill>
                <a:latin typeface="Wingdings" pitchFamily="18" charset="0"/>
                <a:cs typeface="Wingdings" pitchFamily="18" charset="0"/>
              </a:rPr>
              <a:t></a:t>
            </a:r>
            <a:r>
              <a:rPr lang="zh-CN" altLang="en-US" sz="3300" dirty="0"/>
              <a:t>自动类型转换</a:t>
            </a:r>
            <a:endParaRPr lang="en-US" altLang="zh-CN" sz="3300" dirty="0"/>
          </a:p>
          <a:p>
            <a:pPr defTabSz="-756">
              <a:lnSpc>
                <a:spcPts val="3571"/>
              </a:lnSpc>
            </a:pPr>
            <a:r>
              <a:rPr lang="en-US" altLang="zh-CN" sz="3300" dirty="0"/>
              <a:t>		      </a:t>
            </a:r>
            <a:r>
              <a:rPr lang="zh-CN" altLang="zh-CN" sz="2900" dirty="0"/>
              <a:t>不需要指定变量的数据类型，</a:t>
            </a:r>
            <a:r>
              <a:rPr lang="en-US" altLang="zh-CN" sz="2900" dirty="0"/>
              <a:t>PHP</a:t>
            </a:r>
            <a:r>
              <a:rPr lang="zh-CN" altLang="zh-CN" sz="2900" dirty="0"/>
              <a:t>会根据具体引用</a:t>
            </a:r>
            <a:endParaRPr lang="en-US" altLang="zh-CN" sz="2900" dirty="0"/>
          </a:p>
          <a:p>
            <a:pPr defTabSz="-756">
              <a:lnSpc>
                <a:spcPts val="3571"/>
              </a:lnSpc>
            </a:pPr>
            <a:r>
              <a:rPr lang="zh-CN" altLang="zh-CN" sz="2900" dirty="0"/>
              <a:t>变量的具体应用环境，将变量转换为合适的数据类型，</a:t>
            </a:r>
            <a:endParaRPr lang="en-US" altLang="zh-CN" sz="2900" dirty="0"/>
          </a:p>
          <a:p>
            <a:pPr defTabSz="-756">
              <a:lnSpc>
                <a:spcPts val="3571"/>
              </a:lnSpc>
            </a:pPr>
            <a:r>
              <a:rPr lang="zh-CN" altLang="zh-CN" sz="2900" dirty="0"/>
              <a:t>一般是在给变量赋值的时候发生。</a:t>
            </a:r>
          </a:p>
        </p:txBody>
      </p:sp>
      <p:sp>
        <p:nvSpPr>
          <p:cNvPr id="7" name="TextBox 6"/>
          <p:cNvSpPr txBox="1"/>
          <p:nvPr/>
        </p:nvSpPr>
        <p:spPr>
          <a:xfrm>
            <a:off x="1294606" y="4573059"/>
            <a:ext cx="8939636" cy="1402575"/>
          </a:xfrm>
          <a:prstGeom prst="rect">
            <a:avLst/>
          </a:prstGeom>
          <a:solidFill>
            <a:schemeClr val="accent1">
              <a:lumMod val="40000"/>
              <a:lumOff val="60000"/>
            </a:schemeClr>
          </a:solidFill>
        </p:spPr>
        <p:txBody>
          <a:bodyPr wrap="square" lIns="108850" tIns="54425" rIns="108850" bIns="54425" rtlCol="0">
            <a:spAutoFit/>
          </a:bodyPr>
          <a:lstStyle/>
          <a:p>
            <a:r>
              <a:rPr lang="zh-CN" altLang="zh-CN" dirty="0" smtClean="0"/>
              <a:t>运算式结果对变量的赋值操作：将运算式的结果赋值给一个变量。</a:t>
            </a:r>
            <a:endParaRPr lang="en-US" altLang="zh-CN" dirty="0" smtClean="0"/>
          </a:p>
          <a:p>
            <a:endParaRPr lang="en-US" altLang="zh-CN" dirty="0" smtClean="0"/>
          </a:p>
          <a:p>
            <a:endParaRPr lang="en-US" altLang="zh-CN" dirty="0" smtClean="0"/>
          </a:p>
          <a:p>
            <a:endParaRPr lang="zh-CN" altLang="en-US" dirty="0"/>
          </a:p>
        </p:txBody>
      </p:sp>
      <p:sp>
        <p:nvSpPr>
          <p:cNvPr id="9" name="TextBox 8"/>
          <p:cNvSpPr txBox="1"/>
          <p:nvPr/>
        </p:nvSpPr>
        <p:spPr>
          <a:xfrm>
            <a:off x="1320628" y="3963317"/>
            <a:ext cx="8939636" cy="433078"/>
          </a:xfrm>
          <a:prstGeom prst="rect">
            <a:avLst/>
          </a:prstGeom>
          <a:solidFill>
            <a:schemeClr val="accent1">
              <a:lumMod val="40000"/>
              <a:lumOff val="60000"/>
            </a:schemeClr>
          </a:solidFill>
        </p:spPr>
        <p:txBody>
          <a:bodyPr wrap="square" lIns="108850" tIns="54425" rIns="108850" bIns="54425" rtlCol="0">
            <a:spAutoFit/>
          </a:bodyPr>
          <a:lstStyle/>
          <a:p>
            <a:r>
              <a:rPr lang="zh-CN" altLang="zh-CN" dirty="0" smtClean="0"/>
              <a:t>直接对变量的赋值操作：变量的数据类型由赋予的值决定。</a:t>
            </a:r>
            <a:endParaRPr lang="zh-CN" altLang="en-US" dirty="0"/>
          </a:p>
        </p:txBody>
      </p:sp>
      <p:sp>
        <p:nvSpPr>
          <p:cNvPr id="11" name="TextBox 10"/>
          <p:cNvSpPr txBox="1"/>
          <p:nvPr/>
        </p:nvSpPr>
        <p:spPr>
          <a:xfrm>
            <a:off x="1625388" y="4954147"/>
            <a:ext cx="5790446" cy="756244"/>
          </a:xfrm>
          <a:prstGeom prst="rect">
            <a:avLst/>
          </a:prstGeom>
          <a:solidFill>
            <a:schemeClr val="accent1"/>
          </a:solidFill>
        </p:spPr>
        <p:txBody>
          <a:bodyPr wrap="square" lIns="108850" tIns="54425" rIns="108850" bIns="54425" rtlCol="0">
            <a:spAutoFit/>
          </a:bodyPr>
          <a:lstStyle/>
          <a:p>
            <a:pPr marL="408188" indent="-408188">
              <a:buFont typeface="+mj-ea"/>
              <a:buAutoNum type="circleNumDbPlain"/>
            </a:pPr>
            <a:r>
              <a:rPr lang="zh-CN" altLang="zh-CN" dirty="0" smtClean="0"/>
              <a:t>运算式为同一数据类型</a:t>
            </a:r>
            <a:endParaRPr lang="en-US" altLang="zh-CN" dirty="0" smtClean="0"/>
          </a:p>
          <a:p>
            <a:pPr marL="408188" indent="-408188">
              <a:buFont typeface="+mj-ea"/>
              <a:buAutoNum type="circleNumDbPlain"/>
            </a:pPr>
            <a:r>
              <a:rPr lang="zh-CN" altLang="en-US" dirty="0" smtClean="0"/>
              <a:t>运算式为不同数据类型</a:t>
            </a:r>
            <a:endParaRPr lang="zh-CN" altLang="en-US" dirty="0"/>
          </a:p>
        </p:txBody>
      </p:sp>
      <p:pic>
        <p:nvPicPr>
          <p:cNvPr id="12" name="Picture 3"/>
          <p:cNvPicPr>
            <a:picLocks noChangeAspect="1" noChangeArrowheads="1"/>
          </p:cNvPicPr>
          <p:nvPr/>
        </p:nvPicPr>
        <p:blipFill>
          <a:blip r:embed="rId3" cstate="print"/>
          <a:srcRect/>
          <a:stretch>
            <a:fillRect/>
          </a:stretch>
        </p:blipFill>
        <p:spPr bwMode="auto">
          <a:xfrm>
            <a:off x="2234909" y="5944976"/>
            <a:ext cx="5536479" cy="571632"/>
          </a:xfrm>
          <a:prstGeom prst="rect">
            <a:avLst/>
          </a:prstGeom>
          <a:noFill/>
        </p:spPr>
      </p:pic>
      <p:sp>
        <p:nvSpPr>
          <p:cNvPr id="13" name="TextBox 12"/>
          <p:cNvSpPr txBox="1"/>
          <p:nvPr/>
        </p:nvSpPr>
        <p:spPr>
          <a:xfrm>
            <a:off x="3250777" y="6021194"/>
            <a:ext cx="4266645" cy="433078"/>
          </a:xfrm>
          <a:prstGeom prst="rect">
            <a:avLst/>
          </a:prstGeom>
          <a:noFill/>
        </p:spPr>
        <p:txBody>
          <a:bodyPr wrap="square" lIns="108850" tIns="54425" rIns="108850" bIns="54425" rtlCol="0">
            <a:spAutoFit/>
          </a:bodyPr>
          <a:lstStyle/>
          <a:p>
            <a:r>
              <a:rPr lang="en-US" altLang="zh-CN" dirty="0" err="1" smtClean="0">
                <a:solidFill>
                  <a:srgbClr val="FFFFFF"/>
                </a:solidFill>
                <a:latin typeface="黑体" pitchFamily="18" charset="0"/>
                <a:cs typeface="黑体" pitchFamily="18" charset="0"/>
              </a:rPr>
              <a:t>演示示例</a:t>
            </a:r>
            <a:r>
              <a:rPr lang="en-US" altLang="zh-CN" dirty="0" smtClean="0">
                <a:solidFill>
                  <a:srgbClr val="FFFFFF"/>
                </a:solidFill>
                <a:latin typeface="黑体" pitchFamily="18" charset="0"/>
                <a:cs typeface="黑体" pitchFamily="18" charset="0"/>
              </a:rPr>
              <a:t>：</a:t>
            </a:r>
            <a:r>
              <a:rPr lang="zh-CN" altLang="en-US" dirty="0" smtClean="0">
                <a:solidFill>
                  <a:srgbClr val="FFFFFF"/>
                </a:solidFill>
                <a:latin typeface="黑体" pitchFamily="18" charset="0"/>
                <a:cs typeface="黑体" pitchFamily="18" charset="0"/>
              </a:rPr>
              <a:t>自动类型转换</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1"/>
          <p:cNvSpPr txBox="1"/>
          <p:nvPr/>
        </p:nvSpPr>
        <p:spPr>
          <a:xfrm>
            <a:off x="5587273" y="279465"/>
            <a:ext cx="6298379" cy="606390"/>
          </a:xfrm>
          <a:prstGeom prst="rect">
            <a:avLst/>
          </a:prstGeom>
          <a:noFill/>
        </p:spPr>
        <p:txBody>
          <a:bodyPr wrap="square" lIns="0" tIns="0" rIns="0" bIns="54425" rtlCol="0">
            <a:spAutoFit/>
          </a:bodyPr>
          <a:lstStyle/>
          <a:p>
            <a:pPr algn="r" defTabSz="-756">
              <a:lnSpc>
                <a:spcPts val="4285"/>
              </a:lnSpc>
            </a:pPr>
            <a:r>
              <a:rPr lang="zh-CN" altLang="en-US" sz="4300" dirty="0">
                <a:solidFill>
                  <a:srgbClr val="004D73"/>
                </a:solidFill>
                <a:latin typeface="黑体" pitchFamily="18" charset="0"/>
                <a:cs typeface="黑体" pitchFamily="18" charset="0"/>
              </a:rPr>
              <a:t>数据类型转换</a:t>
            </a:r>
            <a:endParaRPr lang="en-US" altLang="zh-CN" sz="4300" dirty="0">
              <a:solidFill>
                <a:srgbClr val="004D73"/>
              </a:solidFill>
              <a:latin typeface="黑体" pitchFamily="18" charset="0"/>
              <a:cs typeface="黑体" pitchFamily="18" charset="0"/>
            </a:endParaRPr>
          </a:p>
        </p:txBody>
      </p:sp>
      <p:sp>
        <p:nvSpPr>
          <p:cNvPr id="14" name="灯片编号占位符 13"/>
          <p:cNvSpPr>
            <a:spLocks noGrp="1"/>
          </p:cNvSpPr>
          <p:nvPr>
            <p:ph type="sldNum" sz="quarter" idx="12"/>
          </p:nvPr>
        </p:nvSpPr>
        <p:spPr/>
        <p:txBody>
          <a:bodyPr/>
          <a:lstStyle/>
          <a:p>
            <a:fld id="{B6F15528-21DE-4FAA-801E-634DDDAF4B2B}" type="slidenum">
              <a:rPr lang="en-US" smtClean="0"/>
              <a:pPr/>
              <a:t>43</a:t>
            </a:fld>
            <a:r>
              <a:rPr lang="en-US" smtClean="0"/>
              <a:t>/54</a:t>
            </a:r>
            <a:endParaRPr lang="en-US" dirty="0"/>
          </a:p>
        </p:txBody>
      </p:sp>
      <p:sp>
        <p:nvSpPr>
          <p:cNvPr id="10" name="TextBox 1"/>
          <p:cNvSpPr txBox="1"/>
          <p:nvPr/>
        </p:nvSpPr>
        <p:spPr>
          <a:xfrm>
            <a:off x="711107" y="1143265"/>
            <a:ext cx="9139682" cy="1532284"/>
          </a:xfrm>
          <a:prstGeom prst="rect">
            <a:avLst/>
          </a:prstGeom>
          <a:noFill/>
        </p:spPr>
        <p:txBody>
          <a:bodyPr wrap="none" lIns="0" tIns="0" rIns="0" bIns="54425" rtlCol="0">
            <a:spAutoFit/>
          </a:bodyPr>
          <a:lstStyle/>
          <a:p>
            <a:pPr defTabSz="-756">
              <a:lnSpc>
                <a:spcPts val="3571"/>
              </a:lnSpc>
            </a:pPr>
            <a:r>
              <a:rPr lang="en-US" altLang="zh-CN" sz="3300" dirty="0">
                <a:solidFill>
                  <a:srgbClr val="4BACC6"/>
                </a:solidFill>
                <a:latin typeface="Wingdings" pitchFamily="18" charset="0"/>
                <a:cs typeface="Wingdings" pitchFamily="18" charset="0"/>
              </a:rPr>
              <a:t></a:t>
            </a:r>
            <a:r>
              <a:rPr lang="zh-CN" altLang="en-US" sz="3300" dirty="0"/>
              <a:t>强制类型转换</a:t>
            </a:r>
            <a:endParaRPr lang="en-US" altLang="zh-CN" sz="3300" dirty="0"/>
          </a:p>
          <a:p>
            <a:r>
              <a:rPr lang="en-US" altLang="zh-CN" sz="3300" dirty="0"/>
              <a:t>	</a:t>
            </a:r>
            <a:r>
              <a:rPr lang="zh-CN" altLang="zh-CN" sz="3300" dirty="0"/>
              <a:t>变量前加上一个小括号，并把目标数据类型</a:t>
            </a:r>
            <a:endParaRPr lang="en-US" altLang="zh-CN" sz="3300" dirty="0"/>
          </a:p>
          <a:p>
            <a:r>
              <a:rPr lang="zh-CN" altLang="zh-CN" sz="3300" dirty="0"/>
              <a:t>填写在小括号中。</a:t>
            </a:r>
          </a:p>
        </p:txBody>
      </p:sp>
      <p:sp>
        <p:nvSpPr>
          <p:cNvPr id="9" name="TextBox 8"/>
          <p:cNvSpPr txBox="1"/>
          <p:nvPr/>
        </p:nvSpPr>
        <p:spPr>
          <a:xfrm>
            <a:off x="2438083" y="2591400"/>
            <a:ext cx="3250777" cy="433078"/>
          </a:xfrm>
          <a:prstGeom prst="rect">
            <a:avLst/>
          </a:prstGeom>
          <a:solidFill>
            <a:schemeClr val="accent1">
              <a:lumMod val="40000"/>
              <a:lumOff val="60000"/>
            </a:schemeClr>
          </a:solidFill>
        </p:spPr>
        <p:txBody>
          <a:bodyPr wrap="square" lIns="108850" tIns="54425" rIns="108850" bIns="54425" rtlCol="0">
            <a:spAutoFit/>
          </a:bodyPr>
          <a:lstStyle/>
          <a:p>
            <a:r>
              <a:rPr lang="zh-CN" altLang="zh-CN" dirty="0" smtClean="0"/>
              <a:t>转换为整型：</a:t>
            </a:r>
            <a:r>
              <a:rPr lang="en-US" altLang="zh-CN" dirty="0" smtClean="0"/>
              <a:t>(</a:t>
            </a:r>
            <a:r>
              <a:rPr lang="en-US" altLang="zh-CN" dirty="0" err="1" smtClean="0"/>
              <a:t>int</a:t>
            </a:r>
            <a:r>
              <a:rPr lang="en-US" altLang="zh-CN" dirty="0" smtClean="0"/>
              <a:t>)$a;</a:t>
            </a:r>
            <a:endParaRPr lang="zh-CN" altLang="en-US" dirty="0"/>
          </a:p>
        </p:txBody>
      </p:sp>
      <p:pic>
        <p:nvPicPr>
          <p:cNvPr id="13" name="Picture 3"/>
          <p:cNvPicPr>
            <a:picLocks noChangeAspect="1" noChangeArrowheads="1"/>
          </p:cNvPicPr>
          <p:nvPr/>
        </p:nvPicPr>
        <p:blipFill>
          <a:blip r:embed="rId3" cstate="print"/>
          <a:srcRect/>
          <a:stretch>
            <a:fillRect/>
          </a:stretch>
        </p:blipFill>
        <p:spPr bwMode="auto">
          <a:xfrm>
            <a:off x="711107" y="2515182"/>
            <a:ext cx="1557664" cy="470009"/>
          </a:xfrm>
          <a:prstGeom prst="rect">
            <a:avLst/>
          </a:prstGeom>
          <a:noFill/>
        </p:spPr>
      </p:pic>
      <p:pic>
        <p:nvPicPr>
          <p:cNvPr id="63490" name="图片 60"/>
          <p:cNvPicPr>
            <a:picLocks noChangeAspect="1" noChangeArrowheads="1"/>
          </p:cNvPicPr>
          <p:nvPr/>
        </p:nvPicPr>
        <p:blipFill>
          <a:blip r:embed="rId4" cstate="print"/>
          <a:srcRect/>
          <a:stretch>
            <a:fillRect/>
          </a:stretch>
        </p:blipFill>
        <p:spPr bwMode="auto">
          <a:xfrm>
            <a:off x="1828562" y="3201141"/>
            <a:ext cx="8461352" cy="2591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1"/>
          <p:cNvSpPr txBox="1"/>
          <p:nvPr/>
        </p:nvSpPr>
        <p:spPr>
          <a:xfrm>
            <a:off x="5587273" y="279465"/>
            <a:ext cx="6298379" cy="606390"/>
          </a:xfrm>
          <a:prstGeom prst="rect">
            <a:avLst/>
          </a:prstGeom>
          <a:noFill/>
        </p:spPr>
        <p:txBody>
          <a:bodyPr wrap="square" lIns="0" tIns="0" rIns="0" bIns="54425" rtlCol="0">
            <a:spAutoFit/>
          </a:bodyPr>
          <a:lstStyle/>
          <a:p>
            <a:pPr algn="r" defTabSz="-756">
              <a:lnSpc>
                <a:spcPts val="4285"/>
              </a:lnSpc>
            </a:pPr>
            <a:r>
              <a:rPr lang="zh-CN" altLang="en-US" sz="4300" dirty="0">
                <a:solidFill>
                  <a:srgbClr val="004D73"/>
                </a:solidFill>
                <a:latin typeface="黑体" pitchFamily="18" charset="0"/>
                <a:cs typeface="黑体" pitchFamily="18" charset="0"/>
              </a:rPr>
              <a:t>数据类型转换</a:t>
            </a:r>
            <a:endParaRPr lang="en-US" altLang="zh-CN" sz="4300" dirty="0">
              <a:solidFill>
                <a:srgbClr val="004D73"/>
              </a:solidFill>
              <a:latin typeface="黑体" pitchFamily="18" charset="0"/>
              <a:cs typeface="黑体" pitchFamily="18" charset="0"/>
            </a:endParaRPr>
          </a:p>
        </p:txBody>
      </p:sp>
      <p:sp>
        <p:nvSpPr>
          <p:cNvPr id="14" name="灯片编号占位符 13"/>
          <p:cNvSpPr>
            <a:spLocks noGrp="1"/>
          </p:cNvSpPr>
          <p:nvPr>
            <p:ph type="sldNum" sz="quarter" idx="12"/>
          </p:nvPr>
        </p:nvSpPr>
        <p:spPr/>
        <p:txBody>
          <a:bodyPr/>
          <a:lstStyle/>
          <a:p>
            <a:fld id="{B6F15528-21DE-4FAA-801E-634DDDAF4B2B}" type="slidenum">
              <a:rPr lang="en-US" smtClean="0"/>
              <a:pPr/>
              <a:t>44</a:t>
            </a:fld>
            <a:r>
              <a:rPr lang="en-US" smtClean="0"/>
              <a:t>/54</a:t>
            </a:r>
            <a:endParaRPr lang="en-US" dirty="0"/>
          </a:p>
        </p:txBody>
      </p:sp>
      <p:sp>
        <p:nvSpPr>
          <p:cNvPr id="9" name="TextBox 8"/>
          <p:cNvSpPr txBox="1"/>
          <p:nvPr/>
        </p:nvSpPr>
        <p:spPr>
          <a:xfrm>
            <a:off x="2234909" y="1295700"/>
            <a:ext cx="4266645" cy="433078"/>
          </a:xfrm>
          <a:prstGeom prst="rect">
            <a:avLst/>
          </a:prstGeom>
          <a:solidFill>
            <a:schemeClr val="accent1">
              <a:lumMod val="40000"/>
              <a:lumOff val="60000"/>
            </a:schemeClr>
          </a:solidFill>
        </p:spPr>
        <p:txBody>
          <a:bodyPr wrap="square" lIns="108850" tIns="54425" rIns="108850" bIns="54425" rtlCol="0">
            <a:spAutoFit/>
          </a:bodyPr>
          <a:lstStyle/>
          <a:p>
            <a:r>
              <a:rPr lang="zh-CN" altLang="zh-CN" dirty="0" smtClean="0"/>
              <a:t>转换为浮点型：</a:t>
            </a:r>
            <a:r>
              <a:rPr lang="en-US" altLang="zh-CN" dirty="0" smtClean="0"/>
              <a:t>(float)$a;</a:t>
            </a:r>
            <a:endParaRPr lang="zh-CN" altLang="en-US" dirty="0"/>
          </a:p>
        </p:txBody>
      </p:sp>
      <p:pic>
        <p:nvPicPr>
          <p:cNvPr id="13" name="Picture 3"/>
          <p:cNvPicPr>
            <a:picLocks noChangeAspect="1" noChangeArrowheads="1"/>
          </p:cNvPicPr>
          <p:nvPr/>
        </p:nvPicPr>
        <p:blipFill>
          <a:blip r:embed="rId3" cstate="print"/>
          <a:srcRect/>
          <a:stretch>
            <a:fillRect/>
          </a:stretch>
        </p:blipFill>
        <p:spPr bwMode="auto">
          <a:xfrm>
            <a:off x="609521" y="1219482"/>
            <a:ext cx="1557664" cy="470009"/>
          </a:xfrm>
          <a:prstGeom prst="rect">
            <a:avLst/>
          </a:prstGeom>
          <a:noFill/>
        </p:spPr>
      </p:pic>
      <p:pic>
        <p:nvPicPr>
          <p:cNvPr id="64514" name="图片 61"/>
          <p:cNvPicPr>
            <a:picLocks noChangeAspect="1" noChangeArrowheads="1"/>
          </p:cNvPicPr>
          <p:nvPr/>
        </p:nvPicPr>
        <p:blipFill>
          <a:blip r:embed="rId4" cstate="print"/>
          <a:srcRect/>
          <a:stretch>
            <a:fillRect/>
          </a:stretch>
        </p:blipFill>
        <p:spPr bwMode="auto">
          <a:xfrm>
            <a:off x="1908019" y="1829223"/>
            <a:ext cx="6387268" cy="1943550"/>
          </a:xfrm>
          <a:prstGeom prst="rect">
            <a:avLst/>
          </a:prstGeom>
          <a:noFill/>
          <a:ln w="9525">
            <a:noFill/>
            <a:miter lim="800000"/>
            <a:headEnd/>
            <a:tailEnd/>
          </a:ln>
        </p:spPr>
      </p:pic>
      <p:pic>
        <p:nvPicPr>
          <p:cNvPr id="64515" name="图片 62"/>
          <p:cNvPicPr>
            <a:picLocks noChangeAspect="1" noChangeArrowheads="1"/>
          </p:cNvPicPr>
          <p:nvPr/>
        </p:nvPicPr>
        <p:blipFill>
          <a:blip r:embed="rId5" cstate="print"/>
          <a:srcRect/>
          <a:stretch>
            <a:fillRect/>
          </a:stretch>
        </p:blipFill>
        <p:spPr bwMode="auto">
          <a:xfrm>
            <a:off x="1946424" y="4573059"/>
            <a:ext cx="6806314" cy="1619403"/>
          </a:xfrm>
          <a:prstGeom prst="rect">
            <a:avLst/>
          </a:prstGeom>
          <a:noFill/>
          <a:ln w="9525">
            <a:noFill/>
            <a:miter lim="800000"/>
            <a:headEnd/>
            <a:tailEnd/>
          </a:ln>
        </p:spPr>
      </p:pic>
      <p:pic>
        <p:nvPicPr>
          <p:cNvPr id="11" name="Picture 3"/>
          <p:cNvPicPr>
            <a:picLocks noChangeAspect="1" noChangeArrowheads="1"/>
          </p:cNvPicPr>
          <p:nvPr/>
        </p:nvPicPr>
        <p:blipFill>
          <a:blip r:embed="rId3" cstate="print"/>
          <a:srcRect/>
          <a:stretch>
            <a:fillRect/>
          </a:stretch>
        </p:blipFill>
        <p:spPr bwMode="auto">
          <a:xfrm>
            <a:off x="406347" y="3887100"/>
            <a:ext cx="1557664" cy="470009"/>
          </a:xfrm>
          <a:prstGeom prst="rect">
            <a:avLst/>
          </a:prstGeom>
          <a:noFill/>
        </p:spPr>
      </p:pic>
      <p:sp>
        <p:nvSpPr>
          <p:cNvPr id="12" name="TextBox 11"/>
          <p:cNvSpPr txBox="1"/>
          <p:nvPr/>
        </p:nvSpPr>
        <p:spPr>
          <a:xfrm>
            <a:off x="1930149" y="3963317"/>
            <a:ext cx="4266645" cy="433078"/>
          </a:xfrm>
          <a:prstGeom prst="rect">
            <a:avLst/>
          </a:prstGeom>
          <a:solidFill>
            <a:schemeClr val="accent1">
              <a:lumMod val="40000"/>
              <a:lumOff val="60000"/>
            </a:schemeClr>
          </a:solidFill>
        </p:spPr>
        <p:txBody>
          <a:bodyPr wrap="square" lIns="108850" tIns="54425" rIns="108850" bIns="54425" rtlCol="0">
            <a:spAutoFit/>
          </a:bodyPr>
          <a:lstStyle/>
          <a:p>
            <a:pPr lvl="0"/>
            <a:r>
              <a:rPr lang="zh-CN" altLang="zh-CN" dirty="0" smtClean="0"/>
              <a:t>转换为布尔型：</a:t>
            </a:r>
            <a:r>
              <a:rPr lang="en-US" altLang="zh-CN" dirty="0" smtClean="0"/>
              <a:t>(</a:t>
            </a:r>
            <a:r>
              <a:rPr lang="en-US" altLang="zh-CN" dirty="0" err="1" smtClean="0"/>
              <a:t>bool</a:t>
            </a:r>
            <a:r>
              <a:rPr lang="en-US" altLang="zh-CN" dirty="0" smtClean="0"/>
              <a:t>)$a; </a:t>
            </a:r>
            <a:endParaRPr lang="zh-CN" altLang="zh-CN"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1"/>
          <p:cNvSpPr txBox="1"/>
          <p:nvPr/>
        </p:nvSpPr>
        <p:spPr>
          <a:xfrm>
            <a:off x="5587273" y="279465"/>
            <a:ext cx="6298379" cy="606390"/>
          </a:xfrm>
          <a:prstGeom prst="rect">
            <a:avLst/>
          </a:prstGeom>
          <a:noFill/>
        </p:spPr>
        <p:txBody>
          <a:bodyPr wrap="square" lIns="0" tIns="0" rIns="0" bIns="54425" rtlCol="0">
            <a:spAutoFit/>
          </a:bodyPr>
          <a:lstStyle/>
          <a:p>
            <a:pPr algn="r" defTabSz="-756">
              <a:lnSpc>
                <a:spcPts val="4285"/>
              </a:lnSpc>
            </a:pPr>
            <a:r>
              <a:rPr lang="zh-CN" altLang="en-US" sz="4300" dirty="0">
                <a:solidFill>
                  <a:srgbClr val="004D73"/>
                </a:solidFill>
                <a:latin typeface="黑体" pitchFamily="18" charset="0"/>
                <a:cs typeface="黑体" pitchFamily="18" charset="0"/>
              </a:rPr>
              <a:t>数据类型转换</a:t>
            </a:r>
            <a:endParaRPr lang="en-US" altLang="zh-CN" sz="4300" dirty="0">
              <a:solidFill>
                <a:srgbClr val="004D73"/>
              </a:solidFill>
              <a:latin typeface="黑体" pitchFamily="18" charset="0"/>
              <a:cs typeface="黑体" pitchFamily="18" charset="0"/>
            </a:endParaRPr>
          </a:p>
        </p:txBody>
      </p:sp>
      <p:sp>
        <p:nvSpPr>
          <p:cNvPr id="14" name="灯片编号占位符 13"/>
          <p:cNvSpPr>
            <a:spLocks noGrp="1"/>
          </p:cNvSpPr>
          <p:nvPr>
            <p:ph type="sldNum" sz="quarter" idx="12"/>
          </p:nvPr>
        </p:nvSpPr>
        <p:spPr/>
        <p:txBody>
          <a:bodyPr/>
          <a:lstStyle/>
          <a:p>
            <a:fld id="{B6F15528-21DE-4FAA-801E-634DDDAF4B2B}" type="slidenum">
              <a:rPr lang="en-US" smtClean="0"/>
              <a:pPr/>
              <a:t>45</a:t>
            </a:fld>
            <a:r>
              <a:rPr lang="en-US" smtClean="0"/>
              <a:t>/54</a:t>
            </a:r>
            <a:endParaRPr lang="en-US" dirty="0"/>
          </a:p>
        </p:txBody>
      </p:sp>
      <p:sp>
        <p:nvSpPr>
          <p:cNvPr id="9" name="TextBox 8"/>
          <p:cNvSpPr txBox="1"/>
          <p:nvPr/>
        </p:nvSpPr>
        <p:spPr>
          <a:xfrm>
            <a:off x="2234909" y="1295700"/>
            <a:ext cx="4266645" cy="433078"/>
          </a:xfrm>
          <a:prstGeom prst="rect">
            <a:avLst/>
          </a:prstGeom>
          <a:solidFill>
            <a:schemeClr val="accent1">
              <a:lumMod val="40000"/>
              <a:lumOff val="60000"/>
            </a:schemeClr>
          </a:solidFill>
        </p:spPr>
        <p:txBody>
          <a:bodyPr wrap="square" lIns="108850" tIns="54425" rIns="108850" bIns="54425" rtlCol="0">
            <a:spAutoFit/>
          </a:bodyPr>
          <a:lstStyle/>
          <a:p>
            <a:pPr lvl="0"/>
            <a:r>
              <a:rPr lang="zh-CN" altLang="zh-CN" dirty="0" smtClean="0"/>
              <a:t>转换为字符串型：</a:t>
            </a:r>
            <a:r>
              <a:rPr lang="en-US" altLang="zh-CN" dirty="0" smtClean="0"/>
              <a:t>(string)$a; </a:t>
            </a:r>
            <a:endParaRPr lang="zh-CN" altLang="zh-CN" dirty="0"/>
          </a:p>
        </p:txBody>
      </p:sp>
      <p:pic>
        <p:nvPicPr>
          <p:cNvPr id="13" name="Picture 3"/>
          <p:cNvPicPr>
            <a:picLocks noChangeAspect="1" noChangeArrowheads="1"/>
          </p:cNvPicPr>
          <p:nvPr/>
        </p:nvPicPr>
        <p:blipFill>
          <a:blip r:embed="rId3" cstate="print"/>
          <a:srcRect/>
          <a:stretch>
            <a:fillRect/>
          </a:stretch>
        </p:blipFill>
        <p:spPr bwMode="auto">
          <a:xfrm>
            <a:off x="609521" y="1219482"/>
            <a:ext cx="1557664" cy="470009"/>
          </a:xfrm>
          <a:prstGeom prst="rect">
            <a:avLst/>
          </a:prstGeom>
          <a:noFill/>
        </p:spPr>
      </p:pic>
      <p:pic>
        <p:nvPicPr>
          <p:cNvPr id="11" name="Picture 3"/>
          <p:cNvPicPr>
            <a:picLocks noChangeAspect="1" noChangeArrowheads="1"/>
          </p:cNvPicPr>
          <p:nvPr/>
        </p:nvPicPr>
        <p:blipFill>
          <a:blip r:embed="rId3" cstate="print"/>
          <a:srcRect/>
          <a:stretch>
            <a:fillRect/>
          </a:stretch>
        </p:blipFill>
        <p:spPr bwMode="auto">
          <a:xfrm>
            <a:off x="406347" y="3887100"/>
            <a:ext cx="1557664" cy="470009"/>
          </a:xfrm>
          <a:prstGeom prst="rect">
            <a:avLst/>
          </a:prstGeom>
          <a:noFill/>
        </p:spPr>
      </p:pic>
      <p:sp>
        <p:nvSpPr>
          <p:cNvPr id="12" name="TextBox 11"/>
          <p:cNvSpPr txBox="1"/>
          <p:nvPr/>
        </p:nvSpPr>
        <p:spPr>
          <a:xfrm>
            <a:off x="1930149" y="3963317"/>
            <a:ext cx="4266645" cy="433078"/>
          </a:xfrm>
          <a:prstGeom prst="rect">
            <a:avLst/>
          </a:prstGeom>
          <a:solidFill>
            <a:schemeClr val="accent1">
              <a:lumMod val="40000"/>
              <a:lumOff val="60000"/>
            </a:schemeClr>
          </a:solidFill>
        </p:spPr>
        <p:txBody>
          <a:bodyPr wrap="square" lIns="108850" tIns="54425" rIns="108850" bIns="54425" rtlCol="0">
            <a:spAutoFit/>
          </a:bodyPr>
          <a:lstStyle/>
          <a:p>
            <a:pPr lvl="0"/>
            <a:r>
              <a:rPr lang="zh-CN" altLang="zh-CN" dirty="0" smtClean="0"/>
              <a:t>转换为数组：</a:t>
            </a:r>
            <a:r>
              <a:rPr lang="en-US" altLang="zh-CN" dirty="0" smtClean="0"/>
              <a:t>(array)$a; </a:t>
            </a:r>
            <a:endParaRPr lang="zh-CN" altLang="zh-CN" dirty="0"/>
          </a:p>
        </p:txBody>
      </p:sp>
      <p:pic>
        <p:nvPicPr>
          <p:cNvPr id="65538" name="图片 63"/>
          <p:cNvPicPr>
            <a:picLocks noChangeAspect="1" noChangeArrowheads="1"/>
          </p:cNvPicPr>
          <p:nvPr/>
        </p:nvPicPr>
        <p:blipFill>
          <a:blip r:embed="rId4" cstate="print"/>
          <a:srcRect/>
          <a:stretch>
            <a:fillRect/>
          </a:stretch>
        </p:blipFill>
        <p:spPr bwMode="auto">
          <a:xfrm>
            <a:off x="2133321" y="1829223"/>
            <a:ext cx="7199667" cy="1753006"/>
          </a:xfrm>
          <a:prstGeom prst="rect">
            <a:avLst/>
          </a:prstGeom>
          <a:noFill/>
          <a:ln w="9525">
            <a:noFill/>
            <a:miter lim="800000"/>
            <a:headEnd/>
            <a:tailEnd/>
          </a:ln>
        </p:spPr>
      </p:pic>
      <p:pic>
        <p:nvPicPr>
          <p:cNvPr id="65539" name="图片 64"/>
          <p:cNvPicPr>
            <a:picLocks noChangeAspect="1" noChangeArrowheads="1"/>
          </p:cNvPicPr>
          <p:nvPr/>
        </p:nvPicPr>
        <p:blipFill>
          <a:blip r:embed="rId5" cstate="print"/>
          <a:srcRect/>
          <a:stretch>
            <a:fillRect/>
          </a:stretch>
        </p:blipFill>
        <p:spPr bwMode="auto">
          <a:xfrm>
            <a:off x="2031735" y="4420623"/>
            <a:ext cx="7314248" cy="199182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3"/>
          <p:cNvSpPr/>
          <p:nvPr/>
        </p:nvSpPr>
        <p:spPr>
          <a:xfrm>
            <a:off x="2761805" y="5644882"/>
            <a:ext cx="6706928" cy="406494"/>
          </a:xfrm>
          <a:custGeom>
            <a:avLst/>
            <a:gdLst>
              <a:gd name="connsiteX0" fmla="*/ 0 w 5030851"/>
              <a:gd name="connsiteY0" fmla="*/ 67741 h 406400"/>
              <a:gd name="connsiteX1" fmla="*/ 67818 w 5030851"/>
              <a:gd name="connsiteY1" fmla="*/ 0 h 406400"/>
              <a:gd name="connsiteX2" fmla="*/ 67818 w 5030851"/>
              <a:gd name="connsiteY2" fmla="*/ 0 h 406400"/>
              <a:gd name="connsiteX3" fmla="*/ 67818 w 5030851"/>
              <a:gd name="connsiteY3" fmla="*/ 0 h 406400"/>
              <a:gd name="connsiteX4" fmla="*/ 4963159 w 5030851"/>
              <a:gd name="connsiteY4" fmla="*/ 0 h 406400"/>
              <a:gd name="connsiteX5" fmla="*/ 4963159 w 5030851"/>
              <a:gd name="connsiteY5" fmla="*/ 0 h 406400"/>
              <a:gd name="connsiteX6" fmla="*/ 5030851 w 5030851"/>
              <a:gd name="connsiteY6" fmla="*/ 67741 h 406400"/>
              <a:gd name="connsiteX7" fmla="*/ 5030851 w 5030851"/>
              <a:gd name="connsiteY7" fmla="*/ 67741 h 406400"/>
              <a:gd name="connsiteX8" fmla="*/ 5030851 w 5030851"/>
              <a:gd name="connsiteY8" fmla="*/ 67741 h 406400"/>
              <a:gd name="connsiteX9" fmla="*/ 5030851 w 5030851"/>
              <a:gd name="connsiteY9" fmla="*/ 338670 h 406400"/>
              <a:gd name="connsiteX10" fmla="*/ 5030851 w 5030851"/>
              <a:gd name="connsiteY10" fmla="*/ 338670 h 406400"/>
              <a:gd name="connsiteX11" fmla="*/ 4963159 w 5030851"/>
              <a:gd name="connsiteY11" fmla="*/ 406400 h 406400"/>
              <a:gd name="connsiteX12" fmla="*/ 4963159 w 5030851"/>
              <a:gd name="connsiteY12" fmla="*/ 406400 h 406400"/>
              <a:gd name="connsiteX13" fmla="*/ 4963159 w 5030851"/>
              <a:gd name="connsiteY13" fmla="*/ 406400 h 406400"/>
              <a:gd name="connsiteX14" fmla="*/ 67818 w 5030851"/>
              <a:gd name="connsiteY14" fmla="*/ 406400 h 406400"/>
              <a:gd name="connsiteX15" fmla="*/ 67818 w 5030851"/>
              <a:gd name="connsiteY15" fmla="*/ 406400 h 406400"/>
              <a:gd name="connsiteX16" fmla="*/ 0 w 5030851"/>
              <a:gd name="connsiteY16" fmla="*/ 338670 h 406400"/>
              <a:gd name="connsiteX17" fmla="*/ 0 w 5030851"/>
              <a:gd name="connsiteY17" fmla="*/ 338670 h 406400"/>
              <a:gd name="connsiteX18" fmla="*/ 0 w 5030851"/>
              <a:gd name="connsiteY18" fmla="*/ 67741 h 4064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Lst>
            <a:rect l="l" t="t" r="r" b="b"/>
            <a:pathLst>
              <a:path w="5030851" h="406400">
                <a:moveTo>
                  <a:pt x="0" y="67741"/>
                </a:moveTo>
                <a:cubicBezTo>
                  <a:pt x="0" y="30327"/>
                  <a:pt x="30352" y="0"/>
                  <a:pt x="67818" y="0"/>
                </a:cubicBezTo>
                <a:cubicBezTo>
                  <a:pt x="67818" y="0"/>
                  <a:pt x="67818" y="0"/>
                  <a:pt x="67818" y="0"/>
                </a:cubicBezTo>
                <a:lnTo>
                  <a:pt x="67818" y="0"/>
                </a:lnTo>
                <a:lnTo>
                  <a:pt x="4963159" y="0"/>
                </a:lnTo>
                <a:lnTo>
                  <a:pt x="4963159" y="0"/>
                </a:lnTo>
                <a:cubicBezTo>
                  <a:pt x="5000497" y="0"/>
                  <a:pt x="5030851" y="30327"/>
                  <a:pt x="5030851" y="67741"/>
                </a:cubicBezTo>
                <a:cubicBezTo>
                  <a:pt x="5030851" y="67741"/>
                  <a:pt x="5030851" y="67741"/>
                  <a:pt x="5030851" y="67741"/>
                </a:cubicBezTo>
                <a:lnTo>
                  <a:pt x="5030851" y="67741"/>
                </a:lnTo>
                <a:lnTo>
                  <a:pt x="5030851" y="338670"/>
                </a:lnTo>
                <a:lnTo>
                  <a:pt x="5030851" y="338670"/>
                </a:lnTo>
                <a:cubicBezTo>
                  <a:pt x="5030851" y="376072"/>
                  <a:pt x="5000497" y="406400"/>
                  <a:pt x="4963159" y="406400"/>
                </a:cubicBezTo>
                <a:cubicBezTo>
                  <a:pt x="4963159" y="406400"/>
                  <a:pt x="4963159" y="406400"/>
                  <a:pt x="4963159" y="406400"/>
                </a:cubicBezTo>
                <a:lnTo>
                  <a:pt x="4963159" y="406400"/>
                </a:lnTo>
                <a:lnTo>
                  <a:pt x="67818" y="406400"/>
                </a:lnTo>
                <a:lnTo>
                  <a:pt x="67818" y="406400"/>
                </a:lnTo>
                <a:cubicBezTo>
                  <a:pt x="30352" y="406400"/>
                  <a:pt x="0" y="376072"/>
                  <a:pt x="0" y="338670"/>
                </a:cubicBezTo>
                <a:cubicBezTo>
                  <a:pt x="0" y="338670"/>
                  <a:pt x="0" y="338670"/>
                  <a:pt x="0" y="338670"/>
                </a:cubicBezTo>
                <a:lnTo>
                  <a:pt x="0" y="67741"/>
                </a:lnTo>
              </a:path>
            </a:pathLst>
          </a:custGeom>
          <a:solidFill>
            <a:srgbClr val="FFFF99">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zh-CN" altLang="en-US"/>
          </a:p>
        </p:txBody>
      </p:sp>
      <p:sp>
        <p:nvSpPr>
          <p:cNvPr id="3" name="Freeform 3"/>
          <p:cNvSpPr/>
          <p:nvPr/>
        </p:nvSpPr>
        <p:spPr>
          <a:xfrm>
            <a:off x="2744874" y="5632179"/>
            <a:ext cx="6740790" cy="431900"/>
          </a:xfrm>
          <a:custGeom>
            <a:avLst/>
            <a:gdLst>
              <a:gd name="connsiteX0" fmla="*/ 12700 w 5056251"/>
              <a:gd name="connsiteY0" fmla="*/ 80441 h 431800"/>
              <a:gd name="connsiteX1" fmla="*/ 80518 w 5056251"/>
              <a:gd name="connsiteY1" fmla="*/ 12700 h 431800"/>
              <a:gd name="connsiteX2" fmla="*/ 80518 w 5056251"/>
              <a:gd name="connsiteY2" fmla="*/ 12700 h 431800"/>
              <a:gd name="connsiteX3" fmla="*/ 80518 w 5056251"/>
              <a:gd name="connsiteY3" fmla="*/ 12700 h 431800"/>
              <a:gd name="connsiteX4" fmla="*/ 4975859 w 5056251"/>
              <a:gd name="connsiteY4" fmla="*/ 12700 h 431800"/>
              <a:gd name="connsiteX5" fmla="*/ 4975859 w 5056251"/>
              <a:gd name="connsiteY5" fmla="*/ 12700 h 431800"/>
              <a:gd name="connsiteX6" fmla="*/ 5043551 w 5056251"/>
              <a:gd name="connsiteY6" fmla="*/ 80441 h 431800"/>
              <a:gd name="connsiteX7" fmla="*/ 5043551 w 5056251"/>
              <a:gd name="connsiteY7" fmla="*/ 80441 h 431800"/>
              <a:gd name="connsiteX8" fmla="*/ 5043551 w 5056251"/>
              <a:gd name="connsiteY8" fmla="*/ 80441 h 431800"/>
              <a:gd name="connsiteX9" fmla="*/ 5043551 w 5056251"/>
              <a:gd name="connsiteY9" fmla="*/ 351370 h 431800"/>
              <a:gd name="connsiteX10" fmla="*/ 5043551 w 5056251"/>
              <a:gd name="connsiteY10" fmla="*/ 351370 h 431800"/>
              <a:gd name="connsiteX11" fmla="*/ 4975859 w 5056251"/>
              <a:gd name="connsiteY11" fmla="*/ 419100 h 431800"/>
              <a:gd name="connsiteX12" fmla="*/ 4975859 w 5056251"/>
              <a:gd name="connsiteY12" fmla="*/ 419100 h 431800"/>
              <a:gd name="connsiteX13" fmla="*/ 4975859 w 5056251"/>
              <a:gd name="connsiteY13" fmla="*/ 419100 h 431800"/>
              <a:gd name="connsiteX14" fmla="*/ 80518 w 5056251"/>
              <a:gd name="connsiteY14" fmla="*/ 419100 h 431800"/>
              <a:gd name="connsiteX15" fmla="*/ 80518 w 5056251"/>
              <a:gd name="connsiteY15" fmla="*/ 419100 h 431800"/>
              <a:gd name="connsiteX16" fmla="*/ 12700 w 5056251"/>
              <a:gd name="connsiteY16" fmla="*/ 351370 h 431800"/>
              <a:gd name="connsiteX17" fmla="*/ 12700 w 5056251"/>
              <a:gd name="connsiteY17" fmla="*/ 351370 h 431800"/>
              <a:gd name="connsiteX18" fmla="*/ 12700 w 5056251"/>
              <a:gd name="connsiteY18" fmla="*/ 80441 h 4318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Lst>
            <a:rect l="l" t="t" r="r" b="b"/>
            <a:pathLst>
              <a:path w="5056251" h="431800">
                <a:moveTo>
                  <a:pt x="12700" y="80441"/>
                </a:moveTo>
                <a:cubicBezTo>
                  <a:pt x="12700" y="43027"/>
                  <a:pt x="43052" y="12700"/>
                  <a:pt x="80518" y="12700"/>
                </a:cubicBezTo>
                <a:cubicBezTo>
                  <a:pt x="80518" y="12700"/>
                  <a:pt x="80518" y="12700"/>
                  <a:pt x="80518" y="12700"/>
                </a:cubicBezTo>
                <a:lnTo>
                  <a:pt x="80518" y="12700"/>
                </a:lnTo>
                <a:lnTo>
                  <a:pt x="4975859" y="12700"/>
                </a:lnTo>
                <a:lnTo>
                  <a:pt x="4975859" y="12700"/>
                </a:lnTo>
                <a:cubicBezTo>
                  <a:pt x="5013197" y="12700"/>
                  <a:pt x="5043551" y="43027"/>
                  <a:pt x="5043551" y="80441"/>
                </a:cubicBezTo>
                <a:cubicBezTo>
                  <a:pt x="5043551" y="80441"/>
                  <a:pt x="5043551" y="80441"/>
                  <a:pt x="5043551" y="80441"/>
                </a:cubicBezTo>
                <a:lnTo>
                  <a:pt x="5043551" y="80441"/>
                </a:lnTo>
                <a:lnTo>
                  <a:pt x="5043551" y="351370"/>
                </a:lnTo>
                <a:lnTo>
                  <a:pt x="5043551" y="351370"/>
                </a:lnTo>
                <a:cubicBezTo>
                  <a:pt x="5043551" y="388772"/>
                  <a:pt x="5013197" y="419100"/>
                  <a:pt x="4975859" y="419100"/>
                </a:cubicBezTo>
                <a:cubicBezTo>
                  <a:pt x="4975859" y="419100"/>
                  <a:pt x="4975859" y="419100"/>
                  <a:pt x="4975859" y="419100"/>
                </a:cubicBezTo>
                <a:lnTo>
                  <a:pt x="4975859" y="419100"/>
                </a:lnTo>
                <a:lnTo>
                  <a:pt x="80518" y="419100"/>
                </a:lnTo>
                <a:lnTo>
                  <a:pt x="80518" y="419100"/>
                </a:lnTo>
                <a:cubicBezTo>
                  <a:pt x="43052" y="419100"/>
                  <a:pt x="12700" y="388772"/>
                  <a:pt x="12700" y="351370"/>
                </a:cubicBezTo>
                <a:cubicBezTo>
                  <a:pt x="12700" y="351370"/>
                  <a:pt x="12700" y="351370"/>
                  <a:pt x="12700" y="351370"/>
                </a:cubicBezTo>
                <a:lnTo>
                  <a:pt x="12700" y="80441"/>
                </a:lnTo>
              </a:path>
            </a:pathLst>
          </a:custGeom>
          <a:solidFill>
            <a:srgbClr val="000000">
              <a:alpha val="0"/>
            </a:srgbClr>
          </a:solidFill>
          <a:ln w="25400">
            <a:solidFill>
              <a:srgbClr val="7F7F7F">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zh-CN" altLang="en-US"/>
          </a:p>
        </p:txBody>
      </p:sp>
      <p:sp>
        <p:nvSpPr>
          <p:cNvPr id="5" name="Freeform 3"/>
          <p:cNvSpPr/>
          <p:nvPr/>
        </p:nvSpPr>
        <p:spPr>
          <a:xfrm>
            <a:off x="2761805" y="6145060"/>
            <a:ext cx="6666801" cy="438263"/>
          </a:xfrm>
          <a:custGeom>
            <a:avLst/>
            <a:gdLst>
              <a:gd name="connsiteX0" fmla="*/ 0 w 5000752"/>
              <a:gd name="connsiteY0" fmla="*/ 73037 h 438162"/>
              <a:gd name="connsiteX1" fmla="*/ 73025 w 5000752"/>
              <a:gd name="connsiteY1" fmla="*/ 0 h 438162"/>
              <a:gd name="connsiteX2" fmla="*/ 73025 w 5000752"/>
              <a:gd name="connsiteY2" fmla="*/ 0 h 438162"/>
              <a:gd name="connsiteX3" fmla="*/ 73025 w 5000752"/>
              <a:gd name="connsiteY3" fmla="*/ 0 h 438162"/>
              <a:gd name="connsiteX4" fmla="*/ 4927727 w 5000752"/>
              <a:gd name="connsiteY4" fmla="*/ 0 h 438162"/>
              <a:gd name="connsiteX5" fmla="*/ 4927727 w 5000752"/>
              <a:gd name="connsiteY5" fmla="*/ 0 h 438162"/>
              <a:gd name="connsiteX6" fmla="*/ 5000752 w 5000752"/>
              <a:gd name="connsiteY6" fmla="*/ 73037 h 438162"/>
              <a:gd name="connsiteX7" fmla="*/ 5000752 w 5000752"/>
              <a:gd name="connsiteY7" fmla="*/ 73037 h 438162"/>
              <a:gd name="connsiteX8" fmla="*/ 5000752 w 5000752"/>
              <a:gd name="connsiteY8" fmla="*/ 73037 h 438162"/>
              <a:gd name="connsiteX9" fmla="*/ 5000752 w 5000752"/>
              <a:gd name="connsiteY9" fmla="*/ 365124 h 438162"/>
              <a:gd name="connsiteX10" fmla="*/ 5000752 w 5000752"/>
              <a:gd name="connsiteY10" fmla="*/ 365124 h 438162"/>
              <a:gd name="connsiteX11" fmla="*/ 4927727 w 5000752"/>
              <a:gd name="connsiteY11" fmla="*/ 438162 h 438162"/>
              <a:gd name="connsiteX12" fmla="*/ 4927727 w 5000752"/>
              <a:gd name="connsiteY12" fmla="*/ 438162 h 438162"/>
              <a:gd name="connsiteX13" fmla="*/ 4927727 w 5000752"/>
              <a:gd name="connsiteY13" fmla="*/ 438162 h 438162"/>
              <a:gd name="connsiteX14" fmla="*/ 73025 w 5000752"/>
              <a:gd name="connsiteY14" fmla="*/ 438162 h 438162"/>
              <a:gd name="connsiteX15" fmla="*/ 73025 w 5000752"/>
              <a:gd name="connsiteY15" fmla="*/ 438162 h 438162"/>
              <a:gd name="connsiteX16" fmla="*/ 0 w 5000752"/>
              <a:gd name="connsiteY16" fmla="*/ 365124 h 438162"/>
              <a:gd name="connsiteX17" fmla="*/ 0 w 5000752"/>
              <a:gd name="connsiteY17" fmla="*/ 365124 h 438162"/>
              <a:gd name="connsiteX18" fmla="*/ 0 w 5000752"/>
              <a:gd name="connsiteY18" fmla="*/ 73037 h 43816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Lst>
            <a:rect l="l" t="t" r="r" b="b"/>
            <a:pathLst>
              <a:path w="5000752" h="438162">
                <a:moveTo>
                  <a:pt x="0" y="73037"/>
                </a:moveTo>
                <a:cubicBezTo>
                  <a:pt x="0" y="32702"/>
                  <a:pt x="32766" y="0"/>
                  <a:pt x="73025" y="0"/>
                </a:cubicBezTo>
                <a:cubicBezTo>
                  <a:pt x="73025" y="0"/>
                  <a:pt x="73025" y="0"/>
                  <a:pt x="73025" y="0"/>
                </a:cubicBezTo>
                <a:lnTo>
                  <a:pt x="73025" y="0"/>
                </a:lnTo>
                <a:lnTo>
                  <a:pt x="4927727" y="0"/>
                </a:lnTo>
                <a:lnTo>
                  <a:pt x="4927727" y="0"/>
                </a:lnTo>
                <a:cubicBezTo>
                  <a:pt x="4967985" y="0"/>
                  <a:pt x="5000752" y="32702"/>
                  <a:pt x="5000752" y="73037"/>
                </a:cubicBezTo>
                <a:cubicBezTo>
                  <a:pt x="5000752" y="73037"/>
                  <a:pt x="5000752" y="73037"/>
                  <a:pt x="5000752" y="73037"/>
                </a:cubicBezTo>
                <a:lnTo>
                  <a:pt x="5000752" y="73037"/>
                </a:lnTo>
                <a:lnTo>
                  <a:pt x="5000752" y="365124"/>
                </a:lnTo>
                <a:lnTo>
                  <a:pt x="5000752" y="365124"/>
                </a:lnTo>
                <a:cubicBezTo>
                  <a:pt x="5000752" y="405460"/>
                  <a:pt x="4967985" y="438162"/>
                  <a:pt x="4927727" y="438162"/>
                </a:cubicBezTo>
                <a:cubicBezTo>
                  <a:pt x="4927727" y="438162"/>
                  <a:pt x="4927727" y="438162"/>
                  <a:pt x="4927727" y="438162"/>
                </a:cubicBezTo>
                <a:lnTo>
                  <a:pt x="4927727" y="438162"/>
                </a:lnTo>
                <a:lnTo>
                  <a:pt x="73025" y="438162"/>
                </a:lnTo>
                <a:lnTo>
                  <a:pt x="73025" y="438162"/>
                </a:lnTo>
                <a:cubicBezTo>
                  <a:pt x="32766" y="438162"/>
                  <a:pt x="0" y="405460"/>
                  <a:pt x="0" y="365124"/>
                </a:cubicBezTo>
                <a:cubicBezTo>
                  <a:pt x="0" y="365124"/>
                  <a:pt x="0" y="365124"/>
                  <a:pt x="0" y="365124"/>
                </a:cubicBezTo>
                <a:lnTo>
                  <a:pt x="0" y="73037"/>
                </a:lnTo>
              </a:path>
            </a:pathLst>
          </a:custGeom>
          <a:solidFill>
            <a:srgbClr val="67B9C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zh-CN" altLang="en-US"/>
          </a:p>
        </p:txBody>
      </p:sp>
      <p:sp>
        <p:nvSpPr>
          <p:cNvPr id="6" name="Freeform 3"/>
          <p:cNvSpPr/>
          <p:nvPr/>
        </p:nvSpPr>
        <p:spPr>
          <a:xfrm>
            <a:off x="2736408" y="6126005"/>
            <a:ext cx="6717595" cy="476372"/>
          </a:xfrm>
          <a:custGeom>
            <a:avLst/>
            <a:gdLst>
              <a:gd name="connsiteX0" fmla="*/ 19050 w 5038852"/>
              <a:gd name="connsiteY0" fmla="*/ 92087 h 476262"/>
              <a:gd name="connsiteX1" fmla="*/ 92075 w 5038852"/>
              <a:gd name="connsiteY1" fmla="*/ 19050 h 476262"/>
              <a:gd name="connsiteX2" fmla="*/ 92075 w 5038852"/>
              <a:gd name="connsiteY2" fmla="*/ 19050 h 476262"/>
              <a:gd name="connsiteX3" fmla="*/ 92075 w 5038852"/>
              <a:gd name="connsiteY3" fmla="*/ 19050 h 476262"/>
              <a:gd name="connsiteX4" fmla="*/ 4946777 w 5038852"/>
              <a:gd name="connsiteY4" fmla="*/ 19050 h 476262"/>
              <a:gd name="connsiteX5" fmla="*/ 4946777 w 5038852"/>
              <a:gd name="connsiteY5" fmla="*/ 19050 h 476262"/>
              <a:gd name="connsiteX6" fmla="*/ 5019802 w 5038852"/>
              <a:gd name="connsiteY6" fmla="*/ 92087 h 476262"/>
              <a:gd name="connsiteX7" fmla="*/ 5019802 w 5038852"/>
              <a:gd name="connsiteY7" fmla="*/ 92087 h 476262"/>
              <a:gd name="connsiteX8" fmla="*/ 5019802 w 5038852"/>
              <a:gd name="connsiteY8" fmla="*/ 92087 h 476262"/>
              <a:gd name="connsiteX9" fmla="*/ 5019802 w 5038852"/>
              <a:gd name="connsiteY9" fmla="*/ 384174 h 476262"/>
              <a:gd name="connsiteX10" fmla="*/ 5019802 w 5038852"/>
              <a:gd name="connsiteY10" fmla="*/ 384174 h 476262"/>
              <a:gd name="connsiteX11" fmla="*/ 4946777 w 5038852"/>
              <a:gd name="connsiteY11" fmla="*/ 457212 h 476262"/>
              <a:gd name="connsiteX12" fmla="*/ 4946777 w 5038852"/>
              <a:gd name="connsiteY12" fmla="*/ 457212 h 476262"/>
              <a:gd name="connsiteX13" fmla="*/ 4946777 w 5038852"/>
              <a:gd name="connsiteY13" fmla="*/ 457212 h 476262"/>
              <a:gd name="connsiteX14" fmla="*/ 92075 w 5038852"/>
              <a:gd name="connsiteY14" fmla="*/ 457212 h 476262"/>
              <a:gd name="connsiteX15" fmla="*/ 92075 w 5038852"/>
              <a:gd name="connsiteY15" fmla="*/ 457212 h 476262"/>
              <a:gd name="connsiteX16" fmla="*/ 19050 w 5038852"/>
              <a:gd name="connsiteY16" fmla="*/ 384174 h 476262"/>
              <a:gd name="connsiteX17" fmla="*/ 19050 w 5038852"/>
              <a:gd name="connsiteY17" fmla="*/ 384174 h 476262"/>
              <a:gd name="connsiteX18" fmla="*/ 19050 w 5038852"/>
              <a:gd name="connsiteY18" fmla="*/ 92087 h 47626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Lst>
            <a:rect l="l" t="t" r="r" b="b"/>
            <a:pathLst>
              <a:path w="5038852" h="476262">
                <a:moveTo>
                  <a:pt x="19050" y="92087"/>
                </a:moveTo>
                <a:cubicBezTo>
                  <a:pt x="19050" y="51752"/>
                  <a:pt x="51816" y="19050"/>
                  <a:pt x="92075" y="19050"/>
                </a:cubicBezTo>
                <a:cubicBezTo>
                  <a:pt x="92075" y="19050"/>
                  <a:pt x="92075" y="19050"/>
                  <a:pt x="92075" y="19050"/>
                </a:cubicBezTo>
                <a:lnTo>
                  <a:pt x="92075" y="19050"/>
                </a:lnTo>
                <a:lnTo>
                  <a:pt x="4946777" y="19050"/>
                </a:lnTo>
                <a:lnTo>
                  <a:pt x="4946777" y="19050"/>
                </a:lnTo>
                <a:cubicBezTo>
                  <a:pt x="4987035" y="19050"/>
                  <a:pt x="5019802" y="51752"/>
                  <a:pt x="5019802" y="92087"/>
                </a:cubicBezTo>
                <a:cubicBezTo>
                  <a:pt x="5019802" y="92087"/>
                  <a:pt x="5019802" y="92087"/>
                  <a:pt x="5019802" y="92087"/>
                </a:cubicBezTo>
                <a:lnTo>
                  <a:pt x="5019802" y="92087"/>
                </a:lnTo>
                <a:lnTo>
                  <a:pt x="5019802" y="384174"/>
                </a:lnTo>
                <a:lnTo>
                  <a:pt x="5019802" y="384174"/>
                </a:lnTo>
                <a:cubicBezTo>
                  <a:pt x="5019802" y="424510"/>
                  <a:pt x="4987035" y="457212"/>
                  <a:pt x="4946777" y="457212"/>
                </a:cubicBezTo>
                <a:cubicBezTo>
                  <a:pt x="4946777" y="457212"/>
                  <a:pt x="4946777" y="457212"/>
                  <a:pt x="4946777" y="457212"/>
                </a:cubicBezTo>
                <a:lnTo>
                  <a:pt x="4946777" y="457212"/>
                </a:lnTo>
                <a:lnTo>
                  <a:pt x="92075" y="457212"/>
                </a:lnTo>
                <a:lnTo>
                  <a:pt x="92075" y="457212"/>
                </a:lnTo>
                <a:cubicBezTo>
                  <a:pt x="51816" y="457212"/>
                  <a:pt x="19050" y="424510"/>
                  <a:pt x="19050" y="384174"/>
                </a:cubicBezTo>
                <a:cubicBezTo>
                  <a:pt x="19050" y="384174"/>
                  <a:pt x="19050" y="384174"/>
                  <a:pt x="19050" y="384174"/>
                </a:cubicBezTo>
                <a:lnTo>
                  <a:pt x="19050" y="92087"/>
                </a:lnTo>
              </a:path>
            </a:pathLst>
          </a:custGeom>
          <a:solidFill>
            <a:srgbClr val="000000">
              <a:alpha val="0"/>
            </a:srgbClr>
          </a:solidFill>
          <a:ln w="38100">
            <a:solidFill>
              <a:srgbClr val="FFFFFF">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zh-CN" altLang="en-US"/>
          </a:p>
        </p:txBody>
      </p:sp>
      <p:pic>
        <p:nvPicPr>
          <p:cNvPr id="1027" name="Picture 3"/>
          <p:cNvPicPr>
            <a:picLocks noChangeAspect="1" noChangeArrowheads="1"/>
          </p:cNvPicPr>
          <p:nvPr/>
        </p:nvPicPr>
        <p:blipFill>
          <a:blip r:embed="rId2" cstate="print"/>
          <a:srcRect b="13804"/>
          <a:stretch>
            <a:fillRect/>
          </a:stretch>
        </p:blipFill>
        <p:spPr bwMode="auto">
          <a:xfrm>
            <a:off x="2658188" y="6084709"/>
            <a:ext cx="6874038" cy="503672"/>
          </a:xfrm>
          <a:prstGeom prst="rect">
            <a:avLst/>
          </a:prstGeom>
          <a:noFill/>
        </p:spPr>
      </p:pic>
      <p:sp>
        <p:nvSpPr>
          <p:cNvPr id="9" name="TextBox 1"/>
          <p:cNvSpPr txBox="1"/>
          <p:nvPr/>
        </p:nvSpPr>
        <p:spPr>
          <a:xfrm>
            <a:off x="9379845" y="279465"/>
            <a:ext cx="2205732" cy="606390"/>
          </a:xfrm>
          <a:prstGeom prst="rect">
            <a:avLst/>
          </a:prstGeom>
          <a:noFill/>
        </p:spPr>
        <p:txBody>
          <a:bodyPr wrap="none" lIns="0" tIns="0" rIns="0" bIns="54425" rtlCol="0">
            <a:spAutoFit/>
          </a:bodyPr>
          <a:lstStyle/>
          <a:p>
            <a:pPr defTabSz="-756">
              <a:lnSpc>
                <a:spcPts val="4285"/>
              </a:lnSpc>
            </a:pPr>
            <a:r>
              <a:rPr lang="en-US" altLang="zh-CN" sz="4300" dirty="0">
                <a:solidFill>
                  <a:srgbClr val="004D73"/>
                </a:solidFill>
                <a:latin typeface="黑体" pitchFamily="18" charset="0"/>
                <a:cs typeface="黑体" pitchFamily="18" charset="0"/>
              </a:rPr>
              <a:t>课堂练习</a:t>
            </a:r>
          </a:p>
        </p:txBody>
      </p:sp>
      <p:sp>
        <p:nvSpPr>
          <p:cNvPr id="10" name="TextBox 1"/>
          <p:cNvSpPr txBox="1"/>
          <p:nvPr/>
        </p:nvSpPr>
        <p:spPr>
          <a:xfrm>
            <a:off x="880419" y="1232186"/>
            <a:ext cx="1263166" cy="516621"/>
          </a:xfrm>
          <a:prstGeom prst="rect">
            <a:avLst/>
          </a:prstGeom>
          <a:noFill/>
        </p:spPr>
        <p:txBody>
          <a:bodyPr wrap="none" lIns="0" tIns="0" rIns="0" bIns="54425" rtlCol="0">
            <a:spAutoFit/>
          </a:bodyPr>
          <a:lstStyle/>
          <a:p>
            <a:pPr defTabSz="-756">
              <a:lnSpc>
                <a:spcPts val="3571"/>
              </a:lnSpc>
            </a:pPr>
            <a:r>
              <a:rPr lang="en-US" altLang="zh-CN" sz="3300" dirty="0">
                <a:solidFill>
                  <a:srgbClr val="4BACC6"/>
                </a:solidFill>
                <a:latin typeface="Wingdings" pitchFamily="18" charset="0"/>
                <a:cs typeface="Wingdings" pitchFamily="18" charset="0"/>
              </a:rPr>
              <a:t></a:t>
            </a:r>
            <a:r>
              <a:rPr lang="en-US" altLang="zh-CN" sz="3300" dirty="0" err="1">
                <a:solidFill>
                  <a:srgbClr val="000000"/>
                </a:solidFill>
                <a:latin typeface="黑体" pitchFamily="18" charset="0"/>
                <a:cs typeface="黑体" pitchFamily="18" charset="0"/>
              </a:rPr>
              <a:t>需求</a:t>
            </a:r>
            <a:endParaRPr lang="en-US" altLang="zh-CN" sz="3300" dirty="0">
              <a:solidFill>
                <a:srgbClr val="000000"/>
              </a:solidFill>
              <a:latin typeface="黑体" pitchFamily="18" charset="0"/>
              <a:cs typeface="黑体" pitchFamily="18" charset="0"/>
            </a:endParaRPr>
          </a:p>
        </p:txBody>
      </p:sp>
      <p:sp>
        <p:nvSpPr>
          <p:cNvPr id="18" name="TextBox 1"/>
          <p:cNvSpPr txBox="1"/>
          <p:nvPr/>
        </p:nvSpPr>
        <p:spPr>
          <a:xfrm>
            <a:off x="4859234" y="5741730"/>
            <a:ext cx="2154436" cy="349909"/>
          </a:xfrm>
          <a:prstGeom prst="rect">
            <a:avLst/>
          </a:prstGeom>
          <a:noFill/>
        </p:spPr>
        <p:txBody>
          <a:bodyPr wrap="none" lIns="0" tIns="0" rIns="0" bIns="54425" rtlCol="0">
            <a:spAutoFit/>
          </a:bodyPr>
          <a:lstStyle/>
          <a:p>
            <a:pPr defTabSz="-756">
              <a:lnSpc>
                <a:spcPts val="2262"/>
              </a:lnSpc>
            </a:pPr>
            <a:r>
              <a:rPr lang="en-US" altLang="zh-CN" dirty="0">
                <a:solidFill>
                  <a:srgbClr val="000000"/>
                </a:solidFill>
                <a:latin typeface="黑体" pitchFamily="18" charset="0"/>
                <a:cs typeface="黑体" pitchFamily="18" charset="0"/>
              </a:rPr>
              <a:t>完成时间：</a:t>
            </a:r>
            <a:r>
              <a:rPr lang="en-US" altLang="zh-CN" b="1" dirty="0" smtClean="0">
                <a:solidFill>
                  <a:srgbClr val="000000"/>
                </a:solidFill>
                <a:latin typeface="Times New Roman" pitchFamily="18" charset="0"/>
                <a:cs typeface="Times New Roman" pitchFamily="18" charset="0"/>
              </a:rPr>
              <a:t>2</a:t>
            </a:r>
            <a:r>
              <a:rPr lang="en-US" altLang="zh-CN" b="1" dirty="0">
                <a:solidFill>
                  <a:srgbClr val="000000"/>
                </a:solidFill>
                <a:latin typeface="Times New Roman" pitchFamily="18" charset="0"/>
                <a:cs typeface="Times New Roman" pitchFamily="18" charset="0"/>
              </a:rPr>
              <a:t>0</a:t>
            </a:r>
            <a:r>
              <a:rPr lang="en-US" altLang="zh-CN" dirty="0">
                <a:solidFill>
                  <a:srgbClr val="000000"/>
                </a:solidFill>
                <a:latin typeface="黑体" pitchFamily="18" charset="0"/>
                <a:cs typeface="黑体" pitchFamily="18" charset="0"/>
              </a:rPr>
              <a:t>分钟</a:t>
            </a:r>
          </a:p>
        </p:txBody>
      </p:sp>
      <p:sp>
        <p:nvSpPr>
          <p:cNvPr id="19" name="TextBox 1"/>
          <p:cNvSpPr txBox="1"/>
          <p:nvPr/>
        </p:nvSpPr>
        <p:spPr>
          <a:xfrm>
            <a:off x="4859234" y="6237144"/>
            <a:ext cx="2154436" cy="324261"/>
          </a:xfrm>
          <a:prstGeom prst="rect">
            <a:avLst/>
          </a:prstGeom>
          <a:noFill/>
        </p:spPr>
        <p:txBody>
          <a:bodyPr wrap="none" lIns="0" tIns="0" rIns="0" bIns="54425" rtlCol="0">
            <a:spAutoFit/>
          </a:bodyPr>
          <a:lstStyle/>
          <a:p>
            <a:pPr defTabSz="-756">
              <a:lnSpc>
                <a:spcPts val="2143"/>
              </a:lnSpc>
            </a:pPr>
            <a:r>
              <a:rPr lang="en-US" altLang="zh-CN" dirty="0">
                <a:solidFill>
                  <a:srgbClr val="FFFFFF"/>
                </a:solidFill>
                <a:latin typeface="黑体" pitchFamily="18" charset="0"/>
                <a:cs typeface="黑体" pitchFamily="18" charset="0"/>
              </a:rPr>
              <a:t>共性问题集中讲解</a:t>
            </a:r>
          </a:p>
        </p:txBody>
      </p:sp>
      <p:sp>
        <p:nvSpPr>
          <p:cNvPr id="20" name="灯片编号占位符 19"/>
          <p:cNvSpPr>
            <a:spLocks noGrp="1"/>
          </p:cNvSpPr>
          <p:nvPr>
            <p:ph type="sldNum" sz="quarter" idx="12"/>
          </p:nvPr>
        </p:nvSpPr>
        <p:spPr/>
        <p:txBody>
          <a:bodyPr/>
          <a:lstStyle/>
          <a:p>
            <a:fld id="{B6F15528-21DE-4FAA-801E-634DDDAF4B2B}" type="slidenum">
              <a:rPr lang="en-US" smtClean="0"/>
              <a:pPr/>
              <a:t>46</a:t>
            </a:fld>
            <a:r>
              <a:rPr lang="en-US" dirty="0" smtClean="0"/>
              <a:t>/54</a:t>
            </a:r>
            <a:endParaRPr lang="en-US" dirty="0"/>
          </a:p>
        </p:txBody>
      </p:sp>
      <p:sp>
        <p:nvSpPr>
          <p:cNvPr id="16" name="TextBox 15"/>
          <p:cNvSpPr txBox="1"/>
          <p:nvPr/>
        </p:nvSpPr>
        <p:spPr>
          <a:xfrm>
            <a:off x="1117454" y="1753006"/>
            <a:ext cx="10158678" cy="617744"/>
          </a:xfrm>
          <a:prstGeom prst="rect">
            <a:avLst/>
          </a:prstGeom>
          <a:noFill/>
        </p:spPr>
        <p:txBody>
          <a:bodyPr wrap="square" lIns="108850" tIns="54425" rIns="108850" bIns="54425" rtlCol="0">
            <a:spAutoFit/>
          </a:bodyPr>
          <a:lstStyle/>
          <a:p>
            <a:pPr lvl="0">
              <a:buClr>
                <a:schemeClr val="accent5">
                  <a:lumMod val="60000"/>
                  <a:lumOff val="40000"/>
                </a:schemeClr>
              </a:buClr>
              <a:buFont typeface="Wingdings" pitchFamily="2" charset="2"/>
              <a:buChar char="n"/>
            </a:pPr>
            <a:r>
              <a:rPr lang="zh-CN" altLang="zh-CN" sz="3300" dirty="0"/>
              <a:t>分别使用三种方式自定义一个字符串并输出。</a:t>
            </a:r>
            <a:endParaRPr lang="zh-CN" altLang="en-US" dirty="0"/>
          </a:p>
        </p:txBody>
      </p:sp>
      <p:sp>
        <p:nvSpPr>
          <p:cNvPr id="17" name="TextBox 16"/>
          <p:cNvSpPr txBox="1"/>
          <p:nvPr/>
        </p:nvSpPr>
        <p:spPr>
          <a:xfrm>
            <a:off x="1117454" y="2286530"/>
            <a:ext cx="10158678" cy="1125576"/>
          </a:xfrm>
          <a:prstGeom prst="rect">
            <a:avLst/>
          </a:prstGeom>
          <a:noFill/>
        </p:spPr>
        <p:txBody>
          <a:bodyPr wrap="square" lIns="108850" tIns="54425" rIns="108850" bIns="54425" rtlCol="0">
            <a:spAutoFit/>
          </a:bodyPr>
          <a:lstStyle/>
          <a:p>
            <a:pPr lvl="0">
              <a:buClr>
                <a:schemeClr val="accent5">
                  <a:lumMod val="60000"/>
                  <a:lumOff val="40000"/>
                </a:schemeClr>
              </a:buClr>
              <a:buFont typeface="Wingdings" pitchFamily="2" charset="2"/>
              <a:buChar char="n"/>
            </a:pPr>
            <a:r>
              <a:rPr lang="zh-CN" altLang="zh-CN" sz="3300" dirty="0"/>
              <a:t>定义一个有关图书信息的二维数组，将每本图书的具体信息遍历输出在表格中。</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
          <p:cNvSpPr txBox="1"/>
          <p:nvPr/>
        </p:nvSpPr>
        <p:spPr>
          <a:xfrm>
            <a:off x="8228529" y="304871"/>
            <a:ext cx="3308598" cy="606390"/>
          </a:xfrm>
          <a:prstGeom prst="rect">
            <a:avLst/>
          </a:prstGeom>
          <a:noFill/>
        </p:spPr>
        <p:txBody>
          <a:bodyPr wrap="none" lIns="0" tIns="0" rIns="0" bIns="54425" rtlCol="0">
            <a:spAutoFit/>
          </a:bodyPr>
          <a:lstStyle/>
          <a:p>
            <a:pPr defTabSz="-756">
              <a:lnSpc>
                <a:spcPts val="4285"/>
              </a:lnSpc>
            </a:pPr>
            <a:r>
              <a:rPr lang="zh-CN" altLang="en-US" sz="4300" dirty="0">
                <a:solidFill>
                  <a:srgbClr val="004D73"/>
                </a:solidFill>
                <a:latin typeface="黑体" pitchFamily="18" charset="0"/>
                <a:cs typeface="黑体" pitchFamily="18" charset="0"/>
              </a:rPr>
              <a:t>字符串运算符</a:t>
            </a:r>
            <a:endParaRPr lang="en-US" altLang="zh-CN" sz="4300" dirty="0">
              <a:solidFill>
                <a:srgbClr val="004D73"/>
              </a:solidFill>
              <a:latin typeface="黑体" pitchFamily="18" charset="0"/>
              <a:cs typeface="黑体" pitchFamily="18" charset="0"/>
            </a:endParaRPr>
          </a:p>
        </p:txBody>
      </p:sp>
      <p:sp>
        <p:nvSpPr>
          <p:cNvPr id="10" name="TextBox 1"/>
          <p:cNvSpPr txBox="1"/>
          <p:nvPr/>
        </p:nvSpPr>
        <p:spPr>
          <a:xfrm>
            <a:off x="880419" y="1232186"/>
            <a:ext cx="2955937" cy="516621"/>
          </a:xfrm>
          <a:prstGeom prst="rect">
            <a:avLst/>
          </a:prstGeom>
          <a:noFill/>
        </p:spPr>
        <p:txBody>
          <a:bodyPr wrap="none" lIns="0" tIns="0" rIns="0" bIns="54425" rtlCol="0">
            <a:spAutoFit/>
          </a:bodyPr>
          <a:lstStyle/>
          <a:p>
            <a:pPr defTabSz="-756">
              <a:lnSpc>
                <a:spcPts val="3571"/>
              </a:lnSpc>
            </a:pPr>
            <a:r>
              <a:rPr lang="en-US" altLang="zh-CN" sz="3300" dirty="0">
                <a:solidFill>
                  <a:srgbClr val="4BACC6"/>
                </a:solidFill>
                <a:latin typeface="Wingdings" pitchFamily="18" charset="0"/>
                <a:cs typeface="Wingdings" pitchFamily="18" charset="0"/>
              </a:rPr>
              <a:t></a:t>
            </a:r>
            <a:r>
              <a:rPr lang="zh-CN" altLang="en-US" sz="3300" dirty="0">
                <a:solidFill>
                  <a:srgbClr val="000000"/>
                </a:solidFill>
                <a:latin typeface="黑体" pitchFamily="18" charset="0"/>
                <a:cs typeface="Wingdings" pitchFamily="18" charset="0"/>
              </a:rPr>
              <a:t>字符串运算符</a:t>
            </a:r>
            <a:endParaRPr lang="en-US" altLang="zh-CN" sz="3300" dirty="0">
              <a:solidFill>
                <a:srgbClr val="000000"/>
              </a:solidFill>
              <a:latin typeface="黑体" pitchFamily="18" charset="0"/>
              <a:cs typeface="黑体" pitchFamily="18" charset="0"/>
            </a:endParaRPr>
          </a:p>
        </p:txBody>
      </p:sp>
      <p:sp>
        <p:nvSpPr>
          <p:cNvPr id="20" name="灯片编号占位符 19"/>
          <p:cNvSpPr>
            <a:spLocks noGrp="1"/>
          </p:cNvSpPr>
          <p:nvPr>
            <p:ph type="sldNum" sz="quarter" idx="12"/>
          </p:nvPr>
        </p:nvSpPr>
        <p:spPr/>
        <p:txBody>
          <a:bodyPr/>
          <a:lstStyle/>
          <a:p>
            <a:fld id="{B6F15528-21DE-4FAA-801E-634DDDAF4B2B}" type="slidenum">
              <a:rPr lang="en-US" smtClean="0"/>
              <a:pPr/>
              <a:t>47</a:t>
            </a:fld>
            <a:r>
              <a:rPr lang="en-US" dirty="0" smtClean="0"/>
              <a:t>/54</a:t>
            </a:r>
            <a:endParaRPr lang="en-US" dirty="0"/>
          </a:p>
        </p:txBody>
      </p:sp>
      <p:sp>
        <p:nvSpPr>
          <p:cNvPr id="16" name="TextBox 15"/>
          <p:cNvSpPr txBox="1"/>
          <p:nvPr/>
        </p:nvSpPr>
        <p:spPr>
          <a:xfrm>
            <a:off x="1117454" y="1753006"/>
            <a:ext cx="10158678" cy="1125576"/>
          </a:xfrm>
          <a:prstGeom prst="rect">
            <a:avLst/>
          </a:prstGeom>
          <a:noFill/>
        </p:spPr>
        <p:txBody>
          <a:bodyPr wrap="square" lIns="108850" tIns="54425" rIns="108850" bIns="54425" rtlCol="0">
            <a:spAutoFit/>
          </a:bodyPr>
          <a:lstStyle/>
          <a:p>
            <a:r>
              <a:rPr lang="zh-CN" altLang="zh-CN" sz="3300" dirty="0"/>
              <a:t>字符串运算符只有一个，即英文状态下的”</a:t>
            </a:r>
            <a:r>
              <a:rPr lang="en-US" altLang="zh-CN" sz="3300" dirty="0"/>
              <a:t>.</a:t>
            </a:r>
            <a:r>
              <a:rPr lang="zh-CN" altLang="zh-CN" sz="3300" dirty="0"/>
              <a:t>”，它可以实现将两个或多个字符串拼接成一个字符串。</a:t>
            </a:r>
          </a:p>
        </p:txBody>
      </p:sp>
      <p:pic>
        <p:nvPicPr>
          <p:cNvPr id="14" name="Picture 3"/>
          <p:cNvPicPr>
            <a:picLocks noChangeAspect="1" noChangeArrowheads="1"/>
          </p:cNvPicPr>
          <p:nvPr/>
        </p:nvPicPr>
        <p:blipFill>
          <a:blip r:embed="rId2" cstate="print"/>
          <a:srcRect/>
          <a:stretch>
            <a:fillRect/>
          </a:stretch>
        </p:blipFill>
        <p:spPr bwMode="auto">
          <a:xfrm>
            <a:off x="1523802" y="3201141"/>
            <a:ext cx="5892033" cy="2286529"/>
          </a:xfrm>
          <a:prstGeom prst="rect">
            <a:avLst/>
          </a:prstGeom>
          <a:noFill/>
        </p:spPr>
      </p:pic>
      <p:sp>
        <p:nvSpPr>
          <p:cNvPr id="15" name="TextBox 14"/>
          <p:cNvSpPr txBox="1"/>
          <p:nvPr/>
        </p:nvSpPr>
        <p:spPr>
          <a:xfrm>
            <a:off x="1726975" y="3353577"/>
            <a:ext cx="4977752" cy="2372071"/>
          </a:xfrm>
          <a:prstGeom prst="rect">
            <a:avLst/>
          </a:prstGeom>
          <a:noFill/>
        </p:spPr>
        <p:txBody>
          <a:bodyPr wrap="square" lIns="108850" tIns="54425" rIns="108850" bIns="54425" rtlCol="0">
            <a:spAutoFit/>
          </a:bodyPr>
          <a:lstStyle/>
          <a:p>
            <a:r>
              <a:rPr lang="en-US" altLang="zh-CN" b="1" dirty="0" smtClean="0"/>
              <a:t>&lt;?</a:t>
            </a:r>
            <a:r>
              <a:rPr lang="en-US" altLang="zh-CN" b="1" dirty="0" err="1" smtClean="0"/>
              <a:t>php</a:t>
            </a:r>
            <a:endParaRPr lang="en-US" altLang="zh-CN" b="1" dirty="0" smtClean="0"/>
          </a:p>
          <a:p>
            <a:r>
              <a:rPr lang="en-US" altLang="zh-CN" b="1" dirty="0" smtClean="0"/>
              <a:t>    //</a:t>
            </a:r>
            <a:r>
              <a:rPr lang="zh-CN" altLang="en-US" b="1" dirty="0" smtClean="0"/>
              <a:t>字符串运算符</a:t>
            </a:r>
          </a:p>
          <a:p>
            <a:r>
              <a:rPr lang="zh-CN" altLang="en-US" b="1" dirty="0" smtClean="0"/>
              <a:t>    </a:t>
            </a:r>
            <a:r>
              <a:rPr lang="en-US" altLang="zh-CN" b="1" dirty="0" smtClean="0"/>
              <a:t>$a = 'hello';</a:t>
            </a:r>
          </a:p>
          <a:p>
            <a:r>
              <a:rPr lang="en-US" altLang="zh-CN" b="1" dirty="0" smtClean="0"/>
              <a:t>    $b = '</a:t>
            </a:r>
            <a:r>
              <a:rPr lang="en-US" altLang="zh-CN" b="1" dirty="0" err="1" smtClean="0"/>
              <a:t>php</a:t>
            </a:r>
            <a:r>
              <a:rPr lang="en-US" altLang="zh-CN" b="1" dirty="0" smtClean="0"/>
              <a:t>';</a:t>
            </a:r>
          </a:p>
          <a:p>
            <a:r>
              <a:rPr lang="en-US" altLang="zh-CN" b="1" dirty="0" smtClean="0"/>
              <a:t>    $c = $</a:t>
            </a:r>
            <a:r>
              <a:rPr lang="en-US" altLang="zh-CN" b="1" dirty="0" err="1" smtClean="0"/>
              <a:t>a.$b</a:t>
            </a:r>
            <a:r>
              <a:rPr lang="en-US" altLang="zh-CN" b="1" dirty="0" smtClean="0"/>
              <a:t>;</a:t>
            </a:r>
          </a:p>
          <a:p>
            <a:r>
              <a:rPr lang="en-US" altLang="zh-CN" b="1" dirty="0" smtClean="0"/>
              <a:t>    echo $c;    // </a:t>
            </a:r>
            <a:r>
              <a:rPr lang="en-US" altLang="zh-CN" b="1" dirty="0" err="1" smtClean="0"/>
              <a:t>hellophp</a:t>
            </a:r>
            <a:endParaRPr lang="en-US" altLang="zh-CN" b="1" dirty="0" smtClean="0"/>
          </a:p>
          <a:p>
            <a:r>
              <a:rPr lang="en-US" altLang="zh-CN" b="1" dirty="0" smtClean="0"/>
              <a:t>?&gt;</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
          <p:cNvSpPr txBox="1"/>
          <p:nvPr/>
        </p:nvSpPr>
        <p:spPr>
          <a:xfrm>
            <a:off x="8228529" y="304871"/>
            <a:ext cx="2757165" cy="606390"/>
          </a:xfrm>
          <a:prstGeom prst="rect">
            <a:avLst/>
          </a:prstGeom>
          <a:noFill/>
        </p:spPr>
        <p:txBody>
          <a:bodyPr wrap="none" lIns="0" tIns="0" rIns="0" bIns="54425" rtlCol="0">
            <a:spAutoFit/>
          </a:bodyPr>
          <a:lstStyle/>
          <a:p>
            <a:pPr defTabSz="-756">
              <a:lnSpc>
                <a:spcPts val="4285"/>
              </a:lnSpc>
            </a:pPr>
            <a:r>
              <a:rPr lang="zh-CN" altLang="en-US" sz="4300" dirty="0">
                <a:solidFill>
                  <a:srgbClr val="004D73"/>
                </a:solidFill>
                <a:latin typeface="黑体" pitchFamily="18" charset="0"/>
                <a:cs typeface="黑体" pitchFamily="18" charset="0"/>
              </a:rPr>
              <a:t>算数运算符</a:t>
            </a:r>
            <a:endParaRPr lang="en-US" altLang="zh-CN" sz="4300" dirty="0">
              <a:solidFill>
                <a:srgbClr val="004D73"/>
              </a:solidFill>
              <a:latin typeface="黑体" pitchFamily="18" charset="0"/>
              <a:cs typeface="黑体" pitchFamily="18" charset="0"/>
            </a:endParaRPr>
          </a:p>
        </p:txBody>
      </p:sp>
      <p:sp>
        <p:nvSpPr>
          <p:cNvPr id="10" name="TextBox 1"/>
          <p:cNvSpPr txBox="1"/>
          <p:nvPr/>
        </p:nvSpPr>
        <p:spPr>
          <a:xfrm>
            <a:off x="880420" y="1232186"/>
            <a:ext cx="2532745" cy="516621"/>
          </a:xfrm>
          <a:prstGeom prst="rect">
            <a:avLst/>
          </a:prstGeom>
          <a:noFill/>
        </p:spPr>
        <p:txBody>
          <a:bodyPr wrap="none" lIns="0" tIns="0" rIns="0" bIns="54425" rtlCol="0">
            <a:spAutoFit/>
          </a:bodyPr>
          <a:lstStyle/>
          <a:p>
            <a:pPr defTabSz="-756">
              <a:lnSpc>
                <a:spcPts val="3571"/>
              </a:lnSpc>
            </a:pPr>
            <a:r>
              <a:rPr lang="en-US" altLang="zh-CN" sz="3300" dirty="0">
                <a:solidFill>
                  <a:srgbClr val="4BACC6"/>
                </a:solidFill>
                <a:latin typeface="Wingdings" pitchFamily="18" charset="0"/>
                <a:cs typeface="Wingdings" pitchFamily="18" charset="0"/>
              </a:rPr>
              <a:t></a:t>
            </a:r>
            <a:r>
              <a:rPr lang="zh-CN" altLang="en-US" sz="3300" dirty="0">
                <a:solidFill>
                  <a:srgbClr val="000000"/>
                </a:solidFill>
                <a:latin typeface="黑体" pitchFamily="18" charset="0"/>
                <a:cs typeface="Wingdings" pitchFamily="18" charset="0"/>
              </a:rPr>
              <a:t>算数运算符</a:t>
            </a:r>
            <a:endParaRPr lang="en-US" altLang="zh-CN" sz="3300" dirty="0">
              <a:solidFill>
                <a:srgbClr val="000000"/>
              </a:solidFill>
              <a:latin typeface="黑体" pitchFamily="18" charset="0"/>
              <a:cs typeface="黑体" pitchFamily="18" charset="0"/>
            </a:endParaRPr>
          </a:p>
        </p:txBody>
      </p:sp>
      <p:sp>
        <p:nvSpPr>
          <p:cNvPr id="20" name="灯片编号占位符 19"/>
          <p:cNvSpPr>
            <a:spLocks noGrp="1"/>
          </p:cNvSpPr>
          <p:nvPr>
            <p:ph type="sldNum" sz="quarter" idx="12"/>
          </p:nvPr>
        </p:nvSpPr>
        <p:spPr/>
        <p:txBody>
          <a:bodyPr/>
          <a:lstStyle/>
          <a:p>
            <a:fld id="{B6F15528-21DE-4FAA-801E-634DDDAF4B2B}" type="slidenum">
              <a:rPr lang="en-US" smtClean="0"/>
              <a:pPr/>
              <a:t>48</a:t>
            </a:fld>
            <a:r>
              <a:rPr lang="en-US" dirty="0" smtClean="0"/>
              <a:t>/54</a:t>
            </a:r>
            <a:endParaRPr lang="en-US" dirty="0"/>
          </a:p>
        </p:txBody>
      </p:sp>
      <p:sp>
        <p:nvSpPr>
          <p:cNvPr id="16" name="TextBox 15"/>
          <p:cNvSpPr txBox="1"/>
          <p:nvPr/>
        </p:nvSpPr>
        <p:spPr>
          <a:xfrm>
            <a:off x="1117454" y="1753006"/>
            <a:ext cx="10158678" cy="617744"/>
          </a:xfrm>
          <a:prstGeom prst="rect">
            <a:avLst/>
          </a:prstGeom>
          <a:noFill/>
        </p:spPr>
        <p:txBody>
          <a:bodyPr wrap="square" lIns="108850" tIns="54425" rIns="108850" bIns="54425" rtlCol="0">
            <a:spAutoFit/>
          </a:bodyPr>
          <a:lstStyle/>
          <a:p>
            <a:r>
              <a:rPr lang="en-US" altLang="zh-CN" sz="3300" dirty="0"/>
              <a:t>		       </a:t>
            </a:r>
            <a:r>
              <a:rPr lang="zh-CN" altLang="en-US" sz="2400" dirty="0"/>
              <a:t>常用的算数运算符</a:t>
            </a:r>
            <a:endParaRPr lang="zh-CN" altLang="zh-CN" sz="2400" dirty="0"/>
          </a:p>
        </p:txBody>
      </p:sp>
      <p:pic>
        <p:nvPicPr>
          <p:cNvPr id="66562" name="图片 69"/>
          <p:cNvPicPr>
            <a:picLocks noChangeAspect="1" noChangeArrowheads="1"/>
          </p:cNvPicPr>
          <p:nvPr/>
        </p:nvPicPr>
        <p:blipFill>
          <a:blip r:embed="rId2" cstate="print"/>
          <a:srcRect/>
          <a:stretch>
            <a:fillRect/>
          </a:stretch>
        </p:blipFill>
        <p:spPr bwMode="auto">
          <a:xfrm>
            <a:off x="1117455" y="2362747"/>
            <a:ext cx="9362434" cy="3201141"/>
          </a:xfrm>
          <a:prstGeom prst="rect">
            <a:avLst/>
          </a:prstGeom>
          <a:noFill/>
          <a:ln w="9525">
            <a:noFill/>
            <a:miter lim="800000"/>
            <a:headEnd/>
            <a:tailEnd/>
          </a:ln>
          <a:effectLst/>
        </p:spPr>
      </p:pic>
      <p:pic>
        <p:nvPicPr>
          <p:cNvPr id="12" name="Picture 3"/>
          <p:cNvPicPr>
            <a:picLocks noChangeAspect="1" noChangeArrowheads="1"/>
          </p:cNvPicPr>
          <p:nvPr/>
        </p:nvPicPr>
        <p:blipFill>
          <a:blip r:embed="rId3" cstate="print"/>
          <a:srcRect/>
          <a:stretch>
            <a:fillRect/>
          </a:stretch>
        </p:blipFill>
        <p:spPr bwMode="auto">
          <a:xfrm>
            <a:off x="2539669" y="6097412"/>
            <a:ext cx="5536479" cy="571632"/>
          </a:xfrm>
          <a:prstGeom prst="rect">
            <a:avLst/>
          </a:prstGeom>
          <a:noFill/>
        </p:spPr>
      </p:pic>
      <p:sp>
        <p:nvSpPr>
          <p:cNvPr id="13" name="TextBox 12"/>
          <p:cNvSpPr txBox="1"/>
          <p:nvPr/>
        </p:nvSpPr>
        <p:spPr>
          <a:xfrm>
            <a:off x="3860297" y="6173629"/>
            <a:ext cx="4266645" cy="433078"/>
          </a:xfrm>
          <a:prstGeom prst="rect">
            <a:avLst/>
          </a:prstGeom>
          <a:noFill/>
        </p:spPr>
        <p:txBody>
          <a:bodyPr wrap="square" lIns="108850" tIns="54425" rIns="108850" bIns="54425" rtlCol="0">
            <a:spAutoFit/>
          </a:bodyPr>
          <a:lstStyle/>
          <a:p>
            <a:r>
              <a:rPr lang="en-US" altLang="zh-CN" dirty="0" err="1" smtClean="0">
                <a:solidFill>
                  <a:srgbClr val="FFFFFF"/>
                </a:solidFill>
                <a:latin typeface="黑体" pitchFamily="18" charset="0"/>
                <a:cs typeface="黑体" pitchFamily="18" charset="0"/>
              </a:rPr>
              <a:t>演示示例</a:t>
            </a:r>
            <a:r>
              <a:rPr lang="en-US" altLang="zh-CN" dirty="0" smtClean="0">
                <a:solidFill>
                  <a:srgbClr val="FFFFFF"/>
                </a:solidFill>
                <a:latin typeface="黑体" pitchFamily="18" charset="0"/>
                <a:cs typeface="黑体" pitchFamily="18" charset="0"/>
              </a:rPr>
              <a:t>：</a:t>
            </a:r>
            <a:r>
              <a:rPr lang="zh-CN" altLang="en-US" dirty="0" smtClean="0">
                <a:solidFill>
                  <a:srgbClr val="FFFFFF"/>
                </a:solidFill>
                <a:latin typeface="黑体" pitchFamily="18" charset="0"/>
                <a:cs typeface="黑体" pitchFamily="18" charset="0"/>
              </a:rPr>
              <a:t>算数运算符</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
          <p:cNvSpPr txBox="1"/>
          <p:nvPr/>
        </p:nvSpPr>
        <p:spPr>
          <a:xfrm>
            <a:off x="8228529" y="304871"/>
            <a:ext cx="2757165" cy="606390"/>
          </a:xfrm>
          <a:prstGeom prst="rect">
            <a:avLst/>
          </a:prstGeom>
          <a:noFill/>
        </p:spPr>
        <p:txBody>
          <a:bodyPr wrap="none" lIns="0" tIns="0" rIns="0" bIns="54425" rtlCol="0">
            <a:spAutoFit/>
          </a:bodyPr>
          <a:lstStyle/>
          <a:p>
            <a:pPr defTabSz="-756">
              <a:lnSpc>
                <a:spcPts val="4285"/>
              </a:lnSpc>
            </a:pPr>
            <a:r>
              <a:rPr lang="zh-CN" altLang="en-US" sz="4300" dirty="0">
                <a:solidFill>
                  <a:srgbClr val="004D73"/>
                </a:solidFill>
                <a:latin typeface="黑体" pitchFamily="18" charset="0"/>
                <a:cs typeface="黑体" pitchFamily="18" charset="0"/>
              </a:rPr>
              <a:t>算数运算符</a:t>
            </a:r>
            <a:endParaRPr lang="en-US" altLang="zh-CN" sz="4300" dirty="0">
              <a:solidFill>
                <a:srgbClr val="004D73"/>
              </a:solidFill>
              <a:latin typeface="黑体" pitchFamily="18" charset="0"/>
              <a:cs typeface="黑体" pitchFamily="18" charset="0"/>
            </a:endParaRPr>
          </a:p>
        </p:txBody>
      </p:sp>
      <p:sp>
        <p:nvSpPr>
          <p:cNvPr id="20" name="灯片编号占位符 19"/>
          <p:cNvSpPr>
            <a:spLocks noGrp="1"/>
          </p:cNvSpPr>
          <p:nvPr>
            <p:ph type="sldNum" sz="quarter" idx="12"/>
          </p:nvPr>
        </p:nvSpPr>
        <p:spPr/>
        <p:txBody>
          <a:bodyPr/>
          <a:lstStyle/>
          <a:p>
            <a:fld id="{B6F15528-21DE-4FAA-801E-634DDDAF4B2B}" type="slidenum">
              <a:rPr lang="en-US" smtClean="0"/>
              <a:pPr/>
              <a:t>49</a:t>
            </a:fld>
            <a:r>
              <a:rPr lang="en-US" dirty="0" smtClean="0"/>
              <a:t>/54</a:t>
            </a:r>
            <a:endParaRPr lang="en-US" dirty="0"/>
          </a:p>
        </p:txBody>
      </p:sp>
      <p:pic>
        <p:nvPicPr>
          <p:cNvPr id="11" name="Picture 3"/>
          <p:cNvPicPr>
            <a:picLocks noChangeAspect="1" noChangeArrowheads="1"/>
          </p:cNvPicPr>
          <p:nvPr/>
        </p:nvPicPr>
        <p:blipFill>
          <a:blip r:embed="rId2" cstate="print"/>
          <a:srcRect/>
          <a:stretch>
            <a:fillRect/>
          </a:stretch>
        </p:blipFill>
        <p:spPr bwMode="auto">
          <a:xfrm>
            <a:off x="711108" y="1143264"/>
            <a:ext cx="1506870" cy="533524"/>
          </a:xfrm>
          <a:prstGeom prst="rect">
            <a:avLst/>
          </a:prstGeom>
          <a:noFill/>
        </p:spPr>
      </p:pic>
      <p:sp>
        <p:nvSpPr>
          <p:cNvPr id="14" name="TextBox 13"/>
          <p:cNvSpPr txBox="1"/>
          <p:nvPr/>
        </p:nvSpPr>
        <p:spPr>
          <a:xfrm>
            <a:off x="1422215" y="1981659"/>
            <a:ext cx="6399967" cy="433078"/>
          </a:xfrm>
          <a:prstGeom prst="rect">
            <a:avLst/>
          </a:prstGeom>
          <a:noFill/>
        </p:spPr>
        <p:txBody>
          <a:bodyPr wrap="square" lIns="108850" tIns="54425" rIns="108850" bIns="54425" rtlCol="0">
            <a:spAutoFit/>
          </a:bodyPr>
          <a:lstStyle/>
          <a:p>
            <a:r>
              <a:rPr lang="zh-CN" altLang="zh-CN" dirty="0" smtClean="0"/>
              <a:t>分析以下代码，浏览器上会输出什么？</a:t>
            </a:r>
            <a:endParaRPr lang="zh-CN" altLang="en-US" dirty="0"/>
          </a:p>
        </p:txBody>
      </p:sp>
      <p:pic>
        <p:nvPicPr>
          <p:cNvPr id="17" name="Picture 3"/>
          <p:cNvPicPr>
            <a:picLocks noChangeAspect="1" noChangeArrowheads="1"/>
          </p:cNvPicPr>
          <p:nvPr/>
        </p:nvPicPr>
        <p:blipFill>
          <a:blip r:embed="rId3" cstate="print"/>
          <a:srcRect/>
          <a:stretch>
            <a:fillRect/>
          </a:stretch>
        </p:blipFill>
        <p:spPr bwMode="auto">
          <a:xfrm>
            <a:off x="1523801" y="2591400"/>
            <a:ext cx="2844430" cy="2286529"/>
          </a:xfrm>
          <a:prstGeom prst="rect">
            <a:avLst/>
          </a:prstGeom>
          <a:noFill/>
        </p:spPr>
      </p:pic>
      <p:sp>
        <p:nvSpPr>
          <p:cNvPr id="18" name="TextBox 17"/>
          <p:cNvSpPr txBox="1"/>
          <p:nvPr/>
        </p:nvSpPr>
        <p:spPr>
          <a:xfrm>
            <a:off x="1625388" y="2820053"/>
            <a:ext cx="2742843" cy="2048905"/>
          </a:xfrm>
          <a:prstGeom prst="rect">
            <a:avLst/>
          </a:prstGeom>
          <a:noFill/>
        </p:spPr>
        <p:txBody>
          <a:bodyPr wrap="square" lIns="108850" tIns="54425" rIns="108850" bIns="54425" rtlCol="0">
            <a:spAutoFit/>
          </a:bodyPr>
          <a:lstStyle/>
          <a:p>
            <a:r>
              <a:rPr lang="en-US" altLang="zh-CN" dirty="0" smtClean="0"/>
              <a:t>$a = 0;</a:t>
            </a:r>
          </a:p>
          <a:p>
            <a:r>
              <a:rPr lang="en-US" altLang="zh-CN" dirty="0" smtClean="0"/>
              <a:t>if(++$a){</a:t>
            </a:r>
          </a:p>
          <a:p>
            <a:r>
              <a:rPr lang="en-US" altLang="zh-CN" dirty="0" smtClean="0"/>
              <a:t>    echo 'if';</a:t>
            </a:r>
          </a:p>
          <a:p>
            <a:r>
              <a:rPr lang="en-US" altLang="zh-CN" dirty="0" smtClean="0"/>
              <a:t>}else{</a:t>
            </a:r>
          </a:p>
          <a:p>
            <a:r>
              <a:rPr lang="en-US" altLang="zh-CN" dirty="0" smtClean="0"/>
              <a:t>    echo 'else';</a:t>
            </a:r>
          </a:p>
          <a:p>
            <a:r>
              <a:rPr lang="en-US" altLang="zh-CN" dirty="0" smtClean="0"/>
              <a:t>}</a:t>
            </a:r>
          </a:p>
        </p:txBody>
      </p:sp>
      <p:pic>
        <p:nvPicPr>
          <p:cNvPr id="19" name="Picture 3"/>
          <p:cNvPicPr>
            <a:picLocks noChangeAspect="1" noChangeArrowheads="1"/>
          </p:cNvPicPr>
          <p:nvPr/>
        </p:nvPicPr>
        <p:blipFill>
          <a:blip r:embed="rId3" cstate="print"/>
          <a:srcRect/>
          <a:stretch>
            <a:fillRect/>
          </a:stretch>
        </p:blipFill>
        <p:spPr bwMode="auto">
          <a:xfrm>
            <a:off x="4977752" y="2591400"/>
            <a:ext cx="2844430" cy="2286529"/>
          </a:xfrm>
          <a:prstGeom prst="rect">
            <a:avLst/>
          </a:prstGeom>
          <a:noFill/>
        </p:spPr>
      </p:pic>
      <p:sp>
        <p:nvSpPr>
          <p:cNvPr id="21" name="TextBox 20"/>
          <p:cNvSpPr txBox="1"/>
          <p:nvPr/>
        </p:nvSpPr>
        <p:spPr>
          <a:xfrm>
            <a:off x="4977752" y="2820053"/>
            <a:ext cx="2742843" cy="2048905"/>
          </a:xfrm>
          <a:prstGeom prst="rect">
            <a:avLst/>
          </a:prstGeom>
          <a:noFill/>
        </p:spPr>
        <p:txBody>
          <a:bodyPr wrap="square" lIns="108850" tIns="54425" rIns="108850" bIns="54425" rtlCol="0">
            <a:spAutoFit/>
          </a:bodyPr>
          <a:lstStyle/>
          <a:p>
            <a:r>
              <a:rPr lang="en-US" altLang="zh-CN" dirty="0" smtClean="0"/>
              <a:t>$b=1;</a:t>
            </a:r>
          </a:p>
          <a:p>
            <a:r>
              <a:rPr lang="en-US" altLang="zh-CN" dirty="0" smtClean="0"/>
              <a:t>if($b--){</a:t>
            </a:r>
          </a:p>
          <a:p>
            <a:r>
              <a:rPr lang="en-US" altLang="zh-CN" dirty="0" smtClean="0"/>
              <a:t>    echo 'if';</a:t>
            </a:r>
          </a:p>
          <a:p>
            <a:r>
              <a:rPr lang="en-US" altLang="zh-CN" dirty="0" smtClean="0"/>
              <a:t>}else{</a:t>
            </a:r>
          </a:p>
          <a:p>
            <a:r>
              <a:rPr lang="en-US" altLang="zh-CN" dirty="0" smtClean="0"/>
              <a:t>    echo 'else';</a:t>
            </a:r>
          </a:p>
          <a:p>
            <a:r>
              <a:rPr lang="en-US" altLang="zh-CN" dirty="0" smtClean="0"/>
              <a: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13"/>
          <p:cNvSpPr>
            <a:spLocks noGrp="1"/>
          </p:cNvSpPr>
          <p:nvPr>
            <p:ph type="sldNum" sz="quarter" idx="12"/>
          </p:nvPr>
        </p:nvSpPr>
        <p:spPr/>
        <p:txBody>
          <a:bodyPr/>
          <a:lstStyle/>
          <a:p>
            <a:fld id="{B6F15528-21DE-4FAA-801E-634DDDAF4B2B}" type="slidenum">
              <a:rPr lang="en-US" smtClean="0"/>
              <a:pPr/>
              <a:t>5</a:t>
            </a:fld>
            <a:r>
              <a:rPr lang="en-US" smtClean="0"/>
              <a:t>/54</a:t>
            </a:r>
            <a:endParaRPr lang="en-US" dirty="0"/>
          </a:p>
        </p:txBody>
      </p:sp>
      <p:sp>
        <p:nvSpPr>
          <p:cNvPr id="9" name="TextBox 1"/>
          <p:cNvSpPr txBox="1"/>
          <p:nvPr/>
        </p:nvSpPr>
        <p:spPr>
          <a:xfrm>
            <a:off x="4824525" y="6011378"/>
            <a:ext cx="4420718" cy="324261"/>
          </a:xfrm>
          <a:prstGeom prst="rect">
            <a:avLst/>
          </a:prstGeom>
          <a:noFill/>
        </p:spPr>
        <p:txBody>
          <a:bodyPr wrap="square" lIns="0" tIns="0" rIns="0" bIns="54425" rtlCol="0">
            <a:spAutoFit/>
          </a:bodyPr>
          <a:lstStyle/>
          <a:p>
            <a:pPr algn="ctr" defTabSz="-756">
              <a:lnSpc>
                <a:spcPts val="2143"/>
              </a:lnSpc>
            </a:pPr>
            <a:r>
              <a:rPr lang="zh-CN" altLang="en-US">
                <a:solidFill>
                  <a:schemeClr val="bg1"/>
                </a:solidFill>
              </a:rPr>
              <a:t>演示示例</a:t>
            </a:r>
            <a:r>
              <a:rPr lang="en-US" altLang="zh-CN">
                <a:solidFill>
                  <a:schemeClr val="bg1"/>
                </a:solidFill>
              </a:rPr>
              <a:t>02</a:t>
            </a:r>
            <a:r>
              <a:rPr lang="zh-CN" altLang="en-US">
                <a:solidFill>
                  <a:schemeClr val="bg1"/>
                </a:solidFill>
              </a:rPr>
              <a:t>：</a:t>
            </a:r>
            <a:r>
              <a:rPr lang="en-US" altLang="zh-CN">
                <a:solidFill>
                  <a:schemeClr val="bg1"/>
                </a:solidFill>
              </a:rPr>
              <a:t>GET</a:t>
            </a:r>
            <a:r>
              <a:rPr lang="zh-CN" altLang="en-US">
                <a:solidFill>
                  <a:schemeClr val="bg1"/>
                </a:solidFill>
              </a:rPr>
              <a:t>方法</a:t>
            </a:r>
            <a:endParaRPr lang="en-US" altLang="zh-CN" dirty="0">
              <a:solidFill>
                <a:schemeClr val="bg1"/>
              </a:solidFill>
            </a:endParaRPr>
          </a:p>
        </p:txBody>
      </p:sp>
      <p:sp>
        <p:nvSpPr>
          <p:cNvPr id="3" name="TextBox 1"/>
          <p:cNvSpPr txBox="1"/>
          <p:nvPr/>
        </p:nvSpPr>
        <p:spPr>
          <a:xfrm>
            <a:off x="5587273" y="279465"/>
            <a:ext cx="6298379" cy="606390"/>
          </a:xfrm>
          <a:prstGeom prst="rect">
            <a:avLst/>
          </a:prstGeom>
          <a:noFill/>
        </p:spPr>
        <p:txBody>
          <a:bodyPr wrap="square" lIns="0" tIns="0" rIns="0" bIns="54425" rtlCol="0">
            <a:spAutoFit/>
          </a:bodyPr>
          <a:lstStyle/>
          <a:p>
            <a:pPr algn="r" defTabSz="-756">
              <a:lnSpc>
                <a:spcPts val="4285"/>
              </a:lnSpc>
            </a:pPr>
            <a:r>
              <a:rPr lang="en-US" altLang="zh-CN" sz="4300" dirty="0">
                <a:solidFill>
                  <a:srgbClr val="004D73"/>
                </a:solidFill>
                <a:latin typeface="黑体" pitchFamily="18" charset="0"/>
                <a:cs typeface="黑体" pitchFamily="18" charset="0"/>
              </a:rPr>
              <a:t>PHP</a:t>
            </a:r>
            <a:r>
              <a:rPr lang="zh-CN" altLang="en-US" sz="4300" dirty="0">
                <a:solidFill>
                  <a:srgbClr val="004D73"/>
                </a:solidFill>
                <a:latin typeface="黑体" pitchFamily="18" charset="0"/>
                <a:cs typeface="黑体" pitchFamily="18" charset="0"/>
              </a:rPr>
              <a:t>标记风格</a:t>
            </a:r>
          </a:p>
        </p:txBody>
      </p:sp>
      <p:sp>
        <p:nvSpPr>
          <p:cNvPr id="2" name="文本框 1"/>
          <p:cNvSpPr txBox="1"/>
          <p:nvPr/>
        </p:nvSpPr>
        <p:spPr>
          <a:xfrm>
            <a:off x="1219041" y="1143265"/>
            <a:ext cx="8477416" cy="694688"/>
          </a:xfrm>
          <a:prstGeom prst="rect">
            <a:avLst/>
          </a:prstGeom>
          <a:noFill/>
        </p:spPr>
        <p:txBody>
          <a:bodyPr wrap="square" lIns="108850" tIns="54425" rIns="108850" bIns="54425" rtlCol="0">
            <a:spAutoFit/>
          </a:bodyPr>
          <a:lstStyle/>
          <a:p>
            <a:pPr lvl="0"/>
            <a:r>
              <a:rPr lang="en-US" altLang="zh-CN" sz="3800" dirty="0">
                <a:solidFill>
                  <a:srgbClr val="4BACC6"/>
                </a:solidFill>
                <a:latin typeface="Wingdings" pitchFamily="18" charset="0"/>
                <a:cs typeface="Wingdings" pitchFamily="18" charset="0"/>
              </a:rPr>
              <a:t></a:t>
            </a:r>
            <a:r>
              <a:rPr lang="en-US" altLang="zh-CN" sz="3800" dirty="0"/>
              <a:t>PHP</a:t>
            </a:r>
            <a:r>
              <a:rPr lang="zh-CN" altLang="zh-CN" sz="3800" dirty="0"/>
              <a:t>中有四种标记风格：</a:t>
            </a:r>
          </a:p>
        </p:txBody>
      </p:sp>
      <p:graphicFrame>
        <p:nvGraphicFramePr>
          <p:cNvPr id="16" name="表格 15"/>
          <p:cNvGraphicFramePr>
            <a:graphicFrameLocks noGrp="1"/>
          </p:cNvGraphicFramePr>
          <p:nvPr/>
        </p:nvGraphicFramePr>
        <p:xfrm>
          <a:off x="1930149" y="1753006"/>
          <a:ext cx="8126942" cy="1854630"/>
        </p:xfrm>
        <a:graphic>
          <a:graphicData uri="http://schemas.openxmlformats.org/drawingml/2006/table">
            <a:tbl>
              <a:tblPr firstRow="1" bandRow="1">
                <a:tableStyleId>{5C22544A-7EE6-4342-B048-85BDC9FD1C3A}</a:tableStyleId>
              </a:tblPr>
              <a:tblGrid>
                <a:gridCol w="1523802"/>
                <a:gridCol w="4368231"/>
                <a:gridCol w="2234909"/>
              </a:tblGrid>
              <a:tr h="370926">
                <a:tc>
                  <a:txBody>
                    <a:bodyPr/>
                    <a:lstStyle/>
                    <a:p>
                      <a:r>
                        <a:rPr lang="zh-CN" altLang="en-US" sz="1800" dirty="0" smtClean="0">
                          <a:solidFill>
                            <a:srgbClr val="FFFFFF"/>
                          </a:solidFill>
                          <a:latin typeface="Times New Roman" pitchFamily="18" charset="0"/>
                          <a:cs typeface="Times New Roman" pitchFamily="18" charset="0"/>
                        </a:rPr>
                        <a:t>风格名称</a:t>
                      </a:r>
                      <a:endParaRPr lang="zh-CN" altLang="en-US" sz="1800" dirty="0"/>
                    </a:p>
                  </a:txBody>
                  <a:tcPr marL="121904" marR="121904" marT="45731" marB="45731"/>
                </a:tc>
                <a:tc>
                  <a:txBody>
                    <a:bodyPr/>
                    <a:lstStyle/>
                    <a:p>
                      <a:r>
                        <a:rPr lang="zh-CN" altLang="en-US" sz="1800" dirty="0" smtClean="0"/>
                        <a:t>标记写法</a:t>
                      </a:r>
                      <a:endParaRPr lang="zh-CN" altLang="en-US" sz="1800" dirty="0"/>
                    </a:p>
                  </a:txBody>
                  <a:tcPr marL="121904" marR="121904" marT="45731" marB="45731"/>
                </a:tc>
                <a:tc>
                  <a:txBody>
                    <a:bodyPr/>
                    <a:lstStyle/>
                    <a:p>
                      <a:r>
                        <a:rPr lang="zh-CN" altLang="en-US" sz="1800" dirty="0" smtClean="0"/>
                        <a:t>是否需要开启</a:t>
                      </a:r>
                      <a:endParaRPr lang="zh-CN" altLang="en-US" sz="1800" dirty="0"/>
                    </a:p>
                  </a:txBody>
                  <a:tcPr marL="121904" marR="121904" marT="45731" marB="45731"/>
                </a:tc>
              </a:tr>
              <a:tr h="370926">
                <a:tc>
                  <a:txBody>
                    <a:bodyPr/>
                    <a:lstStyle/>
                    <a:p>
                      <a:r>
                        <a:rPr lang="en-US" altLang="zh-CN" sz="1800" dirty="0" smtClean="0"/>
                        <a:t>XML</a:t>
                      </a:r>
                      <a:r>
                        <a:rPr lang="zh-CN" altLang="en-US" sz="1800" dirty="0" smtClean="0"/>
                        <a:t>风格</a:t>
                      </a:r>
                      <a:endParaRPr lang="zh-CN" altLang="en-US" sz="1800" dirty="0"/>
                    </a:p>
                  </a:txBody>
                  <a:tcPr marL="121904" marR="121904" marT="45731" marB="45731"/>
                </a:tc>
                <a:tc>
                  <a:txBody>
                    <a:bodyPr/>
                    <a:lstStyle/>
                    <a:p>
                      <a:r>
                        <a:rPr lang="en-US" altLang="zh-CN" sz="1800" kern="1200" dirty="0" smtClean="0">
                          <a:solidFill>
                            <a:schemeClr val="dk1"/>
                          </a:solidFill>
                          <a:latin typeface="+mn-lt"/>
                          <a:ea typeface="+mn-ea"/>
                          <a:cs typeface="+mn-cs"/>
                        </a:rPr>
                        <a:t>&lt;?</a:t>
                      </a:r>
                      <a:r>
                        <a:rPr lang="en-US" altLang="zh-CN" sz="1800" kern="1200" dirty="0" err="1" smtClean="0">
                          <a:solidFill>
                            <a:schemeClr val="dk1"/>
                          </a:solidFill>
                          <a:latin typeface="+mn-lt"/>
                          <a:ea typeface="+mn-ea"/>
                          <a:cs typeface="+mn-cs"/>
                        </a:rPr>
                        <a:t>php</a:t>
                      </a:r>
                      <a:r>
                        <a:rPr lang="en-US" altLang="zh-CN" sz="1800" kern="1200" dirty="0" smtClean="0">
                          <a:solidFill>
                            <a:schemeClr val="dk1"/>
                          </a:solidFill>
                          <a:latin typeface="+mn-lt"/>
                          <a:ea typeface="+mn-ea"/>
                          <a:cs typeface="+mn-cs"/>
                        </a:rPr>
                        <a:t>   ?&gt;</a:t>
                      </a:r>
                      <a:endParaRPr lang="zh-CN" altLang="en-US" sz="1800" dirty="0"/>
                    </a:p>
                  </a:txBody>
                  <a:tcPr marL="121904" marR="121904" marT="45731" marB="45731"/>
                </a:tc>
                <a:tc>
                  <a:txBody>
                    <a:bodyPr/>
                    <a:lstStyle/>
                    <a:p>
                      <a:r>
                        <a:rPr lang="zh-CN" altLang="zh-CN" sz="1800" kern="1200" dirty="0" smtClean="0">
                          <a:solidFill>
                            <a:schemeClr val="dk1"/>
                          </a:solidFill>
                          <a:latin typeface="+mn-lt"/>
                          <a:ea typeface="+mn-ea"/>
                          <a:cs typeface="+mn-cs"/>
                        </a:rPr>
                        <a:t>直接使用</a:t>
                      </a:r>
                      <a:endParaRPr lang="zh-CN" altLang="en-US" sz="1800" dirty="0"/>
                    </a:p>
                  </a:txBody>
                  <a:tcPr marL="121904" marR="121904" marT="45731" marB="45731"/>
                </a:tc>
              </a:tr>
              <a:tr h="370926">
                <a:tc>
                  <a:txBody>
                    <a:bodyPr/>
                    <a:lstStyle/>
                    <a:p>
                      <a:pPr algn="just">
                        <a:lnSpc>
                          <a:spcPts val="2500"/>
                        </a:lnSpc>
                        <a:spcAft>
                          <a:spcPts val="0"/>
                        </a:spcAft>
                      </a:pPr>
                      <a:r>
                        <a:rPr lang="zh-CN" altLang="zh-CN" sz="1800" kern="1200" dirty="0" smtClean="0">
                          <a:solidFill>
                            <a:schemeClr val="dk1"/>
                          </a:solidFill>
                          <a:latin typeface="+mn-lt"/>
                          <a:ea typeface="+mn-ea"/>
                          <a:cs typeface="+mn-cs"/>
                        </a:rPr>
                        <a:t>脚本风格</a:t>
                      </a:r>
                    </a:p>
                  </a:txBody>
                  <a:tcPr marL="91428" marR="91428" marT="0" marB="0"/>
                </a:tc>
                <a:tc>
                  <a:txBody>
                    <a:bodyPr/>
                    <a:lstStyle/>
                    <a:p>
                      <a:pPr algn="just">
                        <a:lnSpc>
                          <a:spcPts val="2500"/>
                        </a:lnSpc>
                        <a:spcAft>
                          <a:spcPts val="0"/>
                        </a:spcAft>
                      </a:pPr>
                      <a:r>
                        <a:rPr lang="en-US" altLang="zh-CN" sz="1800" kern="1200" dirty="0" smtClean="0">
                          <a:solidFill>
                            <a:schemeClr val="dk1"/>
                          </a:solidFill>
                          <a:latin typeface="+mn-lt"/>
                          <a:ea typeface="+mn-ea"/>
                          <a:cs typeface="+mn-cs"/>
                        </a:rPr>
                        <a:t>&lt;script  language=‘</a:t>
                      </a:r>
                      <a:r>
                        <a:rPr lang="en-US" altLang="zh-CN" sz="1800" kern="1200" dirty="0" err="1" smtClean="0">
                          <a:solidFill>
                            <a:schemeClr val="dk1"/>
                          </a:solidFill>
                          <a:latin typeface="+mn-lt"/>
                          <a:ea typeface="+mn-ea"/>
                          <a:cs typeface="+mn-cs"/>
                        </a:rPr>
                        <a:t>php</a:t>
                      </a:r>
                      <a:r>
                        <a:rPr lang="en-US" altLang="zh-CN" sz="1800" kern="1200" dirty="0" smtClean="0">
                          <a:solidFill>
                            <a:schemeClr val="dk1"/>
                          </a:solidFill>
                          <a:latin typeface="+mn-lt"/>
                          <a:ea typeface="+mn-ea"/>
                          <a:cs typeface="+mn-cs"/>
                        </a:rPr>
                        <a:t>’&gt;&lt;/script&gt;</a:t>
                      </a:r>
                      <a:endParaRPr lang="zh-CN" altLang="zh-CN" sz="1800" kern="1200" dirty="0" smtClean="0">
                        <a:solidFill>
                          <a:schemeClr val="dk1"/>
                        </a:solidFill>
                        <a:latin typeface="+mn-lt"/>
                        <a:ea typeface="+mn-ea"/>
                        <a:cs typeface="+mn-cs"/>
                      </a:endParaRPr>
                    </a:p>
                  </a:txBody>
                  <a:tcPr marL="91428" marR="91428" marT="0" marB="0"/>
                </a:tc>
                <a:tc>
                  <a:txBody>
                    <a:bodyPr/>
                    <a:lstStyle/>
                    <a:p>
                      <a:pPr algn="just">
                        <a:lnSpc>
                          <a:spcPts val="2500"/>
                        </a:lnSpc>
                        <a:spcAft>
                          <a:spcPts val="0"/>
                        </a:spcAft>
                      </a:pPr>
                      <a:r>
                        <a:rPr lang="zh-CN" altLang="zh-CN" sz="1800" kern="1200" dirty="0" smtClean="0">
                          <a:solidFill>
                            <a:schemeClr val="dk1"/>
                          </a:solidFill>
                          <a:latin typeface="+mn-lt"/>
                          <a:ea typeface="+mn-ea"/>
                          <a:cs typeface="+mn-cs"/>
                        </a:rPr>
                        <a:t>直接使用</a:t>
                      </a:r>
                    </a:p>
                  </a:txBody>
                  <a:tcPr marL="91428" marR="91428" marT="0" marB="0"/>
                </a:tc>
              </a:tr>
              <a:tr h="370926">
                <a:tc>
                  <a:txBody>
                    <a:bodyPr/>
                    <a:lstStyle/>
                    <a:p>
                      <a:pPr marL="0" algn="just" defTabSz="914400" rtl="0" eaLnBrk="1" latinLnBrk="0" hangingPunct="1">
                        <a:lnSpc>
                          <a:spcPts val="2500"/>
                        </a:lnSpc>
                        <a:spcAft>
                          <a:spcPts val="0"/>
                        </a:spcAft>
                      </a:pPr>
                      <a:r>
                        <a:rPr lang="zh-CN" altLang="zh-CN" sz="1800" kern="1200" dirty="0" smtClean="0">
                          <a:solidFill>
                            <a:schemeClr val="dk1"/>
                          </a:solidFill>
                          <a:latin typeface="+mn-lt"/>
                          <a:ea typeface="+mn-ea"/>
                          <a:cs typeface="+mn-cs"/>
                        </a:rPr>
                        <a:t>简短风格</a:t>
                      </a:r>
                    </a:p>
                  </a:txBody>
                  <a:tcPr marL="91428" marR="91428" marT="0" marB="0"/>
                </a:tc>
                <a:tc>
                  <a:txBody>
                    <a:bodyPr/>
                    <a:lstStyle/>
                    <a:p>
                      <a:pPr marL="0" algn="just" defTabSz="914400" rtl="0" eaLnBrk="1" latinLnBrk="0" hangingPunct="1">
                        <a:lnSpc>
                          <a:spcPts val="2500"/>
                        </a:lnSpc>
                        <a:spcAft>
                          <a:spcPts val="0"/>
                        </a:spcAft>
                      </a:pPr>
                      <a:r>
                        <a:rPr lang="en-US" altLang="zh-CN" sz="1800" kern="1200" dirty="0" smtClean="0">
                          <a:solidFill>
                            <a:schemeClr val="dk1"/>
                          </a:solidFill>
                          <a:latin typeface="+mn-lt"/>
                          <a:ea typeface="+mn-ea"/>
                          <a:cs typeface="+mn-cs"/>
                        </a:rPr>
                        <a:t>&lt;?    ?&gt;</a:t>
                      </a:r>
                      <a:endParaRPr lang="zh-CN" altLang="zh-CN" sz="1800" kern="1200" dirty="0" smtClean="0">
                        <a:solidFill>
                          <a:schemeClr val="dk1"/>
                        </a:solidFill>
                        <a:latin typeface="+mn-lt"/>
                        <a:ea typeface="+mn-ea"/>
                        <a:cs typeface="+mn-cs"/>
                      </a:endParaRPr>
                    </a:p>
                  </a:txBody>
                  <a:tcPr marL="91428" marR="91428" marT="0" marB="0"/>
                </a:tc>
                <a:tc>
                  <a:txBody>
                    <a:bodyPr/>
                    <a:lstStyle/>
                    <a:p>
                      <a:pPr marL="0" algn="just" defTabSz="914400" rtl="0" eaLnBrk="1" latinLnBrk="0" hangingPunct="1">
                        <a:lnSpc>
                          <a:spcPts val="2500"/>
                        </a:lnSpc>
                        <a:spcAft>
                          <a:spcPts val="0"/>
                        </a:spcAft>
                      </a:pPr>
                      <a:r>
                        <a:rPr lang="zh-CN" altLang="zh-CN" sz="1800" kern="1200" dirty="0" smtClean="0">
                          <a:solidFill>
                            <a:schemeClr val="dk1"/>
                          </a:solidFill>
                          <a:latin typeface="+mn-lt"/>
                          <a:ea typeface="+mn-ea"/>
                          <a:cs typeface="+mn-cs"/>
                        </a:rPr>
                        <a:t>需要开启</a:t>
                      </a:r>
                    </a:p>
                  </a:txBody>
                  <a:tcPr marL="91428" marR="91428" marT="0" marB="0"/>
                </a:tc>
              </a:tr>
              <a:tr h="370926">
                <a:tc>
                  <a:txBody>
                    <a:bodyPr/>
                    <a:lstStyle/>
                    <a:p>
                      <a:pPr marL="0" algn="just" defTabSz="914400" rtl="0" eaLnBrk="1" latinLnBrk="0" hangingPunct="1">
                        <a:lnSpc>
                          <a:spcPts val="2500"/>
                        </a:lnSpc>
                        <a:spcAft>
                          <a:spcPts val="0"/>
                        </a:spcAft>
                      </a:pPr>
                      <a:r>
                        <a:rPr lang="en-US" altLang="zh-CN" sz="1800" kern="1200" dirty="0" smtClean="0">
                          <a:solidFill>
                            <a:schemeClr val="dk1"/>
                          </a:solidFill>
                          <a:latin typeface="+mn-lt"/>
                          <a:ea typeface="+mn-ea"/>
                          <a:cs typeface="+mn-cs"/>
                        </a:rPr>
                        <a:t>ASP</a:t>
                      </a:r>
                      <a:r>
                        <a:rPr lang="zh-CN" altLang="zh-CN" sz="1800" kern="1200" dirty="0" smtClean="0">
                          <a:solidFill>
                            <a:schemeClr val="dk1"/>
                          </a:solidFill>
                          <a:latin typeface="+mn-lt"/>
                          <a:ea typeface="+mn-ea"/>
                          <a:cs typeface="+mn-cs"/>
                        </a:rPr>
                        <a:t>风格</a:t>
                      </a:r>
                    </a:p>
                  </a:txBody>
                  <a:tcPr marL="91428" marR="91428" marT="0" marB="0"/>
                </a:tc>
                <a:tc>
                  <a:txBody>
                    <a:bodyPr/>
                    <a:lstStyle/>
                    <a:p>
                      <a:pPr marL="0" algn="just" defTabSz="914400" rtl="0" eaLnBrk="1" latinLnBrk="0" hangingPunct="1">
                        <a:lnSpc>
                          <a:spcPts val="2500"/>
                        </a:lnSpc>
                        <a:spcAft>
                          <a:spcPts val="0"/>
                        </a:spcAft>
                      </a:pPr>
                      <a:r>
                        <a:rPr lang="en-US" altLang="zh-CN" sz="1800" kern="1200" dirty="0" smtClean="0">
                          <a:solidFill>
                            <a:schemeClr val="dk1"/>
                          </a:solidFill>
                          <a:latin typeface="+mn-lt"/>
                          <a:ea typeface="+mn-ea"/>
                          <a:cs typeface="+mn-cs"/>
                        </a:rPr>
                        <a:t>&lt;%   %&gt;</a:t>
                      </a:r>
                      <a:endParaRPr lang="zh-CN" altLang="zh-CN" sz="1800" kern="1200" dirty="0" smtClean="0">
                        <a:solidFill>
                          <a:schemeClr val="dk1"/>
                        </a:solidFill>
                        <a:latin typeface="+mn-lt"/>
                        <a:ea typeface="+mn-ea"/>
                        <a:cs typeface="+mn-cs"/>
                      </a:endParaRPr>
                    </a:p>
                  </a:txBody>
                  <a:tcPr marL="91428" marR="91428" marT="0" marB="0"/>
                </a:tc>
                <a:tc>
                  <a:txBody>
                    <a:bodyPr/>
                    <a:lstStyle/>
                    <a:p>
                      <a:pPr marL="0" algn="just" defTabSz="914400" rtl="0" eaLnBrk="1" latinLnBrk="0" hangingPunct="1">
                        <a:lnSpc>
                          <a:spcPts val="2500"/>
                        </a:lnSpc>
                        <a:spcAft>
                          <a:spcPts val="0"/>
                        </a:spcAft>
                      </a:pPr>
                      <a:r>
                        <a:rPr lang="zh-CN" altLang="zh-CN" sz="1800" kern="1200" dirty="0" smtClean="0">
                          <a:solidFill>
                            <a:schemeClr val="dk1"/>
                          </a:solidFill>
                          <a:latin typeface="+mn-lt"/>
                          <a:ea typeface="+mn-ea"/>
                          <a:cs typeface="+mn-cs"/>
                        </a:rPr>
                        <a:t>需要开启</a:t>
                      </a:r>
                    </a:p>
                  </a:txBody>
                  <a:tcPr marL="91428" marR="91428" marT="0" marB="0"/>
                </a:tc>
              </a:tr>
            </a:tbl>
          </a:graphicData>
        </a:graphic>
      </p:graphicFrame>
      <p:sp>
        <p:nvSpPr>
          <p:cNvPr id="17" name="TextBox 16"/>
          <p:cNvSpPr txBox="1"/>
          <p:nvPr/>
        </p:nvSpPr>
        <p:spPr>
          <a:xfrm>
            <a:off x="1523802" y="3963318"/>
            <a:ext cx="9345983" cy="2031795"/>
          </a:xfrm>
          <a:prstGeom prst="rect">
            <a:avLst/>
          </a:prstGeom>
          <a:noFill/>
        </p:spPr>
        <p:txBody>
          <a:bodyPr wrap="square" lIns="108850" tIns="54425" rIns="108850" bIns="54425" rtlCol="0">
            <a:spAutoFit/>
          </a:bodyPr>
          <a:lstStyle/>
          <a:p>
            <a:pPr lvl="0">
              <a:buClr>
                <a:schemeClr val="accent5">
                  <a:lumMod val="75000"/>
                </a:schemeClr>
              </a:buClr>
              <a:buFont typeface="Wingdings" pitchFamily="2" charset="2"/>
              <a:buChar char="n"/>
            </a:pPr>
            <a:r>
              <a:rPr lang="en-US" altLang="zh-CN" dirty="0" smtClean="0"/>
              <a:t>  Tip</a:t>
            </a:r>
            <a:r>
              <a:rPr lang="zh-CN" altLang="zh-CN" dirty="0" smtClean="0"/>
              <a:t>：前两种标记风格在我们安装好</a:t>
            </a:r>
            <a:r>
              <a:rPr lang="en-US" altLang="zh-CN" dirty="0" err="1" smtClean="0"/>
              <a:t>php</a:t>
            </a:r>
            <a:r>
              <a:rPr lang="zh-CN" altLang="zh-CN" dirty="0" smtClean="0"/>
              <a:t>开发环境后可以直接使用，而后面两种标记风格默认是未开启状态，如果使用，需要我们手动开启，开启的方式：</a:t>
            </a:r>
          </a:p>
          <a:p>
            <a:pPr lvl="0">
              <a:buClr>
                <a:schemeClr val="accent1"/>
              </a:buClr>
              <a:buFont typeface="Wingdings" pitchFamily="2" charset="2"/>
              <a:buChar char="n"/>
            </a:pPr>
            <a:r>
              <a:rPr lang="en-US" altLang="zh-CN" dirty="0" smtClean="0"/>
              <a:t>  </a:t>
            </a:r>
            <a:r>
              <a:rPr lang="zh-CN" altLang="zh-CN" dirty="0" smtClean="0"/>
              <a:t>在</a:t>
            </a:r>
            <a:r>
              <a:rPr lang="en-US" altLang="zh-CN" dirty="0" err="1" smtClean="0"/>
              <a:t>php.ini</a:t>
            </a:r>
            <a:r>
              <a:rPr lang="zh-CN" altLang="zh-CN" dirty="0" smtClean="0"/>
              <a:t>中找到如下选项：</a:t>
            </a:r>
            <a:endParaRPr lang="zh-CN" altLang="zh-CN" sz="2900" dirty="0"/>
          </a:p>
          <a:p>
            <a:pPr lvl="1"/>
            <a:r>
              <a:rPr lang="en-US" altLang="zh-CN" dirty="0" err="1" smtClean="0"/>
              <a:t>short_open_tag</a:t>
            </a:r>
            <a:r>
              <a:rPr lang="en-US" altLang="zh-CN" dirty="0" smtClean="0"/>
              <a:t> = Off      </a:t>
            </a:r>
            <a:r>
              <a:rPr lang="zh-CN" altLang="zh-CN" dirty="0" smtClean="0"/>
              <a:t>将此处的</a:t>
            </a:r>
            <a:r>
              <a:rPr lang="en-US" altLang="zh-CN" dirty="0" smtClean="0"/>
              <a:t>Off</a:t>
            </a:r>
            <a:r>
              <a:rPr lang="zh-CN" altLang="zh-CN" dirty="0" smtClean="0"/>
              <a:t>改为</a:t>
            </a:r>
            <a:r>
              <a:rPr lang="en-US" altLang="zh-CN" dirty="0" smtClean="0"/>
              <a:t>On       </a:t>
            </a:r>
            <a:r>
              <a:rPr lang="zh-CN" altLang="zh-CN" dirty="0" smtClean="0"/>
              <a:t>开启简短风格</a:t>
            </a:r>
            <a:endParaRPr lang="zh-CN" altLang="zh-CN" sz="2900" dirty="0"/>
          </a:p>
          <a:p>
            <a:pPr lvl="1"/>
            <a:r>
              <a:rPr lang="en-US" altLang="zh-CN" dirty="0" err="1" smtClean="0"/>
              <a:t>asp_tags</a:t>
            </a:r>
            <a:r>
              <a:rPr lang="en-US" altLang="zh-CN" dirty="0" smtClean="0"/>
              <a:t> = Off 	</a:t>
            </a:r>
            <a:r>
              <a:rPr lang="zh-CN" altLang="zh-CN" dirty="0" smtClean="0"/>
              <a:t>将此处的</a:t>
            </a:r>
            <a:r>
              <a:rPr lang="en-US" altLang="zh-CN" dirty="0" smtClean="0"/>
              <a:t>Off</a:t>
            </a:r>
            <a:r>
              <a:rPr lang="zh-CN" altLang="zh-CN" dirty="0" smtClean="0"/>
              <a:t>改为</a:t>
            </a:r>
            <a:r>
              <a:rPr lang="en-US" altLang="zh-CN" dirty="0" smtClean="0"/>
              <a:t>On       </a:t>
            </a:r>
            <a:r>
              <a:rPr lang="zh-CN" altLang="zh-CN" dirty="0" smtClean="0"/>
              <a:t>开启</a:t>
            </a:r>
            <a:r>
              <a:rPr lang="en-US" altLang="zh-CN" dirty="0" smtClean="0"/>
              <a:t>ASP</a:t>
            </a:r>
            <a:r>
              <a:rPr lang="zh-CN" altLang="zh-CN" dirty="0" smtClean="0"/>
              <a:t>风格</a:t>
            </a:r>
            <a:endParaRPr lang="zh-CN" altLang="zh-CN" sz="2900" dirty="0"/>
          </a:p>
          <a:p>
            <a:r>
              <a:rPr lang="en-US" altLang="zh-CN" dirty="0" smtClean="0"/>
              <a:t>    </a:t>
            </a:r>
            <a:r>
              <a:rPr lang="zh-CN" altLang="zh-CN" dirty="0" smtClean="0"/>
              <a:t>改完之后，保存并重启</a:t>
            </a:r>
            <a:r>
              <a:rPr lang="en-US" altLang="zh-CN" dirty="0" smtClean="0"/>
              <a:t>Apache</a:t>
            </a:r>
            <a:r>
              <a:rPr lang="zh-CN" altLang="zh-CN" dirty="0" smtClean="0"/>
              <a:t>服务器。</a:t>
            </a:r>
            <a:endParaRPr lang="zh-CN" alt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
          <p:cNvSpPr txBox="1"/>
          <p:nvPr/>
        </p:nvSpPr>
        <p:spPr>
          <a:xfrm>
            <a:off x="8228529" y="304871"/>
            <a:ext cx="2757165" cy="606390"/>
          </a:xfrm>
          <a:prstGeom prst="rect">
            <a:avLst/>
          </a:prstGeom>
          <a:noFill/>
        </p:spPr>
        <p:txBody>
          <a:bodyPr wrap="none" lIns="0" tIns="0" rIns="0" bIns="54425" rtlCol="0">
            <a:spAutoFit/>
          </a:bodyPr>
          <a:lstStyle/>
          <a:p>
            <a:pPr defTabSz="-756">
              <a:lnSpc>
                <a:spcPts val="4285"/>
              </a:lnSpc>
            </a:pPr>
            <a:r>
              <a:rPr lang="zh-CN" altLang="en-US" sz="4300" dirty="0">
                <a:solidFill>
                  <a:srgbClr val="004D73"/>
                </a:solidFill>
                <a:latin typeface="黑体" pitchFamily="18" charset="0"/>
                <a:cs typeface="黑体" pitchFamily="18" charset="0"/>
              </a:rPr>
              <a:t>赋值运算符</a:t>
            </a:r>
            <a:endParaRPr lang="en-US" altLang="zh-CN" sz="4300" dirty="0">
              <a:solidFill>
                <a:srgbClr val="004D73"/>
              </a:solidFill>
              <a:latin typeface="黑体" pitchFamily="18" charset="0"/>
              <a:cs typeface="黑体" pitchFamily="18" charset="0"/>
            </a:endParaRPr>
          </a:p>
        </p:txBody>
      </p:sp>
      <p:sp>
        <p:nvSpPr>
          <p:cNvPr id="10" name="TextBox 1"/>
          <p:cNvSpPr txBox="1"/>
          <p:nvPr/>
        </p:nvSpPr>
        <p:spPr>
          <a:xfrm>
            <a:off x="880420" y="1232186"/>
            <a:ext cx="2532745" cy="516621"/>
          </a:xfrm>
          <a:prstGeom prst="rect">
            <a:avLst/>
          </a:prstGeom>
          <a:noFill/>
        </p:spPr>
        <p:txBody>
          <a:bodyPr wrap="none" lIns="0" tIns="0" rIns="0" bIns="54425" rtlCol="0">
            <a:spAutoFit/>
          </a:bodyPr>
          <a:lstStyle/>
          <a:p>
            <a:pPr defTabSz="-756">
              <a:lnSpc>
                <a:spcPts val="3571"/>
              </a:lnSpc>
            </a:pPr>
            <a:r>
              <a:rPr lang="en-US" altLang="zh-CN" sz="3300" dirty="0">
                <a:solidFill>
                  <a:srgbClr val="4BACC6"/>
                </a:solidFill>
                <a:latin typeface="Wingdings" pitchFamily="18" charset="0"/>
                <a:cs typeface="Wingdings" pitchFamily="18" charset="0"/>
              </a:rPr>
              <a:t></a:t>
            </a:r>
            <a:r>
              <a:rPr lang="zh-CN" altLang="en-US" sz="3300" dirty="0">
                <a:solidFill>
                  <a:srgbClr val="000000"/>
                </a:solidFill>
                <a:latin typeface="黑体" pitchFamily="18" charset="0"/>
                <a:cs typeface="Wingdings" pitchFamily="18" charset="0"/>
              </a:rPr>
              <a:t>赋值运算符</a:t>
            </a:r>
            <a:endParaRPr lang="en-US" altLang="zh-CN" sz="3300" dirty="0">
              <a:solidFill>
                <a:srgbClr val="000000"/>
              </a:solidFill>
              <a:latin typeface="黑体" pitchFamily="18" charset="0"/>
              <a:cs typeface="黑体" pitchFamily="18" charset="0"/>
            </a:endParaRPr>
          </a:p>
        </p:txBody>
      </p:sp>
      <p:sp>
        <p:nvSpPr>
          <p:cNvPr id="20" name="灯片编号占位符 19"/>
          <p:cNvSpPr>
            <a:spLocks noGrp="1"/>
          </p:cNvSpPr>
          <p:nvPr>
            <p:ph type="sldNum" sz="quarter" idx="12"/>
          </p:nvPr>
        </p:nvSpPr>
        <p:spPr/>
        <p:txBody>
          <a:bodyPr/>
          <a:lstStyle/>
          <a:p>
            <a:fld id="{B6F15528-21DE-4FAA-801E-634DDDAF4B2B}" type="slidenum">
              <a:rPr lang="en-US" smtClean="0"/>
              <a:pPr/>
              <a:t>50</a:t>
            </a:fld>
            <a:r>
              <a:rPr lang="en-US" dirty="0" smtClean="0"/>
              <a:t>/54</a:t>
            </a:r>
            <a:endParaRPr lang="en-US" dirty="0"/>
          </a:p>
        </p:txBody>
      </p:sp>
      <p:sp>
        <p:nvSpPr>
          <p:cNvPr id="16" name="TextBox 15"/>
          <p:cNvSpPr txBox="1"/>
          <p:nvPr/>
        </p:nvSpPr>
        <p:spPr>
          <a:xfrm>
            <a:off x="1117454" y="1753006"/>
            <a:ext cx="10158678" cy="617744"/>
          </a:xfrm>
          <a:prstGeom prst="rect">
            <a:avLst/>
          </a:prstGeom>
          <a:noFill/>
        </p:spPr>
        <p:txBody>
          <a:bodyPr wrap="square" lIns="108850" tIns="54425" rIns="108850" bIns="54425" rtlCol="0">
            <a:spAutoFit/>
          </a:bodyPr>
          <a:lstStyle/>
          <a:p>
            <a:r>
              <a:rPr lang="en-US" altLang="zh-CN" sz="3300" dirty="0"/>
              <a:t>		       </a:t>
            </a:r>
            <a:r>
              <a:rPr lang="zh-CN" altLang="en-US" sz="2400" dirty="0"/>
              <a:t>常用的赋值运算符</a:t>
            </a:r>
            <a:endParaRPr lang="zh-CN" altLang="zh-CN" sz="2400" dirty="0"/>
          </a:p>
        </p:txBody>
      </p:sp>
      <p:pic>
        <p:nvPicPr>
          <p:cNvPr id="12" name="Picture 3"/>
          <p:cNvPicPr>
            <a:picLocks noChangeAspect="1" noChangeArrowheads="1"/>
          </p:cNvPicPr>
          <p:nvPr/>
        </p:nvPicPr>
        <p:blipFill>
          <a:blip r:embed="rId2" cstate="print"/>
          <a:srcRect/>
          <a:stretch>
            <a:fillRect/>
          </a:stretch>
        </p:blipFill>
        <p:spPr bwMode="auto">
          <a:xfrm>
            <a:off x="2539669" y="6097412"/>
            <a:ext cx="5536479" cy="571632"/>
          </a:xfrm>
          <a:prstGeom prst="rect">
            <a:avLst/>
          </a:prstGeom>
          <a:noFill/>
        </p:spPr>
      </p:pic>
      <p:sp>
        <p:nvSpPr>
          <p:cNvPr id="13" name="TextBox 12"/>
          <p:cNvSpPr txBox="1"/>
          <p:nvPr/>
        </p:nvSpPr>
        <p:spPr>
          <a:xfrm>
            <a:off x="3860297" y="6173629"/>
            <a:ext cx="4266645" cy="433078"/>
          </a:xfrm>
          <a:prstGeom prst="rect">
            <a:avLst/>
          </a:prstGeom>
          <a:noFill/>
        </p:spPr>
        <p:txBody>
          <a:bodyPr wrap="square" lIns="108850" tIns="54425" rIns="108850" bIns="54425" rtlCol="0">
            <a:spAutoFit/>
          </a:bodyPr>
          <a:lstStyle/>
          <a:p>
            <a:r>
              <a:rPr lang="en-US" altLang="zh-CN" dirty="0" err="1" smtClean="0">
                <a:solidFill>
                  <a:srgbClr val="FFFFFF"/>
                </a:solidFill>
                <a:latin typeface="黑体" pitchFamily="18" charset="0"/>
                <a:cs typeface="黑体" pitchFamily="18" charset="0"/>
              </a:rPr>
              <a:t>演示示例</a:t>
            </a:r>
            <a:r>
              <a:rPr lang="en-US" altLang="zh-CN" dirty="0" smtClean="0">
                <a:solidFill>
                  <a:srgbClr val="FFFFFF"/>
                </a:solidFill>
                <a:latin typeface="黑体" pitchFamily="18" charset="0"/>
                <a:cs typeface="黑体" pitchFamily="18" charset="0"/>
              </a:rPr>
              <a:t>：</a:t>
            </a:r>
            <a:r>
              <a:rPr lang="zh-CN" altLang="en-US" dirty="0" smtClean="0">
                <a:solidFill>
                  <a:srgbClr val="FFFFFF"/>
                </a:solidFill>
                <a:latin typeface="黑体" pitchFamily="18" charset="0"/>
                <a:cs typeface="黑体" pitchFamily="18" charset="0"/>
              </a:rPr>
              <a:t>赋值运算符</a:t>
            </a:r>
          </a:p>
        </p:txBody>
      </p:sp>
      <p:pic>
        <p:nvPicPr>
          <p:cNvPr id="67586" name="图片 72"/>
          <p:cNvPicPr>
            <a:picLocks noChangeAspect="1" noChangeArrowheads="1"/>
          </p:cNvPicPr>
          <p:nvPr/>
        </p:nvPicPr>
        <p:blipFill>
          <a:blip r:embed="rId3" cstate="print"/>
          <a:srcRect/>
          <a:stretch>
            <a:fillRect/>
          </a:stretch>
        </p:blipFill>
        <p:spPr bwMode="auto">
          <a:xfrm>
            <a:off x="1930149" y="2286530"/>
            <a:ext cx="7923768" cy="365544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
          <p:cNvSpPr txBox="1"/>
          <p:nvPr/>
        </p:nvSpPr>
        <p:spPr>
          <a:xfrm>
            <a:off x="8228529" y="304871"/>
            <a:ext cx="2757165" cy="606390"/>
          </a:xfrm>
          <a:prstGeom prst="rect">
            <a:avLst/>
          </a:prstGeom>
          <a:noFill/>
        </p:spPr>
        <p:txBody>
          <a:bodyPr wrap="none" lIns="0" tIns="0" rIns="0" bIns="54425" rtlCol="0">
            <a:spAutoFit/>
          </a:bodyPr>
          <a:lstStyle/>
          <a:p>
            <a:pPr defTabSz="-756">
              <a:lnSpc>
                <a:spcPts val="4285"/>
              </a:lnSpc>
            </a:pPr>
            <a:r>
              <a:rPr lang="zh-CN" altLang="en-US" sz="4300" dirty="0">
                <a:solidFill>
                  <a:srgbClr val="004D73"/>
                </a:solidFill>
                <a:latin typeface="黑体" pitchFamily="18" charset="0"/>
                <a:cs typeface="黑体" pitchFamily="18" charset="0"/>
              </a:rPr>
              <a:t>赋值运算符</a:t>
            </a:r>
            <a:endParaRPr lang="en-US" altLang="zh-CN" sz="4300" dirty="0">
              <a:solidFill>
                <a:srgbClr val="004D73"/>
              </a:solidFill>
              <a:latin typeface="黑体" pitchFamily="18" charset="0"/>
              <a:cs typeface="黑体" pitchFamily="18" charset="0"/>
            </a:endParaRPr>
          </a:p>
        </p:txBody>
      </p:sp>
      <p:sp>
        <p:nvSpPr>
          <p:cNvPr id="20" name="灯片编号占位符 19"/>
          <p:cNvSpPr>
            <a:spLocks noGrp="1"/>
          </p:cNvSpPr>
          <p:nvPr>
            <p:ph type="sldNum" sz="quarter" idx="12"/>
          </p:nvPr>
        </p:nvSpPr>
        <p:spPr/>
        <p:txBody>
          <a:bodyPr/>
          <a:lstStyle/>
          <a:p>
            <a:fld id="{B6F15528-21DE-4FAA-801E-634DDDAF4B2B}" type="slidenum">
              <a:rPr lang="en-US" smtClean="0"/>
              <a:pPr/>
              <a:t>51</a:t>
            </a:fld>
            <a:r>
              <a:rPr lang="en-US" dirty="0" smtClean="0"/>
              <a:t>/54</a:t>
            </a:r>
            <a:endParaRPr lang="en-US" dirty="0"/>
          </a:p>
        </p:txBody>
      </p:sp>
      <p:pic>
        <p:nvPicPr>
          <p:cNvPr id="11" name="Picture 3"/>
          <p:cNvPicPr>
            <a:picLocks noChangeAspect="1" noChangeArrowheads="1"/>
          </p:cNvPicPr>
          <p:nvPr/>
        </p:nvPicPr>
        <p:blipFill>
          <a:blip r:embed="rId2" cstate="print"/>
          <a:srcRect/>
          <a:stretch>
            <a:fillRect/>
          </a:stretch>
        </p:blipFill>
        <p:spPr bwMode="auto">
          <a:xfrm>
            <a:off x="711108" y="1143264"/>
            <a:ext cx="1506870" cy="533524"/>
          </a:xfrm>
          <a:prstGeom prst="rect">
            <a:avLst/>
          </a:prstGeom>
          <a:noFill/>
        </p:spPr>
      </p:pic>
      <p:sp>
        <p:nvSpPr>
          <p:cNvPr id="14" name="TextBox 13"/>
          <p:cNvSpPr txBox="1"/>
          <p:nvPr/>
        </p:nvSpPr>
        <p:spPr>
          <a:xfrm>
            <a:off x="1422215" y="1981659"/>
            <a:ext cx="6399967" cy="433078"/>
          </a:xfrm>
          <a:prstGeom prst="rect">
            <a:avLst/>
          </a:prstGeom>
          <a:noFill/>
        </p:spPr>
        <p:txBody>
          <a:bodyPr wrap="square" lIns="108850" tIns="54425" rIns="108850" bIns="54425" rtlCol="0">
            <a:spAutoFit/>
          </a:bodyPr>
          <a:lstStyle/>
          <a:p>
            <a:r>
              <a:rPr lang="zh-CN" altLang="zh-CN" dirty="0" smtClean="0"/>
              <a:t>分析以下代码，浏览器上会输出什么？</a:t>
            </a:r>
            <a:endParaRPr lang="zh-CN" altLang="en-US" dirty="0"/>
          </a:p>
        </p:txBody>
      </p:sp>
      <p:pic>
        <p:nvPicPr>
          <p:cNvPr id="17" name="Picture 3"/>
          <p:cNvPicPr>
            <a:picLocks noChangeAspect="1" noChangeArrowheads="1"/>
          </p:cNvPicPr>
          <p:nvPr/>
        </p:nvPicPr>
        <p:blipFill>
          <a:blip r:embed="rId3" cstate="print"/>
          <a:srcRect/>
          <a:stretch>
            <a:fillRect/>
          </a:stretch>
        </p:blipFill>
        <p:spPr bwMode="auto">
          <a:xfrm>
            <a:off x="1523801" y="2591400"/>
            <a:ext cx="2844430" cy="1295700"/>
          </a:xfrm>
          <a:prstGeom prst="rect">
            <a:avLst/>
          </a:prstGeom>
          <a:noFill/>
        </p:spPr>
      </p:pic>
      <p:sp>
        <p:nvSpPr>
          <p:cNvPr id="18" name="TextBox 17"/>
          <p:cNvSpPr txBox="1"/>
          <p:nvPr/>
        </p:nvSpPr>
        <p:spPr>
          <a:xfrm>
            <a:off x="1625388" y="2820053"/>
            <a:ext cx="2742843" cy="1079409"/>
          </a:xfrm>
          <a:prstGeom prst="rect">
            <a:avLst/>
          </a:prstGeom>
          <a:noFill/>
        </p:spPr>
        <p:txBody>
          <a:bodyPr wrap="square" lIns="108850" tIns="54425" rIns="108850" bIns="54425" rtlCol="0">
            <a:spAutoFit/>
          </a:bodyPr>
          <a:lstStyle/>
          <a:p>
            <a:r>
              <a:rPr lang="en-US" altLang="zh-CN" dirty="0" smtClean="0"/>
              <a:t>     //</a:t>
            </a:r>
            <a:r>
              <a:rPr lang="zh-CN" altLang="en-US" dirty="0" smtClean="0"/>
              <a:t>分析</a:t>
            </a:r>
          </a:p>
          <a:p>
            <a:r>
              <a:rPr lang="zh-CN" altLang="en-US" dirty="0" smtClean="0"/>
              <a:t>    </a:t>
            </a:r>
            <a:r>
              <a:rPr lang="en-US" altLang="zh-CN" dirty="0" smtClean="0"/>
              <a:t>$c += 10;</a:t>
            </a:r>
          </a:p>
          <a:p>
            <a:r>
              <a:rPr lang="en-US" altLang="zh-CN" dirty="0" smtClean="0"/>
              <a:t>    echo $c;</a:t>
            </a:r>
          </a:p>
        </p:txBody>
      </p:sp>
      <p:pic>
        <p:nvPicPr>
          <p:cNvPr id="10" name="Picture 3"/>
          <p:cNvPicPr>
            <a:picLocks noChangeAspect="1" noChangeArrowheads="1"/>
          </p:cNvPicPr>
          <p:nvPr/>
        </p:nvPicPr>
        <p:blipFill>
          <a:blip r:embed="rId4" cstate="print"/>
          <a:srcRect/>
          <a:stretch>
            <a:fillRect/>
          </a:stretch>
        </p:blipFill>
        <p:spPr bwMode="auto">
          <a:xfrm>
            <a:off x="711107" y="4115753"/>
            <a:ext cx="1574595" cy="495415"/>
          </a:xfrm>
          <a:prstGeom prst="rect">
            <a:avLst/>
          </a:prstGeom>
          <a:noFill/>
        </p:spPr>
      </p:pic>
      <p:sp>
        <p:nvSpPr>
          <p:cNvPr id="12" name=" 167"/>
          <p:cNvSpPr/>
          <p:nvPr/>
        </p:nvSpPr>
        <p:spPr>
          <a:xfrm>
            <a:off x="1828562" y="4725494"/>
            <a:ext cx="8743235" cy="1219482"/>
          </a:xfrm>
          <a:prstGeom prst="roundRect">
            <a:avLst/>
          </a:prstGeom>
          <a:solidFill>
            <a:schemeClr val="tx2">
              <a:lumMod val="20000"/>
              <a:lumOff val="80000"/>
            </a:schemeClr>
          </a:solidFill>
        </p:spPr>
        <p:style>
          <a:lnRef idx="2">
            <a:schemeClr val="accent5"/>
          </a:lnRef>
          <a:fillRef idx="1">
            <a:schemeClr val="lt1"/>
          </a:fillRef>
          <a:effectRef idx="0">
            <a:schemeClr val="accent5"/>
          </a:effectRef>
          <a:fontRef idx="minor">
            <a:schemeClr val="dk1"/>
          </a:fontRef>
        </p:style>
        <p:txBody>
          <a:bodyPr lIns="108850" tIns="54425" rIns="108850" bIns="54425"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3" name="TextBox 12"/>
          <p:cNvSpPr txBox="1"/>
          <p:nvPr/>
        </p:nvSpPr>
        <p:spPr>
          <a:xfrm>
            <a:off x="2133323" y="5030364"/>
            <a:ext cx="7923768" cy="1079409"/>
          </a:xfrm>
          <a:prstGeom prst="rect">
            <a:avLst/>
          </a:prstGeom>
          <a:noFill/>
        </p:spPr>
        <p:txBody>
          <a:bodyPr wrap="square" lIns="108850" tIns="54425" rIns="108850" bIns="54425" rtlCol="0">
            <a:spAutoFit/>
          </a:bodyPr>
          <a:lstStyle/>
          <a:p>
            <a:r>
              <a:rPr lang="zh-CN" altLang="zh-CN" dirty="0" smtClean="0"/>
              <a:t>在使用赋值运算符的简写形式时，一定要注意所使用的变量是否被定义。</a:t>
            </a:r>
          </a:p>
          <a:p>
            <a:endParaRPr lang="zh-CN" alt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
          <p:cNvSpPr txBox="1"/>
          <p:nvPr/>
        </p:nvSpPr>
        <p:spPr>
          <a:xfrm>
            <a:off x="8228529" y="304871"/>
            <a:ext cx="2757165" cy="606390"/>
          </a:xfrm>
          <a:prstGeom prst="rect">
            <a:avLst/>
          </a:prstGeom>
          <a:noFill/>
        </p:spPr>
        <p:txBody>
          <a:bodyPr wrap="none" lIns="0" tIns="0" rIns="0" bIns="54425" rtlCol="0">
            <a:spAutoFit/>
          </a:bodyPr>
          <a:lstStyle/>
          <a:p>
            <a:pPr defTabSz="-756">
              <a:lnSpc>
                <a:spcPts val="4285"/>
              </a:lnSpc>
            </a:pPr>
            <a:r>
              <a:rPr lang="zh-CN" altLang="en-US" sz="4300" dirty="0">
                <a:solidFill>
                  <a:srgbClr val="004D73"/>
                </a:solidFill>
                <a:latin typeface="黑体" pitchFamily="18" charset="0"/>
                <a:cs typeface="黑体" pitchFamily="18" charset="0"/>
              </a:rPr>
              <a:t>逻辑运算符</a:t>
            </a:r>
            <a:endParaRPr lang="en-US" altLang="zh-CN" sz="4300" dirty="0">
              <a:solidFill>
                <a:srgbClr val="004D73"/>
              </a:solidFill>
              <a:latin typeface="黑体" pitchFamily="18" charset="0"/>
              <a:cs typeface="黑体" pitchFamily="18" charset="0"/>
            </a:endParaRPr>
          </a:p>
        </p:txBody>
      </p:sp>
      <p:sp>
        <p:nvSpPr>
          <p:cNvPr id="10" name="TextBox 1"/>
          <p:cNvSpPr txBox="1"/>
          <p:nvPr/>
        </p:nvSpPr>
        <p:spPr>
          <a:xfrm>
            <a:off x="880420" y="1232186"/>
            <a:ext cx="2532745" cy="516621"/>
          </a:xfrm>
          <a:prstGeom prst="rect">
            <a:avLst/>
          </a:prstGeom>
          <a:noFill/>
        </p:spPr>
        <p:txBody>
          <a:bodyPr wrap="none" lIns="0" tIns="0" rIns="0" bIns="54425" rtlCol="0">
            <a:spAutoFit/>
          </a:bodyPr>
          <a:lstStyle/>
          <a:p>
            <a:pPr defTabSz="-756">
              <a:lnSpc>
                <a:spcPts val="3571"/>
              </a:lnSpc>
            </a:pPr>
            <a:r>
              <a:rPr lang="en-US" altLang="zh-CN" sz="3300" dirty="0">
                <a:solidFill>
                  <a:srgbClr val="4BACC6"/>
                </a:solidFill>
                <a:latin typeface="Wingdings" pitchFamily="18" charset="0"/>
                <a:cs typeface="Wingdings" pitchFamily="18" charset="0"/>
              </a:rPr>
              <a:t></a:t>
            </a:r>
            <a:r>
              <a:rPr lang="zh-CN" altLang="en-US" sz="3300" dirty="0">
                <a:solidFill>
                  <a:srgbClr val="000000"/>
                </a:solidFill>
                <a:latin typeface="黑体" pitchFamily="18" charset="0"/>
                <a:cs typeface="Wingdings" pitchFamily="18" charset="0"/>
              </a:rPr>
              <a:t>逻辑运算符</a:t>
            </a:r>
            <a:endParaRPr lang="en-US" altLang="zh-CN" sz="3300" dirty="0">
              <a:solidFill>
                <a:srgbClr val="000000"/>
              </a:solidFill>
              <a:latin typeface="黑体" pitchFamily="18" charset="0"/>
              <a:cs typeface="黑体" pitchFamily="18" charset="0"/>
            </a:endParaRPr>
          </a:p>
        </p:txBody>
      </p:sp>
      <p:sp>
        <p:nvSpPr>
          <p:cNvPr id="20" name="灯片编号占位符 19"/>
          <p:cNvSpPr>
            <a:spLocks noGrp="1"/>
          </p:cNvSpPr>
          <p:nvPr>
            <p:ph type="sldNum" sz="quarter" idx="12"/>
          </p:nvPr>
        </p:nvSpPr>
        <p:spPr/>
        <p:txBody>
          <a:bodyPr/>
          <a:lstStyle/>
          <a:p>
            <a:fld id="{B6F15528-21DE-4FAA-801E-634DDDAF4B2B}" type="slidenum">
              <a:rPr lang="en-US" smtClean="0"/>
              <a:pPr/>
              <a:t>52</a:t>
            </a:fld>
            <a:r>
              <a:rPr lang="en-US" dirty="0" smtClean="0"/>
              <a:t>/54</a:t>
            </a:r>
            <a:endParaRPr lang="en-US" dirty="0"/>
          </a:p>
        </p:txBody>
      </p:sp>
      <p:sp>
        <p:nvSpPr>
          <p:cNvPr id="16" name="TextBox 15"/>
          <p:cNvSpPr txBox="1"/>
          <p:nvPr/>
        </p:nvSpPr>
        <p:spPr>
          <a:xfrm>
            <a:off x="1117454" y="1753006"/>
            <a:ext cx="10158678" cy="617744"/>
          </a:xfrm>
          <a:prstGeom prst="rect">
            <a:avLst/>
          </a:prstGeom>
          <a:noFill/>
        </p:spPr>
        <p:txBody>
          <a:bodyPr wrap="square" lIns="108850" tIns="54425" rIns="108850" bIns="54425" rtlCol="0">
            <a:spAutoFit/>
          </a:bodyPr>
          <a:lstStyle/>
          <a:p>
            <a:r>
              <a:rPr lang="en-US" altLang="zh-CN" sz="3300" dirty="0"/>
              <a:t>		       </a:t>
            </a:r>
            <a:r>
              <a:rPr lang="zh-CN" altLang="en-US" sz="2400" dirty="0"/>
              <a:t>常用的逻辑运算符</a:t>
            </a:r>
            <a:endParaRPr lang="zh-CN" altLang="zh-CN" sz="2400" dirty="0"/>
          </a:p>
        </p:txBody>
      </p:sp>
      <p:pic>
        <p:nvPicPr>
          <p:cNvPr id="12" name="Picture 3"/>
          <p:cNvPicPr>
            <a:picLocks noChangeAspect="1" noChangeArrowheads="1"/>
          </p:cNvPicPr>
          <p:nvPr/>
        </p:nvPicPr>
        <p:blipFill>
          <a:blip r:embed="rId2" cstate="print"/>
          <a:srcRect/>
          <a:stretch>
            <a:fillRect/>
          </a:stretch>
        </p:blipFill>
        <p:spPr bwMode="auto">
          <a:xfrm>
            <a:off x="2539669" y="6097412"/>
            <a:ext cx="5536479" cy="571632"/>
          </a:xfrm>
          <a:prstGeom prst="rect">
            <a:avLst/>
          </a:prstGeom>
          <a:noFill/>
        </p:spPr>
      </p:pic>
      <p:sp>
        <p:nvSpPr>
          <p:cNvPr id="13" name="TextBox 12"/>
          <p:cNvSpPr txBox="1"/>
          <p:nvPr/>
        </p:nvSpPr>
        <p:spPr>
          <a:xfrm>
            <a:off x="3860297" y="6173629"/>
            <a:ext cx="4266645" cy="433078"/>
          </a:xfrm>
          <a:prstGeom prst="rect">
            <a:avLst/>
          </a:prstGeom>
          <a:noFill/>
        </p:spPr>
        <p:txBody>
          <a:bodyPr wrap="square" lIns="108850" tIns="54425" rIns="108850" bIns="54425" rtlCol="0">
            <a:spAutoFit/>
          </a:bodyPr>
          <a:lstStyle/>
          <a:p>
            <a:r>
              <a:rPr lang="en-US" altLang="zh-CN" dirty="0" err="1" smtClean="0">
                <a:solidFill>
                  <a:srgbClr val="FFFFFF"/>
                </a:solidFill>
                <a:latin typeface="黑体" pitchFamily="18" charset="0"/>
                <a:cs typeface="黑体" pitchFamily="18" charset="0"/>
              </a:rPr>
              <a:t>演示示例</a:t>
            </a:r>
            <a:r>
              <a:rPr lang="en-US" altLang="zh-CN" dirty="0" smtClean="0">
                <a:solidFill>
                  <a:srgbClr val="FFFFFF"/>
                </a:solidFill>
                <a:latin typeface="黑体" pitchFamily="18" charset="0"/>
                <a:cs typeface="黑体" pitchFamily="18" charset="0"/>
              </a:rPr>
              <a:t>：</a:t>
            </a:r>
            <a:r>
              <a:rPr lang="zh-CN" altLang="en-US" dirty="0" smtClean="0">
                <a:solidFill>
                  <a:srgbClr val="FFFFFF"/>
                </a:solidFill>
                <a:latin typeface="黑体" pitchFamily="18" charset="0"/>
                <a:cs typeface="黑体" pitchFamily="18" charset="0"/>
              </a:rPr>
              <a:t>逻辑运算符</a:t>
            </a:r>
          </a:p>
        </p:txBody>
      </p:sp>
      <p:pic>
        <p:nvPicPr>
          <p:cNvPr id="68610" name="图片 75"/>
          <p:cNvPicPr>
            <a:picLocks noChangeAspect="1" noChangeArrowheads="1"/>
          </p:cNvPicPr>
          <p:nvPr/>
        </p:nvPicPr>
        <p:blipFill>
          <a:blip r:embed="rId3" cstate="print"/>
          <a:srcRect/>
          <a:stretch>
            <a:fillRect/>
          </a:stretch>
        </p:blipFill>
        <p:spPr bwMode="auto">
          <a:xfrm>
            <a:off x="1523802" y="2286529"/>
            <a:ext cx="9446054" cy="266761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
          <p:cNvSpPr txBox="1"/>
          <p:nvPr/>
        </p:nvSpPr>
        <p:spPr>
          <a:xfrm>
            <a:off x="8228529" y="304871"/>
            <a:ext cx="2757165" cy="606390"/>
          </a:xfrm>
          <a:prstGeom prst="rect">
            <a:avLst/>
          </a:prstGeom>
          <a:noFill/>
        </p:spPr>
        <p:txBody>
          <a:bodyPr wrap="none" lIns="0" tIns="0" rIns="0" bIns="54425" rtlCol="0">
            <a:spAutoFit/>
          </a:bodyPr>
          <a:lstStyle/>
          <a:p>
            <a:pPr defTabSz="-756">
              <a:lnSpc>
                <a:spcPts val="4285"/>
              </a:lnSpc>
            </a:pPr>
            <a:r>
              <a:rPr lang="zh-CN" altLang="en-US" sz="4300" dirty="0">
                <a:solidFill>
                  <a:srgbClr val="004D73"/>
                </a:solidFill>
                <a:latin typeface="黑体" pitchFamily="18" charset="0"/>
                <a:cs typeface="黑体" pitchFamily="18" charset="0"/>
              </a:rPr>
              <a:t>逻辑运算符</a:t>
            </a:r>
            <a:endParaRPr lang="en-US" altLang="zh-CN" sz="4300" dirty="0">
              <a:solidFill>
                <a:srgbClr val="004D73"/>
              </a:solidFill>
              <a:latin typeface="黑体" pitchFamily="18" charset="0"/>
              <a:cs typeface="黑体" pitchFamily="18" charset="0"/>
            </a:endParaRPr>
          </a:p>
        </p:txBody>
      </p:sp>
      <p:sp>
        <p:nvSpPr>
          <p:cNvPr id="20" name="灯片编号占位符 19"/>
          <p:cNvSpPr>
            <a:spLocks noGrp="1"/>
          </p:cNvSpPr>
          <p:nvPr>
            <p:ph type="sldNum" sz="quarter" idx="12"/>
          </p:nvPr>
        </p:nvSpPr>
        <p:spPr/>
        <p:txBody>
          <a:bodyPr/>
          <a:lstStyle/>
          <a:p>
            <a:fld id="{B6F15528-21DE-4FAA-801E-634DDDAF4B2B}" type="slidenum">
              <a:rPr lang="en-US" smtClean="0"/>
              <a:pPr/>
              <a:t>53</a:t>
            </a:fld>
            <a:r>
              <a:rPr lang="en-US" dirty="0" smtClean="0"/>
              <a:t>/54</a:t>
            </a:r>
            <a:endParaRPr lang="en-US" dirty="0"/>
          </a:p>
        </p:txBody>
      </p:sp>
      <p:pic>
        <p:nvPicPr>
          <p:cNvPr id="11" name="Picture 3"/>
          <p:cNvPicPr>
            <a:picLocks noChangeAspect="1" noChangeArrowheads="1"/>
          </p:cNvPicPr>
          <p:nvPr/>
        </p:nvPicPr>
        <p:blipFill>
          <a:blip r:embed="rId2" cstate="print"/>
          <a:srcRect/>
          <a:stretch>
            <a:fillRect/>
          </a:stretch>
        </p:blipFill>
        <p:spPr bwMode="auto">
          <a:xfrm>
            <a:off x="711108" y="1143264"/>
            <a:ext cx="1506870" cy="533524"/>
          </a:xfrm>
          <a:prstGeom prst="rect">
            <a:avLst/>
          </a:prstGeom>
          <a:noFill/>
        </p:spPr>
      </p:pic>
      <p:sp>
        <p:nvSpPr>
          <p:cNvPr id="14" name="TextBox 13"/>
          <p:cNvSpPr txBox="1"/>
          <p:nvPr/>
        </p:nvSpPr>
        <p:spPr>
          <a:xfrm>
            <a:off x="1422215" y="1981659"/>
            <a:ext cx="6399967" cy="433078"/>
          </a:xfrm>
          <a:prstGeom prst="rect">
            <a:avLst/>
          </a:prstGeom>
          <a:noFill/>
        </p:spPr>
        <p:txBody>
          <a:bodyPr wrap="square" lIns="108850" tIns="54425" rIns="108850" bIns="54425" rtlCol="0">
            <a:spAutoFit/>
          </a:bodyPr>
          <a:lstStyle/>
          <a:p>
            <a:r>
              <a:rPr lang="zh-CN" altLang="zh-CN" dirty="0" smtClean="0"/>
              <a:t>分析以下代码，浏览器上会输出什么？</a:t>
            </a:r>
            <a:endParaRPr lang="zh-CN" altLang="en-US" dirty="0"/>
          </a:p>
        </p:txBody>
      </p:sp>
      <p:pic>
        <p:nvPicPr>
          <p:cNvPr id="17" name="Picture 3"/>
          <p:cNvPicPr>
            <a:picLocks noChangeAspect="1" noChangeArrowheads="1"/>
          </p:cNvPicPr>
          <p:nvPr/>
        </p:nvPicPr>
        <p:blipFill>
          <a:blip r:embed="rId3" cstate="print"/>
          <a:srcRect/>
          <a:stretch>
            <a:fillRect/>
          </a:stretch>
        </p:blipFill>
        <p:spPr bwMode="auto">
          <a:xfrm>
            <a:off x="1523802" y="2591400"/>
            <a:ext cx="4977752" cy="1829223"/>
          </a:xfrm>
          <a:prstGeom prst="rect">
            <a:avLst/>
          </a:prstGeom>
          <a:noFill/>
        </p:spPr>
      </p:pic>
      <p:sp>
        <p:nvSpPr>
          <p:cNvPr id="18" name="TextBox 17"/>
          <p:cNvSpPr txBox="1"/>
          <p:nvPr/>
        </p:nvSpPr>
        <p:spPr>
          <a:xfrm>
            <a:off x="1625389" y="2820053"/>
            <a:ext cx="4368231" cy="1725740"/>
          </a:xfrm>
          <a:prstGeom prst="rect">
            <a:avLst/>
          </a:prstGeom>
          <a:noFill/>
        </p:spPr>
        <p:txBody>
          <a:bodyPr wrap="square" lIns="108850" tIns="54425" rIns="108850" bIns="54425" rtlCol="0">
            <a:spAutoFit/>
          </a:bodyPr>
          <a:lstStyle/>
          <a:p>
            <a:r>
              <a:rPr lang="en-US" altLang="zh-CN" dirty="0" smtClean="0"/>
              <a:t>$a = true;</a:t>
            </a:r>
          </a:p>
          <a:p>
            <a:r>
              <a:rPr lang="en-US" altLang="zh-CN" dirty="0" smtClean="0"/>
              <a:t>$b = true;</a:t>
            </a:r>
          </a:p>
          <a:p>
            <a:r>
              <a:rPr lang="en-US" altLang="zh-CN" dirty="0" smtClean="0"/>
              <a:t>$c = false;</a:t>
            </a:r>
          </a:p>
          <a:p>
            <a:r>
              <a:rPr lang="en-US" altLang="zh-CN" dirty="0" err="1" smtClean="0"/>
              <a:t>var_dump</a:t>
            </a:r>
            <a:r>
              <a:rPr lang="en-US" altLang="zh-CN" dirty="0" smtClean="0"/>
              <a:t>($a or $b and $c);</a:t>
            </a:r>
          </a:p>
          <a:p>
            <a:r>
              <a:rPr lang="en-US" altLang="zh-CN" dirty="0" err="1" smtClean="0"/>
              <a:t>var_dump</a:t>
            </a:r>
            <a:r>
              <a:rPr lang="en-US" altLang="zh-CN" dirty="0" smtClean="0"/>
              <a:t>($a || $b and $c);</a:t>
            </a:r>
          </a:p>
        </p:txBody>
      </p:sp>
      <p:pic>
        <p:nvPicPr>
          <p:cNvPr id="10" name="Picture 3"/>
          <p:cNvPicPr>
            <a:picLocks noChangeAspect="1" noChangeArrowheads="1"/>
          </p:cNvPicPr>
          <p:nvPr/>
        </p:nvPicPr>
        <p:blipFill>
          <a:blip r:embed="rId4" cstate="print"/>
          <a:srcRect/>
          <a:stretch>
            <a:fillRect/>
          </a:stretch>
        </p:blipFill>
        <p:spPr bwMode="auto">
          <a:xfrm>
            <a:off x="507934" y="4420623"/>
            <a:ext cx="1574595" cy="495415"/>
          </a:xfrm>
          <a:prstGeom prst="rect">
            <a:avLst/>
          </a:prstGeom>
          <a:noFill/>
        </p:spPr>
      </p:pic>
      <p:sp>
        <p:nvSpPr>
          <p:cNvPr id="12" name=" 167"/>
          <p:cNvSpPr/>
          <p:nvPr/>
        </p:nvSpPr>
        <p:spPr>
          <a:xfrm>
            <a:off x="1828562" y="4954147"/>
            <a:ext cx="8743235" cy="838394"/>
          </a:xfrm>
          <a:prstGeom prst="roundRect">
            <a:avLst/>
          </a:prstGeom>
          <a:solidFill>
            <a:schemeClr val="tx2">
              <a:lumMod val="20000"/>
              <a:lumOff val="80000"/>
            </a:schemeClr>
          </a:solidFill>
        </p:spPr>
        <p:style>
          <a:lnRef idx="2">
            <a:schemeClr val="accent5"/>
          </a:lnRef>
          <a:fillRef idx="1">
            <a:schemeClr val="lt1"/>
          </a:fillRef>
          <a:effectRef idx="0">
            <a:schemeClr val="accent5"/>
          </a:effectRef>
          <a:fontRef idx="minor">
            <a:schemeClr val="dk1"/>
          </a:fontRef>
        </p:style>
        <p:txBody>
          <a:bodyPr lIns="108850" tIns="54425" rIns="108850" bIns="54425"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3" name="TextBox 12"/>
          <p:cNvSpPr txBox="1"/>
          <p:nvPr/>
        </p:nvSpPr>
        <p:spPr>
          <a:xfrm>
            <a:off x="2133323" y="5030365"/>
            <a:ext cx="7923768" cy="756244"/>
          </a:xfrm>
          <a:prstGeom prst="rect">
            <a:avLst/>
          </a:prstGeom>
          <a:noFill/>
        </p:spPr>
        <p:txBody>
          <a:bodyPr wrap="square" lIns="108850" tIns="54425" rIns="108850" bIns="54425" rtlCol="0">
            <a:spAutoFit/>
          </a:bodyPr>
          <a:lstStyle/>
          <a:p>
            <a:r>
              <a:rPr lang="zh-CN" altLang="zh-CN" dirty="0" smtClean="0"/>
              <a:t>大家在使用运算符时一定要注意运算符的优先级问题，如果不确定运算符的优先级，则使用小括号改变优先顺序。</a:t>
            </a:r>
            <a:endParaRPr lang="zh-CN" alt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
          <p:cNvSpPr txBox="1"/>
          <p:nvPr/>
        </p:nvSpPr>
        <p:spPr>
          <a:xfrm>
            <a:off x="8228529" y="304871"/>
            <a:ext cx="2757165" cy="606390"/>
          </a:xfrm>
          <a:prstGeom prst="rect">
            <a:avLst/>
          </a:prstGeom>
          <a:noFill/>
        </p:spPr>
        <p:txBody>
          <a:bodyPr wrap="none" lIns="0" tIns="0" rIns="0" bIns="54425" rtlCol="0">
            <a:spAutoFit/>
          </a:bodyPr>
          <a:lstStyle/>
          <a:p>
            <a:pPr defTabSz="-756">
              <a:lnSpc>
                <a:spcPts val="4285"/>
              </a:lnSpc>
            </a:pPr>
            <a:r>
              <a:rPr lang="zh-CN" altLang="en-US" sz="4300" dirty="0">
                <a:solidFill>
                  <a:srgbClr val="004D73"/>
                </a:solidFill>
                <a:latin typeface="黑体" pitchFamily="18" charset="0"/>
                <a:cs typeface="黑体" pitchFamily="18" charset="0"/>
              </a:rPr>
              <a:t>比较运算符</a:t>
            </a:r>
            <a:endParaRPr lang="en-US" altLang="zh-CN" sz="4300" dirty="0">
              <a:solidFill>
                <a:srgbClr val="004D73"/>
              </a:solidFill>
              <a:latin typeface="黑体" pitchFamily="18" charset="0"/>
              <a:cs typeface="黑体" pitchFamily="18" charset="0"/>
            </a:endParaRPr>
          </a:p>
        </p:txBody>
      </p:sp>
      <p:sp>
        <p:nvSpPr>
          <p:cNvPr id="10" name="TextBox 1"/>
          <p:cNvSpPr txBox="1"/>
          <p:nvPr/>
        </p:nvSpPr>
        <p:spPr>
          <a:xfrm>
            <a:off x="880420" y="1232186"/>
            <a:ext cx="2532745" cy="516621"/>
          </a:xfrm>
          <a:prstGeom prst="rect">
            <a:avLst/>
          </a:prstGeom>
          <a:noFill/>
        </p:spPr>
        <p:txBody>
          <a:bodyPr wrap="none" lIns="0" tIns="0" rIns="0" bIns="54425" rtlCol="0">
            <a:spAutoFit/>
          </a:bodyPr>
          <a:lstStyle/>
          <a:p>
            <a:pPr defTabSz="-756">
              <a:lnSpc>
                <a:spcPts val="3571"/>
              </a:lnSpc>
            </a:pPr>
            <a:r>
              <a:rPr lang="en-US" altLang="zh-CN" sz="3300" dirty="0">
                <a:solidFill>
                  <a:srgbClr val="4BACC6"/>
                </a:solidFill>
                <a:latin typeface="Wingdings" pitchFamily="18" charset="0"/>
                <a:cs typeface="Wingdings" pitchFamily="18" charset="0"/>
              </a:rPr>
              <a:t></a:t>
            </a:r>
            <a:r>
              <a:rPr lang="zh-CN" altLang="en-US" sz="3300" dirty="0">
                <a:solidFill>
                  <a:srgbClr val="000000"/>
                </a:solidFill>
                <a:latin typeface="黑体" pitchFamily="18" charset="0"/>
                <a:cs typeface="Wingdings" pitchFamily="18" charset="0"/>
              </a:rPr>
              <a:t>比较运算符</a:t>
            </a:r>
            <a:endParaRPr lang="en-US" altLang="zh-CN" sz="3300" dirty="0">
              <a:solidFill>
                <a:srgbClr val="000000"/>
              </a:solidFill>
              <a:latin typeface="黑体" pitchFamily="18" charset="0"/>
              <a:cs typeface="黑体" pitchFamily="18" charset="0"/>
            </a:endParaRPr>
          </a:p>
        </p:txBody>
      </p:sp>
      <p:sp>
        <p:nvSpPr>
          <p:cNvPr id="20" name="灯片编号占位符 19"/>
          <p:cNvSpPr>
            <a:spLocks noGrp="1"/>
          </p:cNvSpPr>
          <p:nvPr>
            <p:ph type="sldNum" sz="quarter" idx="12"/>
          </p:nvPr>
        </p:nvSpPr>
        <p:spPr>
          <a:noFill/>
          <a:ln>
            <a:noFill/>
          </a:ln>
        </p:spPr>
        <p:txBody>
          <a:bodyPr/>
          <a:lstStyle/>
          <a:p>
            <a:fld id="{B6F15528-21DE-4FAA-801E-634DDDAF4B2B}" type="slidenum">
              <a:rPr lang="en-US" smtClean="0"/>
              <a:pPr/>
              <a:t>54</a:t>
            </a:fld>
            <a:r>
              <a:rPr lang="en-US" dirty="0" smtClean="0"/>
              <a:t>/54</a:t>
            </a:r>
            <a:endParaRPr lang="en-US" dirty="0"/>
          </a:p>
        </p:txBody>
      </p:sp>
      <p:sp>
        <p:nvSpPr>
          <p:cNvPr id="16" name="TextBox 15"/>
          <p:cNvSpPr txBox="1"/>
          <p:nvPr/>
        </p:nvSpPr>
        <p:spPr>
          <a:xfrm>
            <a:off x="1117454" y="1753006"/>
            <a:ext cx="10158678" cy="617744"/>
          </a:xfrm>
          <a:prstGeom prst="rect">
            <a:avLst/>
          </a:prstGeom>
          <a:noFill/>
        </p:spPr>
        <p:txBody>
          <a:bodyPr wrap="square" lIns="108850" tIns="54425" rIns="108850" bIns="54425" rtlCol="0">
            <a:spAutoFit/>
          </a:bodyPr>
          <a:lstStyle/>
          <a:p>
            <a:r>
              <a:rPr lang="en-US" altLang="zh-CN" sz="3300" dirty="0"/>
              <a:t>		       </a:t>
            </a:r>
            <a:r>
              <a:rPr lang="zh-CN" altLang="en-US" sz="2400" dirty="0"/>
              <a:t>常用的比较运算符</a:t>
            </a:r>
            <a:endParaRPr lang="zh-CN" altLang="zh-CN" sz="2400" dirty="0"/>
          </a:p>
        </p:txBody>
      </p:sp>
      <p:pic>
        <p:nvPicPr>
          <p:cNvPr id="12" name="Picture 3"/>
          <p:cNvPicPr>
            <a:picLocks noChangeAspect="1" noChangeArrowheads="1"/>
          </p:cNvPicPr>
          <p:nvPr/>
        </p:nvPicPr>
        <p:blipFill>
          <a:blip r:embed="rId2" cstate="print"/>
          <a:srcRect/>
          <a:stretch>
            <a:fillRect/>
          </a:stretch>
        </p:blipFill>
        <p:spPr bwMode="auto">
          <a:xfrm>
            <a:off x="2539669" y="6097412"/>
            <a:ext cx="5536479" cy="571632"/>
          </a:xfrm>
          <a:prstGeom prst="rect">
            <a:avLst/>
          </a:prstGeom>
          <a:noFill/>
        </p:spPr>
      </p:pic>
      <p:sp>
        <p:nvSpPr>
          <p:cNvPr id="13" name="TextBox 12"/>
          <p:cNvSpPr txBox="1"/>
          <p:nvPr/>
        </p:nvSpPr>
        <p:spPr>
          <a:xfrm>
            <a:off x="3860297" y="6173629"/>
            <a:ext cx="4266645" cy="433078"/>
          </a:xfrm>
          <a:prstGeom prst="rect">
            <a:avLst/>
          </a:prstGeom>
          <a:noFill/>
        </p:spPr>
        <p:txBody>
          <a:bodyPr wrap="square" lIns="108850" tIns="54425" rIns="108850" bIns="54425" rtlCol="0">
            <a:spAutoFit/>
          </a:bodyPr>
          <a:lstStyle/>
          <a:p>
            <a:r>
              <a:rPr lang="en-US" altLang="zh-CN" dirty="0" err="1" smtClean="0">
                <a:solidFill>
                  <a:srgbClr val="FFFFFF"/>
                </a:solidFill>
                <a:latin typeface="黑体" pitchFamily="18" charset="0"/>
                <a:cs typeface="黑体" pitchFamily="18" charset="0"/>
              </a:rPr>
              <a:t>演示示例</a:t>
            </a:r>
            <a:r>
              <a:rPr lang="en-US" altLang="zh-CN" dirty="0" smtClean="0">
                <a:solidFill>
                  <a:srgbClr val="FFFFFF"/>
                </a:solidFill>
                <a:latin typeface="黑体" pitchFamily="18" charset="0"/>
                <a:cs typeface="黑体" pitchFamily="18" charset="0"/>
              </a:rPr>
              <a:t>：</a:t>
            </a:r>
            <a:r>
              <a:rPr lang="zh-CN" altLang="en-US" dirty="0" smtClean="0">
                <a:solidFill>
                  <a:srgbClr val="FFFFFF"/>
                </a:solidFill>
                <a:latin typeface="黑体" pitchFamily="18" charset="0"/>
                <a:cs typeface="黑体" pitchFamily="18" charset="0"/>
              </a:rPr>
              <a:t>比较运算符</a:t>
            </a:r>
          </a:p>
        </p:txBody>
      </p:sp>
      <p:pic>
        <p:nvPicPr>
          <p:cNvPr id="69634" name="图片 98"/>
          <p:cNvPicPr>
            <a:picLocks noChangeAspect="1" noChangeArrowheads="1"/>
          </p:cNvPicPr>
          <p:nvPr/>
        </p:nvPicPr>
        <p:blipFill>
          <a:blip r:embed="rId3" cstate="print"/>
          <a:srcRect/>
          <a:stretch>
            <a:fillRect/>
          </a:stretch>
        </p:blipFill>
        <p:spPr bwMode="auto">
          <a:xfrm>
            <a:off x="1930149" y="2286529"/>
            <a:ext cx="7822182" cy="365860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
          <p:cNvSpPr txBox="1"/>
          <p:nvPr/>
        </p:nvSpPr>
        <p:spPr>
          <a:xfrm>
            <a:off x="8228529" y="304871"/>
            <a:ext cx="2757165" cy="606390"/>
          </a:xfrm>
          <a:prstGeom prst="rect">
            <a:avLst/>
          </a:prstGeom>
          <a:noFill/>
        </p:spPr>
        <p:txBody>
          <a:bodyPr wrap="none" lIns="0" tIns="0" rIns="0" bIns="54425" rtlCol="0">
            <a:spAutoFit/>
          </a:bodyPr>
          <a:lstStyle/>
          <a:p>
            <a:pPr defTabSz="-756">
              <a:lnSpc>
                <a:spcPts val="4285"/>
              </a:lnSpc>
            </a:pPr>
            <a:r>
              <a:rPr lang="zh-CN" altLang="en-US" sz="4300" dirty="0">
                <a:solidFill>
                  <a:srgbClr val="004D73"/>
                </a:solidFill>
                <a:latin typeface="黑体" pitchFamily="18" charset="0"/>
                <a:cs typeface="黑体" pitchFamily="18" charset="0"/>
              </a:rPr>
              <a:t>比较运算符</a:t>
            </a:r>
            <a:endParaRPr lang="en-US" altLang="zh-CN" sz="4300" dirty="0">
              <a:solidFill>
                <a:srgbClr val="004D73"/>
              </a:solidFill>
              <a:latin typeface="黑体" pitchFamily="18" charset="0"/>
              <a:cs typeface="黑体" pitchFamily="18" charset="0"/>
            </a:endParaRPr>
          </a:p>
        </p:txBody>
      </p:sp>
      <p:sp>
        <p:nvSpPr>
          <p:cNvPr id="20" name="灯片编号占位符 19"/>
          <p:cNvSpPr>
            <a:spLocks noGrp="1"/>
          </p:cNvSpPr>
          <p:nvPr>
            <p:ph type="sldNum" sz="quarter" idx="12"/>
          </p:nvPr>
        </p:nvSpPr>
        <p:spPr/>
        <p:txBody>
          <a:bodyPr/>
          <a:lstStyle/>
          <a:p>
            <a:fld id="{B6F15528-21DE-4FAA-801E-634DDDAF4B2B}" type="slidenum">
              <a:rPr lang="en-US" smtClean="0"/>
              <a:pPr/>
              <a:t>55</a:t>
            </a:fld>
            <a:r>
              <a:rPr lang="en-US" smtClean="0"/>
              <a:t>/29</a:t>
            </a:r>
            <a:endParaRPr lang="en-US"/>
          </a:p>
        </p:txBody>
      </p:sp>
      <p:pic>
        <p:nvPicPr>
          <p:cNvPr id="11" name="Picture 3"/>
          <p:cNvPicPr>
            <a:picLocks noChangeAspect="1" noChangeArrowheads="1"/>
          </p:cNvPicPr>
          <p:nvPr/>
        </p:nvPicPr>
        <p:blipFill>
          <a:blip r:embed="rId2" cstate="print"/>
          <a:srcRect/>
          <a:stretch>
            <a:fillRect/>
          </a:stretch>
        </p:blipFill>
        <p:spPr bwMode="auto">
          <a:xfrm>
            <a:off x="711108" y="1143264"/>
            <a:ext cx="1506870" cy="533524"/>
          </a:xfrm>
          <a:prstGeom prst="rect">
            <a:avLst/>
          </a:prstGeom>
          <a:noFill/>
        </p:spPr>
      </p:pic>
      <p:sp>
        <p:nvSpPr>
          <p:cNvPr id="14" name="TextBox 13"/>
          <p:cNvSpPr txBox="1"/>
          <p:nvPr/>
        </p:nvSpPr>
        <p:spPr>
          <a:xfrm>
            <a:off x="1422215" y="1981659"/>
            <a:ext cx="6399967" cy="433078"/>
          </a:xfrm>
          <a:prstGeom prst="rect">
            <a:avLst/>
          </a:prstGeom>
          <a:noFill/>
        </p:spPr>
        <p:txBody>
          <a:bodyPr wrap="square" lIns="108850" tIns="54425" rIns="108850" bIns="54425" rtlCol="0">
            <a:spAutoFit/>
          </a:bodyPr>
          <a:lstStyle/>
          <a:p>
            <a:r>
              <a:rPr lang="zh-CN" altLang="zh-CN" dirty="0" smtClean="0"/>
              <a:t>分析以下代码，浏览器上会输出什么？</a:t>
            </a:r>
            <a:endParaRPr lang="zh-CN" altLang="en-US" dirty="0"/>
          </a:p>
        </p:txBody>
      </p:sp>
      <p:pic>
        <p:nvPicPr>
          <p:cNvPr id="17" name="Picture 3"/>
          <p:cNvPicPr>
            <a:picLocks noChangeAspect="1" noChangeArrowheads="1"/>
          </p:cNvPicPr>
          <p:nvPr/>
        </p:nvPicPr>
        <p:blipFill>
          <a:blip r:embed="rId3" cstate="print"/>
          <a:srcRect/>
          <a:stretch>
            <a:fillRect/>
          </a:stretch>
        </p:blipFill>
        <p:spPr bwMode="auto">
          <a:xfrm>
            <a:off x="1523802" y="2591400"/>
            <a:ext cx="4977752" cy="1371918"/>
          </a:xfrm>
          <a:prstGeom prst="rect">
            <a:avLst/>
          </a:prstGeom>
          <a:noFill/>
        </p:spPr>
      </p:pic>
      <p:sp>
        <p:nvSpPr>
          <p:cNvPr id="18" name="TextBox 17"/>
          <p:cNvSpPr txBox="1"/>
          <p:nvPr/>
        </p:nvSpPr>
        <p:spPr>
          <a:xfrm>
            <a:off x="1625389" y="2820053"/>
            <a:ext cx="4368231" cy="1079409"/>
          </a:xfrm>
          <a:prstGeom prst="rect">
            <a:avLst/>
          </a:prstGeom>
          <a:noFill/>
        </p:spPr>
        <p:txBody>
          <a:bodyPr wrap="square" lIns="108850" tIns="54425" rIns="108850" bIns="54425" rtlCol="0">
            <a:spAutoFit/>
          </a:bodyPr>
          <a:lstStyle/>
          <a:p>
            <a:r>
              <a:rPr lang="en-US" altLang="zh-CN" dirty="0" err="1" smtClean="0"/>
              <a:t>var_dump</a:t>
            </a:r>
            <a:r>
              <a:rPr lang="en-US" altLang="zh-CN" dirty="0" smtClean="0"/>
              <a:t>(1 == '01');</a:t>
            </a:r>
          </a:p>
          <a:p>
            <a:r>
              <a:rPr lang="en-US" altLang="zh-CN" dirty="0" smtClean="0"/>
              <a:t> </a:t>
            </a:r>
            <a:r>
              <a:rPr lang="en-US" altLang="zh-CN" dirty="0" err="1" smtClean="0"/>
              <a:t>var_dump</a:t>
            </a:r>
            <a:r>
              <a:rPr lang="en-US" altLang="zh-CN" dirty="0" smtClean="0"/>
              <a:t>(1 === '01');</a:t>
            </a:r>
          </a:p>
          <a:p>
            <a:r>
              <a:rPr lang="en-US" altLang="zh-CN" dirty="0" smtClean="0"/>
              <a:t> </a:t>
            </a:r>
            <a:r>
              <a:rPr lang="en-US" altLang="zh-CN" dirty="0" err="1" smtClean="0"/>
              <a:t>var_dump</a:t>
            </a:r>
            <a:r>
              <a:rPr lang="en-US" altLang="zh-CN" dirty="0" smtClean="0"/>
              <a:t>(1 === 01);</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
          <p:cNvSpPr txBox="1"/>
          <p:nvPr/>
        </p:nvSpPr>
        <p:spPr>
          <a:xfrm>
            <a:off x="7882102" y="304871"/>
            <a:ext cx="3860031" cy="606390"/>
          </a:xfrm>
          <a:prstGeom prst="rect">
            <a:avLst/>
          </a:prstGeom>
          <a:noFill/>
        </p:spPr>
        <p:txBody>
          <a:bodyPr wrap="none" lIns="0" tIns="0" rIns="0" bIns="54425" rtlCol="0">
            <a:spAutoFit/>
          </a:bodyPr>
          <a:lstStyle/>
          <a:p>
            <a:pPr defTabSz="-756">
              <a:lnSpc>
                <a:spcPts val="4285"/>
              </a:lnSpc>
            </a:pPr>
            <a:r>
              <a:rPr lang="zh-CN" altLang="en-US" sz="4300" dirty="0">
                <a:solidFill>
                  <a:srgbClr val="004D73"/>
                </a:solidFill>
                <a:latin typeface="黑体" pitchFamily="18" charset="0"/>
                <a:cs typeface="黑体" pitchFamily="18" charset="0"/>
              </a:rPr>
              <a:t>错误控制运算符</a:t>
            </a:r>
            <a:endParaRPr lang="en-US" altLang="zh-CN" sz="4300" dirty="0">
              <a:solidFill>
                <a:srgbClr val="004D73"/>
              </a:solidFill>
              <a:latin typeface="黑体" pitchFamily="18" charset="0"/>
              <a:cs typeface="黑体" pitchFamily="18" charset="0"/>
            </a:endParaRPr>
          </a:p>
        </p:txBody>
      </p:sp>
      <p:sp>
        <p:nvSpPr>
          <p:cNvPr id="10" name="TextBox 1"/>
          <p:cNvSpPr txBox="1"/>
          <p:nvPr/>
        </p:nvSpPr>
        <p:spPr>
          <a:xfrm>
            <a:off x="880419" y="1232186"/>
            <a:ext cx="3379130" cy="516621"/>
          </a:xfrm>
          <a:prstGeom prst="rect">
            <a:avLst/>
          </a:prstGeom>
          <a:noFill/>
        </p:spPr>
        <p:txBody>
          <a:bodyPr wrap="none" lIns="0" tIns="0" rIns="0" bIns="54425" rtlCol="0">
            <a:spAutoFit/>
          </a:bodyPr>
          <a:lstStyle/>
          <a:p>
            <a:pPr defTabSz="-756">
              <a:lnSpc>
                <a:spcPts val="3571"/>
              </a:lnSpc>
            </a:pPr>
            <a:r>
              <a:rPr lang="en-US" altLang="zh-CN" sz="3300" dirty="0">
                <a:solidFill>
                  <a:srgbClr val="4BACC6"/>
                </a:solidFill>
                <a:latin typeface="Wingdings" pitchFamily="18" charset="0"/>
                <a:cs typeface="Wingdings" pitchFamily="18" charset="0"/>
              </a:rPr>
              <a:t></a:t>
            </a:r>
            <a:r>
              <a:rPr lang="zh-CN" altLang="en-US" sz="3300" dirty="0">
                <a:solidFill>
                  <a:srgbClr val="000000"/>
                </a:solidFill>
                <a:latin typeface="黑体" pitchFamily="18" charset="0"/>
                <a:cs typeface="Wingdings" pitchFamily="18" charset="0"/>
              </a:rPr>
              <a:t>错误控制运算符</a:t>
            </a:r>
            <a:endParaRPr lang="en-US" altLang="zh-CN" sz="3300" dirty="0">
              <a:solidFill>
                <a:srgbClr val="000000"/>
              </a:solidFill>
              <a:latin typeface="黑体" pitchFamily="18" charset="0"/>
              <a:cs typeface="黑体" pitchFamily="18" charset="0"/>
            </a:endParaRPr>
          </a:p>
        </p:txBody>
      </p:sp>
      <p:sp>
        <p:nvSpPr>
          <p:cNvPr id="20" name="灯片编号占位符 19"/>
          <p:cNvSpPr>
            <a:spLocks noGrp="1"/>
          </p:cNvSpPr>
          <p:nvPr>
            <p:ph type="sldNum" sz="quarter" idx="12"/>
          </p:nvPr>
        </p:nvSpPr>
        <p:spPr/>
        <p:txBody>
          <a:bodyPr/>
          <a:lstStyle/>
          <a:p>
            <a:fld id="{B6F15528-21DE-4FAA-801E-634DDDAF4B2B}" type="slidenum">
              <a:rPr lang="en-US" smtClean="0"/>
              <a:pPr/>
              <a:t>56</a:t>
            </a:fld>
            <a:r>
              <a:rPr lang="en-US" smtClean="0"/>
              <a:t>/29</a:t>
            </a:r>
            <a:endParaRPr lang="en-US"/>
          </a:p>
        </p:txBody>
      </p:sp>
      <p:sp>
        <p:nvSpPr>
          <p:cNvPr id="16" name="TextBox 15"/>
          <p:cNvSpPr txBox="1"/>
          <p:nvPr/>
        </p:nvSpPr>
        <p:spPr>
          <a:xfrm>
            <a:off x="1117454" y="1753007"/>
            <a:ext cx="10158678" cy="1217909"/>
          </a:xfrm>
          <a:prstGeom prst="rect">
            <a:avLst/>
          </a:prstGeom>
          <a:noFill/>
        </p:spPr>
        <p:txBody>
          <a:bodyPr wrap="square" lIns="108850" tIns="54425" rIns="108850" bIns="54425" rtlCol="0">
            <a:spAutoFit/>
          </a:bodyPr>
          <a:lstStyle/>
          <a:p>
            <a:r>
              <a:rPr lang="en-US" altLang="zh-CN" sz="2400" dirty="0"/>
              <a:t>         </a:t>
            </a:r>
            <a:r>
              <a:rPr lang="zh-CN" altLang="zh-CN" sz="2400" dirty="0"/>
              <a:t>错误控制运算符可以对程序中出现的错误的表达式进行操作，进而对错误信息屏蔽，其使用的方法就是在错误的表达式前加上</a:t>
            </a:r>
            <a:r>
              <a:rPr lang="en-US" altLang="zh-CN" sz="2400" dirty="0"/>
              <a:t>@</a:t>
            </a:r>
            <a:r>
              <a:rPr lang="zh-CN" altLang="zh-CN" sz="2400" dirty="0"/>
              <a:t>即可。</a:t>
            </a:r>
          </a:p>
          <a:p>
            <a:endParaRPr lang="zh-CN" altLang="zh-CN" sz="2400" dirty="0"/>
          </a:p>
        </p:txBody>
      </p:sp>
      <p:pic>
        <p:nvPicPr>
          <p:cNvPr id="12" name="Picture 3"/>
          <p:cNvPicPr>
            <a:picLocks noChangeAspect="1" noChangeArrowheads="1"/>
          </p:cNvPicPr>
          <p:nvPr/>
        </p:nvPicPr>
        <p:blipFill>
          <a:blip r:embed="rId2" cstate="print"/>
          <a:srcRect/>
          <a:stretch>
            <a:fillRect/>
          </a:stretch>
        </p:blipFill>
        <p:spPr bwMode="auto">
          <a:xfrm>
            <a:off x="2539669" y="6097412"/>
            <a:ext cx="5536479" cy="571632"/>
          </a:xfrm>
          <a:prstGeom prst="rect">
            <a:avLst/>
          </a:prstGeom>
          <a:noFill/>
        </p:spPr>
      </p:pic>
      <p:sp>
        <p:nvSpPr>
          <p:cNvPr id="13" name="TextBox 12"/>
          <p:cNvSpPr txBox="1"/>
          <p:nvPr/>
        </p:nvSpPr>
        <p:spPr>
          <a:xfrm>
            <a:off x="3860297" y="6173629"/>
            <a:ext cx="4266645" cy="433078"/>
          </a:xfrm>
          <a:prstGeom prst="rect">
            <a:avLst/>
          </a:prstGeom>
          <a:noFill/>
        </p:spPr>
        <p:txBody>
          <a:bodyPr wrap="square" lIns="108850" tIns="54425" rIns="108850" bIns="54425" rtlCol="0">
            <a:spAutoFit/>
          </a:bodyPr>
          <a:lstStyle/>
          <a:p>
            <a:r>
              <a:rPr lang="en-US" altLang="zh-CN" dirty="0" err="1" smtClean="0">
                <a:solidFill>
                  <a:srgbClr val="FFFFFF"/>
                </a:solidFill>
                <a:latin typeface="黑体" pitchFamily="18" charset="0"/>
                <a:cs typeface="黑体" pitchFamily="18" charset="0"/>
              </a:rPr>
              <a:t>演示示例</a:t>
            </a:r>
            <a:r>
              <a:rPr lang="en-US" altLang="zh-CN" dirty="0" smtClean="0">
                <a:solidFill>
                  <a:srgbClr val="FFFFFF"/>
                </a:solidFill>
                <a:latin typeface="黑体" pitchFamily="18" charset="0"/>
                <a:cs typeface="黑体" pitchFamily="18" charset="0"/>
              </a:rPr>
              <a:t>：</a:t>
            </a:r>
            <a:r>
              <a:rPr lang="zh-CN" altLang="en-US" dirty="0" smtClean="0">
                <a:solidFill>
                  <a:srgbClr val="FFFFFF"/>
                </a:solidFill>
                <a:latin typeface="黑体" pitchFamily="18" charset="0"/>
                <a:cs typeface="黑体" pitchFamily="18" charset="0"/>
              </a:rPr>
              <a:t>错误控制运算符</a:t>
            </a:r>
          </a:p>
        </p:txBody>
      </p:sp>
      <p:pic>
        <p:nvPicPr>
          <p:cNvPr id="11" name="Picture 3"/>
          <p:cNvPicPr>
            <a:picLocks noChangeAspect="1" noChangeArrowheads="1"/>
          </p:cNvPicPr>
          <p:nvPr/>
        </p:nvPicPr>
        <p:blipFill>
          <a:blip r:embed="rId3" cstate="print"/>
          <a:srcRect/>
          <a:stretch>
            <a:fillRect/>
          </a:stretch>
        </p:blipFill>
        <p:spPr bwMode="auto">
          <a:xfrm>
            <a:off x="1726975" y="2896270"/>
            <a:ext cx="7415835" cy="1753006"/>
          </a:xfrm>
          <a:prstGeom prst="rect">
            <a:avLst/>
          </a:prstGeom>
          <a:noFill/>
        </p:spPr>
      </p:pic>
      <p:sp>
        <p:nvSpPr>
          <p:cNvPr id="14" name="TextBox 13"/>
          <p:cNvSpPr txBox="1"/>
          <p:nvPr/>
        </p:nvSpPr>
        <p:spPr>
          <a:xfrm>
            <a:off x="1930149" y="3124923"/>
            <a:ext cx="6603140" cy="1725740"/>
          </a:xfrm>
          <a:prstGeom prst="rect">
            <a:avLst/>
          </a:prstGeom>
          <a:noFill/>
        </p:spPr>
        <p:txBody>
          <a:bodyPr wrap="square" lIns="108850" tIns="54425" rIns="108850" bIns="54425" rtlCol="0">
            <a:spAutoFit/>
          </a:bodyPr>
          <a:lstStyle/>
          <a:p>
            <a:r>
              <a:rPr lang="en-US" altLang="zh-CN" dirty="0" smtClean="0"/>
              <a:t>&lt;?</a:t>
            </a:r>
            <a:r>
              <a:rPr lang="en-US" altLang="zh-CN" dirty="0" err="1" smtClean="0"/>
              <a:t>php</a:t>
            </a:r>
            <a:endParaRPr lang="en-US" altLang="zh-CN" dirty="0" smtClean="0"/>
          </a:p>
          <a:p>
            <a:r>
              <a:rPr lang="en-US" altLang="zh-CN" dirty="0" smtClean="0"/>
              <a:t>    echo $num;  //</a:t>
            </a:r>
            <a:r>
              <a:rPr lang="zh-CN" altLang="en-US" dirty="0" smtClean="0"/>
              <a:t>产生警告，变量未定义</a:t>
            </a:r>
          </a:p>
          <a:p>
            <a:r>
              <a:rPr lang="zh-CN" altLang="en-US" dirty="0" smtClean="0"/>
              <a:t>    </a:t>
            </a:r>
            <a:r>
              <a:rPr lang="en-US" altLang="zh-CN" dirty="0" smtClean="0"/>
              <a:t>echo @$num; //</a:t>
            </a:r>
            <a:r>
              <a:rPr lang="zh-CN" altLang="en-US" dirty="0" smtClean="0"/>
              <a:t>没有任何信息提示</a:t>
            </a:r>
          </a:p>
          <a:p>
            <a:r>
              <a:rPr lang="en-US" altLang="zh-CN" dirty="0" smtClean="0"/>
              <a:t>?&gt;</a:t>
            </a:r>
          </a:p>
          <a:p>
            <a:endParaRPr lang="zh-CN" alt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
          <p:cNvSpPr txBox="1"/>
          <p:nvPr/>
        </p:nvSpPr>
        <p:spPr>
          <a:xfrm>
            <a:off x="7882102" y="304871"/>
            <a:ext cx="2757165" cy="606390"/>
          </a:xfrm>
          <a:prstGeom prst="rect">
            <a:avLst/>
          </a:prstGeom>
          <a:noFill/>
        </p:spPr>
        <p:txBody>
          <a:bodyPr wrap="none" lIns="0" tIns="0" rIns="0" bIns="54425" rtlCol="0">
            <a:spAutoFit/>
          </a:bodyPr>
          <a:lstStyle/>
          <a:p>
            <a:pPr defTabSz="-756">
              <a:lnSpc>
                <a:spcPts val="4285"/>
              </a:lnSpc>
            </a:pPr>
            <a:r>
              <a:rPr lang="zh-CN" altLang="en-US" sz="4300" dirty="0">
                <a:solidFill>
                  <a:srgbClr val="004D73"/>
                </a:solidFill>
                <a:latin typeface="黑体" pitchFamily="18" charset="0"/>
                <a:cs typeface="黑体" pitchFamily="18" charset="0"/>
              </a:rPr>
              <a:t>三元运算符</a:t>
            </a:r>
            <a:endParaRPr lang="en-US" altLang="zh-CN" sz="4300" dirty="0">
              <a:solidFill>
                <a:srgbClr val="004D73"/>
              </a:solidFill>
              <a:latin typeface="黑体" pitchFamily="18" charset="0"/>
              <a:cs typeface="黑体" pitchFamily="18" charset="0"/>
            </a:endParaRPr>
          </a:p>
        </p:txBody>
      </p:sp>
      <p:sp>
        <p:nvSpPr>
          <p:cNvPr id="10" name="TextBox 1"/>
          <p:cNvSpPr txBox="1"/>
          <p:nvPr/>
        </p:nvSpPr>
        <p:spPr>
          <a:xfrm>
            <a:off x="880420" y="1232186"/>
            <a:ext cx="2532745" cy="516621"/>
          </a:xfrm>
          <a:prstGeom prst="rect">
            <a:avLst/>
          </a:prstGeom>
          <a:noFill/>
        </p:spPr>
        <p:txBody>
          <a:bodyPr wrap="none" lIns="0" tIns="0" rIns="0" bIns="54425" rtlCol="0">
            <a:spAutoFit/>
          </a:bodyPr>
          <a:lstStyle/>
          <a:p>
            <a:pPr defTabSz="-756">
              <a:lnSpc>
                <a:spcPts val="3571"/>
              </a:lnSpc>
            </a:pPr>
            <a:r>
              <a:rPr lang="en-US" altLang="zh-CN" sz="3300" dirty="0">
                <a:solidFill>
                  <a:srgbClr val="4BACC6"/>
                </a:solidFill>
                <a:latin typeface="Wingdings" pitchFamily="18" charset="0"/>
                <a:cs typeface="Wingdings" pitchFamily="18" charset="0"/>
              </a:rPr>
              <a:t></a:t>
            </a:r>
            <a:r>
              <a:rPr lang="zh-CN" altLang="en-US" sz="3300" dirty="0">
                <a:solidFill>
                  <a:srgbClr val="000000"/>
                </a:solidFill>
                <a:latin typeface="黑体" pitchFamily="18" charset="0"/>
                <a:cs typeface="Wingdings" pitchFamily="18" charset="0"/>
              </a:rPr>
              <a:t>三元运算符</a:t>
            </a:r>
            <a:endParaRPr lang="en-US" altLang="zh-CN" sz="3300" dirty="0">
              <a:solidFill>
                <a:srgbClr val="000000"/>
              </a:solidFill>
              <a:latin typeface="黑体" pitchFamily="18" charset="0"/>
              <a:cs typeface="黑体" pitchFamily="18" charset="0"/>
            </a:endParaRPr>
          </a:p>
        </p:txBody>
      </p:sp>
      <p:sp>
        <p:nvSpPr>
          <p:cNvPr id="20" name="灯片编号占位符 19"/>
          <p:cNvSpPr>
            <a:spLocks noGrp="1"/>
          </p:cNvSpPr>
          <p:nvPr>
            <p:ph type="sldNum" sz="quarter" idx="12"/>
          </p:nvPr>
        </p:nvSpPr>
        <p:spPr/>
        <p:txBody>
          <a:bodyPr/>
          <a:lstStyle/>
          <a:p>
            <a:fld id="{B6F15528-21DE-4FAA-801E-634DDDAF4B2B}" type="slidenum">
              <a:rPr lang="en-US" smtClean="0"/>
              <a:pPr/>
              <a:t>57</a:t>
            </a:fld>
            <a:r>
              <a:rPr lang="en-US" smtClean="0"/>
              <a:t>/29</a:t>
            </a:r>
            <a:endParaRPr lang="en-US"/>
          </a:p>
        </p:txBody>
      </p:sp>
      <p:sp>
        <p:nvSpPr>
          <p:cNvPr id="16" name="TextBox 15"/>
          <p:cNvSpPr txBox="1"/>
          <p:nvPr/>
        </p:nvSpPr>
        <p:spPr>
          <a:xfrm>
            <a:off x="1117454" y="1753006"/>
            <a:ext cx="10158678" cy="1956572"/>
          </a:xfrm>
          <a:prstGeom prst="rect">
            <a:avLst/>
          </a:prstGeom>
          <a:noFill/>
        </p:spPr>
        <p:txBody>
          <a:bodyPr wrap="square" lIns="108850" tIns="54425" rIns="108850" bIns="54425" rtlCol="0">
            <a:spAutoFit/>
          </a:bodyPr>
          <a:lstStyle/>
          <a:p>
            <a:r>
              <a:rPr lang="en-US" altLang="zh-CN" sz="2400" dirty="0"/>
              <a:t>         </a:t>
            </a:r>
            <a:r>
              <a:rPr lang="zh-CN" altLang="zh-CN" sz="2400" dirty="0"/>
              <a:t>三元运算符也称为三目运算符，其作用是根据一个表达式的真假决定在另两个表达式中选择哪个去执行。</a:t>
            </a:r>
          </a:p>
          <a:p>
            <a:r>
              <a:rPr lang="en-US" altLang="zh-CN" sz="2400" dirty="0"/>
              <a:t> </a:t>
            </a:r>
            <a:r>
              <a:rPr lang="zh-CN" altLang="zh-CN" sz="2400" dirty="0"/>
              <a:t>三元运算符的表示</a:t>
            </a:r>
            <a:r>
              <a:rPr lang="en-US" altLang="zh-CN" sz="2400" dirty="0"/>
              <a:t>: (</a:t>
            </a:r>
            <a:r>
              <a:rPr lang="zh-CN" altLang="zh-CN" sz="2400" dirty="0"/>
              <a:t>表达式</a:t>
            </a:r>
            <a:r>
              <a:rPr lang="en-US" altLang="zh-CN" sz="2400" dirty="0"/>
              <a:t>?</a:t>
            </a:r>
            <a:r>
              <a:rPr lang="zh-CN" altLang="zh-CN" sz="2400" dirty="0"/>
              <a:t>值</a:t>
            </a:r>
            <a:r>
              <a:rPr lang="en-US" altLang="zh-CN" sz="2400" dirty="0"/>
              <a:t>1:</a:t>
            </a:r>
            <a:r>
              <a:rPr lang="zh-CN" altLang="zh-CN" sz="2400" dirty="0"/>
              <a:t>值</a:t>
            </a:r>
            <a:r>
              <a:rPr lang="en-US" altLang="zh-CN" sz="2400" dirty="0"/>
              <a:t>2) </a:t>
            </a:r>
            <a:r>
              <a:rPr lang="zh-CN" altLang="zh-CN" sz="2400" dirty="0"/>
              <a:t>其含义是，当表达式为真时，执行</a:t>
            </a:r>
            <a:r>
              <a:rPr lang="en-US" altLang="zh-CN" sz="2400" dirty="0"/>
              <a:t>? </a:t>
            </a:r>
            <a:r>
              <a:rPr lang="zh-CN" altLang="zh-CN" sz="2400" dirty="0"/>
              <a:t>后面的，反之执行</a:t>
            </a:r>
            <a:r>
              <a:rPr lang="en-US" altLang="zh-CN" sz="2400" dirty="0"/>
              <a:t>:</a:t>
            </a:r>
            <a:r>
              <a:rPr lang="zh-CN" altLang="zh-CN" sz="2400" dirty="0"/>
              <a:t>后面的。</a:t>
            </a:r>
          </a:p>
          <a:p>
            <a:endParaRPr lang="zh-CN" altLang="zh-CN" sz="2400" dirty="0"/>
          </a:p>
        </p:txBody>
      </p:sp>
      <p:pic>
        <p:nvPicPr>
          <p:cNvPr id="12" name="Picture 3"/>
          <p:cNvPicPr>
            <a:picLocks noChangeAspect="1" noChangeArrowheads="1"/>
          </p:cNvPicPr>
          <p:nvPr/>
        </p:nvPicPr>
        <p:blipFill>
          <a:blip r:embed="rId3" cstate="print"/>
          <a:srcRect/>
          <a:stretch>
            <a:fillRect/>
          </a:stretch>
        </p:blipFill>
        <p:spPr bwMode="auto">
          <a:xfrm>
            <a:off x="2539669" y="6097412"/>
            <a:ext cx="5536479" cy="571632"/>
          </a:xfrm>
          <a:prstGeom prst="rect">
            <a:avLst/>
          </a:prstGeom>
          <a:noFill/>
        </p:spPr>
      </p:pic>
      <p:sp>
        <p:nvSpPr>
          <p:cNvPr id="13" name="TextBox 12"/>
          <p:cNvSpPr txBox="1"/>
          <p:nvPr/>
        </p:nvSpPr>
        <p:spPr>
          <a:xfrm>
            <a:off x="3860297" y="6173629"/>
            <a:ext cx="4266645" cy="433078"/>
          </a:xfrm>
          <a:prstGeom prst="rect">
            <a:avLst/>
          </a:prstGeom>
          <a:noFill/>
        </p:spPr>
        <p:txBody>
          <a:bodyPr wrap="square" lIns="108850" tIns="54425" rIns="108850" bIns="54425" rtlCol="0">
            <a:spAutoFit/>
          </a:bodyPr>
          <a:lstStyle/>
          <a:p>
            <a:r>
              <a:rPr lang="en-US" altLang="zh-CN" dirty="0" err="1" smtClean="0">
                <a:solidFill>
                  <a:srgbClr val="FFFFFF"/>
                </a:solidFill>
                <a:latin typeface="黑体" pitchFamily="18" charset="0"/>
                <a:cs typeface="黑体" pitchFamily="18" charset="0"/>
              </a:rPr>
              <a:t>演示示例</a:t>
            </a:r>
            <a:r>
              <a:rPr lang="en-US" altLang="zh-CN" dirty="0" smtClean="0">
                <a:solidFill>
                  <a:srgbClr val="FFFFFF"/>
                </a:solidFill>
                <a:latin typeface="黑体" pitchFamily="18" charset="0"/>
                <a:cs typeface="黑体" pitchFamily="18" charset="0"/>
              </a:rPr>
              <a:t>：</a:t>
            </a:r>
            <a:r>
              <a:rPr lang="zh-CN" altLang="en-US" dirty="0" smtClean="0">
                <a:solidFill>
                  <a:srgbClr val="FFFFFF"/>
                </a:solidFill>
                <a:latin typeface="黑体" pitchFamily="18" charset="0"/>
                <a:cs typeface="黑体" pitchFamily="18" charset="0"/>
              </a:rPr>
              <a:t>三元运算符</a:t>
            </a:r>
          </a:p>
        </p:txBody>
      </p:sp>
      <p:pic>
        <p:nvPicPr>
          <p:cNvPr id="11" name="Picture 3"/>
          <p:cNvPicPr>
            <a:picLocks noChangeAspect="1" noChangeArrowheads="1"/>
          </p:cNvPicPr>
          <p:nvPr/>
        </p:nvPicPr>
        <p:blipFill>
          <a:blip r:embed="rId4" cstate="print"/>
          <a:srcRect/>
          <a:stretch>
            <a:fillRect/>
          </a:stretch>
        </p:blipFill>
        <p:spPr bwMode="auto">
          <a:xfrm>
            <a:off x="1523801" y="3506012"/>
            <a:ext cx="7415835" cy="2201340"/>
          </a:xfrm>
          <a:prstGeom prst="rect">
            <a:avLst/>
          </a:prstGeom>
          <a:noFill/>
        </p:spPr>
      </p:pic>
      <p:sp>
        <p:nvSpPr>
          <p:cNvPr id="14" name="TextBox 13"/>
          <p:cNvSpPr txBox="1"/>
          <p:nvPr/>
        </p:nvSpPr>
        <p:spPr>
          <a:xfrm>
            <a:off x="1828562" y="3658447"/>
            <a:ext cx="6603140" cy="2048905"/>
          </a:xfrm>
          <a:prstGeom prst="rect">
            <a:avLst/>
          </a:prstGeom>
          <a:noFill/>
        </p:spPr>
        <p:txBody>
          <a:bodyPr wrap="square" lIns="108850" tIns="54425" rIns="108850" bIns="54425" rtlCol="0">
            <a:spAutoFit/>
          </a:bodyPr>
          <a:lstStyle/>
          <a:p>
            <a:r>
              <a:rPr lang="en-US" altLang="zh-CN" dirty="0" smtClean="0"/>
              <a:t>&lt;?</a:t>
            </a:r>
            <a:r>
              <a:rPr lang="en-US" altLang="zh-CN" dirty="0" err="1" smtClean="0"/>
              <a:t>php</a:t>
            </a:r>
            <a:endParaRPr lang="en-US" altLang="zh-CN" dirty="0" smtClean="0"/>
          </a:p>
          <a:p>
            <a:r>
              <a:rPr lang="en-US" altLang="zh-CN" dirty="0" smtClean="0"/>
              <a:t>    $a=6;</a:t>
            </a:r>
          </a:p>
          <a:p>
            <a:r>
              <a:rPr lang="en-US" altLang="zh-CN" dirty="0" smtClean="0"/>
              <a:t>    $b=7;</a:t>
            </a:r>
          </a:p>
          <a:p>
            <a:r>
              <a:rPr lang="en-US" altLang="zh-CN" dirty="0" smtClean="0"/>
              <a:t>    echo $a&gt;$</a:t>
            </a:r>
            <a:r>
              <a:rPr lang="en-US" altLang="zh-CN" dirty="0" err="1" smtClean="0"/>
              <a:t>b?$a:$b</a:t>
            </a:r>
            <a:endParaRPr lang="zh-CN" altLang="en-US" dirty="0" smtClean="0"/>
          </a:p>
          <a:p>
            <a:r>
              <a:rPr lang="zh-CN" altLang="en-US" dirty="0" smtClean="0"/>
              <a:t>    </a:t>
            </a:r>
            <a:r>
              <a:rPr lang="en-US" altLang="zh-CN" dirty="0" smtClean="0"/>
              <a:t> //</a:t>
            </a:r>
            <a:r>
              <a:rPr lang="zh-CN" altLang="en-US" dirty="0" smtClean="0"/>
              <a:t>当</a:t>
            </a:r>
            <a:r>
              <a:rPr lang="en-US" altLang="zh-CN" dirty="0" smtClean="0"/>
              <a:t>$a</a:t>
            </a:r>
            <a:r>
              <a:rPr lang="zh-CN" altLang="en-US" dirty="0" smtClean="0"/>
              <a:t>大于</a:t>
            </a:r>
            <a:r>
              <a:rPr lang="en-US" altLang="zh-CN" dirty="0" smtClean="0"/>
              <a:t>$b</a:t>
            </a:r>
            <a:r>
              <a:rPr lang="zh-CN" altLang="en-US" dirty="0" smtClean="0"/>
              <a:t>时输出</a:t>
            </a:r>
            <a:r>
              <a:rPr lang="en-US" altLang="zh-CN" dirty="0" smtClean="0"/>
              <a:t>$a,</a:t>
            </a:r>
            <a:r>
              <a:rPr lang="zh-CN" altLang="en-US" dirty="0" smtClean="0"/>
              <a:t>否则输出</a:t>
            </a:r>
            <a:r>
              <a:rPr lang="en-US" altLang="zh-CN" dirty="0" smtClean="0"/>
              <a:t>$b</a:t>
            </a:r>
            <a:endParaRPr lang="zh-CN" altLang="en-US" dirty="0" smtClean="0"/>
          </a:p>
          <a:p>
            <a:r>
              <a:rPr lang="en-US" altLang="zh-CN" dirty="0" smtClean="0"/>
              <a:t>?&gt;</a:t>
            </a:r>
            <a:endParaRPr lang="zh-CN" alt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
          <p:cNvSpPr txBox="1"/>
          <p:nvPr/>
        </p:nvSpPr>
        <p:spPr>
          <a:xfrm>
            <a:off x="8228529" y="304871"/>
            <a:ext cx="3308598" cy="606390"/>
          </a:xfrm>
          <a:prstGeom prst="rect">
            <a:avLst/>
          </a:prstGeom>
          <a:noFill/>
        </p:spPr>
        <p:txBody>
          <a:bodyPr wrap="none" lIns="0" tIns="0" rIns="0" bIns="54425" rtlCol="0">
            <a:spAutoFit/>
          </a:bodyPr>
          <a:lstStyle/>
          <a:p>
            <a:pPr defTabSz="-756">
              <a:lnSpc>
                <a:spcPts val="4285"/>
              </a:lnSpc>
            </a:pPr>
            <a:r>
              <a:rPr lang="zh-CN" altLang="en-US" sz="4300" dirty="0">
                <a:solidFill>
                  <a:srgbClr val="004D73"/>
                </a:solidFill>
                <a:latin typeface="黑体" pitchFamily="18" charset="0"/>
                <a:cs typeface="黑体" pitchFamily="18" charset="0"/>
              </a:rPr>
              <a:t>运算符优先级</a:t>
            </a:r>
            <a:endParaRPr lang="en-US" altLang="zh-CN" sz="4300" dirty="0">
              <a:solidFill>
                <a:srgbClr val="004D73"/>
              </a:solidFill>
              <a:latin typeface="黑体" pitchFamily="18" charset="0"/>
              <a:cs typeface="黑体" pitchFamily="18" charset="0"/>
            </a:endParaRPr>
          </a:p>
        </p:txBody>
      </p:sp>
      <p:sp>
        <p:nvSpPr>
          <p:cNvPr id="10" name="TextBox 1"/>
          <p:cNvSpPr txBox="1"/>
          <p:nvPr/>
        </p:nvSpPr>
        <p:spPr>
          <a:xfrm>
            <a:off x="880419" y="1232186"/>
            <a:ext cx="2955937" cy="516621"/>
          </a:xfrm>
          <a:prstGeom prst="rect">
            <a:avLst/>
          </a:prstGeom>
          <a:noFill/>
        </p:spPr>
        <p:txBody>
          <a:bodyPr wrap="none" lIns="0" tIns="0" rIns="0" bIns="54425" rtlCol="0">
            <a:spAutoFit/>
          </a:bodyPr>
          <a:lstStyle/>
          <a:p>
            <a:pPr defTabSz="-756">
              <a:lnSpc>
                <a:spcPts val="3571"/>
              </a:lnSpc>
            </a:pPr>
            <a:r>
              <a:rPr lang="en-US" altLang="zh-CN" sz="3300" dirty="0">
                <a:solidFill>
                  <a:srgbClr val="4BACC6"/>
                </a:solidFill>
                <a:latin typeface="Wingdings" pitchFamily="18" charset="0"/>
                <a:cs typeface="Wingdings" pitchFamily="18" charset="0"/>
              </a:rPr>
              <a:t></a:t>
            </a:r>
            <a:r>
              <a:rPr lang="zh-CN" altLang="en-US" sz="3300" dirty="0">
                <a:solidFill>
                  <a:srgbClr val="000000"/>
                </a:solidFill>
                <a:latin typeface="黑体" pitchFamily="18" charset="0"/>
                <a:cs typeface="Wingdings" pitchFamily="18" charset="0"/>
              </a:rPr>
              <a:t>运算符优先级</a:t>
            </a:r>
            <a:endParaRPr lang="en-US" altLang="zh-CN" sz="3300" dirty="0">
              <a:solidFill>
                <a:srgbClr val="000000"/>
              </a:solidFill>
              <a:latin typeface="黑体" pitchFamily="18" charset="0"/>
              <a:cs typeface="黑体" pitchFamily="18" charset="0"/>
            </a:endParaRPr>
          </a:p>
        </p:txBody>
      </p:sp>
      <p:sp>
        <p:nvSpPr>
          <p:cNvPr id="20" name="灯片编号占位符 19"/>
          <p:cNvSpPr>
            <a:spLocks noGrp="1"/>
          </p:cNvSpPr>
          <p:nvPr>
            <p:ph type="sldNum" sz="quarter" idx="12"/>
          </p:nvPr>
        </p:nvSpPr>
        <p:spPr/>
        <p:txBody>
          <a:bodyPr/>
          <a:lstStyle/>
          <a:p>
            <a:fld id="{B6F15528-21DE-4FAA-801E-634DDDAF4B2B}" type="slidenum">
              <a:rPr lang="en-US" smtClean="0"/>
              <a:pPr/>
              <a:t>58</a:t>
            </a:fld>
            <a:r>
              <a:rPr lang="en-US" smtClean="0"/>
              <a:t>/29</a:t>
            </a:r>
            <a:endParaRPr lang="en-US"/>
          </a:p>
        </p:txBody>
      </p:sp>
      <p:sp>
        <p:nvSpPr>
          <p:cNvPr id="16" name="TextBox 15"/>
          <p:cNvSpPr txBox="1"/>
          <p:nvPr/>
        </p:nvSpPr>
        <p:spPr>
          <a:xfrm>
            <a:off x="1270528" y="1524794"/>
            <a:ext cx="10158678" cy="617744"/>
          </a:xfrm>
          <a:prstGeom prst="rect">
            <a:avLst/>
          </a:prstGeom>
          <a:noFill/>
        </p:spPr>
        <p:txBody>
          <a:bodyPr wrap="square" lIns="108850" tIns="54425" rIns="108850" bIns="54425" rtlCol="0">
            <a:spAutoFit/>
          </a:bodyPr>
          <a:lstStyle/>
          <a:p>
            <a:r>
              <a:rPr lang="en-US" altLang="zh-CN" sz="3300" dirty="0"/>
              <a:t>		       </a:t>
            </a:r>
            <a:r>
              <a:rPr lang="zh-CN" altLang="en-US" sz="2400" dirty="0"/>
              <a:t>运算符优先级</a:t>
            </a:r>
            <a:endParaRPr lang="zh-CN" altLang="zh-CN" sz="2400" dirty="0"/>
          </a:p>
        </p:txBody>
      </p:sp>
      <p:pic>
        <p:nvPicPr>
          <p:cNvPr id="70658" name="图片 83"/>
          <p:cNvPicPr>
            <a:picLocks noChangeAspect="1" noChangeArrowheads="1"/>
          </p:cNvPicPr>
          <p:nvPr/>
        </p:nvPicPr>
        <p:blipFill>
          <a:blip r:embed="rId2" cstate="print"/>
          <a:srcRect/>
          <a:stretch>
            <a:fillRect/>
          </a:stretch>
        </p:blipFill>
        <p:spPr bwMode="auto">
          <a:xfrm>
            <a:off x="1219041" y="2057876"/>
            <a:ext cx="9244397" cy="3531730"/>
          </a:xfrm>
          <a:prstGeom prst="rect">
            <a:avLst/>
          </a:prstGeom>
          <a:noFill/>
          <a:ln w="9525">
            <a:noFill/>
            <a:miter lim="800000"/>
            <a:headEnd/>
            <a:tailEnd/>
          </a:ln>
          <a:effectLst/>
        </p:spPr>
      </p:pic>
      <p:pic>
        <p:nvPicPr>
          <p:cNvPr id="11" name="Picture 3"/>
          <p:cNvPicPr>
            <a:picLocks noChangeAspect="1" noChangeArrowheads="1"/>
          </p:cNvPicPr>
          <p:nvPr/>
        </p:nvPicPr>
        <p:blipFill>
          <a:blip r:embed="rId3" cstate="print"/>
          <a:srcRect/>
          <a:stretch>
            <a:fillRect/>
          </a:stretch>
        </p:blipFill>
        <p:spPr bwMode="auto">
          <a:xfrm>
            <a:off x="101011" y="5601379"/>
            <a:ext cx="1574595" cy="495415"/>
          </a:xfrm>
          <a:prstGeom prst="rect">
            <a:avLst/>
          </a:prstGeom>
          <a:noFill/>
        </p:spPr>
      </p:pic>
      <p:sp>
        <p:nvSpPr>
          <p:cNvPr id="14" name="TextBox 13"/>
          <p:cNvSpPr txBox="1"/>
          <p:nvPr/>
        </p:nvSpPr>
        <p:spPr>
          <a:xfrm>
            <a:off x="1626023" y="5950150"/>
            <a:ext cx="9345983" cy="756244"/>
          </a:xfrm>
          <a:prstGeom prst="rect">
            <a:avLst/>
          </a:prstGeom>
          <a:noFill/>
        </p:spPr>
        <p:txBody>
          <a:bodyPr wrap="square" lIns="108850" tIns="54425" rIns="108850" bIns="54425" rtlCol="0">
            <a:spAutoFit/>
          </a:bodyPr>
          <a:lstStyle/>
          <a:p>
            <a:r>
              <a:rPr lang="en-US" altLang="zh-CN" dirty="0" smtClean="0"/>
              <a:t>PHP</a:t>
            </a:r>
            <a:r>
              <a:rPr lang="zh-CN" altLang="zh-CN" dirty="0" smtClean="0"/>
              <a:t>语法规定，优先级高的运算符先执行，优先级低的运算符后执行，同一优先级的运算符按照从左到右的顺序执行，如果有括号，括号内的运算符先执行。</a:t>
            </a:r>
            <a:endParaRPr lang="zh-CN" alt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srcRect/>
          <a:stretch>
            <a:fillRect/>
          </a:stretch>
        </p:blipFill>
        <p:spPr bwMode="auto">
          <a:xfrm>
            <a:off x="304761" y="1067047"/>
            <a:ext cx="1506870" cy="533524"/>
          </a:xfrm>
          <a:prstGeom prst="rect">
            <a:avLst/>
          </a:prstGeom>
          <a:noFill/>
        </p:spPr>
      </p:pic>
      <p:sp>
        <p:nvSpPr>
          <p:cNvPr id="5" name="TextBox 1"/>
          <p:cNvSpPr txBox="1"/>
          <p:nvPr/>
        </p:nvSpPr>
        <p:spPr>
          <a:xfrm>
            <a:off x="880419" y="1791115"/>
            <a:ext cx="9579546" cy="4209940"/>
          </a:xfrm>
          <a:prstGeom prst="rect">
            <a:avLst/>
          </a:prstGeom>
          <a:noFill/>
        </p:spPr>
        <p:txBody>
          <a:bodyPr wrap="none" lIns="0" tIns="0" rIns="0" bIns="54425" rtlCol="0">
            <a:spAutoFit/>
          </a:bodyPr>
          <a:lstStyle/>
          <a:p>
            <a:pPr defTabSz="-756">
              <a:lnSpc>
                <a:spcPts val="3571"/>
              </a:lnSpc>
            </a:pPr>
            <a:r>
              <a:rPr lang="en-US" altLang="zh-CN" sz="3300" dirty="0">
                <a:solidFill>
                  <a:srgbClr val="4BACC6"/>
                </a:solidFill>
                <a:latin typeface="Wingdings" pitchFamily="18" charset="0"/>
                <a:cs typeface="Wingdings" pitchFamily="18" charset="0"/>
              </a:rPr>
              <a:t></a:t>
            </a:r>
            <a:r>
              <a:rPr lang="en-US" altLang="zh-CN" sz="3300" dirty="0">
                <a:solidFill>
                  <a:srgbClr val="000000"/>
                </a:solidFill>
                <a:latin typeface="黑体" pitchFamily="18" charset="0"/>
                <a:cs typeface="黑体" pitchFamily="18" charset="0"/>
              </a:rPr>
              <a:t>PHP</a:t>
            </a:r>
            <a:r>
              <a:rPr lang="zh-CN" altLang="en-US" sz="3300" dirty="0">
                <a:solidFill>
                  <a:srgbClr val="000000"/>
                </a:solidFill>
                <a:latin typeface="黑体" pitchFamily="18" charset="0"/>
                <a:cs typeface="黑体" pitchFamily="18" charset="0"/>
              </a:rPr>
              <a:t>发展史</a:t>
            </a:r>
            <a:endParaRPr lang="en-US" altLang="zh-CN" sz="3300" dirty="0">
              <a:solidFill>
                <a:srgbClr val="000000"/>
              </a:solidFill>
              <a:latin typeface="黑体" pitchFamily="18" charset="0"/>
              <a:cs typeface="黑体" pitchFamily="18" charset="0"/>
            </a:endParaRPr>
          </a:p>
          <a:p>
            <a:pPr defTabSz="-756">
              <a:lnSpc>
                <a:spcPts val="4762"/>
              </a:lnSpc>
            </a:pPr>
            <a:r>
              <a:rPr lang="en-US" altLang="zh-CN" sz="3300" dirty="0">
                <a:solidFill>
                  <a:srgbClr val="4BACC6"/>
                </a:solidFill>
                <a:latin typeface="Wingdings" pitchFamily="18" charset="0"/>
                <a:cs typeface="Wingdings" pitchFamily="18" charset="0"/>
              </a:rPr>
              <a:t></a:t>
            </a:r>
            <a:r>
              <a:rPr lang="en-US" altLang="zh-CN" sz="3300" dirty="0"/>
              <a:t> PHP</a:t>
            </a:r>
            <a:r>
              <a:rPr lang="zh-CN" altLang="zh-CN" sz="3300" dirty="0"/>
              <a:t>的标记风格有哪些？</a:t>
            </a:r>
            <a:r>
              <a:rPr lang="en-US" altLang="zh-CN" sz="3300" dirty="0"/>
              <a:t> </a:t>
            </a:r>
            <a:endParaRPr lang="zh-CN" altLang="en-US" sz="3300" dirty="0">
              <a:solidFill>
                <a:srgbClr val="000000"/>
              </a:solidFill>
              <a:latin typeface="黑体" pitchFamily="18" charset="0"/>
              <a:cs typeface="黑体" pitchFamily="18" charset="0"/>
            </a:endParaRPr>
          </a:p>
          <a:p>
            <a:pPr defTabSz="-756">
              <a:lnSpc>
                <a:spcPts val="4762"/>
              </a:lnSpc>
            </a:pPr>
            <a:r>
              <a:rPr lang="en-US" altLang="zh-CN" sz="3300" dirty="0">
                <a:solidFill>
                  <a:srgbClr val="4BACC6"/>
                </a:solidFill>
                <a:latin typeface="Wingdings" pitchFamily="18" charset="0"/>
                <a:cs typeface="Wingdings" pitchFamily="18" charset="0"/>
              </a:rPr>
              <a:t></a:t>
            </a:r>
            <a:r>
              <a:rPr lang="en-US" altLang="zh-CN" sz="3300" dirty="0"/>
              <a:t> PHP</a:t>
            </a:r>
            <a:r>
              <a:rPr lang="zh-CN" altLang="zh-CN" sz="3300" dirty="0"/>
              <a:t>中的注释有哪些？使用时需要注意什么？</a:t>
            </a:r>
            <a:endParaRPr lang="zh-CN" altLang="en-US" sz="3300" dirty="0">
              <a:solidFill>
                <a:srgbClr val="000000"/>
              </a:solidFill>
              <a:latin typeface="黑体" pitchFamily="18" charset="0"/>
              <a:cs typeface="黑体" pitchFamily="18" charset="0"/>
            </a:endParaRPr>
          </a:p>
          <a:p>
            <a:pPr defTabSz="-756">
              <a:lnSpc>
                <a:spcPts val="4762"/>
              </a:lnSpc>
            </a:pPr>
            <a:r>
              <a:rPr lang="en-US" altLang="zh-CN" sz="3300" dirty="0">
                <a:solidFill>
                  <a:srgbClr val="4BACC6"/>
                </a:solidFill>
                <a:latin typeface="Wingdings" pitchFamily="18" charset="0"/>
                <a:cs typeface="Wingdings" pitchFamily="18" charset="0"/>
              </a:rPr>
              <a:t></a:t>
            </a:r>
            <a:r>
              <a:rPr lang="en-US" altLang="zh-CN" sz="3300" dirty="0"/>
              <a:t>PHP</a:t>
            </a:r>
            <a:r>
              <a:rPr lang="zh-CN" altLang="zh-CN" sz="3300" dirty="0"/>
              <a:t>变量和常量的定义及使用方式，变量能够重复</a:t>
            </a:r>
            <a:endParaRPr lang="en-US" altLang="zh-CN" sz="3300" dirty="0"/>
          </a:p>
          <a:p>
            <a:pPr defTabSz="-756">
              <a:lnSpc>
                <a:spcPts val="4762"/>
              </a:lnSpc>
            </a:pPr>
            <a:r>
              <a:rPr lang="en-US" altLang="zh-CN" sz="3300" dirty="0"/>
              <a:t>     </a:t>
            </a:r>
            <a:r>
              <a:rPr lang="zh-CN" altLang="zh-CN" sz="3300" dirty="0"/>
              <a:t>定义，是否区分大小写？常量能否重复定义？</a:t>
            </a:r>
            <a:endParaRPr lang="en-US" altLang="zh-CN" sz="3300" dirty="0"/>
          </a:p>
          <a:p>
            <a:pPr defTabSz="-756">
              <a:lnSpc>
                <a:spcPts val="4762"/>
              </a:lnSpc>
            </a:pPr>
            <a:r>
              <a:rPr lang="en-US" altLang="zh-CN" sz="3300" dirty="0">
                <a:solidFill>
                  <a:srgbClr val="4BACC6"/>
                </a:solidFill>
                <a:latin typeface="Wingdings" pitchFamily="18" charset="0"/>
                <a:cs typeface="Wingdings" pitchFamily="18" charset="0"/>
              </a:rPr>
              <a:t></a:t>
            </a:r>
            <a:r>
              <a:rPr lang="en-US" altLang="zh-CN" sz="3300" dirty="0"/>
              <a:t>PHP</a:t>
            </a:r>
            <a:r>
              <a:rPr lang="zh-CN" altLang="zh-CN" sz="3300" dirty="0"/>
              <a:t>数据类型有哪些？</a:t>
            </a:r>
            <a:endParaRPr lang="en-US" altLang="zh-CN" sz="3300" dirty="0"/>
          </a:p>
          <a:p>
            <a:pPr marL="0" lvl="1" defTabSz="-756">
              <a:lnSpc>
                <a:spcPts val="4762"/>
              </a:lnSpc>
            </a:pPr>
            <a:r>
              <a:rPr lang="en-US" altLang="zh-CN" sz="3300" dirty="0">
                <a:solidFill>
                  <a:srgbClr val="4BACC6"/>
                </a:solidFill>
                <a:latin typeface="Wingdings" pitchFamily="18" charset="0"/>
                <a:cs typeface="Wingdings" pitchFamily="18" charset="0"/>
              </a:rPr>
              <a:t></a:t>
            </a:r>
            <a:r>
              <a:rPr lang="en-US" altLang="zh-CN" sz="3300" dirty="0"/>
              <a:t>PHP</a:t>
            </a:r>
            <a:r>
              <a:rPr lang="zh-CN" altLang="zh-CN" sz="3300" dirty="0"/>
              <a:t>常用的运算符</a:t>
            </a:r>
            <a:r>
              <a:rPr lang="en-US" altLang="zh-CN" sz="3300" dirty="0"/>
              <a:t> </a:t>
            </a:r>
            <a:endParaRPr lang="en-US" altLang="zh-CN" sz="3300" dirty="0">
              <a:solidFill>
                <a:srgbClr val="000000"/>
              </a:solidFill>
              <a:latin typeface="黑体" pitchFamily="18" charset="0"/>
              <a:cs typeface="黑体" pitchFamily="18" charset="0"/>
            </a:endParaRPr>
          </a:p>
        </p:txBody>
      </p:sp>
      <p:sp>
        <p:nvSpPr>
          <p:cNvPr id="6" name="TextBox 1"/>
          <p:cNvSpPr txBox="1"/>
          <p:nvPr/>
        </p:nvSpPr>
        <p:spPr>
          <a:xfrm>
            <a:off x="10649680" y="279465"/>
            <a:ext cx="1102866" cy="606390"/>
          </a:xfrm>
          <a:prstGeom prst="rect">
            <a:avLst/>
          </a:prstGeom>
          <a:noFill/>
        </p:spPr>
        <p:txBody>
          <a:bodyPr wrap="none" lIns="0" tIns="0" rIns="0" bIns="54425" rtlCol="0">
            <a:spAutoFit/>
          </a:bodyPr>
          <a:lstStyle/>
          <a:p>
            <a:pPr defTabSz="-756">
              <a:lnSpc>
                <a:spcPts val="4285"/>
              </a:lnSpc>
            </a:pPr>
            <a:r>
              <a:rPr lang="en-US" altLang="zh-CN" sz="4300" dirty="0">
                <a:solidFill>
                  <a:srgbClr val="004D73"/>
                </a:solidFill>
                <a:latin typeface="黑体" pitchFamily="18" charset="0"/>
                <a:cs typeface="黑体" pitchFamily="18" charset="0"/>
              </a:rPr>
              <a:t>总结</a:t>
            </a:r>
          </a:p>
        </p:txBody>
      </p:sp>
      <p:sp>
        <p:nvSpPr>
          <p:cNvPr id="7" name="TextBox 1"/>
          <p:cNvSpPr txBox="1"/>
          <p:nvPr/>
        </p:nvSpPr>
        <p:spPr>
          <a:xfrm>
            <a:off x="897350" y="1270294"/>
            <a:ext cx="615553" cy="362733"/>
          </a:xfrm>
          <a:prstGeom prst="rect">
            <a:avLst/>
          </a:prstGeom>
          <a:noFill/>
        </p:spPr>
        <p:txBody>
          <a:bodyPr wrap="none" lIns="0" tIns="0" rIns="0" bIns="54425" rtlCol="0">
            <a:spAutoFit/>
          </a:bodyPr>
          <a:lstStyle/>
          <a:p>
            <a:pPr defTabSz="-756">
              <a:lnSpc>
                <a:spcPts val="2381"/>
              </a:lnSpc>
            </a:pPr>
            <a:r>
              <a:rPr lang="en-US" altLang="zh-CN" sz="2400" dirty="0">
                <a:solidFill>
                  <a:srgbClr val="000000"/>
                </a:solidFill>
                <a:latin typeface="黑体" pitchFamily="18" charset="0"/>
                <a:cs typeface="黑体" pitchFamily="18" charset="0"/>
              </a:rPr>
              <a:t>问题</a:t>
            </a:r>
          </a:p>
        </p:txBody>
      </p:sp>
      <p:sp>
        <p:nvSpPr>
          <p:cNvPr id="9" name="灯片编号占位符 8"/>
          <p:cNvSpPr>
            <a:spLocks noGrp="1"/>
          </p:cNvSpPr>
          <p:nvPr>
            <p:ph type="sldNum" sz="quarter" idx="12"/>
          </p:nvPr>
        </p:nvSpPr>
        <p:spPr/>
        <p:txBody>
          <a:bodyPr/>
          <a:lstStyle/>
          <a:p>
            <a:fld id="{B6F15528-21DE-4FAA-801E-634DDDAF4B2B}" type="slidenum">
              <a:rPr lang="en-US" smtClean="0"/>
              <a:pPr/>
              <a:t>59</a:t>
            </a:fld>
            <a:r>
              <a:rPr lang="en-US" smtClean="0"/>
              <a:t>/26</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13"/>
          <p:cNvSpPr>
            <a:spLocks noGrp="1"/>
          </p:cNvSpPr>
          <p:nvPr>
            <p:ph type="sldNum" sz="quarter" idx="12"/>
          </p:nvPr>
        </p:nvSpPr>
        <p:spPr/>
        <p:txBody>
          <a:bodyPr/>
          <a:lstStyle/>
          <a:p>
            <a:fld id="{B6F15528-21DE-4FAA-801E-634DDDAF4B2B}" type="slidenum">
              <a:rPr lang="en-US" smtClean="0"/>
              <a:pPr/>
              <a:t>6</a:t>
            </a:fld>
            <a:r>
              <a:rPr lang="en-US" smtClean="0"/>
              <a:t>/54</a:t>
            </a:r>
            <a:endParaRPr lang="en-US" dirty="0"/>
          </a:p>
        </p:txBody>
      </p:sp>
      <p:sp>
        <p:nvSpPr>
          <p:cNvPr id="9" name="TextBox 1"/>
          <p:cNvSpPr txBox="1"/>
          <p:nvPr/>
        </p:nvSpPr>
        <p:spPr>
          <a:xfrm>
            <a:off x="4824525" y="6011378"/>
            <a:ext cx="4420718" cy="324261"/>
          </a:xfrm>
          <a:prstGeom prst="rect">
            <a:avLst/>
          </a:prstGeom>
          <a:noFill/>
        </p:spPr>
        <p:txBody>
          <a:bodyPr wrap="square" lIns="0" tIns="0" rIns="0" bIns="54425" rtlCol="0">
            <a:spAutoFit/>
          </a:bodyPr>
          <a:lstStyle/>
          <a:p>
            <a:pPr algn="ctr" defTabSz="-756">
              <a:lnSpc>
                <a:spcPts val="2143"/>
              </a:lnSpc>
            </a:pPr>
            <a:r>
              <a:rPr lang="zh-CN" altLang="en-US">
                <a:solidFill>
                  <a:schemeClr val="bg1"/>
                </a:solidFill>
              </a:rPr>
              <a:t>演示示例</a:t>
            </a:r>
            <a:r>
              <a:rPr lang="en-US" altLang="zh-CN">
                <a:solidFill>
                  <a:schemeClr val="bg1"/>
                </a:solidFill>
              </a:rPr>
              <a:t>02</a:t>
            </a:r>
            <a:r>
              <a:rPr lang="zh-CN" altLang="en-US">
                <a:solidFill>
                  <a:schemeClr val="bg1"/>
                </a:solidFill>
              </a:rPr>
              <a:t>：</a:t>
            </a:r>
            <a:r>
              <a:rPr lang="en-US" altLang="zh-CN">
                <a:solidFill>
                  <a:schemeClr val="bg1"/>
                </a:solidFill>
              </a:rPr>
              <a:t>GET</a:t>
            </a:r>
            <a:r>
              <a:rPr lang="zh-CN" altLang="en-US">
                <a:solidFill>
                  <a:schemeClr val="bg1"/>
                </a:solidFill>
              </a:rPr>
              <a:t>方法</a:t>
            </a:r>
            <a:endParaRPr lang="en-US" altLang="zh-CN" dirty="0">
              <a:solidFill>
                <a:schemeClr val="bg1"/>
              </a:solidFill>
            </a:endParaRPr>
          </a:p>
        </p:txBody>
      </p:sp>
      <p:sp>
        <p:nvSpPr>
          <p:cNvPr id="3" name="TextBox 1"/>
          <p:cNvSpPr txBox="1"/>
          <p:nvPr/>
        </p:nvSpPr>
        <p:spPr>
          <a:xfrm>
            <a:off x="5587273" y="279465"/>
            <a:ext cx="6298379" cy="606390"/>
          </a:xfrm>
          <a:prstGeom prst="rect">
            <a:avLst/>
          </a:prstGeom>
          <a:noFill/>
        </p:spPr>
        <p:txBody>
          <a:bodyPr wrap="square" lIns="0" tIns="0" rIns="0" bIns="54425" rtlCol="0">
            <a:spAutoFit/>
          </a:bodyPr>
          <a:lstStyle/>
          <a:p>
            <a:pPr algn="r" defTabSz="-756">
              <a:lnSpc>
                <a:spcPts val="4285"/>
              </a:lnSpc>
            </a:pPr>
            <a:r>
              <a:rPr lang="en-US" altLang="zh-CN" sz="4300" dirty="0">
                <a:solidFill>
                  <a:srgbClr val="004D73"/>
                </a:solidFill>
                <a:latin typeface="黑体" pitchFamily="18" charset="0"/>
                <a:cs typeface="黑体" pitchFamily="18" charset="0"/>
              </a:rPr>
              <a:t>PHP</a:t>
            </a:r>
            <a:r>
              <a:rPr lang="zh-CN" altLang="en-US" sz="4300" dirty="0">
                <a:solidFill>
                  <a:srgbClr val="004D73"/>
                </a:solidFill>
                <a:latin typeface="黑体" pitchFamily="18" charset="0"/>
                <a:cs typeface="黑体" pitchFamily="18" charset="0"/>
              </a:rPr>
              <a:t>注释</a:t>
            </a:r>
          </a:p>
        </p:txBody>
      </p:sp>
      <p:sp>
        <p:nvSpPr>
          <p:cNvPr id="2" name="文本框 1"/>
          <p:cNvSpPr txBox="1"/>
          <p:nvPr/>
        </p:nvSpPr>
        <p:spPr>
          <a:xfrm>
            <a:off x="1219041" y="1143265"/>
            <a:ext cx="8477416" cy="694688"/>
          </a:xfrm>
          <a:prstGeom prst="rect">
            <a:avLst/>
          </a:prstGeom>
          <a:noFill/>
        </p:spPr>
        <p:txBody>
          <a:bodyPr wrap="square" lIns="108850" tIns="54425" rIns="108850" bIns="54425" rtlCol="0">
            <a:spAutoFit/>
          </a:bodyPr>
          <a:lstStyle/>
          <a:p>
            <a:pPr lvl="0"/>
            <a:r>
              <a:rPr lang="en-US" altLang="zh-CN" sz="3800" dirty="0">
                <a:solidFill>
                  <a:srgbClr val="4BACC6"/>
                </a:solidFill>
                <a:latin typeface="Wingdings" pitchFamily="18" charset="0"/>
                <a:cs typeface="Wingdings" pitchFamily="18" charset="0"/>
              </a:rPr>
              <a:t></a:t>
            </a:r>
            <a:r>
              <a:rPr lang="en-US" altLang="zh-CN" sz="3800" dirty="0"/>
              <a:t>PHP</a:t>
            </a:r>
            <a:r>
              <a:rPr lang="zh-CN" altLang="zh-CN" sz="3800" dirty="0"/>
              <a:t>中有</a:t>
            </a:r>
            <a:r>
              <a:rPr lang="zh-CN" altLang="en-US" sz="3800" dirty="0"/>
              <a:t>三种注释方式：</a:t>
            </a:r>
            <a:endParaRPr lang="zh-CN" altLang="zh-CN" sz="3800" dirty="0"/>
          </a:p>
        </p:txBody>
      </p:sp>
      <p:graphicFrame>
        <p:nvGraphicFramePr>
          <p:cNvPr id="16" name="表格 15"/>
          <p:cNvGraphicFramePr>
            <a:graphicFrameLocks noGrp="1"/>
          </p:cNvGraphicFramePr>
          <p:nvPr/>
        </p:nvGraphicFramePr>
        <p:xfrm>
          <a:off x="1930149" y="1753006"/>
          <a:ext cx="9244398" cy="1758088"/>
        </p:xfrm>
        <a:graphic>
          <a:graphicData uri="http://schemas.openxmlformats.org/drawingml/2006/table">
            <a:tbl>
              <a:tblPr firstRow="1" bandRow="1">
                <a:tableStyleId>{5C22544A-7EE6-4342-B048-85BDC9FD1C3A}</a:tableStyleId>
              </a:tblPr>
              <a:tblGrid>
                <a:gridCol w="1733325"/>
                <a:gridCol w="3582204"/>
                <a:gridCol w="3928869"/>
              </a:tblGrid>
              <a:tr h="370926">
                <a:tc>
                  <a:txBody>
                    <a:bodyPr/>
                    <a:lstStyle/>
                    <a:p>
                      <a:r>
                        <a:rPr lang="zh-CN" altLang="en-US" sz="1800" dirty="0" smtClean="0">
                          <a:solidFill>
                            <a:srgbClr val="FFFFFF"/>
                          </a:solidFill>
                          <a:latin typeface="Times New Roman" pitchFamily="18" charset="0"/>
                          <a:cs typeface="Times New Roman" pitchFamily="18" charset="0"/>
                        </a:rPr>
                        <a:t>注释分类</a:t>
                      </a:r>
                      <a:endParaRPr lang="zh-CN" altLang="en-US" sz="1800" dirty="0"/>
                    </a:p>
                  </a:txBody>
                  <a:tcPr marL="121904" marR="121904" marT="45731" marB="45731"/>
                </a:tc>
                <a:tc>
                  <a:txBody>
                    <a:bodyPr/>
                    <a:lstStyle/>
                    <a:p>
                      <a:r>
                        <a:rPr lang="zh-CN" altLang="en-US" sz="1800" dirty="0" smtClean="0"/>
                        <a:t>注释写法</a:t>
                      </a:r>
                      <a:endParaRPr lang="zh-CN" altLang="en-US" sz="1800" dirty="0"/>
                    </a:p>
                  </a:txBody>
                  <a:tcPr marL="121904" marR="121904" marT="45731" marB="45731"/>
                </a:tc>
                <a:tc>
                  <a:txBody>
                    <a:bodyPr/>
                    <a:lstStyle/>
                    <a:p>
                      <a:r>
                        <a:rPr lang="zh-CN" altLang="en-US" sz="1800" dirty="0" smtClean="0"/>
                        <a:t>注意事项</a:t>
                      </a:r>
                      <a:endParaRPr lang="zh-CN" altLang="en-US" sz="1800" dirty="0"/>
                    </a:p>
                  </a:txBody>
                  <a:tcPr marL="121904" marR="121904" marT="45731" marB="45731"/>
                </a:tc>
              </a:tr>
              <a:tr h="508118">
                <a:tc>
                  <a:txBody>
                    <a:bodyPr/>
                    <a:lstStyle/>
                    <a:p>
                      <a:pPr algn="just">
                        <a:lnSpc>
                          <a:spcPts val="2000"/>
                        </a:lnSpc>
                        <a:spcAft>
                          <a:spcPts val="0"/>
                        </a:spcAft>
                      </a:pPr>
                      <a:r>
                        <a:rPr lang="zh-CN" altLang="zh-CN" sz="1800" kern="1200" dirty="0" smtClean="0">
                          <a:solidFill>
                            <a:schemeClr val="dk1"/>
                          </a:solidFill>
                          <a:latin typeface="+mn-lt"/>
                          <a:ea typeface="+mn-ea"/>
                          <a:cs typeface="+mn-cs"/>
                        </a:rPr>
                        <a:t>单行注释</a:t>
                      </a:r>
                    </a:p>
                  </a:txBody>
                  <a:tcPr marL="91428" marR="91428" marT="0" marB="0" anchor="ctr"/>
                </a:tc>
                <a:tc>
                  <a:txBody>
                    <a:bodyPr/>
                    <a:lstStyle/>
                    <a:p>
                      <a:pPr algn="just">
                        <a:lnSpc>
                          <a:spcPts val="2000"/>
                        </a:lnSpc>
                        <a:spcAft>
                          <a:spcPts val="0"/>
                        </a:spcAft>
                      </a:pPr>
                      <a:r>
                        <a:rPr lang="en-US" altLang="zh-CN" sz="1800" kern="1200" dirty="0" smtClean="0">
                          <a:solidFill>
                            <a:schemeClr val="dk1"/>
                          </a:solidFill>
                          <a:latin typeface="+mn-lt"/>
                          <a:ea typeface="+mn-ea"/>
                          <a:cs typeface="+mn-cs"/>
                        </a:rPr>
                        <a:t>//</a:t>
                      </a:r>
                      <a:r>
                        <a:rPr lang="zh-CN" altLang="zh-CN" sz="1800" kern="1200" dirty="0" smtClean="0">
                          <a:solidFill>
                            <a:schemeClr val="dk1"/>
                          </a:solidFill>
                          <a:latin typeface="+mn-lt"/>
                          <a:ea typeface="+mn-ea"/>
                          <a:cs typeface="+mn-cs"/>
                        </a:rPr>
                        <a:t>被注释掉的内容</a:t>
                      </a:r>
                    </a:p>
                  </a:txBody>
                  <a:tcPr marL="91428" marR="91428" marT="0" marB="0" anchor="ctr"/>
                </a:tc>
                <a:tc>
                  <a:txBody>
                    <a:bodyPr/>
                    <a:lstStyle/>
                    <a:p>
                      <a:pPr algn="just">
                        <a:lnSpc>
                          <a:spcPts val="2000"/>
                        </a:lnSpc>
                        <a:spcAft>
                          <a:spcPts val="0"/>
                        </a:spcAft>
                      </a:pPr>
                      <a:r>
                        <a:rPr lang="zh-CN" altLang="zh-CN" sz="1800" kern="1200" dirty="0" smtClean="0">
                          <a:solidFill>
                            <a:schemeClr val="dk1"/>
                          </a:solidFill>
                          <a:latin typeface="+mn-lt"/>
                          <a:ea typeface="+mn-ea"/>
                          <a:cs typeface="+mn-cs"/>
                        </a:rPr>
                        <a:t>注释的内容不能包含</a:t>
                      </a:r>
                      <a:r>
                        <a:rPr lang="en-US" altLang="zh-CN" sz="1800" kern="1200" dirty="0" err="1" smtClean="0">
                          <a:solidFill>
                            <a:schemeClr val="dk1"/>
                          </a:solidFill>
                          <a:latin typeface="+mn-lt"/>
                          <a:ea typeface="+mn-ea"/>
                          <a:cs typeface="+mn-cs"/>
                        </a:rPr>
                        <a:t>php</a:t>
                      </a:r>
                      <a:r>
                        <a:rPr lang="zh-CN" altLang="zh-CN" sz="1800" kern="1200" dirty="0" smtClean="0">
                          <a:solidFill>
                            <a:schemeClr val="dk1"/>
                          </a:solidFill>
                          <a:latin typeface="+mn-lt"/>
                          <a:ea typeface="+mn-ea"/>
                          <a:cs typeface="+mn-cs"/>
                        </a:rPr>
                        <a:t>的结束标记</a:t>
                      </a:r>
                    </a:p>
                  </a:txBody>
                  <a:tcPr marL="91428" marR="91428" marT="0" marB="0" anchor="ctr"/>
                </a:tc>
              </a:tr>
              <a:tr h="508118">
                <a:tc>
                  <a:txBody>
                    <a:bodyPr/>
                    <a:lstStyle/>
                    <a:p>
                      <a:pPr algn="just">
                        <a:lnSpc>
                          <a:spcPts val="2000"/>
                        </a:lnSpc>
                        <a:spcAft>
                          <a:spcPts val="0"/>
                        </a:spcAft>
                      </a:pPr>
                      <a:r>
                        <a:rPr lang="zh-CN" altLang="zh-CN" sz="1800" kern="1200" dirty="0" smtClean="0">
                          <a:solidFill>
                            <a:schemeClr val="dk1"/>
                          </a:solidFill>
                          <a:latin typeface="+mn-lt"/>
                          <a:ea typeface="+mn-ea"/>
                          <a:cs typeface="+mn-cs"/>
                        </a:rPr>
                        <a:t>单行注释</a:t>
                      </a:r>
                    </a:p>
                  </a:txBody>
                  <a:tcPr marL="91428" marR="91428" marT="0" marB="0" anchor="ctr"/>
                </a:tc>
                <a:tc>
                  <a:txBody>
                    <a:bodyPr/>
                    <a:lstStyle/>
                    <a:p>
                      <a:pPr algn="just">
                        <a:lnSpc>
                          <a:spcPts val="2000"/>
                        </a:lnSpc>
                        <a:spcAft>
                          <a:spcPts val="0"/>
                        </a:spcAft>
                      </a:pPr>
                      <a:r>
                        <a:rPr lang="en-US" altLang="zh-CN" sz="1800" kern="1200" dirty="0" smtClean="0">
                          <a:solidFill>
                            <a:schemeClr val="dk1"/>
                          </a:solidFill>
                          <a:latin typeface="+mn-lt"/>
                          <a:ea typeface="+mn-ea"/>
                          <a:cs typeface="+mn-cs"/>
                        </a:rPr>
                        <a:t>#</a:t>
                      </a:r>
                      <a:r>
                        <a:rPr lang="zh-CN" altLang="zh-CN" sz="1800" kern="1200" dirty="0" smtClean="0">
                          <a:solidFill>
                            <a:schemeClr val="dk1"/>
                          </a:solidFill>
                          <a:latin typeface="+mn-lt"/>
                          <a:ea typeface="+mn-ea"/>
                          <a:cs typeface="+mn-cs"/>
                        </a:rPr>
                        <a:t>被注释掉的内容</a:t>
                      </a:r>
                    </a:p>
                  </a:txBody>
                  <a:tcPr marL="91428" marR="91428" marT="0" marB="0" anchor="ctr"/>
                </a:tc>
                <a:tc>
                  <a:txBody>
                    <a:bodyPr/>
                    <a:lstStyle/>
                    <a:p>
                      <a:pPr algn="just">
                        <a:lnSpc>
                          <a:spcPts val="2000"/>
                        </a:lnSpc>
                        <a:spcAft>
                          <a:spcPts val="0"/>
                        </a:spcAft>
                      </a:pPr>
                      <a:r>
                        <a:rPr lang="zh-CN" altLang="zh-CN" sz="1800" kern="1200" dirty="0" smtClean="0">
                          <a:solidFill>
                            <a:schemeClr val="dk1"/>
                          </a:solidFill>
                          <a:latin typeface="+mn-lt"/>
                          <a:ea typeface="+mn-ea"/>
                          <a:cs typeface="+mn-cs"/>
                        </a:rPr>
                        <a:t>注释的内容不能包含</a:t>
                      </a:r>
                      <a:r>
                        <a:rPr lang="en-US" altLang="zh-CN" sz="1800" kern="1200" dirty="0" err="1" smtClean="0">
                          <a:solidFill>
                            <a:schemeClr val="dk1"/>
                          </a:solidFill>
                          <a:latin typeface="+mn-lt"/>
                          <a:ea typeface="+mn-ea"/>
                          <a:cs typeface="+mn-cs"/>
                        </a:rPr>
                        <a:t>php</a:t>
                      </a:r>
                      <a:r>
                        <a:rPr lang="zh-CN" altLang="zh-CN" sz="1800" kern="1200" dirty="0" smtClean="0">
                          <a:solidFill>
                            <a:schemeClr val="dk1"/>
                          </a:solidFill>
                          <a:latin typeface="+mn-lt"/>
                          <a:ea typeface="+mn-ea"/>
                          <a:cs typeface="+mn-cs"/>
                        </a:rPr>
                        <a:t>的结束标记</a:t>
                      </a:r>
                    </a:p>
                  </a:txBody>
                  <a:tcPr marL="91428" marR="91428" marT="0" marB="0" anchor="ctr"/>
                </a:tc>
              </a:tr>
              <a:tr h="370926">
                <a:tc>
                  <a:txBody>
                    <a:bodyPr/>
                    <a:lstStyle/>
                    <a:p>
                      <a:pPr algn="just">
                        <a:lnSpc>
                          <a:spcPts val="2000"/>
                        </a:lnSpc>
                        <a:spcAft>
                          <a:spcPts val="0"/>
                        </a:spcAft>
                      </a:pPr>
                      <a:r>
                        <a:rPr lang="zh-CN" altLang="zh-CN" sz="1800" kern="1200" dirty="0" smtClean="0">
                          <a:solidFill>
                            <a:schemeClr val="dk1"/>
                          </a:solidFill>
                          <a:latin typeface="+mn-lt"/>
                          <a:ea typeface="+mn-ea"/>
                          <a:cs typeface="+mn-cs"/>
                        </a:rPr>
                        <a:t>多行注释</a:t>
                      </a:r>
                    </a:p>
                  </a:txBody>
                  <a:tcPr marL="91428" marR="91428" marT="0" marB="0" anchor="ctr"/>
                </a:tc>
                <a:tc>
                  <a:txBody>
                    <a:bodyPr/>
                    <a:lstStyle/>
                    <a:p>
                      <a:pPr algn="just">
                        <a:lnSpc>
                          <a:spcPts val="2000"/>
                        </a:lnSpc>
                        <a:spcAft>
                          <a:spcPts val="0"/>
                        </a:spcAft>
                      </a:pPr>
                      <a:r>
                        <a:rPr lang="en-US" altLang="zh-CN" sz="1800" kern="1200" dirty="0" smtClean="0">
                          <a:solidFill>
                            <a:schemeClr val="dk1"/>
                          </a:solidFill>
                          <a:latin typeface="+mn-lt"/>
                          <a:ea typeface="+mn-ea"/>
                          <a:cs typeface="+mn-cs"/>
                        </a:rPr>
                        <a:t>/*</a:t>
                      </a:r>
                      <a:r>
                        <a:rPr lang="zh-CN" altLang="zh-CN" sz="1800" kern="1200" dirty="0" smtClean="0">
                          <a:solidFill>
                            <a:schemeClr val="dk1"/>
                          </a:solidFill>
                          <a:latin typeface="+mn-lt"/>
                          <a:ea typeface="+mn-ea"/>
                          <a:cs typeface="+mn-cs"/>
                        </a:rPr>
                        <a:t>被注释掉的内容</a:t>
                      </a:r>
                      <a:r>
                        <a:rPr lang="en-US" altLang="zh-CN" sz="1800" kern="1200" dirty="0" smtClean="0">
                          <a:solidFill>
                            <a:schemeClr val="dk1"/>
                          </a:solidFill>
                          <a:latin typeface="+mn-lt"/>
                          <a:ea typeface="+mn-ea"/>
                          <a:cs typeface="+mn-cs"/>
                        </a:rPr>
                        <a:t>*/</a:t>
                      </a:r>
                      <a:endParaRPr lang="zh-CN" altLang="zh-CN" sz="1800" kern="1200" dirty="0" smtClean="0">
                        <a:solidFill>
                          <a:schemeClr val="dk1"/>
                        </a:solidFill>
                        <a:latin typeface="+mn-lt"/>
                        <a:ea typeface="+mn-ea"/>
                        <a:cs typeface="+mn-cs"/>
                      </a:endParaRPr>
                    </a:p>
                  </a:txBody>
                  <a:tcPr marL="91428" marR="91428" marT="0" marB="0" anchor="ctr"/>
                </a:tc>
                <a:tc>
                  <a:txBody>
                    <a:bodyPr/>
                    <a:lstStyle/>
                    <a:p>
                      <a:pPr algn="just">
                        <a:lnSpc>
                          <a:spcPts val="2000"/>
                        </a:lnSpc>
                        <a:spcAft>
                          <a:spcPts val="0"/>
                        </a:spcAft>
                      </a:pPr>
                      <a:r>
                        <a:rPr lang="zh-CN" altLang="zh-CN" sz="1800" kern="1200" dirty="0" smtClean="0">
                          <a:solidFill>
                            <a:schemeClr val="dk1"/>
                          </a:solidFill>
                          <a:latin typeface="+mn-lt"/>
                          <a:ea typeface="+mn-ea"/>
                          <a:cs typeface="+mn-cs"/>
                        </a:rPr>
                        <a:t>多行注释不能嵌套</a:t>
                      </a:r>
                    </a:p>
                  </a:txBody>
                  <a:tcPr marL="91428" marR="91428" marT="0" marB="0" anchor="ctr"/>
                </a:tc>
              </a:tr>
            </a:tbl>
          </a:graphicData>
        </a:graphic>
      </p:graphicFrame>
      <p:sp>
        <p:nvSpPr>
          <p:cNvPr id="17" name="TextBox 16"/>
          <p:cNvSpPr txBox="1"/>
          <p:nvPr/>
        </p:nvSpPr>
        <p:spPr>
          <a:xfrm>
            <a:off x="1726975" y="3887100"/>
            <a:ext cx="9345983" cy="433078"/>
          </a:xfrm>
          <a:prstGeom prst="rect">
            <a:avLst/>
          </a:prstGeom>
          <a:noFill/>
        </p:spPr>
        <p:txBody>
          <a:bodyPr wrap="square" lIns="108850" tIns="54425" rIns="108850" bIns="54425" rtlCol="0">
            <a:spAutoFit/>
          </a:bodyPr>
          <a:lstStyle/>
          <a:p>
            <a:pPr lvl="0">
              <a:buClr>
                <a:schemeClr val="accent5">
                  <a:lumMod val="75000"/>
                </a:schemeClr>
              </a:buClr>
              <a:buFont typeface="Wingdings" pitchFamily="2" charset="2"/>
              <a:buChar char="n"/>
            </a:pPr>
            <a:r>
              <a:rPr lang="zh-CN" altLang="zh-CN" dirty="0" smtClean="0"/>
              <a:t>注释的必要性：增强代码的可读性。</a:t>
            </a:r>
            <a:endParaRPr lang="zh-CN" alt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3" name="1111.jpg"/>
          <p:cNvPicPr>
            <a:picLocks noChangeAspect="1"/>
          </p:cNvPicPr>
          <p:nvPr/>
        </p:nvPicPr>
        <p:blipFill>
          <a:blip r:embed="rId2" cstate="print">
            <a:extLst/>
          </a:blip>
          <a:srcRect t="4889" b="4889"/>
          <a:stretch>
            <a:fillRect/>
          </a:stretch>
        </p:blipFill>
        <p:spPr>
          <a:xfrm>
            <a:off x="-1" y="-1"/>
            <a:ext cx="12190414" cy="6872292"/>
          </a:xfrm>
          <a:prstGeom prst="rect">
            <a:avLst/>
          </a:prstGeom>
          <a:ln w="12700">
            <a:miter lim="400000"/>
          </a:ln>
        </p:spPr>
      </p:pic>
      <p:sp>
        <p:nvSpPr>
          <p:cNvPr id="234" name="Shape 234"/>
          <p:cNvSpPr/>
          <p:nvPr/>
        </p:nvSpPr>
        <p:spPr>
          <a:xfrm>
            <a:off x="3352364" y="4242782"/>
            <a:ext cx="5455323" cy="0"/>
          </a:xfrm>
          <a:prstGeom prst="line">
            <a:avLst/>
          </a:prstGeom>
          <a:ln w="6350">
            <a:solidFill>
              <a:srgbClr val="FBFDFE">
                <a:alpha val="0"/>
              </a:srgbClr>
            </a:solidFill>
            <a:miter/>
          </a:ln>
        </p:spPr>
        <p:txBody>
          <a:bodyPr lIns="45719" rIns="45719"/>
          <a:lstStyle/>
          <a:p>
            <a:endParaRPr/>
          </a:p>
        </p:txBody>
      </p:sp>
      <p:sp>
        <p:nvSpPr>
          <p:cNvPr id="235" name="Shape 235"/>
          <p:cNvSpPr/>
          <p:nvPr/>
        </p:nvSpPr>
        <p:spPr>
          <a:xfrm>
            <a:off x="-18060" y="-20870"/>
            <a:ext cx="12196168" cy="6901328"/>
          </a:xfrm>
          <a:prstGeom prst="rect">
            <a:avLst/>
          </a:prstGeom>
          <a:solidFill>
            <a:srgbClr val="000000">
              <a:alpha val="72000"/>
            </a:srgbClr>
          </a:solidFill>
          <a:ln w="12700">
            <a:miter lim="400000"/>
          </a:ln>
        </p:spPr>
        <p:txBody>
          <a:bodyPr lIns="45719" rIns="45719" anchor="ctr"/>
          <a:lstStyle/>
          <a:p>
            <a:pPr algn="ctr">
              <a:defRPr>
                <a:solidFill>
                  <a:srgbClr val="FFFFFF"/>
                </a:solidFill>
              </a:defRPr>
            </a:pPr>
            <a:endParaRPr/>
          </a:p>
        </p:txBody>
      </p:sp>
      <p:grpSp>
        <p:nvGrpSpPr>
          <p:cNvPr id="240" name="Group 240"/>
          <p:cNvGrpSpPr/>
          <p:nvPr/>
        </p:nvGrpSpPr>
        <p:grpSpPr>
          <a:xfrm>
            <a:off x="3352364" y="2516598"/>
            <a:ext cx="5455324" cy="1525994"/>
            <a:chOff x="0" y="53498"/>
            <a:chExt cx="5456033" cy="1525640"/>
          </a:xfrm>
        </p:grpSpPr>
        <p:sp>
          <p:nvSpPr>
            <p:cNvPr id="236" name="Shape 236"/>
            <p:cNvSpPr/>
            <p:nvPr/>
          </p:nvSpPr>
          <p:spPr>
            <a:xfrm>
              <a:off x="1456190" y="471401"/>
              <a:ext cx="2543654" cy="110773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9" tIns="45719" rIns="45719" bIns="45719" numCol="1" anchor="t">
              <a:spAutoFit/>
            </a:bodyPr>
            <a:lstStyle>
              <a:lvl1pPr algn="ctr">
                <a:lnSpc>
                  <a:spcPct val="150000"/>
                </a:lnSpc>
                <a:defRPr sz="4400" b="1">
                  <a:solidFill>
                    <a:srgbClr val="FFFFFF"/>
                  </a:solidFill>
                  <a:latin typeface="微软雅黑"/>
                  <a:ea typeface="微软雅黑"/>
                  <a:cs typeface="微软雅黑"/>
                  <a:sym typeface="微软雅黑"/>
                </a:defRPr>
              </a:lvl1pPr>
            </a:lstStyle>
            <a:p>
              <a:r>
                <a:rPr dirty="0"/>
                <a:t>THANKS</a:t>
              </a:r>
            </a:p>
          </p:txBody>
        </p:sp>
        <p:sp>
          <p:nvSpPr>
            <p:cNvPr id="237" name="Shape 237"/>
            <p:cNvSpPr/>
            <p:nvPr/>
          </p:nvSpPr>
          <p:spPr>
            <a:xfrm>
              <a:off x="0" y="290978"/>
              <a:ext cx="2463800" cy="1"/>
            </a:xfrm>
            <a:prstGeom prst="line">
              <a:avLst/>
            </a:prstGeom>
            <a:noFill/>
            <a:ln w="6350" cap="flat">
              <a:solidFill>
                <a:srgbClr val="FBFDFE">
                  <a:alpha val="50000"/>
                </a:srgbClr>
              </a:solidFill>
              <a:prstDash val="solid"/>
              <a:miter lim="800000"/>
            </a:ln>
            <a:effectLst/>
          </p:spPr>
          <p:txBody>
            <a:bodyPr wrap="square" lIns="45719" tIns="45719" rIns="45719" bIns="45719" numCol="1" anchor="t">
              <a:noAutofit/>
            </a:bodyPr>
            <a:lstStyle/>
            <a:p>
              <a:endParaRPr/>
            </a:p>
          </p:txBody>
        </p:sp>
        <p:sp>
          <p:nvSpPr>
            <p:cNvPr id="238" name="Shape 238"/>
            <p:cNvSpPr/>
            <p:nvPr/>
          </p:nvSpPr>
          <p:spPr>
            <a:xfrm rot="2700000">
              <a:off x="2616918" y="53498"/>
              <a:ext cx="258316" cy="258316"/>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39" name="Shape 239"/>
            <p:cNvSpPr/>
            <p:nvPr/>
          </p:nvSpPr>
          <p:spPr>
            <a:xfrm>
              <a:off x="2992232" y="290978"/>
              <a:ext cx="2463801" cy="1"/>
            </a:xfrm>
            <a:prstGeom prst="line">
              <a:avLst/>
            </a:prstGeom>
            <a:noFill/>
            <a:ln w="6350" cap="flat">
              <a:solidFill>
                <a:srgbClr val="FFFFFF">
                  <a:alpha val="50000"/>
                </a:srgbClr>
              </a:solidFill>
              <a:prstDash val="solid"/>
              <a:miter lim="800000"/>
            </a:ln>
            <a:effectLst/>
          </p:spPr>
          <p:txBody>
            <a:bodyPr wrap="square" lIns="45719" tIns="45719" rIns="45719" bIns="45719" numCol="1" anchor="t">
              <a:noAutofit/>
            </a:bodyPr>
            <a:lstStyle/>
            <a:p>
              <a:endParaRPr/>
            </a:p>
          </p:txBody>
        </p:sp>
      </p:grpSp>
      <p:pic>
        <p:nvPicPr>
          <p:cNvPr id="241" name="image2.png"/>
          <p:cNvPicPr>
            <a:picLocks noChangeAspect="1"/>
          </p:cNvPicPr>
          <p:nvPr/>
        </p:nvPicPr>
        <p:blipFill>
          <a:blip r:embed="rId3" cstate="print">
            <a:extLst/>
          </a:blip>
          <a:stretch>
            <a:fillRect/>
          </a:stretch>
        </p:blipFill>
        <p:spPr>
          <a:xfrm>
            <a:off x="316208" y="489101"/>
            <a:ext cx="1948954" cy="311184"/>
          </a:xfrm>
          <a:prstGeom prst="rect">
            <a:avLst/>
          </a:prstGeom>
          <a:ln w="12700">
            <a:miter lim="400000"/>
          </a:ln>
        </p:spPr>
      </p:pic>
    </p:spTree>
    <p:extLst>
      <p:ext uri="{BB962C8B-B14F-4D97-AF65-F5344CB8AC3E}">
        <p14:creationId xmlns:p14="http://schemas.microsoft.com/office/powerpoint/2010/main" val="21968404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13"/>
          <p:cNvSpPr>
            <a:spLocks noGrp="1"/>
          </p:cNvSpPr>
          <p:nvPr>
            <p:ph type="sldNum" sz="quarter" idx="12"/>
          </p:nvPr>
        </p:nvSpPr>
        <p:spPr/>
        <p:txBody>
          <a:bodyPr/>
          <a:lstStyle/>
          <a:p>
            <a:fld id="{B6F15528-21DE-4FAA-801E-634DDDAF4B2B}" type="slidenum">
              <a:rPr lang="en-US" smtClean="0"/>
              <a:pPr/>
              <a:t>7</a:t>
            </a:fld>
            <a:r>
              <a:rPr lang="en-US" smtClean="0"/>
              <a:t>/54</a:t>
            </a:r>
            <a:endParaRPr lang="en-US" dirty="0"/>
          </a:p>
        </p:txBody>
      </p:sp>
      <p:sp>
        <p:nvSpPr>
          <p:cNvPr id="2" name="文本框 1"/>
          <p:cNvSpPr txBox="1"/>
          <p:nvPr/>
        </p:nvSpPr>
        <p:spPr>
          <a:xfrm>
            <a:off x="1422215" y="1143265"/>
            <a:ext cx="8477416" cy="694688"/>
          </a:xfrm>
          <a:prstGeom prst="rect">
            <a:avLst/>
          </a:prstGeom>
          <a:noFill/>
        </p:spPr>
        <p:txBody>
          <a:bodyPr wrap="square" lIns="108850" tIns="54425" rIns="108850" bIns="54425" rtlCol="0">
            <a:spAutoFit/>
          </a:bodyPr>
          <a:lstStyle/>
          <a:p>
            <a:pPr marL="544251" indent="-544251"/>
            <a:r>
              <a:rPr lang="en-US" altLang="zh-CN" sz="3800" dirty="0">
                <a:solidFill>
                  <a:srgbClr val="4BACC6"/>
                </a:solidFill>
                <a:latin typeface="Wingdings" pitchFamily="18" charset="0"/>
                <a:cs typeface="Wingdings" pitchFamily="18" charset="0"/>
              </a:rPr>
              <a:t></a:t>
            </a:r>
            <a:r>
              <a:rPr lang="zh-CN" altLang="en-US" sz="3800" dirty="0"/>
              <a:t>变量的命名规则</a:t>
            </a:r>
          </a:p>
        </p:txBody>
      </p:sp>
      <p:grpSp>
        <p:nvGrpSpPr>
          <p:cNvPr id="6" name="组合 5"/>
          <p:cNvGrpSpPr/>
          <p:nvPr/>
        </p:nvGrpSpPr>
        <p:grpSpPr>
          <a:xfrm>
            <a:off x="1523802" y="1905441"/>
            <a:ext cx="9563548" cy="2943384"/>
            <a:chOff x="1800" y="2760"/>
            <a:chExt cx="11297" cy="2636"/>
          </a:xfrm>
        </p:grpSpPr>
        <p:pic>
          <p:nvPicPr>
            <p:cNvPr id="1027" name="Picture 3"/>
            <p:cNvPicPr>
              <a:picLocks noChangeAspect="1" noChangeArrowheads="1"/>
            </p:cNvPicPr>
            <p:nvPr/>
          </p:nvPicPr>
          <p:blipFill>
            <a:blip r:embed="rId2" cstate="print"/>
            <a:srcRect/>
            <a:stretch>
              <a:fillRect/>
            </a:stretch>
          </p:blipFill>
          <p:spPr bwMode="auto">
            <a:xfrm>
              <a:off x="1800" y="2760"/>
              <a:ext cx="11297" cy="2116"/>
            </a:xfrm>
            <a:prstGeom prst="rect">
              <a:avLst/>
            </a:prstGeom>
            <a:noFill/>
          </p:spPr>
        </p:pic>
        <p:sp>
          <p:nvSpPr>
            <p:cNvPr id="4" name="文本框 3"/>
            <p:cNvSpPr txBox="1"/>
            <p:nvPr/>
          </p:nvSpPr>
          <p:spPr>
            <a:xfrm>
              <a:off x="2160" y="2895"/>
              <a:ext cx="9430" cy="2501"/>
            </a:xfrm>
            <a:prstGeom prst="rect">
              <a:avLst/>
            </a:prstGeom>
            <a:noFill/>
          </p:spPr>
          <p:txBody>
            <a:bodyPr wrap="square" rtlCol="0">
              <a:spAutoFit/>
            </a:bodyPr>
            <a:lstStyle/>
            <a:p>
              <a:pPr lvl="0">
                <a:buClr>
                  <a:schemeClr val="accent5"/>
                </a:buClr>
                <a:buFont typeface="Wingdings" pitchFamily="2" charset="2"/>
                <a:buChar char="n"/>
              </a:pPr>
              <a:r>
                <a:rPr lang="zh-CN" altLang="zh-CN" dirty="0" smtClean="0"/>
                <a:t>以</a:t>
              </a:r>
              <a:r>
                <a:rPr lang="en-US" altLang="zh-CN" dirty="0" smtClean="0"/>
                <a:t>$</a:t>
              </a:r>
              <a:r>
                <a:rPr lang="zh-CN" altLang="zh-CN" dirty="0" smtClean="0"/>
                <a:t>符号开头，</a:t>
              </a:r>
              <a:r>
                <a:rPr lang="en-US" altLang="zh-CN" dirty="0" smtClean="0"/>
                <a:t>$</a:t>
              </a:r>
              <a:r>
                <a:rPr lang="zh-CN" altLang="zh-CN" dirty="0" smtClean="0"/>
                <a:t>符号后面紧跟一个字母或者下划线，再跟上任意长度的字母、数字或下划线</a:t>
              </a:r>
              <a:r>
                <a:rPr lang="en-US" altLang="zh-CN" dirty="0" smtClean="0"/>
                <a:t> </a:t>
              </a:r>
              <a:endParaRPr lang="zh-CN" altLang="zh-CN" dirty="0" smtClean="0"/>
            </a:p>
            <a:p>
              <a:pPr lvl="0">
                <a:buClr>
                  <a:schemeClr val="accent5"/>
                </a:buClr>
                <a:buFont typeface="Wingdings" pitchFamily="2" charset="2"/>
                <a:buChar char="n"/>
              </a:pPr>
              <a:r>
                <a:rPr lang="en-US" altLang="zh-CN" dirty="0" smtClean="0"/>
                <a:t>PHP</a:t>
              </a:r>
              <a:r>
                <a:rPr lang="zh-CN" altLang="zh-CN" dirty="0" smtClean="0"/>
                <a:t>中变量名区分大小写</a:t>
              </a:r>
              <a:r>
                <a:rPr lang="en-US" altLang="zh-CN" dirty="0" smtClean="0"/>
                <a:t> </a:t>
              </a:r>
              <a:endParaRPr lang="zh-CN" altLang="zh-CN" dirty="0" smtClean="0"/>
            </a:p>
            <a:p>
              <a:pPr lvl="0">
                <a:buClr>
                  <a:schemeClr val="accent5"/>
                </a:buClr>
                <a:buFont typeface="Wingdings" pitchFamily="2" charset="2"/>
                <a:buChar char="n"/>
              </a:pPr>
              <a:r>
                <a:rPr lang="zh-CN" altLang="zh-CN" dirty="0" smtClean="0"/>
                <a:t>尽量不要使用</a:t>
              </a:r>
              <a:r>
                <a:rPr lang="en-US" altLang="zh-CN" dirty="0" err="1" smtClean="0"/>
                <a:t>php</a:t>
              </a:r>
              <a:r>
                <a:rPr lang="zh-CN" altLang="zh-CN" dirty="0" smtClean="0"/>
                <a:t>中的关键字作为变量名</a:t>
              </a:r>
              <a:r>
                <a:rPr lang="en-US" altLang="zh-CN" dirty="0" smtClean="0"/>
                <a:t> </a:t>
              </a:r>
              <a:endParaRPr lang="zh-CN" altLang="zh-CN" dirty="0" smtClean="0"/>
            </a:p>
            <a:p>
              <a:pPr lvl="0">
                <a:buClr>
                  <a:schemeClr val="accent5"/>
                </a:buClr>
                <a:buFont typeface="Wingdings" pitchFamily="2" charset="2"/>
                <a:buChar char="n"/>
              </a:pPr>
              <a:r>
                <a:rPr lang="zh-CN" altLang="zh-CN" dirty="0" smtClean="0"/>
                <a:t>变量名要有实际意义，最好能清晰表达出存储数据的含义</a:t>
              </a:r>
              <a:r>
                <a:rPr lang="en-US" altLang="zh-CN" dirty="0" smtClean="0"/>
                <a:t> </a:t>
              </a:r>
            </a:p>
            <a:p>
              <a:pPr lvl="1">
                <a:buClr>
                  <a:schemeClr val="accent5"/>
                </a:buClr>
              </a:pPr>
              <a:endParaRPr lang="en-US" altLang="zh-CN" dirty="0" smtClean="0"/>
            </a:p>
            <a:p>
              <a:pPr lvl="1">
                <a:buClr>
                  <a:schemeClr val="accent5"/>
                </a:buClr>
              </a:pPr>
              <a:r>
                <a:rPr lang="en-US" altLang="zh-CN" dirty="0" smtClean="0"/>
                <a:t>	</a:t>
              </a:r>
              <a:endParaRPr lang="zh-CN" altLang="zh-CN" dirty="0" smtClean="0"/>
            </a:p>
            <a:p>
              <a:pPr>
                <a:lnSpc>
                  <a:spcPct val="150000"/>
                </a:lnSpc>
              </a:pPr>
              <a:endParaRPr lang="zh-CN" altLang="en-US" sz="1900" dirty="0"/>
            </a:p>
          </p:txBody>
        </p:sp>
      </p:grpSp>
      <p:sp>
        <p:nvSpPr>
          <p:cNvPr id="15" name="TextBox 1"/>
          <p:cNvSpPr txBox="1"/>
          <p:nvPr/>
        </p:nvSpPr>
        <p:spPr>
          <a:xfrm>
            <a:off x="4469819" y="279465"/>
            <a:ext cx="7415833" cy="606390"/>
          </a:xfrm>
          <a:prstGeom prst="rect">
            <a:avLst/>
          </a:prstGeom>
          <a:noFill/>
        </p:spPr>
        <p:txBody>
          <a:bodyPr wrap="square" lIns="0" tIns="0" rIns="0" bIns="54425" rtlCol="0">
            <a:spAutoFit/>
          </a:bodyPr>
          <a:lstStyle/>
          <a:p>
            <a:pPr algn="r" defTabSz="-756">
              <a:lnSpc>
                <a:spcPts val="4285"/>
              </a:lnSpc>
            </a:pPr>
            <a:r>
              <a:rPr lang="en-US" altLang="zh-CN" sz="4300" dirty="0">
                <a:solidFill>
                  <a:srgbClr val="004D73"/>
                </a:solidFill>
                <a:latin typeface="黑体" pitchFamily="18" charset="0"/>
                <a:cs typeface="黑体" pitchFamily="18" charset="0"/>
              </a:rPr>
              <a:t>PHP</a:t>
            </a:r>
            <a:r>
              <a:rPr lang="zh-CN" altLang="en-US" sz="4300" dirty="0">
                <a:solidFill>
                  <a:srgbClr val="004D73"/>
                </a:solidFill>
                <a:latin typeface="黑体" pitchFamily="18" charset="0"/>
                <a:cs typeface="黑体" pitchFamily="18" charset="0"/>
              </a:rPr>
              <a:t>变量的命名规则及使用</a:t>
            </a:r>
          </a:p>
        </p:txBody>
      </p:sp>
      <p:sp>
        <p:nvSpPr>
          <p:cNvPr id="17" name="TextBox 16"/>
          <p:cNvSpPr txBox="1"/>
          <p:nvPr/>
        </p:nvSpPr>
        <p:spPr>
          <a:xfrm>
            <a:off x="1828562" y="5030364"/>
            <a:ext cx="7314248" cy="1079409"/>
          </a:xfrm>
          <a:prstGeom prst="rect">
            <a:avLst/>
          </a:prstGeom>
          <a:noFill/>
        </p:spPr>
        <p:txBody>
          <a:bodyPr wrap="square" lIns="108850" tIns="54425" rIns="108850" bIns="54425" rtlCol="0">
            <a:spAutoFit/>
          </a:bodyPr>
          <a:lstStyle/>
          <a:p>
            <a:pPr lvl="1">
              <a:buClr>
                <a:schemeClr val="accent5"/>
              </a:buClr>
            </a:pPr>
            <a:r>
              <a:rPr lang="zh-CN" altLang="en-US" dirty="0" smtClean="0"/>
              <a:t>判断以下变量是否为合法变量名称</a:t>
            </a:r>
            <a:r>
              <a:rPr lang="en-US" altLang="zh-CN" dirty="0" smtClean="0"/>
              <a:t>?</a:t>
            </a:r>
          </a:p>
          <a:p>
            <a:pPr>
              <a:buClr>
                <a:schemeClr val="accent5"/>
              </a:buClr>
            </a:pPr>
            <a:r>
              <a:rPr lang="en-US" altLang="zh-CN" dirty="0" smtClean="0"/>
              <a:t>	$a  $a2  $2a  $_3a  $_a3  $a-  </a:t>
            </a:r>
            <a:endParaRPr lang="zh-CN" altLang="zh-CN" dirty="0" smtClean="0"/>
          </a:p>
          <a:p>
            <a:endParaRPr lang="zh-CN" altLang="en-US" dirty="0"/>
          </a:p>
        </p:txBody>
      </p:sp>
      <p:pic>
        <p:nvPicPr>
          <p:cNvPr id="18" name="Picture 3"/>
          <p:cNvPicPr>
            <a:picLocks noChangeAspect="1" noChangeArrowheads="1"/>
          </p:cNvPicPr>
          <p:nvPr/>
        </p:nvPicPr>
        <p:blipFill>
          <a:blip r:embed="rId3" cstate="print"/>
          <a:srcRect/>
          <a:stretch>
            <a:fillRect/>
          </a:stretch>
        </p:blipFill>
        <p:spPr bwMode="auto">
          <a:xfrm>
            <a:off x="1219041" y="4573059"/>
            <a:ext cx="1422215" cy="457306"/>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13"/>
          <p:cNvSpPr>
            <a:spLocks noGrp="1"/>
          </p:cNvSpPr>
          <p:nvPr>
            <p:ph type="sldNum" sz="quarter" idx="12"/>
          </p:nvPr>
        </p:nvSpPr>
        <p:spPr/>
        <p:txBody>
          <a:bodyPr/>
          <a:lstStyle/>
          <a:p>
            <a:fld id="{B6F15528-21DE-4FAA-801E-634DDDAF4B2B}" type="slidenum">
              <a:rPr lang="en-US" smtClean="0"/>
              <a:pPr/>
              <a:t>8</a:t>
            </a:fld>
            <a:r>
              <a:rPr lang="en-US" smtClean="0"/>
              <a:t>/54</a:t>
            </a:r>
            <a:endParaRPr lang="en-US" dirty="0"/>
          </a:p>
        </p:txBody>
      </p:sp>
      <p:sp>
        <p:nvSpPr>
          <p:cNvPr id="2" name="文本框 1"/>
          <p:cNvSpPr txBox="1"/>
          <p:nvPr/>
        </p:nvSpPr>
        <p:spPr>
          <a:xfrm>
            <a:off x="812694" y="2438965"/>
            <a:ext cx="8477416" cy="694688"/>
          </a:xfrm>
          <a:prstGeom prst="rect">
            <a:avLst/>
          </a:prstGeom>
          <a:noFill/>
        </p:spPr>
        <p:txBody>
          <a:bodyPr wrap="square" lIns="108850" tIns="54425" rIns="108850" bIns="54425" rtlCol="0">
            <a:spAutoFit/>
          </a:bodyPr>
          <a:lstStyle/>
          <a:p>
            <a:pPr marL="544251" indent="-544251"/>
            <a:r>
              <a:rPr lang="en-US" altLang="zh-CN" sz="3800" dirty="0">
                <a:solidFill>
                  <a:srgbClr val="4BACC6"/>
                </a:solidFill>
                <a:latin typeface="Wingdings" pitchFamily="18" charset="0"/>
                <a:cs typeface="Wingdings" pitchFamily="18" charset="0"/>
              </a:rPr>
              <a:t></a:t>
            </a:r>
            <a:r>
              <a:rPr lang="zh-CN" altLang="en-US" sz="3800" dirty="0"/>
              <a:t>可变变量举例</a:t>
            </a:r>
          </a:p>
        </p:txBody>
      </p:sp>
      <p:sp>
        <p:nvSpPr>
          <p:cNvPr id="15" name="TextBox 1"/>
          <p:cNvSpPr txBox="1"/>
          <p:nvPr/>
        </p:nvSpPr>
        <p:spPr>
          <a:xfrm>
            <a:off x="4469819" y="279465"/>
            <a:ext cx="7415833" cy="606390"/>
          </a:xfrm>
          <a:prstGeom prst="rect">
            <a:avLst/>
          </a:prstGeom>
          <a:noFill/>
        </p:spPr>
        <p:txBody>
          <a:bodyPr wrap="square" lIns="0" tIns="0" rIns="0" bIns="54425" rtlCol="0">
            <a:spAutoFit/>
          </a:bodyPr>
          <a:lstStyle/>
          <a:p>
            <a:pPr algn="r" defTabSz="-756">
              <a:lnSpc>
                <a:spcPts val="4285"/>
              </a:lnSpc>
            </a:pPr>
            <a:r>
              <a:rPr lang="zh-CN" altLang="en-US" sz="4300" dirty="0">
                <a:solidFill>
                  <a:srgbClr val="004D73"/>
                </a:solidFill>
                <a:latin typeface="黑体" pitchFamily="18" charset="0"/>
                <a:cs typeface="黑体" pitchFamily="18" charset="0"/>
              </a:rPr>
              <a:t>可变变量</a:t>
            </a:r>
          </a:p>
        </p:txBody>
      </p:sp>
      <p:sp>
        <p:nvSpPr>
          <p:cNvPr id="8" name="TextBox 7"/>
          <p:cNvSpPr txBox="1"/>
          <p:nvPr/>
        </p:nvSpPr>
        <p:spPr>
          <a:xfrm>
            <a:off x="1828562" y="1905441"/>
            <a:ext cx="8838049" cy="756244"/>
          </a:xfrm>
          <a:prstGeom prst="rect">
            <a:avLst/>
          </a:prstGeom>
          <a:noFill/>
        </p:spPr>
        <p:txBody>
          <a:bodyPr wrap="square" lIns="108850" tIns="54425" rIns="108850" bIns="54425" rtlCol="0">
            <a:spAutoFit/>
          </a:bodyPr>
          <a:lstStyle/>
          <a:p>
            <a:pPr lvl="0"/>
            <a:r>
              <a:rPr lang="zh-CN" altLang="zh-CN" dirty="0" smtClean="0"/>
              <a:t>一个变量的变量名可以动态的设置和使用。</a:t>
            </a:r>
          </a:p>
          <a:p>
            <a:endParaRPr lang="zh-CN" altLang="en-US" dirty="0"/>
          </a:p>
        </p:txBody>
      </p:sp>
      <p:sp>
        <p:nvSpPr>
          <p:cNvPr id="9" name="文本框 1"/>
          <p:cNvSpPr txBox="1"/>
          <p:nvPr/>
        </p:nvSpPr>
        <p:spPr>
          <a:xfrm>
            <a:off x="812694" y="1295701"/>
            <a:ext cx="8477416" cy="694688"/>
          </a:xfrm>
          <a:prstGeom prst="rect">
            <a:avLst/>
          </a:prstGeom>
          <a:noFill/>
        </p:spPr>
        <p:txBody>
          <a:bodyPr wrap="square" lIns="108850" tIns="54425" rIns="108850" bIns="54425" rtlCol="0">
            <a:spAutoFit/>
          </a:bodyPr>
          <a:lstStyle/>
          <a:p>
            <a:pPr marL="544251" indent="-544251"/>
            <a:r>
              <a:rPr lang="en-US" altLang="zh-CN" sz="3800" dirty="0">
                <a:solidFill>
                  <a:srgbClr val="4BACC6"/>
                </a:solidFill>
                <a:latin typeface="Wingdings" pitchFamily="18" charset="0"/>
                <a:cs typeface="Wingdings" pitchFamily="18" charset="0"/>
              </a:rPr>
              <a:t></a:t>
            </a:r>
            <a:r>
              <a:rPr lang="zh-CN" altLang="en-US" sz="3800" dirty="0"/>
              <a:t>可变变量的概念</a:t>
            </a:r>
          </a:p>
        </p:txBody>
      </p:sp>
      <p:grpSp>
        <p:nvGrpSpPr>
          <p:cNvPr id="11" name="组合 10"/>
          <p:cNvGrpSpPr/>
          <p:nvPr/>
        </p:nvGrpSpPr>
        <p:grpSpPr>
          <a:xfrm>
            <a:off x="1320628" y="3201141"/>
            <a:ext cx="9447570" cy="2958801"/>
            <a:chOff x="1800" y="2760"/>
            <a:chExt cx="11297" cy="2416"/>
          </a:xfrm>
        </p:grpSpPr>
        <p:pic>
          <p:nvPicPr>
            <p:cNvPr id="12" name="Picture 3"/>
            <p:cNvPicPr>
              <a:picLocks noChangeAspect="1" noChangeArrowheads="1"/>
            </p:cNvPicPr>
            <p:nvPr/>
          </p:nvPicPr>
          <p:blipFill>
            <a:blip r:embed="rId2" cstate="print"/>
            <a:srcRect/>
            <a:stretch>
              <a:fillRect/>
            </a:stretch>
          </p:blipFill>
          <p:spPr bwMode="auto">
            <a:xfrm>
              <a:off x="1800" y="2760"/>
              <a:ext cx="11297" cy="2116"/>
            </a:xfrm>
            <a:prstGeom prst="rect">
              <a:avLst/>
            </a:prstGeom>
            <a:noFill/>
          </p:spPr>
        </p:pic>
        <p:sp>
          <p:nvSpPr>
            <p:cNvPr id="13" name="文本框 3"/>
            <p:cNvSpPr txBox="1"/>
            <p:nvPr/>
          </p:nvSpPr>
          <p:spPr>
            <a:xfrm>
              <a:off x="2160" y="2895"/>
              <a:ext cx="9430" cy="2281"/>
            </a:xfrm>
            <a:prstGeom prst="rect">
              <a:avLst/>
            </a:prstGeom>
            <a:noFill/>
          </p:spPr>
          <p:txBody>
            <a:bodyPr wrap="square" rtlCol="0">
              <a:spAutoFit/>
            </a:bodyPr>
            <a:lstStyle/>
            <a:p>
              <a:r>
                <a:rPr lang="en-US" altLang="zh-CN" dirty="0" smtClean="0"/>
                <a:t>	$a = “hello”; </a:t>
              </a:r>
              <a:endParaRPr lang="zh-CN" altLang="zh-CN" dirty="0" smtClean="0"/>
            </a:p>
            <a:p>
              <a:r>
                <a:rPr lang="en-US" altLang="zh-CN" dirty="0" smtClean="0"/>
                <a:t>	$$a = “world”; </a:t>
              </a:r>
              <a:endParaRPr lang="zh-CN" altLang="zh-CN" dirty="0" smtClean="0"/>
            </a:p>
            <a:p>
              <a:r>
                <a:rPr lang="en-US" altLang="zh-CN" dirty="0" smtClean="0"/>
                <a:t>	$a  $$a  $hello</a:t>
              </a:r>
              <a:r>
                <a:rPr lang="zh-CN" altLang="zh-CN" dirty="0" smtClean="0"/>
                <a:t>的值分别是什么？</a:t>
              </a:r>
              <a:endParaRPr lang="en-US" altLang="zh-CN" dirty="0" smtClean="0"/>
            </a:p>
            <a:p>
              <a:endParaRPr lang="zh-CN" altLang="zh-CN" dirty="0" smtClean="0"/>
            </a:p>
            <a:p>
              <a:r>
                <a:rPr lang="en-US" altLang="zh-CN" dirty="0" smtClean="0"/>
                <a:t>	$</a:t>
              </a:r>
              <a:r>
                <a:rPr lang="en-US" altLang="zh-CN" dirty="0" err="1" smtClean="0"/>
                <a:t>a:hello</a:t>
              </a:r>
              <a:endParaRPr lang="zh-CN" altLang="zh-CN" dirty="0" smtClean="0"/>
            </a:p>
            <a:p>
              <a:r>
                <a:rPr lang="en-US" altLang="zh-CN" dirty="0" smtClean="0"/>
                <a:t>	$$</a:t>
              </a:r>
              <a:r>
                <a:rPr lang="en-US" altLang="zh-CN" dirty="0" err="1" smtClean="0"/>
                <a:t>a:world</a:t>
              </a:r>
              <a:endParaRPr lang="zh-CN" altLang="zh-CN" dirty="0" smtClean="0"/>
            </a:p>
            <a:p>
              <a:r>
                <a:rPr lang="en-US" altLang="zh-CN" dirty="0" smtClean="0"/>
                <a:t>	$</a:t>
              </a:r>
              <a:r>
                <a:rPr lang="en-US" altLang="zh-CN" dirty="0" err="1" smtClean="0"/>
                <a:t>hello:world</a:t>
              </a:r>
              <a:endParaRPr lang="zh-CN" altLang="zh-CN" dirty="0" smtClean="0"/>
            </a:p>
            <a:p>
              <a:pPr>
                <a:lnSpc>
                  <a:spcPct val="150000"/>
                </a:lnSpc>
              </a:pPr>
              <a:endParaRPr lang="zh-CN" altLang="en-US" sz="1900" dirty="0"/>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13"/>
          <p:cNvSpPr>
            <a:spLocks noGrp="1"/>
          </p:cNvSpPr>
          <p:nvPr>
            <p:ph type="sldNum" sz="quarter" idx="12"/>
          </p:nvPr>
        </p:nvSpPr>
        <p:spPr/>
        <p:txBody>
          <a:bodyPr/>
          <a:lstStyle/>
          <a:p>
            <a:fld id="{B6F15528-21DE-4FAA-801E-634DDDAF4B2B}" type="slidenum">
              <a:rPr lang="en-US" smtClean="0"/>
              <a:pPr/>
              <a:t>9</a:t>
            </a:fld>
            <a:r>
              <a:rPr lang="en-US" smtClean="0"/>
              <a:t>/54</a:t>
            </a:r>
            <a:endParaRPr lang="en-US" dirty="0"/>
          </a:p>
        </p:txBody>
      </p:sp>
      <p:sp>
        <p:nvSpPr>
          <p:cNvPr id="15" name="TextBox 1"/>
          <p:cNvSpPr txBox="1"/>
          <p:nvPr/>
        </p:nvSpPr>
        <p:spPr>
          <a:xfrm>
            <a:off x="4469819" y="279465"/>
            <a:ext cx="7415833" cy="606390"/>
          </a:xfrm>
          <a:prstGeom prst="rect">
            <a:avLst/>
          </a:prstGeom>
          <a:noFill/>
        </p:spPr>
        <p:txBody>
          <a:bodyPr wrap="square" lIns="0" tIns="0" rIns="0" bIns="54425" rtlCol="0">
            <a:spAutoFit/>
          </a:bodyPr>
          <a:lstStyle/>
          <a:p>
            <a:pPr algn="r" defTabSz="-756">
              <a:lnSpc>
                <a:spcPts val="4285"/>
              </a:lnSpc>
            </a:pPr>
            <a:r>
              <a:rPr lang="zh-CN" altLang="en-US" sz="4300" dirty="0">
                <a:solidFill>
                  <a:srgbClr val="004D73"/>
                </a:solidFill>
                <a:latin typeface="黑体" pitchFamily="18" charset="0"/>
                <a:cs typeface="黑体" pitchFamily="18" charset="0"/>
              </a:rPr>
              <a:t>变量的赋值方式</a:t>
            </a:r>
          </a:p>
        </p:txBody>
      </p:sp>
      <p:sp>
        <p:nvSpPr>
          <p:cNvPr id="9" name="文本框 1"/>
          <p:cNvSpPr txBox="1"/>
          <p:nvPr/>
        </p:nvSpPr>
        <p:spPr>
          <a:xfrm>
            <a:off x="609521" y="1295700"/>
            <a:ext cx="11174545" cy="1279464"/>
          </a:xfrm>
          <a:prstGeom prst="rect">
            <a:avLst/>
          </a:prstGeom>
          <a:noFill/>
        </p:spPr>
        <p:txBody>
          <a:bodyPr wrap="square" lIns="108850" tIns="54425" rIns="108850" bIns="54425" rtlCol="0">
            <a:spAutoFit/>
          </a:bodyPr>
          <a:lstStyle/>
          <a:p>
            <a:pPr marL="544251" indent="-544251"/>
            <a:r>
              <a:rPr lang="en-US" altLang="zh-CN" sz="3800" dirty="0">
                <a:solidFill>
                  <a:srgbClr val="4BACC6"/>
                </a:solidFill>
                <a:latin typeface="Wingdings" pitchFamily="18" charset="0"/>
                <a:cs typeface="Wingdings" pitchFamily="18" charset="0"/>
              </a:rPr>
              <a:t></a:t>
            </a:r>
            <a:r>
              <a:rPr lang="en-US" altLang="zh-CN" sz="3300" dirty="0">
                <a:solidFill>
                  <a:srgbClr val="000000"/>
                </a:solidFill>
                <a:latin typeface="黑体" pitchFamily="18" charset="0"/>
                <a:cs typeface="黑体" pitchFamily="18" charset="0"/>
              </a:rPr>
              <a:t>PHP</a:t>
            </a:r>
            <a:r>
              <a:rPr lang="zh-CN" altLang="zh-CN" sz="3300" dirty="0">
                <a:solidFill>
                  <a:srgbClr val="000000"/>
                </a:solidFill>
                <a:latin typeface="黑体" pitchFamily="18" charset="0"/>
                <a:cs typeface="黑体" pitchFamily="18" charset="0"/>
              </a:rPr>
              <a:t>中变量有两种赋值方式：传值赋值、引用赋值</a:t>
            </a:r>
          </a:p>
          <a:p>
            <a:pPr marL="544251" indent="-544251"/>
            <a:endParaRPr lang="zh-CN" altLang="en-US" sz="3800" dirty="0"/>
          </a:p>
        </p:txBody>
      </p:sp>
      <p:sp>
        <p:nvSpPr>
          <p:cNvPr id="10" name="TextBox 9"/>
          <p:cNvSpPr txBox="1"/>
          <p:nvPr/>
        </p:nvSpPr>
        <p:spPr>
          <a:xfrm>
            <a:off x="1422215" y="2210312"/>
            <a:ext cx="8736463" cy="879354"/>
          </a:xfrm>
          <a:prstGeom prst="rect">
            <a:avLst/>
          </a:prstGeom>
          <a:noFill/>
        </p:spPr>
        <p:txBody>
          <a:bodyPr wrap="square" lIns="108850" tIns="54425" rIns="108850" bIns="54425" rtlCol="0">
            <a:spAutoFit/>
          </a:bodyPr>
          <a:lstStyle/>
          <a:p>
            <a:r>
              <a:rPr lang="en-US" altLang="zh-CN" dirty="0" smtClean="0">
                <a:solidFill>
                  <a:srgbClr val="4BACC6"/>
                </a:solidFill>
                <a:latin typeface="Wingdings" pitchFamily="18" charset="0"/>
                <a:cs typeface="Wingdings" pitchFamily="18" charset="0"/>
              </a:rPr>
              <a:t></a:t>
            </a:r>
            <a:r>
              <a:rPr lang="zh-CN" altLang="en-US" sz="2900" dirty="0">
                <a:solidFill>
                  <a:srgbClr val="000000"/>
                </a:solidFill>
                <a:latin typeface="黑体" pitchFamily="18" charset="0"/>
                <a:cs typeface="黑体" pitchFamily="18" charset="0"/>
              </a:rPr>
              <a:t>传值赋值</a:t>
            </a:r>
            <a:endParaRPr lang="en-US" altLang="zh-CN" sz="2900" dirty="0">
              <a:solidFill>
                <a:srgbClr val="000000"/>
              </a:solidFill>
              <a:latin typeface="黑体" pitchFamily="18" charset="0"/>
              <a:cs typeface="黑体" pitchFamily="18" charset="0"/>
            </a:endParaRPr>
          </a:p>
          <a:p>
            <a:endParaRPr lang="zh-CN" altLang="en-US" dirty="0"/>
          </a:p>
        </p:txBody>
      </p:sp>
      <p:sp>
        <p:nvSpPr>
          <p:cNvPr id="11" name="TextBox 1"/>
          <p:cNvSpPr txBox="1"/>
          <p:nvPr/>
        </p:nvSpPr>
        <p:spPr>
          <a:xfrm>
            <a:off x="1930149" y="2743836"/>
            <a:ext cx="8712321" cy="1388655"/>
          </a:xfrm>
          <a:prstGeom prst="rect">
            <a:avLst/>
          </a:prstGeom>
          <a:noFill/>
        </p:spPr>
        <p:txBody>
          <a:bodyPr wrap="none" lIns="0" tIns="0" rIns="0" bIns="54425" rtlCol="0">
            <a:spAutoFit/>
          </a:bodyPr>
          <a:lstStyle/>
          <a:p>
            <a:pPr defTabSz="-756">
              <a:lnSpc>
                <a:spcPts val="2619"/>
              </a:lnSpc>
            </a:pPr>
            <a:r>
              <a:rPr lang="en-US" altLang="zh-CN" sz="2400" dirty="0">
                <a:solidFill>
                  <a:srgbClr val="4BACC6"/>
                </a:solidFill>
                <a:latin typeface="Wingdings" pitchFamily="18" charset="0"/>
                <a:cs typeface="Wingdings" pitchFamily="18" charset="0"/>
              </a:rPr>
              <a:t></a:t>
            </a:r>
            <a:r>
              <a:rPr lang="zh-CN" altLang="zh-CN" sz="2400" dirty="0">
                <a:solidFill>
                  <a:srgbClr val="000000"/>
                </a:solidFill>
                <a:latin typeface="Times New Roman" pitchFamily="18" charset="0"/>
                <a:cs typeface="Times New Roman" pitchFamily="18" charset="0"/>
              </a:rPr>
              <a:t>通过</a:t>
            </a:r>
            <a:r>
              <a:rPr lang="en-US" altLang="zh-CN" sz="2400" dirty="0">
                <a:solidFill>
                  <a:srgbClr val="000000"/>
                </a:solidFill>
                <a:latin typeface="Times New Roman" pitchFamily="18" charset="0"/>
                <a:cs typeface="Times New Roman" pitchFamily="18" charset="0"/>
              </a:rPr>
              <a:t>=</a:t>
            </a:r>
            <a:r>
              <a:rPr lang="zh-CN" altLang="zh-CN" sz="2400" dirty="0">
                <a:solidFill>
                  <a:srgbClr val="000000"/>
                </a:solidFill>
                <a:latin typeface="Times New Roman" pitchFamily="18" charset="0"/>
                <a:cs typeface="Times New Roman" pitchFamily="18" charset="0"/>
              </a:rPr>
              <a:t>直接将一个变量的值赋值给另一个变量，赋值完成后任何</a:t>
            </a:r>
            <a:endParaRPr lang="en-US" altLang="zh-CN" sz="2400" dirty="0">
              <a:solidFill>
                <a:srgbClr val="000000"/>
              </a:solidFill>
              <a:latin typeface="Times New Roman" pitchFamily="18" charset="0"/>
              <a:cs typeface="Times New Roman" pitchFamily="18" charset="0"/>
            </a:endParaRPr>
          </a:p>
          <a:p>
            <a:pPr defTabSz="-756">
              <a:lnSpc>
                <a:spcPts val="2619"/>
              </a:lnSpc>
            </a:pPr>
            <a:r>
              <a:rPr lang="zh-CN" altLang="zh-CN" sz="2400" dirty="0">
                <a:solidFill>
                  <a:srgbClr val="000000"/>
                </a:solidFill>
                <a:latin typeface="Times New Roman" pitchFamily="18" charset="0"/>
                <a:cs typeface="Times New Roman" pitchFamily="18" charset="0"/>
              </a:rPr>
              <a:t>一个变量值的变化都不影响另一个变量，实质是为两个变量分别</a:t>
            </a:r>
            <a:endParaRPr lang="en-US" altLang="zh-CN" sz="2400" dirty="0">
              <a:solidFill>
                <a:srgbClr val="000000"/>
              </a:solidFill>
              <a:latin typeface="Times New Roman" pitchFamily="18" charset="0"/>
              <a:cs typeface="Times New Roman" pitchFamily="18" charset="0"/>
            </a:endParaRPr>
          </a:p>
          <a:p>
            <a:pPr defTabSz="-756">
              <a:lnSpc>
                <a:spcPts val="2619"/>
              </a:lnSpc>
            </a:pPr>
            <a:r>
              <a:rPr lang="zh-CN" altLang="zh-CN" sz="2400" dirty="0">
                <a:solidFill>
                  <a:srgbClr val="000000"/>
                </a:solidFill>
                <a:latin typeface="Times New Roman" pitchFamily="18" charset="0"/>
                <a:cs typeface="Times New Roman" pitchFamily="18" charset="0"/>
              </a:rPr>
              <a:t>开辟不同的内存空间。</a:t>
            </a:r>
          </a:p>
          <a:p>
            <a:pPr defTabSz="-756">
              <a:lnSpc>
                <a:spcPts val="2619"/>
              </a:lnSpc>
            </a:pPr>
            <a:endParaRPr lang="en-US" altLang="zh-CN" sz="2400" dirty="0">
              <a:solidFill>
                <a:srgbClr val="000000"/>
              </a:solidFill>
              <a:latin typeface="Times New Roman" pitchFamily="18" charset="0"/>
              <a:cs typeface="Times New Roman" pitchFamily="18" charset="0"/>
            </a:endParaRPr>
          </a:p>
        </p:txBody>
      </p:sp>
      <p:pic>
        <p:nvPicPr>
          <p:cNvPr id="16" name="Picture 3"/>
          <p:cNvPicPr>
            <a:picLocks noChangeAspect="1" noChangeArrowheads="1"/>
          </p:cNvPicPr>
          <p:nvPr/>
        </p:nvPicPr>
        <p:blipFill>
          <a:blip r:embed="rId2" cstate="print"/>
          <a:srcRect/>
          <a:stretch>
            <a:fillRect/>
          </a:stretch>
        </p:blipFill>
        <p:spPr bwMode="auto">
          <a:xfrm>
            <a:off x="1930149" y="3658447"/>
            <a:ext cx="9142810" cy="1981659"/>
          </a:xfrm>
          <a:prstGeom prst="rect">
            <a:avLst/>
          </a:prstGeom>
          <a:noFill/>
        </p:spPr>
      </p:pic>
      <p:sp>
        <p:nvSpPr>
          <p:cNvPr id="17" name="TextBox 16"/>
          <p:cNvSpPr txBox="1"/>
          <p:nvPr/>
        </p:nvSpPr>
        <p:spPr>
          <a:xfrm>
            <a:off x="2539669" y="4039536"/>
            <a:ext cx="6704727" cy="1402575"/>
          </a:xfrm>
          <a:prstGeom prst="rect">
            <a:avLst/>
          </a:prstGeom>
          <a:noFill/>
        </p:spPr>
        <p:txBody>
          <a:bodyPr wrap="square" lIns="108850" tIns="54425" rIns="108850" bIns="54425" rtlCol="0">
            <a:spAutoFit/>
          </a:bodyPr>
          <a:lstStyle/>
          <a:p>
            <a:r>
              <a:rPr lang="en-US" altLang="zh-CN" dirty="0" smtClean="0"/>
              <a:t>$a = 5;</a:t>
            </a:r>
          </a:p>
          <a:p>
            <a:r>
              <a:rPr lang="en-US" altLang="zh-CN" dirty="0" smtClean="0"/>
              <a:t>$b = $a;</a:t>
            </a:r>
          </a:p>
          <a:p>
            <a:r>
              <a:rPr lang="en-US" altLang="zh-CN" dirty="0" smtClean="0"/>
              <a:t>$a = 7;</a:t>
            </a:r>
          </a:p>
          <a:p>
            <a:r>
              <a:rPr lang="en-US" altLang="zh-CN" dirty="0" smtClean="0"/>
              <a:t>echo  ‘a=’.$a.’  b=’.$b;</a:t>
            </a:r>
            <a:endParaRPr lang="zh-CN"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847</TotalTime>
  <Words>4449</Words>
  <Application>Microsoft Office PowerPoint</Application>
  <PresentationFormat>自定义</PresentationFormat>
  <Paragraphs>710</Paragraphs>
  <Slides>60</Slides>
  <Notes>21</Notes>
  <HiddenSlides>0</HiddenSlides>
  <MMClips>0</MMClips>
  <ScaleCrop>false</ScaleCrop>
  <HeadingPairs>
    <vt:vector size="4" baseType="variant">
      <vt:variant>
        <vt:lpstr>主题</vt:lpstr>
      </vt:variant>
      <vt:variant>
        <vt:i4>1</vt:i4>
      </vt:variant>
      <vt:variant>
        <vt:lpstr>幻灯片标题</vt:lpstr>
      </vt:variant>
      <vt:variant>
        <vt:i4>60</vt:i4>
      </vt:variant>
    </vt:vector>
  </HeadingPairs>
  <TitlesOfParts>
    <vt:vector size="61" baseType="lpstr">
      <vt:lpstr>1_Office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LX</cp:lastModifiedBy>
  <cp:revision>1118</cp:revision>
  <dcterms:created xsi:type="dcterms:W3CDTF">2006-08-16T00:00:00Z</dcterms:created>
  <dcterms:modified xsi:type="dcterms:W3CDTF">2017-07-13T03:55:24Z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2052-10.1.0.5740</vt:lpwstr>
  </property>
</Properties>
</file>