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48"/>
  </p:notesMasterIdLst>
  <p:handoutMasterIdLst>
    <p:handoutMasterId r:id="rId49"/>
  </p:handoutMasterIdLst>
  <p:sldIdLst>
    <p:sldId id="256" r:id="rId2"/>
    <p:sldId id="566" r:id="rId3"/>
    <p:sldId id="260" r:id="rId4"/>
    <p:sldId id="505" r:id="rId5"/>
    <p:sldId id="574" r:id="rId6"/>
    <p:sldId id="575" r:id="rId7"/>
    <p:sldId id="576" r:id="rId8"/>
    <p:sldId id="577" r:id="rId9"/>
    <p:sldId id="578" r:id="rId10"/>
    <p:sldId id="579" r:id="rId11"/>
    <p:sldId id="580" r:id="rId12"/>
    <p:sldId id="581" r:id="rId13"/>
    <p:sldId id="582" r:id="rId14"/>
    <p:sldId id="583" r:id="rId15"/>
    <p:sldId id="584" r:id="rId16"/>
    <p:sldId id="585" r:id="rId17"/>
    <p:sldId id="586" r:id="rId18"/>
    <p:sldId id="587" r:id="rId19"/>
    <p:sldId id="588" r:id="rId20"/>
    <p:sldId id="589" r:id="rId21"/>
    <p:sldId id="590" r:id="rId22"/>
    <p:sldId id="591" r:id="rId23"/>
    <p:sldId id="592" r:id="rId24"/>
    <p:sldId id="593" r:id="rId25"/>
    <p:sldId id="594" r:id="rId26"/>
    <p:sldId id="595" r:id="rId27"/>
    <p:sldId id="596" r:id="rId28"/>
    <p:sldId id="597" r:id="rId29"/>
    <p:sldId id="598" r:id="rId30"/>
    <p:sldId id="599" r:id="rId31"/>
    <p:sldId id="600" r:id="rId32"/>
    <p:sldId id="601" r:id="rId33"/>
    <p:sldId id="602" r:id="rId34"/>
    <p:sldId id="603" r:id="rId35"/>
    <p:sldId id="604" r:id="rId36"/>
    <p:sldId id="605" r:id="rId37"/>
    <p:sldId id="606" r:id="rId38"/>
    <p:sldId id="607" r:id="rId39"/>
    <p:sldId id="608" r:id="rId40"/>
    <p:sldId id="609" r:id="rId41"/>
    <p:sldId id="610" r:id="rId42"/>
    <p:sldId id="611" r:id="rId43"/>
    <p:sldId id="612" r:id="rId44"/>
    <p:sldId id="613" r:id="rId45"/>
    <p:sldId id="614" r:id="rId46"/>
    <p:sldId id="615" r:id="rId47"/>
  </p:sldIdLst>
  <p:sldSz cx="12190413" cy="6859588"/>
  <p:notesSz cx="6858000" cy="9144000"/>
  <p:defaultText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65" autoAdjust="0"/>
  </p:normalViewPr>
  <p:slideViewPr>
    <p:cSldViewPr>
      <p:cViewPr>
        <p:scale>
          <a:sx n="80" d="100"/>
          <a:sy n="80" d="100"/>
        </p:scale>
        <p:origin x="-288" y="-60"/>
      </p:cViewPr>
      <p:guideLst>
        <p:guide orient="horz" pos="2249"/>
        <p:guide pos="406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807C-DAAE-4070-B795-D551ADC24664}" type="datetimeFigureOut">
              <a:rPr lang="zh-CN" altLang="en-US" smtClean="0"/>
              <a:pPr/>
              <a:t>2017/7/19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5F5A60A-B846-4057-988C-4CBF0F9414B0}" type="slidenum">
              <a:rPr lang="zh-CN" altLang="en-US" smtClean="0"/>
              <a:pPr/>
              <a:t>‹#›</a:t>
            </a:fld>
            <a:endParaRPr lang="zh-CN" altLang="en-US"/>
          </a:p>
        </p:txBody>
      </p:sp>
    </p:spTree>
    <p:extLst>
      <p:ext uri="{BB962C8B-B14F-4D97-AF65-F5344CB8AC3E}">
        <p14:creationId xmlns:p14="http://schemas.microsoft.com/office/powerpoint/2010/main" val="1928993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00E561-B658-4924-9E22-1D89257B26E3}" type="datetimeFigureOut">
              <a:rPr lang="zh-CN" altLang="en-US" smtClean="0"/>
              <a:pPr/>
              <a:t>2017/7/19</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290061-1F4C-4256-827D-3A73A7AAB768}" type="slidenum">
              <a:rPr lang="zh-CN" altLang="en-US" smtClean="0"/>
              <a:pPr/>
              <a:t>‹#›</a:t>
            </a:fld>
            <a:endParaRPr lang="zh-CN" altLang="en-US"/>
          </a:p>
        </p:txBody>
      </p:sp>
    </p:spTree>
    <p:extLst>
      <p:ext uri="{BB962C8B-B14F-4D97-AF65-F5344CB8AC3E}">
        <p14:creationId xmlns:p14="http://schemas.microsoft.com/office/powerpoint/2010/main" val="237107503"/>
      </p:ext>
    </p:extLst>
  </p:cSld>
  <p:clrMap bg1="lt1" tx1="dk1" bg2="lt2" tx2="dk2" accent1="accent1" accent2="accent2" accent3="accent3" accent4="accent4" accent5="accent5" accent6="accent6" hlink="hlink" folHlink="folHlink"/>
  <p:hf hdr="0" ftr="0" dt="0"/>
  <p:notesStyle>
    <a:lvl1pPr marL="0" algn="l" defTabSz="1088502" rtl="0" eaLnBrk="1" latinLnBrk="0" hangingPunct="1">
      <a:defRPr sz="1400" kern="1200">
        <a:solidFill>
          <a:schemeClr val="tx1"/>
        </a:solidFill>
        <a:latin typeface="+mn-lt"/>
        <a:ea typeface="+mn-ea"/>
        <a:cs typeface="+mn-cs"/>
      </a:defRPr>
    </a:lvl1pPr>
    <a:lvl2pPr marL="544251" algn="l" defTabSz="1088502" rtl="0" eaLnBrk="1" latinLnBrk="0" hangingPunct="1">
      <a:defRPr sz="1400" kern="1200">
        <a:solidFill>
          <a:schemeClr val="tx1"/>
        </a:solidFill>
        <a:latin typeface="+mn-lt"/>
        <a:ea typeface="+mn-ea"/>
        <a:cs typeface="+mn-cs"/>
      </a:defRPr>
    </a:lvl2pPr>
    <a:lvl3pPr marL="1088502" algn="l" defTabSz="1088502" rtl="0" eaLnBrk="1" latinLnBrk="0" hangingPunct="1">
      <a:defRPr sz="1400" kern="1200">
        <a:solidFill>
          <a:schemeClr val="tx1"/>
        </a:solidFill>
        <a:latin typeface="+mn-lt"/>
        <a:ea typeface="+mn-ea"/>
        <a:cs typeface="+mn-cs"/>
      </a:defRPr>
    </a:lvl3pPr>
    <a:lvl4pPr marL="1632753" algn="l" defTabSz="1088502" rtl="0" eaLnBrk="1" latinLnBrk="0" hangingPunct="1">
      <a:defRPr sz="1400" kern="1200">
        <a:solidFill>
          <a:schemeClr val="tx1"/>
        </a:solidFill>
        <a:latin typeface="+mn-lt"/>
        <a:ea typeface="+mn-ea"/>
        <a:cs typeface="+mn-cs"/>
      </a:defRPr>
    </a:lvl4pPr>
    <a:lvl5pPr marL="2177004" algn="l" defTabSz="1088502" rtl="0" eaLnBrk="1" latinLnBrk="0" hangingPunct="1">
      <a:defRPr sz="1400" kern="1200">
        <a:solidFill>
          <a:schemeClr val="tx1"/>
        </a:solidFill>
        <a:latin typeface="+mn-lt"/>
        <a:ea typeface="+mn-ea"/>
        <a:cs typeface="+mn-cs"/>
      </a:defRPr>
    </a:lvl5pPr>
    <a:lvl6pPr marL="2721254" algn="l" defTabSz="1088502" rtl="0" eaLnBrk="1" latinLnBrk="0" hangingPunct="1">
      <a:defRPr sz="1400" kern="1200">
        <a:solidFill>
          <a:schemeClr val="tx1"/>
        </a:solidFill>
        <a:latin typeface="+mn-lt"/>
        <a:ea typeface="+mn-ea"/>
        <a:cs typeface="+mn-cs"/>
      </a:defRPr>
    </a:lvl6pPr>
    <a:lvl7pPr marL="3265505" algn="l" defTabSz="1088502" rtl="0" eaLnBrk="1" latinLnBrk="0" hangingPunct="1">
      <a:defRPr sz="1400" kern="1200">
        <a:solidFill>
          <a:schemeClr val="tx1"/>
        </a:solidFill>
        <a:latin typeface="+mn-lt"/>
        <a:ea typeface="+mn-ea"/>
        <a:cs typeface="+mn-cs"/>
      </a:defRPr>
    </a:lvl7pPr>
    <a:lvl8pPr marL="3809756" algn="l" defTabSz="1088502" rtl="0" eaLnBrk="1" latinLnBrk="0" hangingPunct="1">
      <a:defRPr sz="1400" kern="1200">
        <a:solidFill>
          <a:schemeClr val="tx1"/>
        </a:solidFill>
        <a:latin typeface="+mn-lt"/>
        <a:ea typeface="+mn-ea"/>
        <a:cs typeface="+mn-cs"/>
      </a:defRPr>
    </a:lvl8pPr>
    <a:lvl9pPr marL="4354007" algn="l" defTabSz="1088502"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1</a:t>
            </a:fld>
            <a:endParaRPr lang="zh-CN" altLang="en-US"/>
          </a:p>
        </p:txBody>
      </p:sp>
    </p:spTree>
    <p:extLst>
      <p:ext uri="{BB962C8B-B14F-4D97-AF65-F5344CB8AC3E}">
        <p14:creationId xmlns:p14="http://schemas.microsoft.com/office/powerpoint/2010/main" val="844363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r>
              <a:rPr lang="zh-CN" altLang="zh-CN" sz="1200" kern="1200" dirty="0" smtClean="0">
                <a:solidFill>
                  <a:schemeClr val="tx1"/>
                </a:solidFill>
                <a:latin typeface="+mn-lt"/>
                <a:ea typeface="+mn-ea"/>
                <a:cs typeface="+mn-cs"/>
              </a:rPr>
              <a:t>演示示例</a:t>
            </a:r>
            <a:r>
              <a:rPr lang="en-US" altLang="zh-CN" sz="1200" kern="1200" dirty="0" smtClean="0">
                <a:solidFill>
                  <a:schemeClr val="tx1"/>
                </a:solidFill>
                <a:latin typeface="+mn-lt"/>
                <a:ea typeface="+mn-ea"/>
                <a:cs typeface="+mn-cs"/>
              </a:rPr>
              <a:t>11</a:t>
            </a:r>
            <a:r>
              <a:rPr lang="zh-CN" altLang="zh-CN" sz="1200" kern="1200" dirty="0" smtClean="0">
                <a:solidFill>
                  <a:schemeClr val="tx1"/>
                </a:solidFill>
                <a:latin typeface="+mn-lt"/>
                <a:ea typeface="+mn-ea"/>
                <a:cs typeface="+mn-cs"/>
              </a:rPr>
              <a:t>：全局变量的使用</a:t>
            </a:r>
            <a:endParaRPr lang="en-US" altLang="zh-CN" dirty="0" smtClean="0"/>
          </a:p>
          <a:p>
            <a:r>
              <a:rPr lang="en-US" altLang="zh-CN" dirty="0" smtClean="0"/>
              <a:t>&lt;?</a:t>
            </a:r>
            <a:r>
              <a:rPr lang="en-US" altLang="zh-CN" dirty="0" err="1" smtClean="0"/>
              <a:t>php</a:t>
            </a:r>
            <a:endParaRPr lang="en-US" altLang="zh-CN" dirty="0" smtClean="0"/>
          </a:p>
          <a:p>
            <a:r>
              <a:rPr lang="en-US" altLang="zh-CN" dirty="0" smtClean="0"/>
              <a:t>    $a = 5; //</a:t>
            </a:r>
            <a:r>
              <a:rPr lang="zh-CN" altLang="en-US" dirty="0" smtClean="0"/>
              <a:t>全局变量</a:t>
            </a:r>
          </a:p>
          <a:p>
            <a:r>
              <a:rPr lang="zh-CN" altLang="en-US" dirty="0" smtClean="0"/>
              <a:t>    </a:t>
            </a:r>
            <a:r>
              <a:rPr lang="en-US" altLang="zh-CN" dirty="0" smtClean="0"/>
              <a:t>function test(){</a:t>
            </a:r>
          </a:p>
          <a:p>
            <a:r>
              <a:rPr lang="en-US" altLang="zh-CN" dirty="0" smtClean="0"/>
              <a:t>        global $a;</a:t>
            </a:r>
          </a:p>
          <a:p>
            <a:r>
              <a:rPr lang="en-US" altLang="zh-CN" dirty="0" smtClean="0"/>
              <a:t>       echo $a;</a:t>
            </a:r>
          </a:p>
          <a:p>
            <a:r>
              <a:rPr lang="en-US" altLang="zh-CN" dirty="0" smtClean="0"/>
              <a:t>    }</a:t>
            </a:r>
          </a:p>
          <a:p>
            <a:r>
              <a:rPr lang="en-US" altLang="zh-CN" dirty="0" smtClean="0"/>
              <a:t>    test();</a:t>
            </a:r>
          </a:p>
          <a:p>
            <a:r>
              <a:rPr lang="en-US" altLang="zh-CN" dirty="0" smtClean="0"/>
              <a:t>    echo $a;</a:t>
            </a:r>
          </a:p>
          <a:p>
            <a:r>
              <a:rPr lang="en-US" altLang="zh-CN" dirty="0" smtClean="0"/>
              <a:t>?&gt;</a:t>
            </a:r>
          </a:p>
          <a:p>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r>
              <a:rPr lang="zh-CN" altLang="zh-CN" sz="1200" kern="1200" dirty="0" smtClean="0">
                <a:solidFill>
                  <a:schemeClr val="tx1"/>
                </a:solidFill>
                <a:latin typeface="+mn-lt"/>
                <a:ea typeface="+mn-ea"/>
                <a:cs typeface="+mn-cs"/>
              </a:rPr>
              <a:t>演示示例</a:t>
            </a:r>
            <a:r>
              <a:rPr lang="en-US" altLang="zh-CN" sz="1200" kern="1200" dirty="0" smtClean="0">
                <a:solidFill>
                  <a:schemeClr val="tx1"/>
                </a:solidFill>
                <a:latin typeface="+mn-lt"/>
                <a:ea typeface="+mn-ea"/>
                <a:cs typeface="+mn-cs"/>
              </a:rPr>
              <a:t>12</a:t>
            </a:r>
            <a:r>
              <a:rPr lang="zh-CN" altLang="zh-CN" sz="1200" kern="1200" dirty="0" smtClean="0">
                <a:solidFill>
                  <a:schemeClr val="tx1"/>
                </a:solidFill>
                <a:latin typeface="+mn-lt"/>
                <a:ea typeface="+mn-ea"/>
                <a:cs typeface="+mn-cs"/>
              </a:rPr>
              <a:t>：利用</a:t>
            </a:r>
            <a:r>
              <a:rPr lang="en-US" altLang="zh-CN" sz="1200" kern="1200" dirty="0" smtClean="0">
                <a:solidFill>
                  <a:schemeClr val="tx1"/>
                </a:solidFill>
                <a:latin typeface="+mn-lt"/>
                <a:ea typeface="+mn-ea"/>
                <a:cs typeface="+mn-cs"/>
              </a:rPr>
              <a:t>$GLOBALS</a:t>
            </a:r>
            <a:r>
              <a:rPr lang="zh-CN" altLang="zh-CN" sz="1200" kern="1200" dirty="0" smtClean="0">
                <a:solidFill>
                  <a:schemeClr val="tx1"/>
                </a:solidFill>
                <a:latin typeface="+mn-lt"/>
                <a:ea typeface="+mn-ea"/>
                <a:cs typeface="+mn-cs"/>
              </a:rPr>
              <a:t>使用全局变量</a:t>
            </a:r>
            <a:endParaRPr lang="en-US" altLang="zh-CN" dirty="0" smtClean="0"/>
          </a:p>
          <a:p>
            <a:r>
              <a:rPr lang="en-US" altLang="zh-CN" dirty="0" smtClean="0"/>
              <a:t>&lt;?</a:t>
            </a:r>
            <a:r>
              <a:rPr lang="en-US" altLang="zh-CN" dirty="0" err="1" smtClean="0"/>
              <a:t>php</a:t>
            </a:r>
            <a:endParaRPr lang="en-US" altLang="zh-CN" dirty="0" smtClean="0"/>
          </a:p>
          <a:p>
            <a:r>
              <a:rPr lang="en-US" altLang="zh-CN" dirty="0" smtClean="0"/>
              <a:t>    $a = 5; //</a:t>
            </a:r>
            <a:r>
              <a:rPr lang="zh-CN" altLang="en-US" dirty="0" smtClean="0"/>
              <a:t>全局变量</a:t>
            </a:r>
          </a:p>
          <a:p>
            <a:r>
              <a:rPr lang="zh-CN" altLang="en-US" dirty="0" smtClean="0"/>
              <a:t>    </a:t>
            </a:r>
            <a:r>
              <a:rPr lang="en-US" altLang="zh-CN" dirty="0" smtClean="0"/>
              <a:t>function test(){</a:t>
            </a:r>
          </a:p>
          <a:p>
            <a:r>
              <a:rPr lang="en-US" altLang="zh-CN" dirty="0" smtClean="0"/>
              <a:t>       echo $GLOBALS['a'];</a:t>
            </a:r>
          </a:p>
          <a:p>
            <a:r>
              <a:rPr lang="en-US" altLang="zh-CN" dirty="0" smtClean="0"/>
              <a:t>    }</a:t>
            </a:r>
          </a:p>
          <a:p>
            <a:r>
              <a:rPr lang="en-US" altLang="zh-CN" dirty="0" smtClean="0"/>
              <a:t>    test();</a:t>
            </a:r>
          </a:p>
          <a:p>
            <a:r>
              <a:rPr lang="en-US" altLang="zh-CN" dirty="0" smtClean="0"/>
              <a:t>?&gt;</a:t>
            </a:r>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r>
              <a:rPr lang="en-US" altLang="zh-CN" dirty="0" smtClean="0">
                <a:solidFill>
                  <a:srgbClr val="FFFFFF"/>
                </a:solidFill>
                <a:latin typeface="黑体" pitchFamily="18" charset="0"/>
                <a:cs typeface="黑体" pitchFamily="18" charset="0"/>
              </a:rPr>
              <a:t>演示示例13</a:t>
            </a:r>
            <a:r>
              <a:rPr lang="zh-CN" altLang="zh-CN" dirty="0" smtClean="0">
                <a:solidFill>
                  <a:srgbClr val="FFFFFF"/>
                </a:solidFill>
                <a:latin typeface="黑体" pitchFamily="18" charset="0"/>
                <a:cs typeface="黑体" pitchFamily="18" charset="0"/>
              </a:rPr>
              <a:t>：</a:t>
            </a:r>
            <a:r>
              <a:rPr lang="zh-CN" altLang="en-US" dirty="0" smtClean="0">
                <a:solidFill>
                  <a:srgbClr val="FFFFFF"/>
                </a:solidFill>
                <a:latin typeface="黑体" pitchFamily="18" charset="0"/>
                <a:cs typeface="黑体" pitchFamily="18" charset="0"/>
              </a:rPr>
              <a:t>非静态变量与静态变量的区别</a:t>
            </a:r>
            <a:endParaRPr lang="en-US" altLang="zh-CN" dirty="0" smtClean="0"/>
          </a:p>
          <a:p>
            <a:r>
              <a:rPr lang="en-US" altLang="zh-CN" dirty="0" smtClean="0"/>
              <a:t>&lt;?</a:t>
            </a:r>
            <a:r>
              <a:rPr lang="en-US" altLang="zh-CN" dirty="0" err="1" smtClean="0"/>
              <a:t>php</a:t>
            </a:r>
            <a:endParaRPr lang="en-US" altLang="zh-CN" dirty="0" smtClean="0"/>
          </a:p>
          <a:p>
            <a:r>
              <a:rPr lang="en-US" altLang="zh-CN" dirty="0" smtClean="0"/>
              <a:t>    function test(){</a:t>
            </a:r>
          </a:p>
          <a:p>
            <a:r>
              <a:rPr lang="en-US" altLang="zh-CN" dirty="0" smtClean="0"/>
              <a:t>    	static $a = 5;  //</a:t>
            </a:r>
            <a:r>
              <a:rPr lang="zh-CN" altLang="en-US" dirty="0" smtClean="0"/>
              <a:t>静态变量</a:t>
            </a:r>
          </a:p>
          <a:p>
            <a:r>
              <a:rPr lang="zh-CN" altLang="en-US" dirty="0" smtClean="0"/>
              <a:t>    	</a:t>
            </a:r>
            <a:r>
              <a:rPr lang="en-US" altLang="zh-CN" dirty="0" smtClean="0"/>
              <a:t>$a++;</a:t>
            </a:r>
          </a:p>
          <a:p>
            <a:r>
              <a:rPr lang="en-US" altLang="zh-CN" dirty="0" smtClean="0"/>
              <a:t>    	echo $a;</a:t>
            </a:r>
          </a:p>
          <a:p>
            <a:r>
              <a:rPr lang="en-US" altLang="zh-CN" dirty="0" smtClean="0"/>
              <a:t>    }</a:t>
            </a:r>
          </a:p>
          <a:p>
            <a:r>
              <a:rPr lang="en-US" altLang="zh-CN" dirty="0" smtClean="0"/>
              <a:t>    test();</a:t>
            </a:r>
          </a:p>
          <a:p>
            <a:r>
              <a:rPr lang="en-US" altLang="zh-CN" dirty="0" smtClean="0"/>
              <a:t>    test();</a:t>
            </a:r>
          </a:p>
          <a:p>
            <a:r>
              <a:rPr lang="en-US" altLang="zh-CN" dirty="0" smtClean="0"/>
              <a:t>    test();</a:t>
            </a:r>
          </a:p>
          <a:p>
            <a:r>
              <a:rPr lang="en-US" altLang="zh-CN" dirty="0" smtClean="0"/>
              <a:t>?&gt;</a:t>
            </a:r>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13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r>
              <a:rPr lang="en-US" altLang="zh-CN" dirty="0" smtClean="0">
                <a:solidFill>
                  <a:srgbClr val="FFFFFF"/>
                </a:solidFill>
                <a:latin typeface="黑体" pitchFamily="18" charset="0"/>
                <a:cs typeface="黑体" pitchFamily="18" charset="0"/>
              </a:rPr>
              <a:t>演示示例14</a:t>
            </a:r>
            <a:r>
              <a:rPr lang="zh-CN" altLang="zh-CN" dirty="0" smtClean="0">
                <a:solidFill>
                  <a:srgbClr val="FFFFFF"/>
                </a:solidFill>
                <a:latin typeface="黑体" pitchFamily="18" charset="0"/>
                <a:cs typeface="黑体" pitchFamily="18" charset="0"/>
              </a:rPr>
              <a:t>：用递归函数实现计算</a:t>
            </a:r>
            <a:r>
              <a:rPr lang="en-US" altLang="zh-CN" dirty="0" smtClean="0">
                <a:solidFill>
                  <a:srgbClr val="FFFFFF"/>
                </a:solidFill>
                <a:latin typeface="黑体" pitchFamily="18" charset="0"/>
                <a:cs typeface="黑体" pitchFamily="18" charset="0"/>
              </a:rPr>
              <a:t>1~n</a:t>
            </a:r>
            <a:r>
              <a:rPr lang="zh-CN" altLang="zh-CN" dirty="0" smtClean="0">
                <a:solidFill>
                  <a:srgbClr val="FFFFFF"/>
                </a:solidFill>
                <a:latin typeface="黑体" pitchFamily="18" charset="0"/>
                <a:cs typeface="黑体" pitchFamily="18" charset="0"/>
              </a:rPr>
              <a:t>数字之和</a:t>
            </a:r>
            <a:endParaRPr lang="en-US" altLang="zh-CN" dirty="0" smtClean="0"/>
          </a:p>
          <a:p>
            <a:r>
              <a:rPr lang="en-US" altLang="zh-CN" dirty="0" smtClean="0"/>
              <a:t>&lt;?</a:t>
            </a:r>
            <a:r>
              <a:rPr lang="en-US" altLang="zh-CN" dirty="0" err="1" smtClean="0"/>
              <a:t>php</a:t>
            </a:r>
            <a:endParaRPr lang="en-US" altLang="zh-CN" dirty="0" smtClean="0"/>
          </a:p>
          <a:p>
            <a:r>
              <a:rPr lang="en-US" altLang="zh-CN" dirty="0" smtClean="0"/>
              <a:t>    // </a:t>
            </a:r>
            <a:r>
              <a:rPr lang="zh-CN" altLang="en-US" dirty="0" smtClean="0"/>
              <a:t>下面的函数使用递归实现 求</a:t>
            </a:r>
            <a:r>
              <a:rPr lang="en-US" altLang="zh-CN" dirty="0" smtClean="0"/>
              <a:t>1~n</a:t>
            </a:r>
            <a:r>
              <a:rPr lang="zh-CN" altLang="en-US" dirty="0" smtClean="0"/>
              <a:t>的和</a:t>
            </a:r>
          </a:p>
          <a:p>
            <a:r>
              <a:rPr lang="zh-CN" altLang="en-US" dirty="0" smtClean="0"/>
              <a:t>    </a:t>
            </a:r>
            <a:r>
              <a:rPr lang="en-US" altLang="zh-CN" dirty="0" smtClean="0"/>
              <a:t>function </a:t>
            </a:r>
            <a:r>
              <a:rPr lang="en-US" altLang="zh-CN" dirty="0" err="1" smtClean="0"/>
              <a:t>getSum</a:t>
            </a:r>
            <a:r>
              <a:rPr lang="en-US" altLang="zh-CN" dirty="0" smtClean="0"/>
              <a:t>($n) {</a:t>
            </a:r>
          </a:p>
          <a:p>
            <a:r>
              <a:rPr lang="en-US" altLang="zh-CN" dirty="0" smtClean="0"/>
              <a:t>    	// </a:t>
            </a:r>
            <a:r>
              <a:rPr lang="zh-CN" altLang="en-US" dirty="0" smtClean="0"/>
              <a:t>满足条件，递归结束</a:t>
            </a:r>
          </a:p>
          <a:p>
            <a:r>
              <a:rPr lang="zh-CN" altLang="en-US" dirty="0" smtClean="0"/>
              <a:t>    	</a:t>
            </a:r>
            <a:r>
              <a:rPr lang="en-US" altLang="zh-CN" dirty="0" smtClean="0"/>
              <a:t>if ($n == 1) {</a:t>
            </a:r>
          </a:p>
          <a:p>
            <a:r>
              <a:rPr lang="en-US" altLang="zh-CN" dirty="0" smtClean="0"/>
              <a:t>    		return 1;</a:t>
            </a:r>
          </a:p>
          <a:p>
            <a:r>
              <a:rPr lang="en-US" altLang="zh-CN" dirty="0" smtClean="0"/>
              <a:t>    	}</a:t>
            </a:r>
          </a:p>
          <a:p>
            <a:r>
              <a:rPr lang="en-US" altLang="zh-CN" dirty="0" smtClean="0"/>
              <a:t>    	$temp = </a:t>
            </a:r>
            <a:r>
              <a:rPr lang="en-US" altLang="zh-CN" dirty="0" err="1" smtClean="0"/>
              <a:t>getSum</a:t>
            </a:r>
            <a:r>
              <a:rPr lang="en-US" altLang="zh-CN" dirty="0" smtClean="0"/>
              <a:t>($n - 1);</a:t>
            </a:r>
          </a:p>
          <a:p>
            <a:r>
              <a:rPr lang="en-US" altLang="zh-CN" dirty="0" smtClean="0"/>
              <a:t>    	return $temp + $n;</a:t>
            </a:r>
          </a:p>
          <a:p>
            <a:r>
              <a:rPr lang="en-US" altLang="zh-CN" dirty="0" smtClean="0"/>
              <a:t>    }</a:t>
            </a:r>
          </a:p>
          <a:p>
            <a:r>
              <a:rPr lang="en-US" altLang="zh-CN" dirty="0" smtClean="0"/>
              <a:t>     // </a:t>
            </a:r>
            <a:r>
              <a:rPr lang="zh-CN" altLang="en-US" dirty="0" smtClean="0"/>
              <a:t>调用递归函数，打印出</a:t>
            </a:r>
            <a:r>
              <a:rPr lang="en-US" altLang="zh-CN" dirty="0" smtClean="0"/>
              <a:t>1~4</a:t>
            </a:r>
            <a:r>
              <a:rPr lang="zh-CN" altLang="en-US" dirty="0" smtClean="0"/>
              <a:t>的和</a:t>
            </a:r>
          </a:p>
          <a:p>
            <a:r>
              <a:rPr lang="zh-CN" altLang="en-US" dirty="0" smtClean="0"/>
              <a:t>    </a:t>
            </a:r>
            <a:r>
              <a:rPr lang="en-US" altLang="zh-CN" dirty="0" smtClean="0"/>
              <a:t>echo "sum = ".</a:t>
            </a:r>
            <a:r>
              <a:rPr lang="en-US" altLang="zh-CN" dirty="0" err="1" smtClean="0"/>
              <a:t>getSum</a:t>
            </a:r>
            <a:r>
              <a:rPr lang="en-US" altLang="zh-CN" dirty="0" smtClean="0"/>
              <a:t>(10);</a:t>
            </a:r>
          </a:p>
          <a:p>
            <a:r>
              <a:rPr lang="en-US" altLang="zh-CN" dirty="0" smtClean="0"/>
              <a:t>?&gt;</a:t>
            </a:r>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14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15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FFFF"/>
                </a:solidFill>
                <a:latin typeface="黑体" pitchFamily="18" charset="0"/>
                <a:cs typeface="黑体" pitchFamily="18" charset="0"/>
              </a:rPr>
              <a:t>演示示例19：explode</a:t>
            </a:r>
            <a:endParaRPr lang="en-US" altLang="zh-CN" dirty="0" smtClean="0"/>
          </a:p>
          <a:p>
            <a:r>
              <a:rPr lang="en-US" altLang="zh-CN" dirty="0" smtClean="0"/>
              <a:t>&lt;?</a:t>
            </a:r>
            <a:r>
              <a:rPr lang="en-US" altLang="zh-CN" dirty="0" err="1" smtClean="0"/>
              <a:t>php</a:t>
            </a:r>
            <a:endParaRPr lang="en-US" altLang="zh-CN" dirty="0" smtClean="0"/>
          </a:p>
          <a:p>
            <a:r>
              <a:rPr lang="en-US" altLang="zh-CN" dirty="0" smtClean="0"/>
              <a:t>    // //</a:t>
            </a:r>
            <a:r>
              <a:rPr lang="zh-CN" altLang="en-US" dirty="0" smtClean="0"/>
              <a:t>定义字符串</a:t>
            </a:r>
            <a:r>
              <a:rPr lang="en-US" altLang="zh-CN" dirty="0" smtClean="0"/>
              <a:t>$</a:t>
            </a:r>
            <a:r>
              <a:rPr lang="en-US" altLang="zh-CN" dirty="0" err="1" smtClean="0"/>
              <a:t>str</a:t>
            </a:r>
            <a:endParaRPr lang="en-US" altLang="zh-CN" dirty="0" smtClean="0"/>
          </a:p>
          <a:p>
            <a:r>
              <a:rPr lang="en-US" altLang="zh-CN" dirty="0" smtClean="0"/>
              <a:t>    $</a:t>
            </a:r>
            <a:r>
              <a:rPr lang="en-US" altLang="zh-CN" dirty="0" err="1" smtClean="0"/>
              <a:t>str</a:t>
            </a:r>
            <a:r>
              <a:rPr lang="en-US" altLang="zh-CN" dirty="0" smtClean="0"/>
              <a:t> = "</a:t>
            </a:r>
            <a:r>
              <a:rPr lang="en-US" altLang="zh-CN" dirty="0" err="1" smtClean="0"/>
              <a:t>apple,pear,banana,orange</a:t>
            </a:r>
            <a:r>
              <a:rPr lang="en-US" altLang="zh-CN" dirty="0" smtClean="0"/>
              <a:t>";</a:t>
            </a:r>
          </a:p>
          <a:p>
            <a:r>
              <a:rPr lang="en-US" altLang="zh-CN" dirty="0" smtClean="0"/>
              <a:t>    // //</a:t>
            </a:r>
            <a:r>
              <a:rPr lang="zh-CN" altLang="en-US" dirty="0" smtClean="0"/>
              <a:t>用逗号对</a:t>
            </a:r>
            <a:r>
              <a:rPr lang="en-US" altLang="zh-CN" dirty="0" smtClean="0"/>
              <a:t>$</a:t>
            </a:r>
            <a:r>
              <a:rPr lang="en-US" altLang="zh-CN" dirty="0" err="1" smtClean="0"/>
              <a:t>str</a:t>
            </a:r>
            <a:r>
              <a:rPr lang="zh-CN" altLang="en-US" dirty="0" smtClean="0"/>
              <a:t>字符串进行分割</a:t>
            </a:r>
          </a:p>
          <a:p>
            <a:r>
              <a:rPr lang="zh-CN" altLang="en-US" dirty="0" smtClean="0"/>
              <a:t>    </a:t>
            </a:r>
            <a:r>
              <a:rPr lang="en-US" altLang="zh-CN" dirty="0" smtClean="0"/>
              <a:t>$</a:t>
            </a:r>
            <a:r>
              <a:rPr lang="en-US" altLang="zh-CN" dirty="0" err="1" smtClean="0"/>
              <a:t>arr</a:t>
            </a:r>
            <a:r>
              <a:rPr lang="en-US" altLang="zh-CN" dirty="0" smtClean="0"/>
              <a:t> = explode(",",$</a:t>
            </a:r>
            <a:r>
              <a:rPr lang="en-US" altLang="zh-CN" dirty="0" err="1" smtClean="0"/>
              <a:t>str</a:t>
            </a:r>
            <a:r>
              <a:rPr lang="en-US" altLang="zh-CN" dirty="0" smtClean="0"/>
              <a:t>);</a:t>
            </a:r>
          </a:p>
          <a:p>
            <a:r>
              <a:rPr lang="en-US" altLang="zh-CN" dirty="0" smtClean="0"/>
              <a:t>    echo "</a:t>
            </a:r>
            <a:r>
              <a:rPr lang="zh-CN" altLang="en-US" dirty="0" smtClean="0"/>
              <a:t>第一次分割的结果为：</a:t>
            </a:r>
            <a:r>
              <a:rPr lang="en-US" altLang="zh-CN" dirty="0" smtClean="0"/>
              <a:t>";</a:t>
            </a:r>
          </a:p>
          <a:p>
            <a:r>
              <a:rPr lang="en-US" altLang="zh-CN" dirty="0" smtClean="0"/>
              <a:t>    // //</a:t>
            </a:r>
            <a:r>
              <a:rPr lang="zh-CN" altLang="en-US" dirty="0" smtClean="0"/>
              <a:t>输出数组中的元素</a:t>
            </a:r>
          </a:p>
          <a:p>
            <a:r>
              <a:rPr lang="zh-CN" altLang="en-US" dirty="0" smtClean="0"/>
              <a:t>    </a:t>
            </a:r>
            <a:r>
              <a:rPr lang="en-US" altLang="zh-CN" dirty="0" err="1" smtClean="0"/>
              <a:t>print_r</a:t>
            </a:r>
            <a:r>
              <a:rPr lang="en-US" altLang="zh-CN" dirty="0" smtClean="0"/>
              <a:t>($</a:t>
            </a:r>
            <a:r>
              <a:rPr lang="en-US" altLang="zh-CN" dirty="0" err="1" smtClean="0"/>
              <a:t>arr</a:t>
            </a:r>
            <a:r>
              <a:rPr lang="en-US" altLang="zh-CN" dirty="0" smtClean="0"/>
              <a:t>);</a:t>
            </a:r>
          </a:p>
          <a:p>
            <a:r>
              <a:rPr lang="en-US" altLang="zh-CN" dirty="0" smtClean="0"/>
              <a:t>    echo "&lt;</a:t>
            </a:r>
            <a:r>
              <a:rPr lang="en-US" altLang="zh-CN" dirty="0" err="1" smtClean="0"/>
              <a:t>br</a:t>
            </a:r>
            <a:r>
              <a:rPr lang="en-US" altLang="zh-CN" dirty="0" smtClean="0"/>
              <a:t>&gt;";</a:t>
            </a:r>
          </a:p>
          <a:p>
            <a:r>
              <a:rPr lang="en-US" altLang="zh-CN" dirty="0" smtClean="0"/>
              <a:t>    // //</a:t>
            </a:r>
            <a:r>
              <a:rPr lang="zh-CN" altLang="en-US" dirty="0" smtClean="0"/>
              <a:t>用逗号对</a:t>
            </a:r>
            <a:r>
              <a:rPr lang="en-US" altLang="zh-CN" dirty="0" smtClean="0"/>
              <a:t>$</a:t>
            </a:r>
            <a:r>
              <a:rPr lang="en-US" altLang="zh-CN" dirty="0" err="1" smtClean="0"/>
              <a:t>str</a:t>
            </a:r>
            <a:r>
              <a:rPr lang="zh-CN" altLang="en-US" dirty="0" smtClean="0"/>
              <a:t>字符串进行分割，限制返回字符串个数为</a:t>
            </a:r>
            <a:r>
              <a:rPr lang="en-US" altLang="zh-CN" dirty="0" smtClean="0"/>
              <a:t>2</a:t>
            </a:r>
          </a:p>
          <a:p>
            <a:r>
              <a:rPr lang="en-US" altLang="zh-CN" dirty="0" smtClean="0"/>
              <a:t>    $</a:t>
            </a:r>
            <a:r>
              <a:rPr lang="en-US" altLang="zh-CN" dirty="0" err="1" smtClean="0"/>
              <a:t>arr</a:t>
            </a:r>
            <a:r>
              <a:rPr lang="en-US" altLang="zh-CN" dirty="0" smtClean="0"/>
              <a:t> = explode(",",$str,2);</a:t>
            </a:r>
          </a:p>
          <a:p>
            <a:r>
              <a:rPr lang="en-US" altLang="zh-CN" dirty="0" smtClean="0"/>
              <a:t>    echo "</a:t>
            </a:r>
            <a:r>
              <a:rPr lang="zh-CN" altLang="en-US" dirty="0" smtClean="0"/>
              <a:t>第二次分割的结果为：</a:t>
            </a:r>
            <a:r>
              <a:rPr lang="en-US" altLang="zh-CN" dirty="0" smtClean="0"/>
              <a:t>";</a:t>
            </a:r>
          </a:p>
          <a:p>
            <a:r>
              <a:rPr lang="en-US" altLang="zh-CN" dirty="0" smtClean="0"/>
              <a:t>    </a:t>
            </a:r>
            <a:r>
              <a:rPr lang="en-US" altLang="zh-CN" dirty="0" err="1" smtClean="0"/>
              <a:t>print_r</a:t>
            </a:r>
            <a:r>
              <a:rPr lang="en-US" altLang="zh-CN" dirty="0" smtClean="0"/>
              <a:t>($</a:t>
            </a:r>
            <a:r>
              <a:rPr lang="en-US" altLang="zh-CN" dirty="0" err="1" smtClean="0"/>
              <a:t>arr</a:t>
            </a:r>
            <a:r>
              <a:rPr lang="en-US" altLang="zh-CN" dirty="0" smtClean="0"/>
              <a:t>);</a:t>
            </a:r>
          </a:p>
          <a:p>
            <a:r>
              <a:rPr lang="en-US" altLang="zh-CN" dirty="0" smtClean="0"/>
              <a:t>?&gt;</a:t>
            </a:r>
          </a:p>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26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FFFF"/>
                </a:solidFill>
                <a:latin typeface="黑体" pitchFamily="18" charset="0"/>
                <a:cs typeface="黑体" pitchFamily="18" charset="0"/>
              </a:rPr>
              <a:t>演示示例20：implode</a:t>
            </a:r>
            <a:endParaRPr lang="en-US" altLang="zh-CN" dirty="0" smtClean="0"/>
          </a:p>
          <a:p>
            <a:r>
              <a:rPr lang="en-US" altLang="zh-CN" dirty="0" smtClean="0"/>
              <a:t>&lt;?</a:t>
            </a:r>
            <a:r>
              <a:rPr lang="en-US" altLang="zh-CN" dirty="0" err="1" smtClean="0"/>
              <a:t>php</a:t>
            </a:r>
            <a:endParaRPr lang="en-US" altLang="zh-CN" dirty="0" smtClean="0"/>
          </a:p>
          <a:p>
            <a:r>
              <a:rPr lang="en-US" altLang="zh-CN" dirty="0" smtClean="0"/>
              <a:t>    // //</a:t>
            </a:r>
            <a:r>
              <a:rPr lang="zh-CN" altLang="en-US" dirty="0" smtClean="0"/>
              <a:t>定义并初始化一个数组</a:t>
            </a:r>
          </a:p>
          <a:p>
            <a:r>
              <a:rPr lang="zh-CN" altLang="en-US" dirty="0" smtClean="0"/>
              <a:t>    </a:t>
            </a:r>
            <a:r>
              <a:rPr lang="en-US" altLang="zh-CN" dirty="0" smtClean="0"/>
              <a:t>$</a:t>
            </a:r>
            <a:r>
              <a:rPr lang="en-US" altLang="zh-CN" dirty="0" err="1" smtClean="0"/>
              <a:t>fruit_arr</a:t>
            </a:r>
            <a:r>
              <a:rPr lang="en-US" altLang="zh-CN" dirty="0" smtClean="0"/>
              <a:t> = array("</a:t>
            </a:r>
            <a:r>
              <a:rPr lang="en-US" altLang="zh-CN" dirty="0" err="1" smtClean="0"/>
              <a:t>apple","pear","banana","orange</a:t>
            </a:r>
            <a:r>
              <a:rPr lang="en-US" altLang="zh-CN" dirty="0" smtClean="0"/>
              <a:t>");</a:t>
            </a:r>
          </a:p>
          <a:p>
            <a:r>
              <a:rPr lang="en-US" altLang="zh-CN" dirty="0" smtClean="0"/>
              <a:t>    // //</a:t>
            </a:r>
            <a:r>
              <a:rPr lang="zh-CN" altLang="en-US" dirty="0" smtClean="0"/>
              <a:t>通过“</a:t>
            </a:r>
            <a:r>
              <a:rPr lang="en-US" altLang="zh-CN" dirty="0" smtClean="0"/>
              <a:t>&amp;”</a:t>
            </a:r>
            <a:r>
              <a:rPr lang="zh-CN" altLang="en-US" dirty="0" smtClean="0"/>
              <a:t>符将数组中的元素拼接起来</a:t>
            </a:r>
          </a:p>
          <a:p>
            <a:r>
              <a:rPr lang="zh-CN" altLang="en-US" dirty="0" smtClean="0"/>
              <a:t>    </a:t>
            </a:r>
            <a:r>
              <a:rPr lang="en-US" altLang="zh-CN" dirty="0" smtClean="0"/>
              <a:t>$</a:t>
            </a:r>
            <a:r>
              <a:rPr lang="en-US" altLang="zh-CN" dirty="0" err="1" smtClean="0"/>
              <a:t>fruit_str</a:t>
            </a:r>
            <a:r>
              <a:rPr lang="en-US" altLang="zh-CN" dirty="0" smtClean="0"/>
              <a:t> = implode("&amp;",$</a:t>
            </a:r>
            <a:r>
              <a:rPr lang="en-US" altLang="zh-CN" dirty="0" err="1" smtClean="0"/>
              <a:t>fruit_arr</a:t>
            </a:r>
            <a:r>
              <a:rPr lang="en-US" altLang="zh-CN" dirty="0" smtClean="0"/>
              <a:t>);</a:t>
            </a:r>
          </a:p>
          <a:p>
            <a:r>
              <a:rPr lang="en-US" altLang="zh-CN" dirty="0" smtClean="0"/>
              <a:t>    // //</a:t>
            </a:r>
            <a:r>
              <a:rPr lang="zh-CN" altLang="en-US" dirty="0" smtClean="0"/>
              <a:t>输出新生成的字符串</a:t>
            </a:r>
          </a:p>
          <a:p>
            <a:r>
              <a:rPr lang="zh-CN" altLang="en-US" dirty="0" smtClean="0"/>
              <a:t>    </a:t>
            </a:r>
            <a:r>
              <a:rPr lang="en-US" altLang="zh-CN" dirty="0" smtClean="0"/>
              <a:t>echo "</a:t>
            </a:r>
            <a:r>
              <a:rPr lang="en-US" altLang="zh-CN" dirty="0" err="1" smtClean="0"/>
              <a:t>fruit_str</a:t>
            </a:r>
            <a:r>
              <a:rPr lang="en-US" altLang="zh-CN" dirty="0" smtClean="0"/>
              <a:t> = ".$</a:t>
            </a:r>
            <a:r>
              <a:rPr lang="en-US" altLang="zh-CN" dirty="0" err="1" smtClean="0"/>
              <a:t>fruit_str</a:t>
            </a:r>
            <a:r>
              <a:rPr lang="en-US" altLang="zh-CN" dirty="0" smtClean="0"/>
              <a:t> ;</a:t>
            </a:r>
          </a:p>
          <a:p>
            <a:r>
              <a:rPr lang="en-US" altLang="zh-CN" dirty="0" smtClean="0"/>
              <a:t>?&gt;</a:t>
            </a:r>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27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28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FFFF"/>
                </a:solidFill>
                <a:latin typeface="黑体" pitchFamily="18" charset="0"/>
                <a:cs typeface="黑体" pitchFamily="18" charset="0"/>
              </a:rPr>
              <a:t>演示示例22</a:t>
            </a:r>
            <a:r>
              <a:rPr lang="zh-CN" altLang="en-US" dirty="0" smtClean="0">
                <a:solidFill>
                  <a:srgbClr val="FFFFFF"/>
                </a:solidFill>
                <a:latin typeface="黑体" pitchFamily="18" charset="0"/>
                <a:cs typeface="黑体" pitchFamily="18" charset="0"/>
              </a:rPr>
              <a:t>：</a:t>
            </a:r>
            <a:r>
              <a:rPr lang="en-US" altLang="zh-CN" dirty="0" err="1" smtClean="0">
                <a:solidFill>
                  <a:srgbClr val="FFFFFF"/>
                </a:solidFill>
                <a:latin typeface="黑体" pitchFamily="18" charset="0"/>
                <a:cs typeface="黑体" pitchFamily="18" charset="0"/>
              </a:rPr>
              <a:t>str_replace</a:t>
            </a:r>
            <a:endParaRPr lang="en-US" altLang="zh-CN" dirty="0" smtClean="0"/>
          </a:p>
          <a:p>
            <a:r>
              <a:rPr lang="en-US" altLang="zh-CN" dirty="0" smtClean="0"/>
              <a:t>&lt;?</a:t>
            </a:r>
            <a:r>
              <a:rPr lang="en-US" altLang="zh-CN" dirty="0" err="1" smtClean="0"/>
              <a:t>php</a:t>
            </a:r>
            <a:endParaRPr lang="en-US" altLang="zh-CN" dirty="0" smtClean="0"/>
          </a:p>
          <a:p>
            <a:r>
              <a:rPr lang="en-US" altLang="zh-CN" dirty="0" smtClean="0"/>
              <a:t>    //</a:t>
            </a:r>
            <a:r>
              <a:rPr lang="zh-CN" altLang="en-US" dirty="0" smtClean="0"/>
              <a:t>字符串替换</a:t>
            </a:r>
          </a:p>
          <a:p>
            <a:r>
              <a:rPr lang="zh-CN" altLang="en-US" dirty="0" smtClean="0"/>
              <a:t>    </a:t>
            </a:r>
            <a:r>
              <a:rPr lang="en-US" altLang="zh-CN" dirty="0" smtClean="0"/>
              <a:t>$str1 = "I like play football, and he is also like play football";</a:t>
            </a:r>
          </a:p>
          <a:p>
            <a:r>
              <a:rPr lang="en-US" altLang="zh-CN" dirty="0" smtClean="0"/>
              <a:t>    $str2 = "basketball";</a:t>
            </a:r>
          </a:p>
          <a:p>
            <a:r>
              <a:rPr lang="en-US" altLang="zh-CN" dirty="0" smtClean="0"/>
              <a:t>    echo "</a:t>
            </a:r>
            <a:r>
              <a:rPr lang="zh-CN" altLang="en-US" dirty="0" smtClean="0"/>
              <a:t>替换前字符串为：</a:t>
            </a:r>
            <a:r>
              <a:rPr lang="en-US" altLang="zh-CN" dirty="0" smtClean="0"/>
              <a:t>".$str1."&lt;</a:t>
            </a:r>
            <a:r>
              <a:rPr lang="en-US" altLang="zh-CN" dirty="0" err="1" smtClean="0"/>
              <a:t>br</a:t>
            </a:r>
            <a:r>
              <a:rPr lang="en-US" altLang="zh-CN" dirty="0" smtClean="0"/>
              <a:t>&gt;";</a:t>
            </a:r>
          </a:p>
          <a:p>
            <a:r>
              <a:rPr lang="en-US" altLang="zh-CN" dirty="0" smtClean="0"/>
              <a:t>    $</a:t>
            </a:r>
            <a:r>
              <a:rPr lang="en-US" altLang="zh-CN" dirty="0" err="1" smtClean="0"/>
              <a:t>str</a:t>
            </a:r>
            <a:r>
              <a:rPr lang="en-US" altLang="zh-CN" dirty="0" smtClean="0"/>
              <a:t> = </a:t>
            </a:r>
            <a:r>
              <a:rPr lang="en-US" altLang="zh-CN" dirty="0" err="1" smtClean="0"/>
              <a:t>str_replace</a:t>
            </a:r>
            <a:r>
              <a:rPr lang="en-US" altLang="zh-CN" dirty="0" smtClean="0"/>
              <a:t>("football",$str2,$str1,$count);</a:t>
            </a:r>
          </a:p>
          <a:p>
            <a:r>
              <a:rPr lang="en-US" altLang="zh-CN" dirty="0" smtClean="0"/>
              <a:t>    echo "</a:t>
            </a:r>
            <a:r>
              <a:rPr lang="zh-CN" altLang="en-US" dirty="0" smtClean="0"/>
              <a:t>替换后字符串为：</a:t>
            </a:r>
            <a:r>
              <a:rPr lang="en-US" altLang="zh-CN" dirty="0" smtClean="0"/>
              <a:t>".$str."&lt;</a:t>
            </a:r>
            <a:r>
              <a:rPr lang="en-US" altLang="zh-CN" dirty="0" err="1" smtClean="0"/>
              <a:t>br</a:t>
            </a:r>
            <a:r>
              <a:rPr lang="en-US" altLang="zh-CN" dirty="0" smtClean="0"/>
              <a:t>&gt;";</a:t>
            </a:r>
          </a:p>
          <a:p>
            <a:r>
              <a:rPr lang="en-US" altLang="zh-CN" dirty="0" smtClean="0"/>
              <a:t>    echo "</a:t>
            </a:r>
            <a:r>
              <a:rPr lang="zh-CN" altLang="en-US" dirty="0" smtClean="0"/>
              <a:t>字符串中</a:t>
            </a:r>
            <a:r>
              <a:rPr lang="en-US" altLang="zh-CN" dirty="0" smtClean="0"/>
              <a:t>football</a:t>
            </a:r>
            <a:r>
              <a:rPr lang="zh-CN" altLang="en-US" dirty="0" smtClean="0"/>
              <a:t>被替换的次数为</a:t>
            </a:r>
            <a:r>
              <a:rPr lang="en-US" altLang="zh-CN" dirty="0" smtClean="0"/>
              <a:t>".$count."&lt;</a:t>
            </a:r>
            <a:r>
              <a:rPr lang="en-US" altLang="zh-CN" dirty="0" err="1" smtClean="0"/>
              <a:t>br</a:t>
            </a:r>
            <a:r>
              <a:rPr lang="en-US" altLang="zh-CN" dirty="0" smtClean="0"/>
              <a:t>&gt;";</a:t>
            </a:r>
          </a:p>
          <a:p>
            <a:r>
              <a:rPr lang="en-US" altLang="zh-CN" dirty="0" smtClean="0"/>
              <a:t>?&gt;</a:t>
            </a:r>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29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30</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FFFF"/>
                </a:solidFill>
                <a:latin typeface="黑体" pitchFamily="18" charset="0"/>
                <a:cs typeface="黑体" pitchFamily="18" charset="0"/>
              </a:rPr>
              <a:t>演示示例24</a:t>
            </a:r>
            <a:r>
              <a:rPr lang="zh-CN" altLang="en-US" dirty="0" smtClean="0">
                <a:solidFill>
                  <a:srgbClr val="FFFFFF"/>
                </a:solidFill>
                <a:latin typeface="黑体" pitchFamily="18" charset="0"/>
                <a:cs typeface="黑体" pitchFamily="18" charset="0"/>
              </a:rPr>
              <a:t>：</a:t>
            </a:r>
            <a:r>
              <a:rPr lang="en-US" altLang="zh-CN" dirty="0" err="1" smtClean="0">
                <a:solidFill>
                  <a:srgbClr val="FFFFFF"/>
                </a:solidFill>
                <a:latin typeface="黑体" pitchFamily="18" charset="0"/>
                <a:cs typeface="黑体" pitchFamily="18" charset="0"/>
              </a:rPr>
              <a:t>substr</a:t>
            </a:r>
            <a:endParaRPr lang="zh-CN" altLang="en-US" dirty="0" smtClean="0">
              <a:solidFill>
                <a:srgbClr val="FFFFFF"/>
              </a:solidFill>
              <a:latin typeface="黑体" pitchFamily="18" charset="0"/>
              <a:cs typeface="黑体" pitchFamily="18" charset="0"/>
            </a:endParaRPr>
          </a:p>
          <a:p>
            <a:r>
              <a:rPr lang="en-US" altLang="zh-CN" dirty="0" smtClean="0"/>
              <a:t>&lt;?</a:t>
            </a:r>
            <a:r>
              <a:rPr lang="en-US" altLang="zh-CN" dirty="0" err="1" smtClean="0"/>
              <a:t>php</a:t>
            </a:r>
            <a:endParaRPr lang="en-US" altLang="zh-CN" dirty="0" smtClean="0"/>
          </a:p>
          <a:p>
            <a:r>
              <a:rPr lang="en-US" altLang="zh-CN" dirty="0" smtClean="0"/>
              <a:t>    $</a:t>
            </a:r>
            <a:r>
              <a:rPr lang="en-US" altLang="zh-CN" dirty="0" err="1" smtClean="0"/>
              <a:t>str</a:t>
            </a:r>
            <a:r>
              <a:rPr lang="en-US" altLang="zh-CN" dirty="0" smtClean="0"/>
              <a:t> = "This is a string";</a:t>
            </a:r>
          </a:p>
          <a:p>
            <a:r>
              <a:rPr lang="en-US" altLang="zh-CN" dirty="0" smtClean="0"/>
              <a:t>    //</a:t>
            </a:r>
            <a:r>
              <a:rPr lang="zh-CN" altLang="en-US" dirty="0" smtClean="0"/>
              <a:t>从第一个字符开始，截取</a:t>
            </a:r>
            <a:r>
              <a:rPr lang="en-US" altLang="zh-CN" dirty="0" smtClean="0"/>
              <a:t>4</a:t>
            </a:r>
            <a:r>
              <a:rPr lang="zh-CN" altLang="en-US" dirty="0" smtClean="0"/>
              <a:t>个字符</a:t>
            </a:r>
          </a:p>
          <a:p>
            <a:r>
              <a:rPr lang="zh-CN" altLang="en-US" dirty="0" smtClean="0"/>
              <a:t>    </a:t>
            </a:r>
            <a:r>
              <a:rPr lang="en-US" altLang="zh-CN" dirty="0" smtClean="0"/>
              <a:t>$str1 = </a:t>
            </a:r>
            <a:r>
              <a:rPr lang="en-US" altLang="zh-CN" dirty="0" err="1" smtClean="0"/>
              <a:t>substr</a:t>
            </a:r>
            <a:r>
              <a:rPr lang="en-US" altLang="zh-CN" dirty="0" smtClean="0"/>
              <a:t>($str,0,4);</a:t>
            </a:r>
          </a:p>
          <a:p>
            <a:r>
              <a:rPr lang="en-US" altLang="zh-CN" dirty="0" smtClean="0"/>
              <a:t>    //</a:t>
            </a:r>
            <a:r>
              <a:rPr lang="zh-CN" altLang="en-US" dirty="0" smtClean="0"/>
              <a:t>从第一个字符开始截取，直到字符串的末尾</a:t>
            </a:r>
          </a:p>
          <a:p>
            <a:r>
              <a:rPr lang="zh-CN" altLang="en-US" dirty="0" smtClean="0"/>
              <a:t>    </a:t>
            </a:r>
            <a:r>
              <a:rPr lang="en-US" altLang="zh-CN" dirty="0" smtClean="0"/>
              <a:t>$str2 = </a:t>
            </a:r>
            <a:r>
              <a:rPr lang="en-US" altLang="zh-CN" dirty="0" err="1" smtClean="0"/>
              <a:t>substr</a:t>
            </a:r>
            <a:r>
              <a:rPr lang="en-US" altLang="zh-CN" dirty="0" smtClean="0"/>
              <a:t>($str,0);</a:t>
            </a:r>
          </a:p>
          <a:p>
            <a:r>
              <a:rPr lang="en-US" altLang="zh-CN" dirty="0" smtClean="0"/>
              <a:t>    //</a:t>
            </a:r>
            <a:r>
              <a:rPr lang="zh-CN" altLang="en-US" dirty="0" smtClean="0"/>
              <a:t>从第一个字符开始截取，直到字符串末端第</a:t>
            </a:r>
            <a:r>
              <a:rPr lang="en-US" altLang="zh-CN" dirty="0" smtClean="0"/>
              <a:t>4</a:t>
            </a:r>
            <a:r>
              <a:rPr lang="zh-CN" altLang="en-US" dirty="0" smtClean="0"/>
              <a:t>个字符</a:t>
            </a:r>
          </a:p>
          <a:p>
            <a:r>
              <a:rPr lang="zh-CN" altLang="en-US" dirty="0" smtClean="0"/>
              <a:t>    </a:t>
            </a:r>
            <a:r>
              <a:rPr lang="en-US" altLang="zh-CN" dirty="0" smtClean="0"/>
              <a:t>$str3 = </a:t>
            </a:r>
            <a:r>
              <a:rPr lang="en-US" altLang="zh-CN" dirty="0" err="1" smtClean="0"/>
              <a:t>substr</a:t>
            </a:r>
            <a:r>
              <a:rPr lang="en-US" altLang="zh-CN" dirty="0" smtClean="0"/>
              <a:t>($str,0,-4);</a:t>
            </a:r>
          </a:p>
          <a:p>
            <a:r>
              <a:rPr lang="en-US" altLang="zh-CN" dirty="0" smtClean="0"/>
              <a:t>    //</a:t>
            </a:r>
            <a:r>
              <a:rPr lang="zh-CN" altLang="en-US" dirty="0" smtClean="0"/>
              <a:t>从字符串末端返回</a:t>
            </a:r>
            <a:r>
              <a:rPr lang="en-US" altLang="zh-CN" dirty="0" smtClean="0"/>
              <a:t>1</a:t>
            </a:r>
            <a:r>
              <a:rPr lang="zh-CN" altLang="en-US" dirty="0" smtClean="0"/>
              <a:t>个字符</a:t>
            </a:r>
          </a:p>
          <a:p>
            <a:r>
              <a:rPr lang="zh-CN" altLang="en-US" dirty="0" smtClean="0"/>
              <a:t>    </a:t>
            </a:r>
            <a:r>
              <a:rPr lang="en-US" altLang="zh-CN" dirty="0" smtClean="0"/>
              <a:t>$str4 = </a:t>
            </a:r>
            <a:r>
              <a:rPr lang="en-US" altLang="zh-CN" dirty="0" err="1" smtClean="0"/>
              <a:t>substr</a:t>
            </a:r>
            <a:r>
              <a:rPr lang="en-US" altLang="zh-CN" dirty="0" smtClean="0"/>
              <a:t>($str,-1);</a:t>
            </a:r>
          </a:p>
          <a:p>
            <a:r>
              <a:rPr lang="en-US" altLang="zh-CN" dirty="0" smtClean="0"/>
              <a:t>    echo "str1</a:t>
            </a:r>
            <a:r>
              <a:rPr lang="zh-CN" altLang="en-US" dirty="0" smtClean="0"/>
              <a:t>为</a:t>
            </a:r>
            <a:r>
              <a:rPr lang="en-US" altLang="zh-CN" dirty="0" smtClean="0"/>
              <a:t>".$str1."&lt;</a:t>
            </a:r>
            <a:r>
              <a:rPr lang="en-US" altLang="zh-CN" dirty="0" err="1" smtClean="0"/>
              <a:t>br</a:t>
            </a:r>
            <a:r>
              <a:rPr lang="en-US" altLang="zh-CN" dirty="0" smtClean="0"/>
              <a:t>&gt;";</a:t>
            </a:r>
          </a:p>
          <a:p>
            <a:r>
              <a:rPr lang="en-US" altLang="zh-CN" dirty="0" smtClean="0"/>
              <a:t>    echo  "str2</a:t>
            </a:r>
            <a:r>
              <a:rPr lang="zh-CN" altLang="en-US" dirty="0" smtClean="0"/>
              <a:t>为</a:t>
            </a:r>
            <a:r>
              <a:rPr lang="en-US" altLang="zh-CN" dirty="0" smtClean="0"/>
              <a:t>".$str2."&lt;</a:t>
            </a:r>
            <a:r>
              <a:rPr lang="en-US" altLang="zh-CN" dirty="0" err="1" smtClean="0"/>
              <a:t>br</a:t>
            </a:r>
            <a:r>
              <a:rPr lang="en-US" altLang="zh-CN" dirty="0" smtClean="0"/>
              <a:t>&gt;";</a:t>
            </a:r>
          </a:p>
          <a:p>
            <a:r>
              <a:rPr lang="en-US" altLang="zh-CN" dirty="0" smtClean="0"/>
              <a:t>    echo  "str3</a:t>
            </a:r>
            <a:r>
              <a:rPr lang="zh-CN" altLang="en-US" dirty="0" smtClean="0"/>
              <a:t>为</a:t>
            </a:r>
            <a:r>
              <a:rPr lang="en-US" altLang="zh-CN" dirty="0" smtClean="0"/>
              <a:t>".$str3."&lt;</a:t>
            </a:r>
            <a:r>
              <a:rPr lang="en-US" altLang="zh-CN" dirty="0" err="1" smtClean="0"/>
              <a:t>br</a:t>
            </a:r>
            <a:r>
              <a:rPr lang="en-US" altLang="zh-CN" dirty="0" smtClean="0"/>
              <a:t>&gt;";</a:t>
            </a:r>
          </a:p>
          <a:p>
            <a:r>
              <a:rPr lang="en-US" altLang="zh-CN" dirty="0" smtClean="0"/>
              <a:t>    echo  "str4</a:t>
            </a:r>
            <a:r>
              <a:rPr lang="zh-CN" altLang="en-US" dirty="0" smtClean="0"/>
              <a:t>为</a:t>
            </a:r>
            <a:r>
              <a:rPr lang="en-US" altLang="zh-CN" dirty="0" smtClean="0"/>
              <a:t>".$str4."&lt;</a:t>
            </a:r>
            <a:r>
              <a:rPr lang="en-US" altLang="zh-CN" dirty="0" err="1" smtClean="0"/>
              <a:t>br</a:t>
            </a:r>
            <a:r>
              <a:rPr lang="en-US" altLang="zh-CN" dirty="0" smtClean="0"/>
              <a:t>&gt;";</a:t>
            </a:r>
          </a:p>
          <a:p>
            <a:r>
              <a:rPr lang="en-US" altLang="zh-CN" dirty="0" smtClean="0"/>
              <a:t>?&gt;</a:t>
            </a:r>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31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4</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FFFF"/>
                </a:solidFill>
                <a:latin typeface="黑体" pitchFamily="18" charset="0"/>
                <a:cs typeface="黑体" pitchFamily="18" charset="0"/>
              </a:rPr>
              <a:t>演示示例25</a:t>
            </a:r>
            <a:r>
              <a:rPr lang="zh-CN" altLang="en-US" dirty="0" smtClean="0">
                <a:solidFill>
                  <a:srgbClr val="FFFFFF"/>
                </a:solidFill>
                <a:latin typeface="黑体" pitchFamily="18" charset="0"/>
                <a:cs typeface="黑体" pitchFamily="18" charset="0"/>
              </a:rPr>
              <a:t>：</a:t>
            </a:r>
            <a:r>
              <a:rPr lang="en-US" altLang="zh-CN" dirty="0" smtClean="0">
                <a:solidFill>
                  <a:srgbClr val="FFFFFF"/>
                </a:solidFill>
                <a:latin typeface="黑体" pitchFamily="18" charset="0"/>
                <a:cs typeface="黑体" pitchFamily="18" charset="0"/>
              </a:rPr>
              <a:t>trim</a:t>
            </a:r>
            <a:endParaRPr lang="zh-CN" altLang="en-US" dirty="0" smtClean="0">
              <a:solidFill>
                <a:srgbClr val="FFFFFF"/>
              </a:solidFill>
              <a:latin typeface="黑体" pitchFamily="18" charset="0"/>
              <a:cs typeface="黑体" pitchFamily="18" charset="0"/>
            </a:endParaRPr>
          </a:p>
          <a:p>
            <a:r>
              <a:rPr lang="en-US" altLang="zh-CN" dirty="0" smtClean="0"/>
              <a:t>&lt;?</a:t>
            </a:r>
            <a:r>
              <a:rPr lang="en-US" altLang="zh-CN" dirty="0" err="1" smtClean="0"/>
              <a:t>php</a:t>
            </a:r>
            <a:endParaRPr lang="en-US" altLang="zh-CN" dirty="0" smtClean="0"/>
          </a:p>
          <a:p>
            <a:r>
              <a:rPr lang="en-US" altLang="zh-CN" dirty="0" smtClean="0"/>
              <a:t>    $</a:t>
            </a:r>
            <a:r>
              <a:rPr lang="en-US" altLang="zh-CN" dirty="0" err="1" smtClean="0"/>
              <a:t>str</a:t>
            </a:r>
            <a:r>
              <a:rPr lang="en-US" altLang="zh-CN" dirty="0" smtClean="0"/>
              <a:t> = "    Hello World!    ";</a:t>
            </a:r>
          </a:p>
          <a:p>
            <a:r>
              <a:rPr lang="en-US" altLang="zh-CN" dirty="0" smtClean="0"/>
              <a:t>    echo "</a:t>
            </a:r>
            <a:r>
              <a:rPr lang="zh-CN" altLang="en-US" dirty="0" smtClean="0"/>
              <a:t>未调用 </a:t>
            </a:r>
            <a:r>
              <a:rPr lang="en-US" altLang="zh-CN" dirty="0" smtClean="0"/>
              <a:t>trim()</a:t>
            </a:r>
            <a:r>
              <a:rPr lang="zh-CN" altLang="en-US" dirty="0" smtClean="0"/>
              <a:t>函数</a:t>
            </a:r>
            <a:r>
              <a:rPr lang="en-US" altLang="zh-CN" dirty="0" smtClean="0"/>
              <a:t>: ";</a:t>
            </a:r>
          </a:p>
          <a:p>
            <a:r>
              <a:rPr lang="en-US" altLang="zh-CN" dirty="0" smtClean="0"/>
              <a:t>    </a:t>
            </a:r>
            <a:r>
              <a:rPr lang="en-US" altLang="zh-CN" dirty="0" err="1" smtClean="0"/>
              <a:t>var_dump</a:t>
            </a:r>
            <a:r>
              <a:rPr lang="en-US" altLang="zh-CN" dirty="0" smtClean="0"/>
              <a:t>($</a:t>
            </a:r>
            <a:r>
              <a:rPr lang="en-US" altLang="zh-CN" dirty="0" err="1" smtClean="0"/>
              <a:t>str</a:t>
            </a:r>
            <a:r>
              <a:rPr lang="en-US" altLang="zh-CN" dirty="0" smtClean="0"/>
              <a:t>);</a:t>
            </a:r>
          </a:p>
          <a:p>
            <a:r>
              <a:rPr lang="en-US" altLang="zh-CN" dirty="0" smtClean="0"/>
              <a:t>    echo "&lt;</a:t>
            </a:r>
            <a:r>
              <a:rPr lang="en-US" altLang="zh-CN" dirty="0" err="1" smtClean="0"/>
              <a:t>br</a:t>
            </a:r>
            <a:r>
              <a:rPr lang="en-US" altLang="zh-CN" dirty="0" smtClean="0"/>
              <a:t> /&gt;";</a:t>
            </a:r>
          </a:p>
          <a:p>
            <a:r>
              <a:rPr lang="en-US" altLang="zh-CN" dirty="0" smtClean="0"/>
              <a:t>    echo "</a:t>
            </a:r>
            <a:r>
              <a:rPr lang="zh-CN" altLang="en-US" dirty="0" smtClean="0"/>
              <a:t>调用</a:t>
            </a:r>
            <a:r>
              <a:rPr lang="en-US" altLang="zh-CN" dirty="0" smtClean="0"/>
              <a:t>trim()</a:t>
            </a:r>
            <a:r>
              <a:rPr lang="zh-CN" altLang="en-US" dirty="0" smtClean="0"/>
              <a:t>函数</a:t>
            </a:r>
            <a:r>
              <a:rPr lang="en-US" altLang="zh-CN" dirty="0" smtClean="0"/>
              <a:t>: ";</a:t>
            </a:r>
          </a:p>
          <a:p>
            <a:r>
              <a:rPr lang="en-US" altLang="zh-CN" dirty="0" smtClean="0"/>
              <a:t>    </a:t>
            </a:r>
            <a:r>
              <a:rPr lang="en-US" altLang="zh-CN" dirty="0" err="1" smtClean="0"/>
              <a:t>var_dump</a:t>
            </a:r>
            <a:r>
              <a:rPr lang="en-US" altLang="zh-CN" dirty="0" smtClean="0"/>
              <a:t>(trim($</a:t>
            </a:r>
            <a:r>
              <a:rPr lang="en-US" altLang="zh-CN" dirty="0" err="1" smtClean="0"/>
              <a:t>str</a:t>
            </a:r>
            <a:r>
              <a:rPr lang="en-US" altLang="zh-CN" dirty="0" smtClean="0"/>
              <a:t>));</a:t>
            </a:r>
          </a:p>
          <a:p>
            <a:endParaRPr lang="en-US" altLang="zh-CN" dirty="0" smtClean="0"/>
          </a:p>
          <a:p>
            <a:r>
              <a:rPr lang="en-US" altLang="zh-CN" dirty="0" smtClean="0"/>
              <a:t>    echo '&lt;hr&gt;';</a:t>
            </a:r>
          </a:p>
          <a:p>
            <a:r>
              <a:rPr lang="en-US" altLang="zh-CN" dirty="0" smtClean="0"/>
              <a:t>    echo '</a:t>
            </a:r>
            <a:r>
              <a:rPr lang="zh-CN" altLang="en-US" dirty="0" smtClean="0"/>
              <a:t>以下是使用</a:t>
            </a:r>
            <a:r>
              <a:rPr lang="en-US" altLang="zh-CN" dirty="0" smtClean="0"/>
              <a:t>trim</a:t>
            </a:r>
            <a:r>
              <a:rPr lang="zh-CN" altLang="en-US" dirty="0" smtClean="0"/>
              <a:t>去除字符串右边的感叹号</a:t>
            </a:r>
            <a:r>
              <a:rPr lang="en-US" altLang="zh-CN" dirty="0" smtClean="0"/>
              <a:t>';</a:t>
            </a:r>
          </a:p>
          <a:p>
            <a:endParaRPr lang="en-US" altLang="zh-CN" dirty="0" smtClean="0"/>
          </a:p>
          <a:p>
            <a:r>
              <a:rPr lang="en-US" altLang="zh-CN" dirty="0" smtClean="0"/>
              <a:t>    $str2 = 'Hello World!';</a:t>
            </a:r>
          </a:p>
          <a:p>
            <a:r>
              <a:rPr lang="en-US" altLang="zh-CN" dirty="0" smtClean="0"/>
              <a:t>    echo "</a:t>
            </a:r>
            <a:r>
              <a:rPr lang="zh-CN" altLang="en-US" dirty="0" smtClean="0"/>
              <a:t>未调用 </a:t>
            </a:r>
            <a:r>
              <a:rPr lang="en-US" altLang="zh-CN" dirty="0" smtClean="0"/>
              <a:t>trim()</a:t>
            </a:r>
            <a:r>
              <a:rPr lang="zh-CN" altLang="en-US" dirty="0" smtClean="0"/>
              <a:t>函数</a:t>
            </a:r>
            <a:r>
              <a:rPr lang="en-US" altLang="zh-CN" dirty="0" smtClean="0"/>
              <a:t>: ";</a:t>
            </a:r>
          </a:p>
          <a:p>
            <a:r>
              <a:rPr lang="en-US" altLang="zh-CN" dirty="0" smtClean="0"/>
              <a:t>    </a:t>
            </a:r>
            <a:r>
              <a:rPr lang="en-US" altLang="zh-CN" dirty="0" err="1" smtClean="0"/>
              <a:t>var_dump</a:t>
            </a:r>
            <a:r>
              <a:rPr lang="en-US" altLang="zh-CN" dirty="0" smtClean="0"/>
              <a:t>($str2);</a:t>
            </a:r>
          </a:p>
          <a:p>
            <a:r>
              <a:rPr lang="en-US" altLang="zh-CN" dirty="0" smtClean="0"/>
              <a:t>    echo "&lt;</a:t>
            </a:r>
            <a:r>
              <a:rPr lang="en-US" altLang="zh-CN" dirty="0" err="1" smtClean="0"/>
              <a:t>br</a:t>
            </a:r>
            <a:r>
              <a:rPr lang="en-US" altLang="zh-CN" dirty="0" smtClean="0"/>
              <a:t> /&gt;";</a:t>
            </a:r>
          </a:p>
          <a:p>
            <a:r>
              <a:rPr lang="en-US" altLang="zh-CN" dirty="0" smtClean="0"/>
              <a:t>    echo "</a:t>
            </a:r>
            <a:r>
              <a:rPr lang="zh-CN" altLang="en-US" dirty="0" smtClean="0"/>
              <a:t>调用</a:t>
            </a:r>
            <a:r>
              <a:rPr lang="en-US" altLang="zh-CN" dirty="0" smtClean="0"/>
              <a:t>trim()</a:t>
            </a:r>
            <a:r>
              <a:rPr lang="zh-CN" altLang="en-US" dirty="0" smtClean="0"/>
              <a:t>函数</a:t>
            </a:r>
            <a:r>
              <a:rPr lang="en-US" altLang="zh-CN" dirty="0" smtClean="0"/>
              <a:t>: ";</a:t>
            </a:r>
          </a:p>
          <a:p>
            <a:r>
              <a:rPr lang="en-US" altLang="zh-CN" dirty="0" smtClean="0"/>
              <a:t>    </a:t>
            </a:r>
            <a:r>
              <a:rPr lang="en-US" altLang="zh-CN" dirty="0" err="1" smtClean="0"/>
              <a:t>var_dump</a:t>
            </a:r>
            <a:r>
              <a:rPr lang="en-US" altLang="zh-CN" dirty="0" smtClean="0"/>
              <a:t>(trim($str2,'!'));</a:t>
            </a:r>
          </a:p>
          <a:p>
            <a:r>
              <a:rPr lang="en-US" altLang="zh-CN" dirty="0" smtClean="0"/>
              <a:t>?&gt;</a:t>
            </a:r>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32</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33</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en-US" altLang="zh-CN" dirty="0" smtClean="0"/>
          </a:p>
          <a:p>
            <a:r>
              <a:rPr lang="en-US" altLang="zh-CN" dirty="0" smtClean="0">
                <a:solidFill>
                  <a:srgbClr val="FFFFFF"/>
                </a:solidFill>
                <a:latin typeface="黑体" pitchFamily="18" charset="0"/>
                <a:cs typeface="黑体" pitchFamily="18" charset="0"/>
              </a:rPr>
              <a:t>演示示例26</a:t>
            </a:r>
            <a:r>
              <a:rPr lang="zh-CN" altLang="en-US" dirty="0" smtClean="0">
                <a:solidFill>
                  <a:srgbClr val="FFFFFF"/>
                </a:solidFill>
                <a:latin typeface="黑体" pitchFamily="18" charset="0"/>
                <a:cs typeface="黑体" pitchFamily="18" charset="0"/>
              </a:rPr>
              <a:t>：中文字符串函数</a:t>
            </a:r>
          </a:p>
          <a:p>
            <a:r>
              <a:rPr lang="en-US" altLang="zh-CN" dirty="0" smtClean="0"/>
              <a:t>&lt;?</a:t>
            </a:r>
            <a:r>
              <a:rPr lang="en-US" altLang="zh-CN" dirty="0" err="1" smtClean="0"/>
              <a:t>php</a:t>
            </a:r>
            <a:endParaRPr lang="en-US" altLang="zh-CN" dirty="0" smtClean="0"/>
          </a:p>
          <a:p>
            <a:r>
              <a:rPr lang="en-US" altLang="zh-CN" dirty="0" smtClean="0"/>
              <a:t>    $</a:t>
            </a:r>
            <a:r>
              <a:rPr lang="en-US" altLang="zh-CN" dirty="0" err="1" smtClean="0"/>
              <a:t>str</a:t>
            </a:r>
            <a:r>
              <a:rPr lang="en-US" altLang="zh-CN" dirty="0" smtClean="0"/>
              <a:t> = '</a:t>
            </a:r>
            <a:r>
              <a:rPr lang="zh-CN" altLang="en-US" dirty="0" smtClean="0"/>
              <a:t>好好学习，天天向上！</a:t>
            </a:r>
            <a:r>
              <a:rPr lang="en-US" altLang="zh-CN" dirty="0" smtClean="0"/>
              <a:t>';</a:t>
            </a:r>
          </a:p>
          <a:p>
            <a:r>
              <a:rPr lang="en-US" altLang="zh-CN" dirty="0" smtClean="0"/>
              <a:t>    echo '</a:t>
            </a:r>
            <a:r>
              <a:rPr lang="zh-CN" altLang="en-US" dirty="0" smtClean="0"/>
              <a:t>字符串长度为</a:t>
            </a:r>
            <a:r>
              <a:rPr lang="en-US" altLang="zh-CN" dirty="0" smtClean="0"/>
              <a:t>:'.</a:t>
            </a:r>
            <a:r>
              <a:rPr lang="en-US" altLang="zh-CN" dirty="0" err="1" smtClean="0"/>
              <a:t>mb_strlen</a:t>
            </a:r>
            <a:r>
              <a:rPr lang="en-US" altLang="zh-CN" dirty="0" smtClean="0"/>
              <a:t>($str,'utf-8').'&lt;</a:t>
            </a:r>
            <a:r>
              <a:rPr lang="en-US" altLang="zh-CN" dirty="0" err="1" smtClean="0"/>
              <a:t>br</a:t>
            </a:r>
            <a:r>
              <a:rPr lang="en-US" altLang="zh-CN" dirty="0" smtClean="0"/>
              <a:t>/&gt;';</a:t>
            </a:r>
          </a:p>
          <a:p>
            <a:r>
              <a:rPr lang="en-US" altLang="zh-CN" dirty="0" smtClean="0"/>
              <a:t>    echo '</a:t>
            </a:r>
            <a:r>
              <a:rPr lang="zh-CN" altLang="en-US" dirty="0" smtClean="0"/>
              <a:t>截取出“学习”两个字：</a:t>
            </a:r>
            <a:r>
              <a:rPr lang="en-US" altLang="zh-CN" dirty="0" smtClean="0"/>
              <a:t>&lt;</a:t>
            </a:r>
            <a:r>
              <a:rPr lang="en-US" altLang="zh-CN" dirty="0" err="1" smtClean="0"/>
              <a:t>br</a:t>
            </a:r>
            <a:r>
              <a:rPr lang="en-US" altLang="zh-CN" dirty="0" smtClean="0"/>
              <a:t>/&gt;';</a:t>
            </a:r>
          </a:p>
          <a:p>
            <a:r>
              <a:rPr lang="en-US" altLang="zh-CN" dirty="0" smtClean="0"/>
              <a:t>    echo </a:t>
            </a:r>
            <a:r>
              <a:rPr lang="en-US" altLang="zh-CN" dirty="0" err="1" smtClean="0"/>
              <a:t>mb_substr</a:t>
            </a:r>
            <a:r>
              <a:rPr lang="en-US" altLang="zh-CN" dirty="0" smtClean="0"/>
              <a:t>($str,2,2,'utf-8');</a:t>
            </a:r>
          </a:p>
          <a:p>
            <a:r>
              <a:rPr lang="en-US" altLang="zh-CN" dirty="0" smtClean="0"/>
              <a:t>?&gt;</a:t>
            </a:r>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34</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35</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37</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FFFF"/>
                </a:solidFill>
                <a:latin typeface="黑体" pitchFamily="18" charset="0"/>
                <a:cs typeface="黑体" pitchFamily="18" charset="0"/>
              </a:rPr>
              <a:t>演示示例28</a:t>
            </a:r>
            <a:r>
              <a:rPr lang="zh-CN" altLang="en-US" dirty="0" smtClean="0">
                <a:solidFill>
                  <a:srgbClr val="FFFFFF"/>
                </a:solidFill>
                <a:latin typeface="黑体" pitchFamily="18" charset="0"/>
                <a:cs typeface="黑体" pitchFamily="18" charset="0"/>
              </a:rPr>
              <a:t>：</a:t>
            </a:r>
            <a:r>
              <a:rPr lang="en-US" altLang="zh-CN" dirty="0" smtClean="0">
                <a:solidFill>
                  <a:srgbClr val="FFFFFF"/>
                </a:solidFill>
                <a:latin typeface="黑体" pitchFamily="18" charset="0"/>
                <a:cs typeface="黑体" pitchFamily="18" charset="0"/>
              </a:rPr>
              <a:t>list</a:t>
            </a:r>
            <a:endParaRPr lang="zh-CN" altLang="en-US" dirty="0" smtClean="0">
              <a:solidFill>
                <a:srgbClr val="FFFFFF"/>
              </a:solidFill>
              <a:latin typeface="黑体" pitchFamily="18" charset="0"/>
              <a:cs typeface="黑体" pitchFamily="18" charset="0"/>
            </a:endParaRPr>
          </a:p>
          <a:p>
            <a:r>
              <a:rPr lang="en-US" altLang="zh-CN" dirty="0" smtClean="0"/>
              <a:t>&lt;?</a:t>
            </a:r>
            <a:r>
              <a:rPr lang="en-US" altLang="zh-CN" dirty="0" err="1" smtClean="0"/>
              <a:t>php</a:t>
            </a:r>
            <a:endParaRPr lang="en-US" altLang="zh-CN" dirty="0" smtClean="0"/>
          </a:p>
          <a:p>
            <a:r>
              <a:rPr lang="en-US" altLang="zh-CN" dirty="0" smtClean="0"/>
              <a:t>    $names = ['</a:t>
            </a:r>
            <a:r>
              <a:rPr lang="zh-CN" altLang="en-US" dirty="0" smtClean="0"/>
              <a:t>王华</a:t>
            </a:r>
            <a:r>
              <a:rPr lang="en-US" altLang="zh-CN" dirty="0" smtClean="0"/>
              <a:t>','</a:t>
            </a:r>
            <a:r>
              <a:rPr lang="zh-CN" altLang="en-US" dirty="0" smtClean="0"/>
              <a:t>李丽</a:t>
            </a:r>
            <a:r>
              <a:rPr lang="en-US" altLang="zh-CN" dirty="0" smtClean="0"/>
              <a:t>','</a:t>
            </a:r>
            <a:r>
              <a:rPr lang="zh-CN" altLang="en-US" dirty="0" smtClean="0"/>
              <a:t>小红</a:t>
            </a:r>
            <a:r>
              <a:rPr lang="en-US" altLang="zh-CN" dirty="0" smtClean="0"/>
              <a:t>'];</a:t>
            </a:r>
          </a:p>
          <a:p>
            <a:r>
              <a:rPr lang="en-US" altLang="zh-CN" dirty="0" smtClean="0"/>
              <a:t>    //</a:t>
            </a:r>
            <a:r>
              <a:rPr lang="zh-CN" altLang="en-US" dirty="0" smtClean="0"/>
              <a:t>把下标为</a:t>
            </a:r>
            <a:r>
              <a:rPr lang="en-US" altLang="zh-CN" dirty="0" smtClean="0"/>
              <a:t>0</a:t>
            </a:r>
            <a:r>
              <a:rPr lang="zh-CN" altLang="en-US" dirty="0" smtClean="0"/>
              <a:t>的元素赋值给第一个变量，依次类推</a:t>
            </a:r>
          </a:p>
          <a:p>
            <a:r>
              <a:rPr lang="zh-CN" altLang="en-US" dirty="0" smtClean="0"/>
              <a:t>    </a:t>
            </a:r>
            <a:r>
              <a:rPr lang="en-US" altLang="zh-CN" dirty="0" smtClean="0"/>
              <a:t>list($name1,$name2,$name3) = $names;</a:t>
            </a:r>
          </a:p>
          <a:p>
            <a:r>
              <a:rPr lang="en-US" altLang="zh-CN" dirty="0" smtClean="0"/>
              <a:t>    echo 'name1:'.$name1.'&lt;</a:t>
            </a:r>
            <a:r>
              <a:rPr lang="en-US" altLang="zh-CN" dirty="0" err="1" smtClean="0"/>
              <a:t>br</a:t>
            </a:r>
            <a:r>
              <a:rPr lang="en-US" altLang="zh-CN" dirty="0" smtClean="0"/>
              <a:t>/&gt;name2:'.$name2.'&lt;</a:t>
            </a:r>
            <a:r>
              <a:rPr lang="en-US" altLang="zh-CN" dirty="0" err="1" smtClean="0"/>
              <a:t>br</a:t>
            </a:r>
            <a:r>
              <a:rPr lang="en-US" altLang="zh-CN" dirty="0" smtClean="0"/>
              <a:t>/&gt;name3:'.$name3;</a:t>
            </a:r>
          </a:p>
          <a:p>
            <a:r>
              <a:rPr lang="en-US" altLang="zh-CN" dirty="0" smtClean="0"/>
              <a:t>?&gt;</a:t>
            </a:r>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FFFF"/>
                </a:solidFill>
                <a:latin typeface="黑体" pitchFamily="18" charset="0"/>
                <a:cs typeface="黑体" pitchFamily="18" charset="0"/>
              </a:rPr>
              <a:t>演示示例29</a:t>
            </a:r>
            <a:r>
              <a:rPr lang="zh-CN" altLang="en-US" dirty="0" smtClean="0">
                <a:solidFill>
                  <a:srgbClr val="FFFFFF"/>
                </a:solidFill>
                <a:latin typeface="黑体" pitchFamily="18" charset="0"/>
                <a:cs typeface="黑体" pitchFamily="18" charset="0"/>
              </a:rPr>
              <a:t>：</a:t>
            </a:r>
            <a:r>
              <a:rPr lang="en-US" altLang="zh-CN" dirty="0" smtClean="0">
                <a:solidFill>
                  <a:srgbClr val="FFFFFF"/>
                </a:solidFill>
                <a:latin typeface="黑体" pitchFamily="18" charset="0"/>
                <a:cs typeface="黑体" pitchFamily="18" charset="0"/>
              </a:rPr>
              <a:t>each</a:t>
            </a:r>
            <a:endParaRPr lang="zh-CN" altLang="en-US" dirty="0" smtClean="0">
              <a:solidFill>
                <a:srgbClr val="FFFFFF"/>
              </a:solidFill>
              <a:latin typeface="黑体" pitchFamily="18" charset="0"/>
              <a:cs typeface="黑体" pitchFamily="18" charset="0"/>
            </a:endParaRPr>
          </a:p>
          <a:p>
            <a:r>
              <a:rPr lang="en-US" altLang="zh-CN" dirty="0" smtClean="0"/>
              <a:t>&lt;?</a:t>
            </a:r>
            <a:r>
              <a:rPr lang="en-US" altLang="zh-CN" dirty="0" err="1" smtClean="0"/>
              <a:t>php</a:t>
            </a:r>
            <a:endParaRPr lang="en-US" altLang="zh-CN" dirty="0" smtClean="0"/>
          </a:p>
          <a:p>
            <a:r>
              <a:rPr lang="en-US" altLang="zh-CN" dirty="0" smtClean="0"/>
              <a:t>    $names = ['a'=&gt;'</a:t>
            </a:r>
            <a:r>
              <a:rPr lang="zh-CN" altLang="en-US" dirty="0" smtClean="0"/>
              <a:t>王华</a:t>
            </a:r>
            <a:r>
              <a:rPr lang="en-US" altLang="zh-CN" dirty="0" smtClean="0"/>
              <a:t>','</a:t>
            </a:r>
            <a:r>
              <a:rPr lang="zh-CN" altLang="en-US" dirty="0" smtClean="0"/>
              <a:t>李丽</a:t>
            </a:r>
            <a:r>
              <a:rPr lang="en-US" altLang="zh-CN" dirty="0" smtClean="0"/>
              <a:t>','</a:t>
            </a:r>
            <a:r>
              <a:rPr lang="zh-CN" altLang="en-US" dirty="0" smtClean="0"/>
              <a:t>小红</a:t>
            </a:r>
            <a:r>
              <a:rPr lang="en-US" altLang="zh-CN" dirty="0" smtClean="0"/>
              <a:t>'];</a:t>
            </a:r>
          </a:p>
          <a:p>
            <a:r>
              <a:rPr lang="en-US" altLang="zh-CN" dirty="0" smtClean="0"/>
              <a:t>    </a:t>
            </a:r>
            <a:r>
              <a:rPr lang="en-US" altLang="zh-CN" dirty="0" err="1" smtClean="0"/>
              <a:t>print_r</a:t>
            </a:r>
            <a:r>
              <a:rPr lang="en-US" altLang="zh-CN" dirty="0" smtClean="0"/>
              <a:t>(each($names));</a:t>
            </a:r>
          </a:p>
          <a:p>
            <a:r>
              <a:rPr lang="en-US" altLang="zh-CN" dirty="0" smtClean="0"/>
              <a:t>    echo '&lt;</a:t>
            </a:r>
            <a:r>
              <a:rPr lang="en-US" altLang="zh-CN" dirty="0" err="1" smtClean="0"/>
              <a:t>br</a:t>
            </a:r>
            <a:r>
              <a:rPr lang="en-US" altLang="zh-CN" dirty="0" smtClean="0"/>
              <a:t>/&gt;';</a:t>
            </a:r>
          </a:p>
          <a:p>
            <a:r>
              <a:rPr lang="en-US" altLang="zh-CN" dirty="0" smtClean="0"/>
              <a:t>    </a:t>
            </a:r>
            <a:r>
              <a:rPr lang="en-US" altLang="zh-CN" dirty="0" err="1" smtClean="0"/>
              <a:t>print_r</a:t>
            </a:r>
            <a:r>
              <a:rPr lang="en-US" altLang="zh-CN" dirty="0" smtClean="0"/>
              <a:t>(each($names));</a:t>
            </a:r>
          </a:p>
          <a:p>
            <a:r>
              <a:rPr lang="en-US" altLang="zh-CN" dirty="0" smtClean="0"/>
              <a:t>?&gt;</a:t>
            </a:r>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FFFF"/>
                </a:solidFill>
                <a:latin typeface="黑体" pitchFamily="18" charset="0"/>
                <a:cs typeface="黑体" pitchFamily="18" charset="0"/>
              </a:rPr>
              <a:t>演示示例30</a:t>
            </a:r>
            <a:r>
              <a:rPr lang="zh-CN" altLang="en-US" dirty="0" smtClean="0">
                <a:solidFill>
                  <a:srgbClr val="FFFFFF"/>
                </a:solidFill>
                <a:latin typeface="黑体" pitchFamily="18" charset="0"/>
                <a:cs typeface="黑体" pitchFamily="18" charset="0"/>
              </a:rPr>
              <a:t>：</a:t>
            </a:r>
            <a:r>
              <a:rPr lang="en-US" altLang="zh-CN" dirty="0" smtClean="0">
                <a:solidFill>
                  <a:srgbClr val="FFFFFF"/>
                </a:solidFill>
                <a:latin typeface="黑体" pitchFamily="18" charset="0"/>
                <a:cs typeface="黑体" pitchFamily="18" charset="0"/>
              </a:rPr>
              <a:t>reset</a:t>
            </a:r>
            <a:endParaRPr lang="zh-CN" altLang="en-US" dirty="0" smtClean="0">
              <a:solidFill>
                <a:srgbClr val="FFFFFF"/>
              </a:solidFill>
              <a:latin typeface="黑体" pitchFamily="18" charset="0"/>
              <a:cs typeface="黑体" pitchFamily="18" charset="0"/>
            </a:endParaRPr>
          </a:p>
          <a:p>
            <a:r>
              <a:rPr lang="en-US" altLang="zh-CN" dirty="0" smtClean="0"/>
              <a:t>&lt;?</a:t>
            </a:r>
            <a:r>
              <a:rPr lang="en-US" altLang="zh-CN" dirty="0" err="1" smtClean="0"/>
              <a:t>php</a:t>
            </a:r>
            <a:endParaRPr lang="en-US" altLang="zh-CN" dirty="0" smtClean="0"/>
          </a:p>
          <a:p>
            <a:r>
              <a:rPr lang="en-US" altLang="zh-CN" dirty="0" smtClean="0"/>
              <a:t>    $names = ['a'=&gt;'</a:t>
            </a:r>
            <a:r>
              <a:rPr lang="zh-CN" altLang="en-US" dirty="0" smtClean="0"/>
              <a:t>王华</a:t>
            </a:r>
            <a:r>
              <a:rPr lang="en-US" altLang="zh-CN" dirty="0" smtClean="0"/>
              <a:t>','</a:t>
            </a:r>
            <a:r>
              <a:rPr lang="zh-CN" altLang="en-US" dirty="0" smtClean="0"/>
              <a:t>李丽</a:t>
            </a:r>
            <a:r>
              <a:rPr lang="en-US" altLang="zh-CN" dirty="0" smtClean="0"/>
              <a:t>','</a:t>
            </a:r>
            <a:r>
              <a:rPr lang="zh-CN" altLang="en-US" dirty="0" smtClean="0"/>
              <a:t>小红</a:t>
            </a:r>
            <a:r>
              <a:rPr lang="en-US" altLang="zh-CN" dirty="0" smtClean="0"/>
              <a:t>'];</a:t>
            </a:r>
          </a:p>
          <a:p>
            <a:r>
              <a:rPr lang="en-US" altLang="zh-CN" dirty="0" smtClean="0"/>
              <a:t>    </a:t>
            </a:r>
            <a:r>
              <a:rPr lang="en-US" altLang="zh-CN" dirty="0" err="1" smtClean="0"/>
              <a:t>print_r</a:t>
            </a:r>
            <a:r>
              <a:rPr lang="en-US" altLang="zh-CN" dirty="0" smtClean="0"/>
              <a:t>(each($names));</a:t>
            </a:r>
          </a:p>
          <a:p>
            <a:r>
              <a:rPr lang="en-US" altLang="zh-CN" dirty="0" smtClean="0"/>
              <a:t>    echo '&lt;</a:t>
            </a:r>
            <a:r>
              <a:rPr lang="en-US" altLang="zh-CN" dirty="0" err="1" smtClean="0"/>
              <a:t>br</a:t>
            </a:r>
            <a:r>
              <a:rPr lang="en-US" altLang="zh-CN" dirty="0" smtClean="0"/>
              <a:t>/&gt;';</a:t>
            </a:r>
          </a:p>
          <a:p>
            <a:r>
              <a:rPr lang="en-US" altLang="zh-CN" dirty="0" smtClean="0"/>
              <a:t>    reset($names);</a:t>
            </a:r>
          </a:p>
          <a:p>
            <a:r>
              <a:rPr lang="en-US" altLang="zh-CN" dirty="0" smtClean="0"/>
              <a:t>    </a:t>
            </a:r>
            <a:r>
              <a:rPr lang="en-US" altLang="zh-CN" dirty="0" err="1" smtClean="0"/>
              <a:t>print_r</a:t>
            </a:r>
            <a:r>
              <a:rPr lang="en-US" altLang="zh-CN" dirty="0" smtClean="0"/>
              <a:t>(each($names));</a:t>
            </a:r>
          </a:p>
          <a:p>
            <a:r>
              <a:rPr lang="en-US" altLang="zh-CN" dirty="0" smtClean="0"/>
              <a:t>?&gt;</a:t>
            </a:r>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38</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39</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en-US" altLang="zh-CN" dirty="0" smtClean="0"/>
          </a:p>
          <a:p>
            <a:endParaRPr lang="en-US" altLang="zh-CN" dirty="0" smtClean="0"/>
          </a:p>
          <a:p>
            <a:r>
              <a:rPr lang="en-US" altLang="zh-CN" dirty="0" err="1" smtClean="0">
                <a:solidFill>
                  <a:srgbClr val="FFFFFF"/>
                </a:solidFill>
                <a:latin typeface="黑体" pitchFamily="18" charset="0"/>
                <a:cs typeface="黑体" pitchFamily="18" charset="0"/>
              </a:rPr>
              <a:t>演示示例</a:t>
            </a:r>
            <a:r>
              <a:rPr lang="en-US" altLang="zh-CN" dirty="0" smtClean="0"/>
              <a:t> </a:t>
            </a:r>
            <a:r>
              <a:rPr lang="en-US" altLang="zh-CN" dirty="0" smtClean="0">
                <a:solidFill>
                  <a:srgbClr val="FFFFFF"/>
                </a:solidFill>
                <a:latin typeface="黑体" pitchFamily="18" charset="0"/>
                <a:cs typeface="黑体" pitchFamily="18" charset="0"/>
              </a:rPr>
              <a:t>32</a:t>
            </a:r>
            <a:r>
              <a:rPr lang="zh-CN" altLang="zh-CN" dirty="0" smtClean="0">
                <a:solidFill>
                  <a:srgbClr val="FFFFFF"/>
                </a:solidFill>
                <a:latin typeface="黑体" pitchFamily="18" charset="0"/>
                <a:cs typeface="黑体" pitchFamily="18" charset="0"/>
              </a:rPr>
              <a:t>：</a:t>
            </a:r>
            <a:r>
              <a:rPr lang="en-US" altLang="zh-CN" dirty="0" err="1" smtClean="0">
                <a:solidFill>
                  <a:srgbClr val="FFFFFF"/>
                </a:solidFill>
                <a:latin typeface="黑体" pitchFamily="18" charset="0"/>
                <a:cs typeface="黑体" pitchFamily="18" charset="0"/>
              </a:rPr>
              <a:t>array_unique</a:t>
            </a:r>
            <a:r>
              <a:rPr lang="en-US" altLang="zh-CN" dirty="0" smtClean="0">
                <a:solidFill>
                  <a:srgbClr val="FFFFFF"/>
                </a:solidFill>
                <a:latin typeface="黑体" pitchFamily="18" charset="0"/>
                <a:cs typeface="黑体" pitchFamily="18" charset="0"/>
              </a:rPr>
              <a:t>()</a:t>
            </a:r>
            <a:endParaRPr lang="zh-CN" altLang="en-US" dirty="0" smtClean="0">
              <a:solidFill>
                <a:srgbClr val="FFFFFF"/>
              </a:solidFill>
              <a:latin typeface="黑体" pitchFamily="18" charset="0"/>
              <a:cs typeface="黑体" pitchFamily="18" charset="0"/>
            </a:endParaRPr>
          </a:p>
          <a:p>
            <a:r>
              <a:rPr lang="en-US" altLang="zh-CN" dirty="0" smtClean="0"/>
              <a:t>&lt;?</a:t>
            </a:r>
            <a:r>
              <a:rPr lang="en-US" altLang="zh-CN" dirty="0" err="1" smtClean="0"/>
              <a:t>php</a:t>
            </a:r>
            <a:endParaRPr lang="en-US" altLang="zh-CN" dirty="0" smtClean="0"/>
          </a:p>
          <a:p>
            <a:r>
              <a:rPr lang="en-US" altLang="zh-CN" dirty="0" smtClean="0"/>
              <a:t>    $</a:t>
            </a:r>
            <a:r>
              <a:rPr lang="en-US" altLang="zh-CN" dirty="0" err="1" smtClean="0"/>
              <a:t>arr</a:t>
            </a:r>
            <a:r>
              <a:rPr lang="en-US" altLang="zh-CN" dirty="0" smtClean="0"/>
              <a:t> = array(</a:t>
            </a:r>
          </a:p>
          <a:p>
            <a:r>
              <a:rPr lang="en-US" altLang="zh-CN" dirty="0" smtClean="0"/>
              <a:t>            'id'=&gt;1,</a:t>
            </a:r>
          </a:p>
          <a:p>
            <a:r>
              <a:rPr lang="en-US" altLang="zh-CN" dirty="0" smtClean="0"/>
              <a:t>            'name'=&gt;'</a:t>
            </a:r>
            <a:r>
              <a:rPr lang="zh-CN" altLang="en-US" dirty="0" smtClean="0"/>
              <a:t>沫沫</a:t>
            </a:r>
            <a:r>
              <a:rPr lang="en-US" altLang="zh-CN" dirty="0" smtClean="0"/>
              <a:t>',</a:t>
            </a:r>
          </a:p>
          <a:p>
            <a:r>
              <a:rPr lang="en-US" altLang="zh-CN" dirty="0" smtClean="0"/>
              <a:t>            'address'=&gt;'</a:t>
            </a:r>
            <a:r>
              <a:rPr lang="zh-CN" altLang="en-US" dirty="0" smtClean="0"/>
              <a:t>北京</a:t>
            </a:r>
            <a:r>
              <a:rPr lang="en-US" altLang="zh-CN" dirty="0" smtClean="0"/>
              <a:t>',</a:t>
            </a:r>
          </a:p>
          <a:p>
            <a:r>
              <a:rPr lang="en-US" altLang="zh-CN" dirty="0" smtClean="0"/>
              <a:t>            'name2'=&gt;'</a:t>
            </a:r>
            <a:r>
              <a:rPr lang="zh-CN" altLang="en-US" dirty="0" smtClean="0"/>
              <a:t>沫沫</a:t>
            </a:r>
            <a:r>
              <a:rPr lang="en-US" altLang="zh-CN" dirty="0" smtClean="0"/>
              <a:t>'</a:t>
            </a:r>
          </a:p>
          <a:p>
            <a:r>
              <a:rPr lang="en-US" altLang="zh-CN" dirty="0" smtClean="0"/>
              <a:t>        );</a:t>
            </a:r>
          </a:p>
          <a:p>
            <a:r>
              <a:rPr lang="en-US" altLang="zh-CN" dirty="0" smtClean="0"/>
              <a:t>    //</a:t>
            </a:r>
            <a:r>
              <a:rPr lang="zh-CN" altLang="en-US" dirty="0" smtClean="0"/>
              <a:t>返回一个新的数组</a:t>
            </a:r>
          </a:p>
          <a:p>
            <a:r>
              <a:rPr lang="zh-CN" altLang="en-US" dirty="0" smtClean="0"/>
              <a:t>    </a:t>
            </a:r>
            <a:r>
              <a:rPr lang="en-US" altLang="zh-CN" dirty="0" smtClean="0"/>
              <a:t>$result = </a:t>
            </a:r>
            <a:r>
              <a:rPr lang="en-US" altLang="zh-CN" dirty="0" err="1" smtClean="0"/>
              <a:t>array_unique</a:t>
            </a:r>
            <a:r>
              <a:rPr lang="en-US" altLang="zh-CN" dirty="0" smtClean="0"/>
              <a:t>($</a:t>
            </a:r>
            <a:r>
              <a:rPr lang="en-US" altLang="zh-CN" dirty="0" err="1" smtClean="0"/>
              <a:t>arr</a:t>
            </a:r>
            <a:r>
              <a:rPr lang="en-US" altLang="zh-CN" dirty="0" smtClean="0"/>
              <a:t>);</a:t>
            </a:r>
          </a:p>
          <a:p>
            <a:r>
              <a:rPr lang="en-US" altLang="zh-CN" dirty="0" smtClean="0"/>
              <a:t>    //</a:t>
            </a:r>
            <a:r>
              <a:rPr lang="zh-CN" altLang="en-US" dirty="0" smtClean="0"/>
              <a:t>重复的元素只保留第一个元素的键</a:t>
            </a:r>
          </a:p>
          <a:p>
            <a:r>
              <a:rPr lang="zh-CN" altLang="en-US" dirty="0" smtClean="0"/>
              <a:t>    </a:t>
            </a:r>
            <a:r>
              <a:rPr lang="en-US" altLang="zh-CN" dirty="0" err="1" smtClean="0"/>
              <a:t>print_r</a:t>
            </a:r>
            <a:r>
              <a:rPr lang="en-US" altLang="zh-CN" dirty="0" smtClean="0"/>
              <a:t>($result);</a:t>
            </a:r>
          </a:p>
          <a:p>
            <a:r>
              <a:rPr lang="en-US" altLang="zh-CN" dirty="0" smtClean="0"/>
              <a:t>?&gt;</a:t>
            </a:r>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40</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41</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42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5</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43</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44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en-US" altLang="zh-CN" dirty="0" smtClean="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en-US" altLang="zh-CN" dirty="0" smtClean="0"/>
          </a:p>
          <a:p>
            <a:r>
              <a:rPr lang="en-US" altLang="zh-CN" dirty="0" smtClean="0"/>
              <a:t>//</a:t>
            </a:r>
            <a:r>
              <a:rPr lang="zh-CN" altLang="en-US" dirty="0" smtClean="0"/>
              <a:t>无参数的函数定义及调用</a:t>
            </a:r>
            <a:endParaRPr lang="en-US" altLang="zh-CN" dirty="0" smtClean="0"/>
          </a:p>
          <a:p>
            <a:r>
              <a:rPr lang="en-US" altLang="zh-CN" dirty="0" smtClean="0"/>
              <a:t>&lt;?</a:t>
            </a:r>
            <a:r>
              <a:rPr lang="en-US" altLang="zh-CN" dirty="0" err="1" smtClean="0"/>
              <a:t>php</a:t>
            </a:r>
            <a:endParaRPr lang="en-US" altLang="zh-CN" dirty="0" smtClean="0"/>
          </a:p>
          <a:p>
            <a:r>
              <a:rPr lang="en-US" altLang="zh-CN" dirty="0" smtClean="0"/>
              <a:t>    function </a:t>
            </a:r>
            <a:r>
              <a:rPr lang="en-US" altLang="zh-CN" dirty="0" err="1" smtClean="0"/>
              <a:t>getSum</a:t>
            </a:r>
            <a:r>
              <a:rPr lang="en-US" altLang="zh-CN" dirty="0" smtClean="0"/>
              <a:t>(){</a:t>
            </a:r>
          </a:p>
          <a:p>
            <a:r>
              <a:rPr lang="en-US" altLang="zh-CN" dirty="0" smtClean="0"/>
              <a:t>        $m = 5;</a:t>
            </a:r>
          </a:p>
          <a:p>
            <a:r>
              <a:rPr lang="en-US" altLang="zh-CN" dirty="0" smtClean="0"/>
              <a:t>        $n = 10;</a:t>
            </a:r>
          </a:p>
          <a:p>
            <a:r>
              <a:rPr lang="en-US" altLang="zh-CN" dirty="0" smtClean="0"/>
              <a:t>        echo '</a:t>
            </a:r>
            <a:r>
              <a:rPr lang="en-US" altLang="zh-CN" dirty="0" err="1" smtClean="0"/>
              <a:t>m+n</a:t>
            </a:r>
            <a:r>
              <a:rPr lang="en-US" altLang="zh-CN" dirty="0" smtClean="0"/>
              <a:t>='.($m + $n);</a:t>
            </a:r>
          </a:p>
          <a:p>
            <a:r>
              <a:rPr lang="en-US" altLang="zh-CN" dirty="0" smtClean="0"/>
              <a:t>    }</a:t>
            </a:r>
          </a:p>
          <a:p>
            <a:r>
              <a:rPr lang="en-US" altLang="zh-CN" dirty="0" smtClean="0"/>
              <a:t>    </a:t>
            </a:r>
            <a:r>
              <a:rPr lang="en-US" altLang="zh-CN" dirty="0" err="1" smtClean="0"/>
              <a:t>getSum</a:t>
            </a:r>
            <a:r>
              <a:rPr lang="en-US" altLang="zh-CN" dirty="0" smtClean="0"/>
              <a:t>();</a:t>
            </a:r>
          </a:p>
          <a:p>
            <a:r>
              <a:rPr lang="en-US" altLang="zh-CN" dirty="0" smtClean="0"/>
              <a:t>?&gt;</a:t>
            </a:r>
          </a:p>
          <a:p>
            <a:endParaRPr lang="en-US" altLang="zh-CN" dirty="0" smtClean="0"/>
          </a:p>
          <a:p>
            <a:r>
              <a:rPr lang="en-US" altLang="zh-CN" dirty="0" smtClean="0"/>
              <a:t>//</a:t>
            </a:r>
            <a:r>
              <a:rPr lang="zh-CN" altLang="en-US" dirty="0" smtClean="0"/>
              <a:t>有参数的函数定义及调用</a:t>
            </a:r>
            <a:endParaRPr lang="en-US" altLang="zh-CN" dirty="0" smtClean="0"/>
          </a:p>
          <a:p>
            <a:r>
              <a:rPr lang="en-US" altLang="zh-CN" dirty="0" smtClean="0"/>
              <a:t>&lt;?</a:t>
            </a:r>
            <a:r>
              <a:rPr lang="en-US" altLang="zh-CN" dirty="0" err="1" smtClean="0"/>
              <a:t>php</a:t>
            </a:r>
            <a:endParaRPr lang="en-US" altLang="zh-CN" dirty="0" smtClean="0"/>
          </a:p>
          <a:p>
            <a:r>
              <a:rPr lang="en-US" altLang="zh-CN" dirty="0" smtClean="0"/>
              <a:t>    function </a:t>
            </a:r>
            <a:r>
              <a:rPr lang="en-US" altLang="zh-CN" dirty="0" err="1" smtClean="0"/>
              <a:t>getSum</a:t>
            </a:r>
            <a:r>
              <a:rPr lang="en-US" altLang="zh-CN" dirty="0" smtClean="0"/>
              <a:t>($</a:t>
            </a:r>
            <a:r>
              <a:rPr lang="en-US" altLang="zh-CN" dirty="0" err="1" smtClean="0"/>
              <a:t>m,$n</a:t>
            </a:r>
            <a:r>
              <a:rPr lang="en-US" altLang="zh-CN" dirty="0" smtClean="0"/>
              <a:t>){</a:t>
            </a:r>
          </a:p>
          <a:p>
            <a:r>
              <a:rPr lang="en-US" altLang="zh-CN" dirty="0" smtClean="0"/>
              <a:t>        echo '</a:t>
            </a:r>
            <a:r>
              <a:rPr lang="en-US" altLang="zh-CN" dirty="0" err="1" smtClean="0"/>
              <a:t>m+n</a:t>
            </a:r>
            <a:r>
              <a:rPr lang="en-US" altLang="zh-CN" dirty="0" smtClean="0"/>
              <a:t>='.($m + $n);</a:t>
            </a:r>
          </a:p>
          <a:p>
            <a:r>
              <a:rPr lang="en-US" altLang="zh-CN" dirty="0" smtClean="0"/>
              <a:t>    }</a:t>
            </a:r>
          </a:p>
          <a:p>
            <a:r>
              <a:rPr lang="en-US" altLang="zh-CN" dirty="0" smtClean="0"/>
              <a:t>    </a:t>
            </a:r>
            <a:r>
              <a:rPr lang="en-US" altLang="zh-CN" dirty="0" err="1" smtClean="0"/>
              <a:t>getSum</a:t>
            </a:r>
            <a:r>
              <a:rPr lang="en-US" altLang="zh-CN" dirty="0" smtClean="0"/>
              <a:t>(5,7);</a:t>
            </a:r>
          </a:p>
          <a:p>
            <a:r>
              <a:rPr lang="en-US" altLang="zh-CN" dirty="0" smtClean="0"/>
              <a:t>?&gt;</a:t>
            </a:r>
          </a:p>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en-US" altLang="zh-CN" dirty="0" smtClean="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en-US" altLang="zh-CN" dirty="0" smtClean="0"/>
          </a:p>
          <a:p>
            <a:r>
              <a:rPr lang="en-US" altLang="zh-CN" dirty="0" smtClean="0"/>
              <a:t>//</a:t>
            </a:r>
            <a:r>
              <a:rPr lang="zh-CN" altLang="en-US" dirty="0" smtClean="0"/>
              <a:t>值传递</a:t>
            </a:r>
            <a:endParaRPr lang="en-US" altLang="zh-CN" dirty="0" smtClean="0"/>
          </a:p>
          <a:p>
            <a:r>
              <a:rPr lang="en-US" altLang="zh-CN" dirty="0" smtClean="0"/>
              <a:t>&lt;?</a:t>
            </a:r>
            <a:r>
              <a:rPr lang="en-US" altLang="zh-CN" dirty="0" err="1" smtClean="0"/>
              <a:t>php</a:t>
            </a:r>
            <a:endParaRPr lang="en-US" altLang="zh-CN" dirty="0" smtClean="0"/>
          </a:p>
          <a:p>
            <a:r>
              <a:rPr lang="en-US" altLang="zh-CN" dirty="0" smtClean="0"/>
              <a:t>    //</a:t>
            </a:r>
            <a:r>
              <a:rPr lang="zh-CN" altLang="en-US" dirty="0" smtClean="0"/>
              <a:t>参数的传递</a:t>
            </a:r>
          </a:p>
          <a:p>
            <a:r>
              <a:rPr lang="zh-CN" altLang="en-US" dirty="0" smtClean="0"/>
              <a:t>    </a:t>
            </a:r>
            <a:r>
              <a:rPr lang="en-US" altLang="zh-CN" dirty="0" smtClean="0"/>
              <a:t>$a = 5;   //</a:t>
            </a:r>
            <a:r>
              <a:rPr lang="zh-CN" altLang="en-US" dirty="0" smtClean="0"/>
              <a:t>会给</a:t>
            </a:r>
            <a:r>
              <a:rPr lang="en-US" altLang="zh-CN" dirty="0" smtClean="0"/>
              <a:t>$a</a:t>
            </a:r>
            <a:r>
              <a:rPr lang="zh-CN" altLang="en-US" dirty="0" smtClean="0"/>
              <a:t>开辟一个内存空间，值为</a:t>
            </a:r>
            <a:r>
              <a:rPr lang="en-US" altLang="zh-CN" dirty="0" smtClean="0"/>
              <a:t>5</a:t>
            </a:r>
          </a:p>
          <a:p>
            <a:r>
              <a:rPr lang="en-US" altLang="zh-CN" dirty="0" smtClean="0"/>
              <a:t>    function </a:t>
            </a:r>
            <a:r>
              <a:rPr lang="en-US" altLang="zh-CN" dirty="0" err="1" smtClean="0"/>
              <a:t>getNum</a:t>
            </a:r>
            <a:r>
              <a:rPr lang="en-US" altLang="zh-CN" dirty="0" smtClean="0"/>
              <a:t>($a){  //</a:t>
            </a:r>
            <a:r>
              <a:rPr lang="zh-CN" altLang="en-US" dirty="0" smtClean="0"/>
              <a:t>会给形参</a:t>
            </a:r>
            <a:r>
              <a:rPr lang="en-US" altLang="zh-CN" dirty="0" smtClean="0"/>
              <a:t>$a</a:t>
            </a:r>
            <a:r>
              <a:rPr lang="zh-CN" altLang="en-US" dirty="0" smtClean="0"/>
              <a:t>开辟一个新的内存空间，值为</a:t>
            </a:r>
            <a:r>
              <a:rPr lang="en-US" altLang="zh-CN" dirty="0" smtClean="0"/>
              <a:t>5</a:t>
            </a:r>
          </a:p>
          <a:p>
            <a:r>
              <a:rPr lang="en-US" altLang="zh-CN" dirty="0" smtClean="0"/>
              <a:t>    	$a++;</a:t>
            </a:r>
          </a:p>
          <a:p>
            <a:r>
              <a:rPr lang="en-US" altLang="zh-CN" dirty="0" smtClean="0"/>
              <a:t>    	echo $a;</a:t>
            </a:r>
          </a:p>
          <a:p>
            <a:r>
              <a:rPr lang="en-US" altLang="zh-CN" dirty="0" smtClean="0"/>
              <a:t>    }</a:t>
            </a:r>
          </a:p>
          <a:p>
            <a:r>
              <a:rPr lang="en-US" altLang="zh-CN" dirty="0" smtClean="0"/>
              <a:t>    </a:t>
            </a:r>
            <a:r>
              <a:rPr lang="en-US" altLang="zh-CN" dirty="0" err="1" smtClean="0"/>
              <a:t>getNum</a:t>
            </a:r>
            <a:r>
              <a:rPr lang="en-US" altLang="zh-CN" dirty="0" smtClean="0"/>
              <a:t>($a);</a:t>
            </a:r>
          </a:p>
          <a:p>
            <a:r>
              <a:rPr lang="en-US" altLang="zh-CN" dirty="0" smtClean="0"/>
              <a:t>    echo '&lt;</a:t>
            </a:r>
            <a:r>
              <a:rPr lang="en-US" altLang="zh-CN" dirty="0" err="1" smtClean="0"/>
              <a:t>br</a:t>
            </a:r>
            <a:r>
              <a:rPr lang="en-US" altLang="zh-CN" dirty="0" smtClean="0"/>
              <a:t>/&gt;',$a;</a:t>
            </a:r>
          </a:p>
          <a:p>
            <a:r>
              <a:rPr lang="en-US" altLang="zh-CN" dirty="0" smtClean="0"/>
              <a:t>?&gt;</a:t>
            </a:r>
          </a:p>
          <a:p>
            <a:endParaRPr lang="en-US" altLang="zh-CN" dirty="0" smtClean="0"/>
          </a:p>
          <a:p>
            <a:r>
              <a:rPr lang="en-US" altLang="zh-CN" dirty="0" smtClean="0"/>
              <a:t>//</a:t>
            </a:r>
            <a:r>
              <a:rPr lang="zh-CN" altLang="en-US" dirty="0" smtClean="0"/>
              <a:t>引用传递</a:t>
            </a:r>
            <a:endParaRPr lang="en-US" altLang="zh-CN" dirty="0" smtClean="0"/>
          </a:p>
          <a:p>
            <a:r>
              <a:rPr lang="en-US" altLang="zh-CN" dirty="0" smtClean="0"/>
              <a:t>&lt;?</a:t>
            </a:r>
            <a:r>
              <a:rPr lang="en-US" altLang="zh-CN" dirty="0" err="1" smtClean="0"/>
              <a:t>php</a:t>
            </a:r>
            <a:endParaRPr lang="en-US" altLang="zh-CN" dirty="0" smtClean="0"/>
          </a:p>
          <a:p>
            <a:r>
              <a:rPr lang="en-US" altLang="zh-CN" dirty="0" smtClean="0"/>
              <a:t>    //</a:t>
            </a:r>
            <a:r>
              <a:rPr lang="zh-CN" altLang="en-US" dirty="0" smtClean="0"/>
              <a:t>参数的传递</a:t>
            </a:r>
          </a:p>
          <a:p>
            <a:r>
              <a:rPr lang="zh-CN" altLang="en-US" dirty="0" smtClean="0"/>
              <a:t>    </a:t>
            </a:r>
            <a:r>
              <a:rPr lang="en-US" altLang="zh-CN" dirty="0" smtClean="0"/>
              <a:t>$a = 5;   //</a:t>
            </a:r>
            <a:r>
              <a:rPr lang="zh-CN" altLang="en-US" dirty="0" smtClean="0"/>
              <a:t>会给</a:t>
            </a:r>
            <a:r>
              <a:rPr lang="en-US" altLang="zh-CN" dirty="0" smtClean="0"/>
              <a:t>$a</a:t>
            </a:r>
            <a:r>
              <a:rPr lang="zh-CN" altLang="en-US" dirty="0" smtClean="0"/>
              <a:t>开辟一个内存空间，值为</a:t>
            </a:r>
            <a:r>
              <a:rPr lang="en-US" altLang="zh-CN" dirty="0" smtClean="0"/>
              <a:t>5</a:t>
            </a:r>
          </a:p>
          <a:p>
            <a:r>
              <a:rPr lang="en-US" altLang="zh-CN" dirty="0" smtClean="0"/>
              <a:t>    function </a:t>
            </a:r>
            <a:r>
              <a:rPr lang="en-US" altLang="zh-CN" dirty="0" err="1" smtClean="0"/>
              <a:t>getNum</a:t>
            </a:r>
            <a:r>
              <a:rPr lang="en-US" altLang="zh-CN" dirty="0" smtClean="0"/>
              <a:t>(&amp;$a){  //</a:t>
            </a:r>
            <a:r>
              <a:rPr lang="zh-CN" altLang="en-US" dirty="0" smtClean="0"/>
              <a:t>会给形参</a:t>
            </a:r>
            <a:r>
              <a:rPr lang="en-US" altLang="zh-CN" dirty="0" smtClean="0"/>
              <a:t>$a</a:t>
            </a:r>
            <a:r>
              <a:rPr lang="zh-CN" altLang="en-US" dirty="0" smtClean="0"/>
              <a:t>传递一个内存地址来获取内存地址中的数据</a:t>
            </a:r>
          </a:p>
          <a:p>
            <a:r>
              <a:rPr lang="zh-CN" altLang="en-US" dirty="0" smtClean="0"/>
              <a:t>    	</a:t>
            </a:r>
            <a:r>
              <a:rPr lang="en-US" altLang="zh-CN" dirty="0" smtClean="0"/>
              <a:t>$a++;</a:t>
            </a:r>
          </a:p>
          <a:p>
            <a:r>
              <a:rPr lang="en-US" altLang="zh-CN" dirty="0" smtClean="0"/>
              <a:t>    	echo $a;</a:t>
            </a:r>
          </a:p>
          <a:p>
            <a:r>
              <a:rPr lang="en-US" altLang="zh-CN" dirty="0" smtClean="0"/>
              <a:t>    }</a:t>
            </a:r>
          </a:p>
          <a:p>
            <a:r>
              <a:rPr lang="en-US" altLang="zh-CN" dirty="0" smtClean="0"/>
              <a:t>    </a:t>
            </a:r>
            <a:r>
              <a:rPr lang="en-US" altLang="zh-CN" dirty="0" err="1" smtClean="0"/>
              <a:t>getNum</a:t>
            </a:r>
            <a:r>
              <a:rPr lang="en-US" altLang="zh-CN" dirty="0" smtClean="0"/>
              <a:t>($a);</a:t>
            </a:r>
          </a:p>
          <a:p>
            <a:r>
              <a:rPr lang="en-US" altLang="zh-CN" dirty="0" smtClean="0"/>
              <a:t>    echo '&lt;</a:t>
            </a:r>
            <a:r>
              <a:rPr lang="en-US" altLang="zh-CN" dirty="0" err="1" smtClean="0"/>
              <a:t>br</a:t>
            </a:r>
            <a:r>
              <a:rPr lang="en-US" altLang="zh-CN" dirty="0" smtClean="0"/>
              <a:t>/&gt;',$a;</a:t>
            </a:r>
          </a:p>
          <a:p>
            <a:r>
              <a:rPr lang="en-US" altLang="zh-CN" dirty="0" smtClean="0"/>
              <a:t>?&gt;</a:t>
            </a:r>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1290061-1F4C-4256-827D-3A73A7AAB768}" type="slidenum">
              <a:rPr lang="zh-CN" altLang="en-US" smtClean="0"/>
              <a:pPr/>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0919"/>
            <a:ext cx="10361851" cy="147036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562" y="3887100"/>
            <a:ext cx="8533289" cy="1753006"/>
          </a:xfrm>
        </p:spPr>
        <p:txBody>
          <a:bodyPr/>
          <a:lstStyle>
            <a:lvl1pPr marL="0" indent="0" algn="ctr">
              <a:buNone/>
              <a:defRPr>
                <a:solidFill>
                  <a:schemeClr val="tx1">
                    <a:tint val="75000"/>
                  </a:schemeClr>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BA5854-E600-4537-964F-3A12CEF0F48B}" type="datetime1">
              <a:rPr lang="en-US" altLang="zh-CN" smtClean="0"/>
              <a:t>7/19/2017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92202" y="6494379"/>
            <a:ext cx="2844430" cy="365210"/>
          </a:xfrm>
        </p:spPr>
        <p:txBody>
          <a:bodyPr/>
          <a:lstStyle>
            <a:lvl1pPr>
              <a:defRPr sz="1900">
                <a:solidFill>
                  <a:schemeClr val="accent1">
                    <a:lumMod val="50000"/>
                  </a:schemeClr>
                </a:solidFill>
              </a:defRPr>
            </a:lvl1pPr>
          </a:lstStyle>
          <a:p>
            <a:fld id="{B6F15528-21DE-4FAA-801E-634DDDAF4B2B}" type="slidenum">
              <a:rPr lang="en-US" smtClean="0"/>
              <a:pPr/>
              <a:t>‹#›</a:t>
            </a:fld>
            <a:r>
              <a:rPr lang="en-US" dirty="0" smtClean="0"/>
              <a:t>/31</a:t>
            </a:r>
            <a:endParaRPr lang="en-US" dirty="0"/>
          </a:p>
        </p:txBody>
      </p:sp>
    </p:spTree>
    <p:extLst>
      <p:ext uri="{BB962C8B-B14F-4D97-AF65-F5344CB8AC3E}">
        <p14:creationId xmlns:p14="http://schemas.microsoft.com/office/powerpoint/2010/main" val="392084212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74701"/>
            <a:ext cx="10971372" cy="1143265"/>
          </a:xfrm>
          <a:prstGeom prst="rect">
            <a:avLst/>
          </a:prstGeom>
        </p:spPr>
        <p:txBody>
          <a:bodyPr vert="horz" lIns="108850" tIns="54425" rIns="108850" bIns="54425"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521" y="1600571"/>
            <a:ext cx="10971372" cy="4527011"/>
          </a:xfrm>
          <a:prstGeom prst="rect">
            <a:avLst/>
          </a:prstGeom>
        </p:spPr>
        <p:txBody>
          <a:bodyPr vert="horz" lIns="108850" tIns="54425" rIns="108850" bIns="54425"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521" y="6357822"/>
            <a:ext cx="2844430" cy="365210"/>
          </a:xfrm>
          <a:prstGeom prst="rect">
            <a:avLst/>
          </a:prstGeom>
        </p:spPr>
        <p:txBody>
          <a:bodyPr vert="horz" lIns="108850" tIns="54425" rIns="108850" bIns="54425" rtlCol="0" anchor="ctr"/>
          <a:lstStyle>
            <a:lvl1pPr algn="l">
              <a:defRPr sz="1400">
                <a:solidFill>
                  <a:schemeClr val="tx1">
                    <a:tint val="75000"/>
                  </a:schemeClr>
                </a:solidFill>
              </a:defRPr>
            </a:lvl1pPr>
          </a:lstStyle>
          <a:p>
            <a:fld id="{08260F3F-2F6B-4E32-AD7E-B723C6EB6702}" type="datetime1">
              <a:rPr lang="en-US" altLang="zh-CN" smtClean="0"/>
              <a:t>7/19/2017</a:t>
            </a:fld>
            <a:endParaRPr lang="en-US"/>
          </a:p>
        </p:txBody>
      </p:sp>
      <p:sp>
        <p:nvSpPr>
          <p:cNvPr id="5" name="Footer Placeholder 4"/>
          <p:cNvSpPr>
            <a:spLocks noGrp="1"/>
          </p:cNvSpPr>
          <p:nvPr>
            <p:ph type="ftr" sz="quarter" idx="3"/>
          </p:nvPr>
        </p:nvSpPr>
        <p:spPr>
          <a:xfrm>
            <a:off x="4165058" y="6357822"/>
            <a:ext cx="3860297" cy="365210"/>
          </a:xfrm>
          <a:prstGeom prst="rect">
            <a:avLst/>
          </a:prstGeom>
        </p:spPr>
        <p:txBody>
          <a:bodyPr vert="horz" lIns="108850" tIns="54425" rIns="108850" bIns="54425" rtlCol="0" anchor="ctr"/>
          <a:lstStyle>
            <a:lvl1pPr algn="ctr">
              <a:defRPr sz="1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6463" y="6357822"/>
            <a:ext cx="2844430" cy="365210"/>
          </a:xfrm>
          <a:prstGeom prst="rect">
            <a:avLst/>
          </a:prstGeom>
        </p:spPr>
        <p:txBody>
          <a:bodyPr vert="horz" lIns="108850" tIns="54425" rIns="108850" bIns="54425" rtlCol="0" anchor="ctr"/>
          <a:lstStyle>
            <a:lvl1pPr algn="r">
              <a:defRPr sz="1400">
                <a:solidFill>
                  <a:schemeClr val="tx1">
                    <a:tint val="75000"/>
                  </a:schemeClr>
                </a:solidFill>
              </a:defRPr>
            </a:lvl1pPr>
          </a:lstStyle>
          <a:p>
            <a:fld id="{B6F15528-21DE-4FAA-801E-634DDDAF4B2B}" type="slidenum">
              <a:rPr lang="en-US" altLang="zh-CN" smtClean="0"/>
              <a:pPr/>
              <a:t>‹#›</a:t>
            </a:fld>
            <a:r>
              <a:rPr lang="en-US" altLang="zh-CN" dirty="0" smtClean="0"/>
              <a:t>/31</a:t>
            </a:r>
          </a:p>
        </p:txBody>
      </p:sp>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4071" y="457306"/>
            <a:ext cx="1913218" cy="229109"/>
          </a:xfrm>
          <a:prstGeom prst="rect">
            <a:avLst/>
          </a:prstGeom>
        </p:spPr>
      </p:pic>
      <p:cxnSp>
        <p:nvCxnSpPr>
          <p:cNvPr id="8" name="直接连接符 7"/>
          <p:cNvCxnSpPr/>
          <p:nvPr userDrawn="1"/>
        </p:nvCxnSpPr>
        <p:spPr>
          <a:xfrm flipV="1">
            <a:off x="446982" y="797989"/>
            <a:ext cx="11337084" cy="30487"/>
          </a:xfrm>
          <a:prstGeom prst="line">
            <a:avLst/>
          </a:prstGeom>
          <a:ln w="38100" cmpd="thinThick">
            <a:gradFill>
              <a:gsLst>
                <a:gs pos="74000">
                  <a:srgbClr val="C00000"/>
                </a:gs>
                <a:gs pos="83000">
                  <a:schemeClr val="bg2">
                    <a:lumMod val="25000"/>
                  </a:schemeClr>
                </a:gs>
                <a:gs pos="100000">
                  <a:schemeClr val="bg2">
                    <a:lumMod val="25000"/>
                  </a:schemeClr>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6775194"/>
      </p:ext>
    </p:extLst>
  </p:cSld>
  <p:clrMap bg1="lt1" tx1="dk1" bg2="lt2" tx2="dk2" accent1="accent1" accent2="accent2" accent3="accent3" accent4="accent4" accent5="accent5" accent6="accent6" hlink="hlink" folHlink="folHlink"/>
  <p:sldLayoutIdLst>
    <p:sldLayoutId id="2147483651" r:id="rId1"/>
  </p:sldLayoutIdLst>
  <p:timing>
    <p:tnLst>
      <p:par>
        <p:cTn id="1" dur="indefinite" restart="never" nodeType="tmRoot"/>
      </p:par>
    </p:tnLst>
  </p:timing>
  <p:hf hdr="0" ftr="0" dt="0"/>
  <p:txStyles>
    <p:titleStyle>
      <a:lvl1pPr algn="ctr" defTabSz="1088502" rtl="0" eaLnBrk="1" latinLnBrk="0" hangingPunct="1">
        <a:spcBef>
          <a:spcPct val="0"/>
        </a:spcBef>
        <a:buNone/>
        <a:defRPr sz="5200" kern="1200">
          <a:solidFill>
            <a:schemeClr val="tx1"/>
          </a:solidFill>
          <a:latin typeface="+mj-lt"/>
          <a:ea typeface="+mj-ea"/>
          <a:cs typeface="+mj-cs"/>
        </a:defRPr>
      </a:lvl1pPr>
    </p:titleStyle>
    <p:bodyStyle>
      <a:lvl1pPr marL="408188" indent="-408188" algn="l" defTabSz="1088502"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84408" indent="-340157" algn="l" defTabSz="1088502"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60627" indent="-272125" algn="l" defTabSz="1088502" rtl="0" eaLnBrk="1" latinLnBrk="0" hangingPunct="1">
        <a:spcBef>
          <a:spcPct val="20000"/>
        </a:spcBef>
        <a:buFont typeface="Arial" pitchFamily="34" charset="0"/>
        <a:buChar char="•"/>
        <a:defRPr sz="2900" kern="1200">
          <a:solidFill>
            <a:schemeClr val="tx1"/>
          </a:solidFill>
          <a:latin typeface="+mn-lt"/>
          <a:ea typeface="+mn-ea"/>
          <a:cs typeface="+mn-cs"/>
        </a:defRPr>
      </a:lvl3pPr>
      <a:lvl4pPr marL="1904878"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449129"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993380"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hyperlink" Target="mk:@MSITStore:C:\Users\Administrator\Desktop\php_enhanced_zh.chm::/res/language.pseudo-types.html#language.types.mixe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mk:@MSITStore:C:\Users\Administrator\Desktop\php_enhanced_zh.chm::/res/language.pseudo-types.html#language.types.number" TargetMode="External"/><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hyperlink" Target="mk:@MSITStore:C:\Users\Administrator\Desktop\php_enhanced_zh.chm::/res/language.pseudo-types.html#language.types.mixed"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8.jpeg"/></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8.jpeg"/></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10.jpeg"/></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10.jpeg"/></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8.jpeg"/><Relationship Id="rId4" Type="http://schemas.openxmlformats.org/officeDocument/2006/relationships/image" Target="../media/image10.jpeg"/></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10.jpe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10.jpeg"/></Relationships>
</file>

<file path=ppt/slides/_rels/slide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10.jpeg"/></Relationships>
</file>

<file path=ppt/slides/_rels/slide3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10.jpeg"/></Relationships>
</file>

<file path=ppt/slides/_rels/slide3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hyperlink" Target="mk:@MSITStore:C:\Users\Administrator\Desktop\php_enhanced_zh.chm::/res/language.pseudo-types.html#language.types.mixed"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hyperlink" Target="mk:@MSITStore:C:\Users\Administrator\Desktop\php_enhanced_zh.chm::/res/language.types.string.html" TargetMode="External"/><Relationship Id="rId5" Type="http://schemas.openxmlformats.org/officeDocument/2006/relationships/image" Target="../media/image8.jpeg"/><Relationship Id="rId4" Type="http://schemas.openxmlformats.org/officeDocument/2006/relationships/image" Target="../media/image10.jpeg"/></Relationships>
</file>

<file path=ppt/slides/_rels/slide3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8.jpeg"/><Relationship Id="rId4" Type="http://schemas.openxmlformats.org/officeDocument/2006/relationships/image" Target="../media/image10.jpeg"/></Relationships>
</file>

<file path=ppt/slides/_rels/slide3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hyperlink" Target="mk:@MSITStore:C:\Users\Administrator\Desktop\php_enhanced_zh.chm::/res/language.pseudo-types.html#language.types.mixed"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4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5.jpeg"/></Relationships>
</file>

<file path=ppt/slides/_rels/slide4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8.jpe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0"/>
            <a:ext cx="12190413" cy="685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11108" y="5335235"/>
            <a:ext cx="10799751" cy="1221943"/>
          </a:xfrm>
          <a:prstGeom prst="rect">
            <a:avLst/>
          </a:prstGeom>
          <a:noFill/>
        </p:spPr>
        <p:txBody>
          <a:bodyPr wrap="none" lIns="0" tIns="0" rIns="0" bIns="54425" rtlCol="0">
            <a:spAutoFit/>
          </a:bodyPr>
          <a:lstStyle/>
          <a:p>
            <a:pPr defTabSz="-756">
              <a:lnSpc>
                <a:spcPts val="3690"/>
              </a:lnSpc>
              <a:tabLst>
                <a:tab pos="30236" algn="l"/>
              </a:tabLst>
            </a:pPr>
            <a:r>
              <a:rPr lang="en-US" altLang="zh-CN" sz="2600" b="1" dirty="0">
                <a:solidFill>
                  <a:schemeClr val="bg1"/>
                </a:solidFill>
                <a:latin typeface="微软雅黑" pitchFamily="18" charset="0"/>
                <a:cs typeface="微软雅黑" pitchFamily="18" charset="0"/>
              </a:rPr>
              <a:t>《PHP</a:t>
            </a:r>
            <a:r>
              <a:rPr lang="zh-CN" altLang="en-US" sz="2600" b="1" dirty="0">
                <a:solidFill>
                  <a:schemeClr val="bg1"/>
                </a:solidFill>
                <a:latin typeface="微软雅黑" pitchFamily="18" charset="0"/>
                <a:cs typeface="微软雅黑" pitchFamily="18" charset="0"/>
              </a:rPr>
              <a:t>基础</a:t>
            </a:r>
            <a:r>
              <a:rPr lang="en-US" altLang="zh-CN" sz="2600" b="1" dirty="0">
                <a:solidFill>
                  <a:schemeClr val="bg1"/>
                </a:solidFill>
                <a:latin typeface="微软雅黑" pitchFamily="18" charset="0"/>
                <a:cs typeface="微软雅黑" pitchFamily="18" charset="0"/>
              </a:rPr>
              <a:t>》</a:t>
            </a:r>
            <a:endParaRPr lang="en-US" altLang="zh-CN" dirty="0" smtClean="0">
              <a:solidFill>
                <a:schemeClr val="bg1"/>
              </a:solidFill>
            </a:endParaRPr>
          </a:p>
          <a:p>
            <a:pPr>
              <a:lnSpc>
                <a:spcPts val="1190"/>
              </a:lnSpc>
            </a:pPr>
            <a:endParaRPr lang="en-US" altLang="zh-CN" dirty="0" smtClean="0">
              <a:solidFill>
                <a:schemeClr val="bg1"/>
              </a:solidFill>
            </a:endParaRPr>
          </a:p>
          <a:p>
            <a:pPr algn="r" defTabSz="-756">
              <a:lnSpc>
                <a:spcPts val="4166"/>
              </a:lnSpc>
              <a:tabLst>
                <a:tab pos="30236" algn="l"/>
              </a:tabLst>
            </a:pPr>
            <a:r>
              <a:rPr lang="zh-CN" altLang="en-US" sz="4800" b="1" dirty="0">
                <a:solidFill>
                  <a:schemeClr val="bg1"/>
                </a:solidFill>
                <a:latin typeface="微软雅黑" pitchFamily="18" charset="0"/>
                <a:cs typeface="微软雅黑" pitchFamily="18" charset="0"/>
              </a:rPr>
              <a:t>第</a:t>
            </a:r>
            <a:r>
              <a:rPr lang="en-US" altLang="zh-CN" sz="4800" b="1" dirty="0">
                <a:solidFill>
                  <a:schemeClr val="bg1"/>
                </a:solidFill>
                <a:latin typeface="微软雅黑" pitchFamily="18" charset="0"/>
                <a:cs typeface="微软雅黑" pitchFamily="18" charset="0"/>
              </a:rPr>
              <a:t>4</a:t>
            </a:r>
            <a:r>
              <a:rPr lang="zh-CN" altLang="en-US" sz="4800" b="1" dirty="0">
                <a:solidFill>
                  <a:schemeClr val="bg1"/>
                </a:solidFill>
                <a:latin typeface="微软雅黑" pitchFamily="18" charset="0"/>
                <a:cs typeface="微软雅黑" pitchFamily="18" charset="0"/>
              </a:rPr>
              <a:t>章：</a:t>
            </a:r>
            <a:r>
              <a:rPr lang="en-US" altLang="zh-CN" sz="4800" b="1" dirty="0">
                <a:solidFill>
                  <a:schemeClr val="bg1"/>
                </a:solidFill>
                <a:latin typeface="微软雅黑" pitchFamily="18" charset="0"/>
                <a:cs typeface="微软雅黑" pitchFamily="18" charset="0"/>
              </a:rPr>
              <a:t>PHP</a:t>
            </a:r>
            <a:r>
              <a:rPr lang="zh-CN" altLang="en-US" sz="4800" b="1" dirty="0">
                <a:solidFill>
                  <a:schemeClr val="bg1"/>
                </a:solidFill>
                <a:latin typeface="微软雅黑" pitchFamily="18" charset="0"/>
                <a:cs typeface="微软雅黑" pitchFamily="18" charset="0"/>
              </a:rPr>
              <a:t>函数</a:t>
            </a:r>
          </a:p>
        </p:txBody>
      </p:sp>
      <p:pic>
        <p:nvPicPr>
          <p:cNvPr id="5" name="image2.png"/>
          <p:cNvPicPr>
            <a:picLocks noChangeAspect="1"/>
          </p:cNvPicPr>
          <p:nvPr/>
        </p:nvPicPr>
        <p:blipFill>
          <a:blip r:embed="rId4" cstate="print">
            <a:extLst/>
          </a:blip>
          <a:stretch>
            <a:fillRect/>
          </a:stretch>
        </p:blipFill>
        <p:spPr>
          <a:xfrm>
            <a:off x="316249" y="488988"/>
            <a:ext cx="1949208" cy="311112"/>
          </a:xfrm>
          <a:prstGeom prst="rect">
            <a:avLst/>
          </a:prstGeom>
          <a:ln w="12700">
            <a:miter lim="400000"/>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7882102" y="304871"/>
            <a:ext cx="3860031" cy="606390"/>
          </a:xfrm>
          <a:prstGeom prst="rect">
            <a:avLst/>
          </a:prstGeom>
          <a:noFill/>
        </p:spPr>
        <p:txBody>
          <a:bodyPr wrap="none" lIns="0" tIns="0" rIns="0" bIns="54425" rtlCol="0">
            <a:spAutoFit/>
          </a:bodyPr>
          <a:lstStyle/>
          <a:p>
            <a:pPr defTabSz="-756">
              <a:lnSpc>
                <a:spcPts val="4285"/>
              </a:lnSpc>
            </a:pPr>
            <a:r>
              <a:rPr lang="zh-CN" altLang="en-US" sz="4300" dirty="0">
                <a:solidFill>
                  <a:srgbClr val="004D73"/>
                </a:solidFill>
                <a:latin typeface="黑体" pitchFamily="18" charset="0"/>
                <a:cs typeface="黑体" pitchFamily="18" charset="0"/>
              </a:rPr>
              <a:t>有返回值的函数</a:t>
            </a:r>
            <a:endParaRPr lang="en-US" altLang="zh-CN" sz="4300" dirty="0">
              <a:solidFill>
                <a:srgbClr val="004D73"/>
              </a:solidFill>
              <a:latin typeface="黑体" pitchFamily="18" charset="0"/>
              <a:cs typeface="黑体" pitchFamily="18" charset="0"/>
            </a:endParaRPr>
          </a:p>
        </p:txBody>
      </p:sp>
      <p:sp>
        <p:nvSpPr>
          <p:cNvPr id="5" name="TextBox 1"/>
          <p:cNvSpPr txBox="1"/>
          <p:nvPr/>
        </p:nvSpPr>
        <p:spPr>
          <a:xfrm>
            <a:off x="880419" y="1232186"/>
            <a:ext cx="2955937" cy="516621"/>
          </a:xfrm>
          <a:prstGeom prst="rect">
            <a:avLst/>
          </a:prstGeom>
          <a:noFill/>
        </p:spPr>
        <p:txBody>
          <a:bodyPr wrap="non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en-US" sz="3300" dirty="0">
                <a:solidFill>
                  <a:srgbClr val="000000"/>
                </a:solidFill>
                <a:latin typeface="黑体" pitchFamily="18" charset="0"/>
                <a:cs typeface="黑体" pitchFamily="18" charset="0"/>
              </a:rPr>
              <a:t>函数的返回值</a:t>
            </a:r>
            <a:endParaRPr lang="en-US" altLang="zh-CN" sz="3300" dirty="0">
              <a:solidFill>
                <a:srgbClr val="000000"/>
              </a:solidFill>
              <a:latin typeface="黑体" pitchFamily="18" charset="0"/>
              <a:cs typeface="黑体" pitchFamily="18" charset="0"/>
            </a:endParaRPr>
          </a:p>
        </p:txBody>
      </p:sp>
      <p:sp>
        <p:nvSpPr>
          <p:cNvPr id="12" name="TextBox 11"/>
          <p:cNvSpPr txBox="1"/>
          <p:nvPr/>
        </p:nvSpPr>
        <p:spPr>
          <a:xfrm>
            <a:off x="1422215" y="1676788"/>
            <a:ext cx="10057091" cy="1895017"/>
          </a:xfrm>
          <a:prstGeom prst="rect">
            <a:avLst/>
          </a:prstGeom>
          <a:noFill/>
        </p:spPr>
        <p:txBody>
          <a:bodyPr wrap="square" lIns="108850" tIns="54425" rIns="108850" bIns="54425" rtlCol="0">
            <a:spAutoFit/>
          </a:bodyPr>
          <a:lstStyle/>
          <a:p>
            <a:r>
              <a:rPr lang="en-US" altLang="zh-CN" sz="2900" dirty="0"/>
              <a:t>          </a:t>
            </a:r>
            <a:r>
              <a:rPr lang="zh-CN" altLang="zh-CN" sz="2900" dirty="0"/>
              <a:t>有时候我们在调用完函数后需要用到函数给我们处理完成的结果或数据，这时就要求函数要有返回值，需要用到关键词</a:t>
            </a:r>
            <a:r>
              <a:rPr lang="en-US" altLang="zh-CN" sz="2900" dirty="0"/>
              <a:t>return</a:t>
            </a:r>
            <a:r>
              <a:rPr lang="zh-CN" altLang="zh-CN" sz="2900" dirty="0"/>
              <a:t>。</a:t>
            </a:r>
            <a:r>
              <a:rPr lang="zh-CN" altLang="en-US" sz="2900" dirty="0"/>
              <a:t>遇到</a:t>
            </a:r>
            <a:r>
              <a:rPr lang="en-US" altLang="zh-CN" sz="2900" dirty="0"/>
              <a:t>return</a:t>
            </a:r>
            <a:r>
              <a:rPr lang="zh-CN" altLang="en-US" sz="2900" dirty="0"/>
              <a:t>时直接返回数据，</a:t>
            </a:r>
            <a:r>
              <a:rPr lang="en-US" altLang="zh-CN" sz="2900" dirty="0"/>
              <a:t>return</a:t>
            </a:r>
            <a:r>
              <a:rPr lang="zh-CN" altLang="en-US" sz="2900" dirty="0"/>
              <a:t>后面的代码将不再执行。</a:t>
            </a:r>
            <a:endParaRPr lang="en-US" altLang="zh-CN" sz="2900" dirty="0"/>
          </a:p>
        </p:txBody>
      </p:sp>
      <p:pic>
        <p:nvPicPr>
          <p:cNvPr id="13" name="Picture 3"/>
          <p:cNvPicPr>
            <a:picLocks noChangeAspect="1" noChangeArrowheads="1"/>
          </p:cNvPicPr>
          <p:nvPr/>
        </p:nvPicPr>
        <p:blipFill>
          <a:blip r:embed="rId3" cstate="print"/>
          <a:srcRect/>
          <a:stretch>
            <a:fillRect/>
          </a:stretch>
        </p:blipFill>
        <p:spPr bwMode="auto">
          <a:xfrm>
            <a:off x="2438082" y="6097412"/>
            <a:ext cx="5587273" cy="571632"/>
          </a:xfrm>
          <a:prstGeom prst="rect">
            <a:avLst/>
          </a:prstGeom>
          <a:noFill/>
        </p:spPr>
      </p:pic>
      <p:sp>
        <p:nvSpPr>
          <p:cNvPr id="14" name="TextBox 13"/>
          <p:cNvSpPr txBox="1"/>
          <p:nvPr/>
        </p:nvSpPr>
        <p:spPr>
          <a:xfrm>
            <a:off x="3352363" y="6173629"/>
            <a:ext cx="4165058" cy="433078"/>
          </a:xfrm>
          <a:prstGeom prst="rect">
            <a:avLst/>
          </a:prstGeom>
          <a:noFill/>
        </p:spPr>
        <p:txBody>
          <a:bodyPr wrap="square" lIns="108850" tIns="54425" rIns="108850" bIns="54425" rtlCol="0">
            <a:spAutoFit/>
          </a:bodyPr>
          <a:lstStyle/>
          <a:p>
            <a:pPr lvl="0"/>
            <a:r>
              <a:rPr lang="en-US" altLang="zh-CN" dirty="0" smtClean="0">
                <a:solidFill>
                  <a:srgbClr val="FFFFFF"/>
                </a:solidFill>
                <a:latin typeface="黑体" pitchFamily="18" charset="0"/>
                <a:cs typeface="黑体" pitchFamily="18" charset="0"/>
              </a:rPr>
              <a:t>演示示例8</a:t>
            </a:r>
            <a:r>
              <a:rPr lang="zh-CN" altLang="zh-CN" dirty="0" smtClean="0">
                <a:solidFill>
                  <a:srgbClr val="FFFFFF"/>
                </a:solidFill>
                <a:latin typeface="黑体" pitchFamily="18" charset="0"/>
                <a:cs typeface="黑体" pitchFamily="18" charset="0"/>
              </a:rPr>
              <a:t>：</a:t>
            </a:r>
            <a:r>
              <a:rPr lang="zh-CN" altLang="en-US" dirty="0" smtClean="0">
                <a:solidFill>
                  <a:srgbClr val="FFFFFF"/>
                </a:solidFill>
                <a:latin typeface="黑体" pitchFamily="18" charset="0"/>
                <a:cs typeface="黑体" pitchFamily="18" charset="0"/>
              </a:rPr>
              <a:t>有返回值的函数</a:t>
            </a:r>
          </a:p>
        </p:txBody>
      </p:sp>
      <p:sp>
        <p:nvSpPr>
          <p:cNvPr id="8" name="灯片编号占位符 7"/>
          <p:cNvSpPr>
            <a:spLocks noGrp="1"/>
          </p:cNvSpPr>
          <p:nvPr>
            <p:ph type="sldNum" sz="quarter" idx="12"/>
          </p:nvPr>
        </p:nvSpPr>
        <p:spPr>
          <a:xfrm>
            <a:off x="9292202" y="6494379"/>
            <a:ext cx="2844430" cy="365210"/>
          </a:xfrm>
        </p:spPr>
        <p:txBody>
          <a:bodyPr/>
          <a:lstStyle/>
          <a:p>
            <a:fld id="{B6F15528-21DE-4FAA-801E-634DDDAF4B2B}" type="slidenum">
              <a:rPr lang="en-US" smtClean="0"/>
              <a:pPr/>
              <a:t>10</a:t>
            </a:fld>
            <a:r>
              <a:rPr lang="en-US" dirty="0" smtClean="0"/>
              <a:t>/46</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7882102" y="304871"/>
            <a:ext cx="3308598" cy="606390"/>
          </a:xfrm>
          <a:prstGeom prst="rect">
            <a:avLst/>
          </a:prstGeom>
          <a:noFill/>
        </p:spPr>
        <p:txBody>
          <a:bodyPr wrap="none" lIns="0" tIns="0" rIns="0" bIns="54425" rtlCol="0">
            <a:spAutoFit/>
          </a:bodyPr>
          <a:lstStyle/>
          <a:p>
            <a:pPr defTabSz="-756">
              <a:lnSpc>
                <a:spcPts val="4285"/>
              </a:lnSpc>
            </a:pPr>
            <a:r>
              <a:rPr lang="zh-CN" altLang="en-US" sz="4300" dirty="0">
                <a:solidFill>
                  <a:srgbClr val="004D73"/>
                </a:solidFill>
                <a:latin typeface="黑体" pitchFamily="18" charset="0"/>
                <a:cs typeface="黑体" pitchFamily="18" charset="0"/>
              </a:rPr>
              <a:t>变量的作用域</a:t>
            </a:r>
            <a:endParaRPr lang="en-US" altLang="zh-CN" sz="4300" dirty="0">
              <a:solidFill>
                <a:srgbClr val="004D73"/>
              </a:solidFill>
              <a:latin typeface="黑体" pitchFamily="18" charset="0"/>
              <a:cs typeface="黑体" pitchFamily="18" charset="0"/>
            </a:endParaRPr>
          </a:p>
        </p:txBody>
      </p:sp>
      <p:sp>
        <p:nvSpPr>
          <p:cNvPr id="5" name="TextBox 1"/>
          <p:cNvSpPr txBox="1"/>
          <p:nvPr/>
        </p:nvSpPr>
        <p:spPr>
          <a:xfrm>
            <a:off x="880420" y="1232186"/>
            <a:ext cx="2532745" cy="516621"/>
          </a:xfrm>
          <a:prstGeom prst="rect">
            <a:avLst/>
          </a:prstGeom>
          <a:noFill/>
        </p:spPr>
        <p:txBody>
          <a:bodyPr wrap="non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en-US" sz="3300" dirty="0">
                <a:solidFill>
                  <a:srgbClr val="000000"/>
                </a:solidFill>
                <a:latin typeface="黑体" pitchFamily="18" charset="0"/>
                <a:cs typeface="黑体" pitchFamily="18" charset="0"/>
              </a:rPr>
              <a:t>变量作用域</a:t>
            </a:r>
            <a:endParaRPr lang="en-US" altLang="zh-CN" sz="3300" dirty="0">
              <a:solidFill>
                <a:srgbClr val="000000"/>
              </a:solidFill>
              <a:latin typeface="黑体" pitchFamily="18" charset="0"/>
              <a:cs typeface="黑体" pitchFamily="18" charset="0"/>
            </a:endParaRPr>
          </a:p>
        </p:txBody>
      </p:sp>
      <p:sp>
        <p:nvSpPr>
          <p:cNvPr id="12" name="TextBox 11"/>
          <p:cNvSpPr txBox="1"/>
          <p:nvPr/>
        </p:nvSpPr>
        <p:spPr>
          <a:xfrm>
            <a:off x="1422215" y="1676789"/>
            <a:ext cx="10057091" cy="1002465"/>
          </a:xfrm>
          <a:prstGeom prst="rect">
            <a:avLst/>
          </a:prstGeom>
          <a:noFill/>
        </p:spPr>
        <p:txBody>
          <a:bodyPr wrap="square" lIns="108850" tIns="54425" rIns="108850" bIns="54425" rtlCol="0">
            <a:spAutoFit/>
          </a:bodyPr>
          <a:lstStyle/>
          <a:p>
            <a:r>
              <a:rPr lang="en-US" altLang="zh-CN" sz="2900" dirty="0"/>
              <a:t>          </a:t>
            </a:r>
            <a:r>
              <a:rPr lang="zh-CN" altLang="zh-CN" sz="2900" dirty="0"/>
              <a:t>是指变量能够被引用</a:t>
            </a:r>
            <a:r>
              <a:rPr lang="en-US" altLang="zh-CN" sz="2900" dirty="0"/>
              <a:t>/</a:t>
            </a:r>
            <a:r>
              <a:rPr lang="zh-CN" altLang="zh-CN" sz="2900" dirty="0"/>
              <a:t>使用的那部分脚本。分为：局部变量、全局变量 。</a:t>
            </a:r>
            <a:endParaRPr lang="en-US" altLang="zh-CN" sz="2900" dirty="0"/>
          </a:p>
        </p:txBody>
      </p:sp>
      <p:pic>
        <p:nvPicPr>
          <p:cNvPr id="13" name="Picture 3"/>
          <p:cNvPicPr>
            <a:picLocks noChangeAspect="1" noChangeArrowheads="1"/>
          </p:cNvPicPr>
          <p:nvPr/>
        </p:nvPicPr>
        <p:blipFill>
          <a:blip r:embed="rId3" cstate="print"/>
          <a:srcRect/>
          <a:stretch>
            <a:fillRect/>
          </a:stretch>
        </p:blipFill>
        <p:spPr bwMode="auto">
          <a:xfrm>
            <a:off x="2438082" y="6097412"/>
            <a:ext cx="5587273" cy="571632"/>
          </a:xfrm>
          <a:prstGeom prst="rect">
            <a:avLst/>
          </a:prstGeom>
          <a:noFill/>
        </p:spPr>
      </p:pic>
      <p:sp>
        <p:nvSpPr>
          <p:cNvPr id="14" name="TextBox 13"/>
          <p:cNvSpPr txBox="1"/>
          <p:nvPr/>
        </p:nvSpPr>
        <p:spPr>
          <a:xfrm>
            <a:off x="3352363" y="6173629"/>
            <a:ext cx="4165058" cy="433078"/>
          </a:xfrm>
          <a:prstGeom prst="rect">
            <a:avLst/>
          </a:prstGeom>
          <a:noFill/>
        </p:spPr>
        <p:txBody>
          <a:bodyPr wrap="square" lIns="108850" tIns="54425" rIns="108850" bIns="54425" rtlCol="0">
            <a:spAutoFit/>
          </a:bodyPr>
          <a:lstStyle/>
          <a:p>
            <a:pPr lvl="0"/>
            <a:r>
              <a:rPr lang="en-US" altLang="zh-CN" dirty="0" smtClean="0">
                <a:solidFill>
                  <a:srgbClr val="FFFFFF"/>
                </a:solidFill>
                <a:latin typeface="黑体" pitchFamily="18" charset="0"/>
                <a:cs typeface="黑体" pitchFamily="18" charset="0"/>
              </a:rPr>
              <a:t>演示示例9</a:t>
            </a:r>
            <a:r>
              <a:rPr lang="zh-CN" altLang="zh-CN" dirty="0" smtClean="0">
                <a:solidFill>
                  <a:srgbClr val="FFFFFF"/>
                </a:solidFill>
                <a:latin typeface="黑体" pitchFamily="18" charset="0"/>
                <a:cs typeface="黑体" pitchFamily="18" charset="0"/>
              </a:rPr>
              <a:t>：</a:t>
            </a:r>
            <a:r>
              <a:rPr lang="zh-CN" altLang="en-US" dirty="0" smtClean="0">
                <a:solidFill>
                  <a:srgbClr val="FFFFFF"/>
                </a:solidFill>
                <a:latin typeface="黑体" pitchFamily="18" charset="0"/>
                <a:cs typeface="黑体" pitchFamily="18" charset="0"/>
              </a:rPr>
              <a:t>局部变量</a:t>
            </a:r>
          </a:p>
        </p:txBody>
      </p:sp>
      <p:sp>
        <p:nvSpPr>
          <p:cNvPr id="8" name="TextBox 1"/>
          <p:cNvSpPr txBox="1"/>
          <p:nvPr/>
        </p:nvSpPr>
        <p:spPr>
          <a:xfrm>
            <a:off x="913606" y="2608373"/>
            <a:ext cx="2109552" cy="516621"/>
          </a:xfrm>
          <a:prstGeom prst="rect">
            <a:avLst/>
          </a:prstGeom>
          <a:noFill/>
        </p:spPr>
        <p:txBody>
          <a:bodyPr wrap="non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en-US" sz="3300" dirty="0">
                <a:solidFill>
                  <a:srgbClr val="000000"/>
                </a:solidFill>
                <a:latin typeface="黑体" pitchFamily="18" charset="0"/>
                <a:cs typeface="黑体" pitchFamily="18" charset="0"/>
              </a:rPr>
              <a:t>局部变量</a:t>
            </a:r>
            <a:endParaRPr lang="en-US" altLang="zh-CN" sz="3300" dirty="0">
              <a:solidFill>
                <a:srgbClr val="000000"/>
              </a:solidFill>
              <a:latin typeface="黑体" pitchFamily="18" charset="0"/>
              <a:cs typeface="黑体" pitchFamily="18" charset="0"/>
            </a:endParaRPr>
          </a:p>
        </p:txBody>
      </p:sp>
      <p:sp>
        <p:nvSpPr>
          <p:cNvPr id="10" name="TextBox 9"/>
          <p:cNvSpPr txBox="1"/>
          <p:nvPr/>
        </p:nvSpPr>
        <p:spPr>
          <a:xfrm>
            <a:off x="1726975" y="2949805"/>
            <a:ext cx="10057091" cy="556189"/>
          </a:xfrm>
          <a:prstGeom prst="rect">
            <a:avLst/>
          </a:prstGeom>
          <a:noFill/>
        </p:spPr>
        <p:txBody>
          <a:bodyPr wrap="square" lIns="108850" tIns="54425" rIns="108850" bIns="54425" rtlCol="0">
            <a:spAutoFit/>
          </a:bodyPr>
          <a:lstStyle/>
          <a:p>
            <a:r>
              <a:rPr lang="en-US" altLang="zh-CN" sz="2900" dirty="0"/>
              <a:t>        </a:t>
            </a:r>
            <a:r>
              <a:rPr lang="zh-CN" altLang="zh-CN" sz="2900" dirty="0"/>
              <a:t>在函数内部声明的变量，只能在函数内部使用。</a:t>
            </a:r>
            <a:endParaRPr lang="en-US" altLang="zh-CN" sz="2900" dirty="0"/>
          </a:p>
        </p:txBody>
      </p:sp>
      <p:pic>
        <p:nvPicPr>
          <p:cNvPr id="16" name="Picture 3"/>
          <p:cNvPicPr>
            <a:picLocks noChangeAspect="1" noChangeArrowheads="1"/>
          </p:cNvPicPr>
          <p:nvPr/>
        </p:nvPicPr>
        <p:blipFill>
          <a:blip r:embed="rId4" cstate="print"/>
          <a:srcRect/>
          <a:stretch>
            <a:fillRect/>
          </a:stretch>
        </p:blipFill>
        <p:spPr bwMode="auto">
          <a:xfrm>
            <a:off x="3250777" y="3429158"/>
            <a:ext cx="5384099" cy="2743836"/>
          </a:xfrm>
          <a:prstGeom prst="rect">
            <a:avLst/>
          </a:prstGeom>
          <a:noFill/>
        </p:spPr>
      </p:pic>
      <p:sp>
        <p:nvSpPr>
          <p:cNvPr id="17" name="TextBox 16"/>
          <p:cNvSpPr txBox="1"/>
          <p:nvPr/>
        </p:nvSpPr>
        <p:spPr>
          <a:xfrm>
            <a:off x="3860298" y="3429794"/>
            <a:ext cx="4469818" cy="2695236"/>
          </a:xfrm>
          <a:prstGeom prst="rect">
            <a:avLst/>
          </a:prstGeom>
          <a:noFill/>
        </p:spPr>
        <p:txBody>
          <a:bodyPr wrap="square" lIns="108850" tIns="54425" rIns="108850" bIns="54425" rtlCol="0">
            <a:spAutoFit/>
          </a:bodyPr>
          <a:lstStyle/>
          <a:p>
            <a:r>
              <a:rPr lang="en-US" altLang="zh-CN" b="1" dirty="0" smtClean="0"/>
              <a:t>&lt;?</a:t>
            </a:r>
            <a:r>
              <a:rPr lang="en-US" altLang="zh-CN" b="1" dirty="0" err="1" smtClean="0"/>
              <a:t>php</a:t>
            </a:r>
            <a:endParaRPr lang="en-US" altLang="zh-CN" b="1" dirty="0" smtClean="0"/>
          </a:p>
          <a:p>
            <a:r>
              <a:rPr lang="en-US" altLang="zh-CN" b="1" dirty="0" smtClean="0"/>
              <a:t>    function test(){</a:t>
            </a:r>
          </a:p>
          <a:p>
            <a:r>
              <a:rPr lang="en-US" altLang="zh-CN" b="1" dirty="0" smtClean="0"/>
              <a:t>       $a = 5;  //</a:t>
            </a:r>
            <a:r>
              <a:rPr lang="zh-CN" altLang="en-US" b="1" dirty="0" smtClean="0"/>
              <a:t>局部变量</a:t>
            </a:r>
          </a:p>
          <a:p>
            <a:r>
              <a:rPr lang="zh-CN" altLang="en-US" b="1" dirty="0" smtClean="0"/>
              <a:t>       </a:t>
            </a:r>
            <a:r>
              <a:rPr lang="en-US" altLang="zh-CN" b="1" dirty="0" smtClean="0"/>
              <a:t>echo $a;</a:t>
            </a:r>
          </a:p>
          <a:p>
            <a:r>
              <a:rPr lang="en-US" altLang="zh-CN" b="1" dirty="0" smtClean="0"/>
              <a:t>    }</a:t>
            </a:r>
          </a:p>
          <a:p>
            <a:r>
              <a:rPr lang="en-US" altLang="zh-CN" b="1" dirty="0" smtClean="0"/>
              <a:t>    test();</a:t>
            </a:r>
          </a:p>
          <a:p>
            <a:r>
              <a:rPr lang="en-US" altLang="zh-CN" b="1" dirty="0" smtClean="0"/>
              <a:t>    echo $a;</a:t>
            </a:r>
          </a:p>
          <a:p>
            <a:r>
              <a:rPr lang="en-US" altLang="zh-CN" b="1" dirty="0" smtClean="0"/>
              <a:t>?&gt;</a:t>
            </a:r>
            <a:endParaRPr lang="zh-CN" altLang="en-US" b="1" dirty="0"/>
          </a:p>
        </p:txBody>
      </p:sp>
      <p:pic>
        <p:nvPicPr>
          <p:cNvPr id="18" name="Picture 3"/>
          <p:cNvPicPr>
            <a:picLocks noChangeAspect="1" noChangeArrowheads="1"/>
          </p:cNvPicPr>
          <p:nvPr/>
        </p:nvPicPr>
        <p:blipFill>
          <a:blip r:embed="rId5" cstate="print"/>
          <a:srcRect/>
          <a:stretch>
            <a:fillRect/>
          </a:stretch>
        </p:blipFill>
        <p:spPr bwMode="auto">
          <a:xfrm>
            <a:off x="914281" y="3353577"/>
            <a:ext cx="1591526" cy="558929"/>
          </a:xfrm>
          <a:prstGeom prst="rect">
            <a:avLst/>
          </a:prstGeom>
          <a:noFill/>
        </p:spPr>
      </p:pic>
      <p:sp>
        <p:nvSpPr>
          <p:cNvPr id="15" name="灯片编号占位符 7"/>
          <p:cNvSpPr>
            <a:spLocks noGrp="1"/>
          </p:cNvSpPr>
          <p:nvPr>
            <p:ph type="sldNum" sz="quarter" idx="12"/>
          </p:nvPr>
        </p:nvSpPr>
        <p:spPr>
          <a:xfrm>
            <a:off x="9292202" y="6494379"/>
            <a:ext cx="2844430" cy="365210"/>
          </a:xfrm>
        </p:spPr>
        <p:txBody>
          <a:bodyPr/>
          <a:lstStyle/>
          <a:p>
            <a:fld id="{B6F15528-21DE-4FAA-801E-634DDDAF4B2B}" type="slidenum">
              <a:rPr lang="en-US" smtClean="0"/>
              <a:pPr/>
              <a:t>11</a:t>
            </a:fld>
            <a:r>
              <a:rPr lang="en-US" dirty="0" smtClean="0"/>
              <a:t>/46</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7882102" y="304871"/>
            <a:ext cx="3308598" cy="606390"/>
          </a:xfrm>
          <a:prstGeom prst="rect">
            <a:avLst/>
          </a:prstGeom>
          <a:noFill/>
        </p:spPr>
        <p:txBody>
          <a:bodyPr wrap="none" lIns="0" tIns="0" rIns="0" bIns="54425" rtlCol="0">
            <a:spAutoFit/>
          </a:bodyPr>
          <a:lstStyle/>
          <a:p>
            <a:pPr defTabSz="-756">
              <a:lnSpc>
                <a:spcPts val="4285"/>
              </a:lnSpc>
            </a:pPr>
            <a:r>
              <a:rPr lang="zh-CN" altLang="en-US" sz="4300" dirty="0">
                <a:solidFill>
                  <a:srgbClr val="004D73"/>
                </a:solidFill>
                <a:latin typeface="黑体" pitchFamily="18" charset="0"/>
                <a:cs typeface="黑体" pitchFamily="18" charset="0"/>
              </a:rPr>
              <a:t>变量的作用域</a:t>
            </a:r>
            <a:endParaRPr lang="en-US" altLang="zh-CN" sz="4300" dirty="0">
              <a:solidFill>
                <a:srgbClr val="004D73"/>
              </a:solidFill>
              <a:latin typeface="黑体" pitchFamily="18" charset="0"/>
              <a:cs typeface="黑体" pitchFamily="18" charset="0"/>
            </a:endParaRPr>
          </a:p>
        </p:txBody>
      </p:sp>
      <p:pic>
        <p:nvPicPr>
          <p:cNvPr id="13" name="Picture 3"/>
          <p:cNvPicPr>
            <a:picLocks noChangeAspect="1" noChangeArrowheads="1"/>
          </p:cNvPicPr>
          <p:nvPr/>
        </p:nvPicPr>
        <p:blipFill>
          <a:blip r:embed="rId3" cstate="print"/>
          <a:srcRect/>
          <a:stretch>
            <a:fillRect/>
          </a:stretch>
        </p:blipFill>
        <p:spPr bwMode="auto">
          <a:xfrm>
            <a:off x="0" y="5792541"/>
            <a:ext cx="5587273" cy="571632"/>
          </a:xfrm>
          <a:prstGeom prst="rect">
            <a:avLst/>
          </a:prstGeom>
          <a:noFill/>
        </p:spPr>
      </p:pic>
      <p:sp>
        <p:nvSpPr>
          <p:cNvPr id="14" name="TextBox 13"/>
          <p:cNvSpPr txBox="1"/>
          <p:nvPr/>
        </p:nvSpPr>
        <p:spPr>
          <a:xfrm>
            <a:off x="914281" y="5868758"/>
            <a:ext cx="4165058" cy="433078"/>
          </a:xfrm>
          <a:prstGeom prst="rect">
            <a:avLst/>
          </a:prstGeom>
          <a:noFill/>
        </p:spPr>
        <p:txBody>
          <a:bodyPr wrap="square" lIns="108850" tIns="54425" rIns="108850" bIns="54425" rtlCol="0">
            <a:spAutoFit/>
          </a:bodyPr>
          <a:lstStyle/>
          <a:p>
            <a:pPr lvl="0"/>
            <a:r>
              <a:rPr lang="en-US" altLang="zh-CN" dirty="0" smtClean="0">
                <a:solidFill>
                  <a:srgbClr val="FFFFFF"/>
                </a:solidFill>
                <a:latin typeface="黑体" pitchFamily="18" charset="0"/>
                <a:cs typeface="黑体" pitchFamily="18" charset="0"/>
              </a:rPr>
              <a:t>演示示例10</a:t>
            </a:r>
            <a:r>
              <a:rPr lang="zh-CN" altLang="zh-CN" dirty="0" smtClean="0">
                <a:solidFill>
                  <a:srgbClr val="FFFFFF"/>
                </a:solidFill>
                <a:latin typeface="黑体" pitchFamily="18" charset="0"/>
                <a:cs typeface="黑体" pitchFamily="18" charset="0"/>
              </a:rPr>
              <a:t>：</a:t>
            </a:r>
            <a:r>
              <a:rPr lang="zh-CN" altLang="en-US" dirty="0" smtClean="0">
                <a:solidFill>
                  <a:srgbClr val="FFFFFF"/>
                </a:solidFill>
                <a:latin typeface="黑体" pitchFamily="18" charset="0"/>
                <a:cs typeface="黑体" pitchFamily="18" charset="0"/>
              </a:rPr>
              <a:t>认识全局变量</a:t>
            </a:r>
          </a:p>
        </p:txBody>
      </p:sp>
      <p:sp>
        <p:nvSpPr>
          <p:cNvPr id="9" name="TextBox 1"/>
          <p:cNvSpPr txBox="1"/>
          <p:nvPr/>
        </p:nvSpPr>
        <p:spPr>
          <a:xfrm>
            <a:off x="1015868" y="1143265"/>
            <a:ext cx="2109552" cy="516621"/>
          </a:xfrm>
          <a:prstGeom prst="rect">
            <a:avLst/>
          </a:prstGeom>
          <a:noFill/>
        </p:spPr>
        <p:txBody>
          <a:bodyPr wrap="non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en-US" sz="3300" dirty="0">
                <a:solidFill>
                  <a:srgbClr val="000000"/>
                </a:solidFill>
                <a:latin typeface="黑体" pitchFamily="18" charset="0"/>
                <a:cs typeface="黑体" pitchFamily="18" charset="0"/>
              </a:rPr>
              <a:t>全局变量</a:t>
            </a:r>
            <a:endParaRPr lang="en-US" altLang="zh-CN" sz="3300" dirty="0">
              <a:solidFill>
                <a:srgbClr val="000000"/>
              </a:solidFill>
              <a:latin typeface="黑体" pitchFamily="18" charset="0"/>
              <a:cs typeface="黑体" pitchFamily="18" charset="0"/>
            </a:endParaRPr>
          </a:p>
        </p:txBody>
      </p:sp>
      <p:sp>
        <p:nvSpPr>
          <p:cNvPr id="15" name="TextBox 14"/>
          <p:cNvSpPr txBox="1"/>
          <p:nvPr/>
        </p:nvSpPr>
        <p:spPr>
          <a:xfrm>
            <a:off x="1523801" y="1600571"/>
            <a:ext cx="10057091" cy="1895017"/>
          </a:xfrm>
          <a:prstGeom prst="rect">
            <a:avLst/>
          </a:prstGeom>
          <a:noFill/>
        </p:spPr>
        <p:txBody>
          <a:bodyPr wrap="square" lIns="108850" tIns="54425" rIns="108850" bIns="54425" rtlCol="0">
            <a:spAutoFit/>
          </a:bodyPr>
          <a:lstStyle/>
          <a:p>
            <a:r>
              <a:rPr lang="en-US" altLang="zh-CN" sz="2900" dirty="0"/>
              <a:t>          </a:t>
            </a:r>
            <a:r>
              <a:rPr lang="zh-CN" altLang="zh-CN" sz="2800" dirty="0"/>
              <a:t>在函数外部声明的变量，默认情况下只能在函数外部的脚本中使用，但是可以通过</a:t>
            </a:r>
            <a:r>
              <a:rPr lang="en-US" altLang="zh-CN" sz="2800" dirty="0"/>
              <a:t>global</a:t>
            </a:r>
            <a:r>
              <a:rPr lang="zh-CN" altLang="zh-CN" sz="2800" dirty="0"/>
              <a:t>关键词引入这个变量，使之能够在函数内部使用。也可以使用</a:t>
            </a:r>
            <a:r>
              <a:rPr lang="en-US" altLang="zh-CN" sz="2800" dirty="0"/>
              <a:t>$GLOBALS</a:t>
            </a:r>
            <a:r>
              <a:rPr lang="zh-CN" altLang="zh-CN" sz="2800" dirty="0"/>
              <a:t>在函数内部使用外部声明的变量。</a:t>
            </a:r>
            <a:endParaRPr lang="en-US" altLang="zh-CN" sz="2800" dirty="0"/>
          </a:p>
        </p:txBody>
      </p:sp>
      <p:pic>
        <p:nvPicPr>
          <p:cNvPr id="16" name="Picture 3"/>
          <p:cNvPicPr>
            <a:picLocks noChangeAspect="1" noChangeArrowheads="1"/>
          </p:cNvPicPr>
          <p:nvPr/>
        </p:nvPicPr>
        <p:blipFill>
          <a:blip r:embed="rId4" cstate="print"/>
          <a:srcRect/>
          <a:stretch>
            <a:fillRect/>
          </a:stretch>
        </p:blipFill>
        <p:spPr bwMode="auto">
          <a:xfrm>
            <a:off x="812694" y="3495588"/>
            <a:ext cx="1591526" cy="558929"/>
          </a:xfrm>
          <a:prstGeom prst="rect">
            <a:avLst/>
          </a:prstGeom>
          <a:noFill/>
        </p:spPr>
      </p:pic>
      <p:pic>
        <p:nvPicPr>
          <p:cNvPr id="17" name="Picture 3"/>
          <p:cNvPicPr>
            <a:picLocks noChangeAspect="1" noChangeArrowheads="1"/>
          </p:cNvPicPr>
          <p:nvPr/>
        </p:nvPicPr>
        <p:blipFill>
          <a:blip r:embed="rId5" cstate="print"/>
          <a:srcRect/>
          <a:stretch>
            <a:fillRect/>
          </a:stretch>
        </p:blipFill>
        <p:spPr bwMode="auto">
          <a:xfrm>
            <a:off x="2641256" y="3353576"/>
            <a:ext cx="5384099" cy="2515182"/>
          </a:xfrm>
          <a:prstGeom prst="rect">
            <a:avLst/>
          </a:prstGeom>
          <a:noFill/>
        </p:spPr>
      </p:pic>
      <p:sp>
        <p:nvSpPr>
          <p:cNvPr id="18" name="TextBox 17"/>
          <p:cNvSpPr txBox="1"/>
          <p:nvPr/>
        </p:nvSpPr>
        <p:spPr>
          <a:xfrm>
            <a:off x="2946017" y="3353594"/>
            <a:ext cx="4469818" cy="2695236"/>
          </a:xfrm>
          <a:prstGeom prst="rect">
            <a:avLst/>
          </a:prstGeom>
          <a:noFill/>
        </p:spPr>
        <p:txBody>
          <a:bodyPr wrap="square" lIns="108850" tIns="54425" rIns="108850" bIns="54425" rtlCol="0">
            <a:spAutoFit/>
          </a:bodyPr>
          <a:lstStyle/>
          <a:p>
            <a:r>
              <a:rPr lang="en-US" altLang="zh-CN" b="1" dirty="0" smtClean="0"/>
              <a:t>&lt;?</a:t>
            </a:r>
            <a:r>
              <a:rPr lang="en-US" altLang="zh-CN" b="1" dirty="0" err="1" smtClean="0"/>
              <a:t>php</a:t>
            </a:r>
            <a:endParaRPr lang="en-US" altLang="zh-CN" b="1" dirty="0" smtClean="0"/>
          </a:p>
          <a:p>
            <a:r>
              <a:rPr lang="en-US" altLang="zh-CN" b="1" dirty="0" smtClean="0"/>
              <a:t>    $a = 5; //</a:t>
            </a:r>
            <a:r>
              <a:rPr lang="zh-CN" altLang="en-US" b="1" dirty="0" smtClean="0"/>
              <a:t>全局变量</a:t>
            </a:r>
          </a:p>
          <a:p>
            <a:r>
              <a:rPr lang="zh-CN" altLang="en-US" b="1" dirty="0" smtClean="0"/>
              <a:t>    </a:t>
            </a:r>
            <a:r>
              <a:rPr lang="en-US" altLang="zh-CN" b="1" dirty="0" smtClean="0"/>
              <a:t>function test(){</a:t>
            </a:r>
          </a:p>
          <a:p>
            <a:r>
              <a:rPr lang="en-US" altLang="zh-CN" b="1" dirty="0" smtClean="0"/>
              <a:t>       echo $a;</a:t>
            </a:r>
          </a:p>
          <a:p>
            <a:r>
              <a:rPr lang="en-US" altLang="zh-CN" b="1" dirty="0" smtClean="0"/>
              <a:t>    }</a:t>
            </a:r>
          </a:p>
          <a:p>
            <a:r>
              <a:rPr lang="en-US" altLang="zh-CN" b="1" dirty="0" smtClean="0"/>
              <a:t>    test();</a:t>
            </a:r>
          </a:p>
          <a:p>
            <a:r>
              <a:rPr lang="en-US" altLang="zh-CN" b="1" dirty="0" smtClean="0"/>
              <a:t>    echo $a;</a:t>
            </a:r>
          </a:p>
          <a:p>
            <a:r>
              <a:rPr lang="en-US" altLang="zh-CN" b="1" dirty="0" smtClean="0"/>
              <a:t>?&gt;</a:t>
            </a:r>
            <a:endParaRPr lang="zh-CN" altLang="en-US" b="1" dirty="0"/>
          </a:p>
        </p:txBody>
      </p:sp>
      <p:pic>
        <p:nvPicPr>
          <p:cNvPr id="19" name="Picture 3"/>
          <p:cNvPicPr>
            <a:picLocks noChangeAspect="1" noChangeArrowheads="1"/>
          </p:cNvPicPr>
          <p:nvPr/>
        </p:nvPicPr>
        <p:blipFill>
          <a:blip r:embed="rId3" cstate="print"/>
          <a:srcRect/>
          <a:stretch>
            <a:fillRect/>
          </a:stretch>
        </p:blipFill>
        <p:spPr bwMode="auto">
          <a:xfrm>
            <a:off x="5714206" y="5829962"/>
            <a:ext cx="5587273" cy="571632"/>
          </a:xfrm>
          <a:prstGeom prst="rect">
            <a:avLst/>
          </a:prstGeom>
          <a:noFill/>
        </p:spPr>
      </p:pic>
      <p:sp>
        <p:nvSpPr>
          <p:cNvPr id="20" name="TextBox 19"/>
          <p:cNvSpPr txBox="1"/>
          <p:nvPr/>
        </p:nvSpPr>
        <p:spPr>
          <a:xfrm>
            <a:off x="6704727" y="5892316"/>
            <a:ext cx="4469818" cy="433078"/>
          </a:xfrm>
          <a:prstGeom prst="rect">
            <a:avLst/>
          </a:prstGeom>
          <a:noFill/>
        </p:spPr>
        <p:txBody>
          <a:bodyPr wrap="square" lIns="108850" tIns="54425" rIns="108850" bIns="54425" rtlCol="0">
            <a:spAutoFit/>
          </a:bodyPr>
          <a:lstStyle/>
          <a:p>
            <a:pPr lvl="0"/>
            <a:r>
              <a:rPr lang="en-US" altLang="zh-CN" dirty="0" smtClean="0">
                <a:solidFill>
                  <a:srgbClr val="FFFFFF"/>
                </a:solidFill>
                <a:latin typeface="黑体" pitchFamily="18" charset="0"/>
                <a:cs typeface="黑体" pitchFamily="18" charset="0"/>
              </a:rPr>
              <a:t>演示示例11</a:t>
            </a:r>
            <a:r>
              <a:rPr lang="zh-CN" altLang="zh-CN" dirty="0" smtClean="0">
                <a:solidFill>
                  <a:srgbClr val="FFFFFF"/>
                </a:solidFill>
                <a:latin typeface="黑体" pitchFamily="18" charset="0"/>
                <a:cs typeface="黑体" pitchFamily="18" charset="0"/>
              </a:rPr>
              <a:t>：</a:t>
            </a:r>
            <a:r>
              <a:rPr lang="zh-CN" altLang="en-US" dirty="0" smtClean="0">
                <a:solidFill>
                  <a:srgbClr val="FFFFFF"/>
                </a:solidFill>
                <a:latin typeface="黑体" pitchFamily="18" charset="0"/>
                <a:cs typeface="黑体" pitchFamily="18" charset="0"/>
              </a:rPr>
              <a:t>全局变量的使用</a:t>
            </a:r>
          </a:p>
        </p:txBody>
      </p:sp>
      <p:pic>
        <p:nvPicPr>
          <p:cNvPr id="21" name="Picture 3"/>
          <p:cNvPicPr>
            <a:picLocks noChangeAspect="1" noChangeArrowheads="1"/>
          </p:cNvPicPr>
          <p:nvPr/>
        </p:nvPicPr>
        <p:blipFill>
          <a:blip r:embed="rId3" cstate="print"/>
          <a:srcRect/>
          <a:stretch>
            <a:fillRect/>
          </a:stretch>
        </p:blipFill>
        <p:spPr bwMode="auto">
          <a:xfrm>
            <a:off x="3275806" y="6363362"/>
            <a:ext cx="7517421" cy="571632"/>
          </a:xfrm>
          <a:prstGeom prst="rect">
            <a:avLst/>
          </a:prstGeom>
          <a:noFill/>
        </p:spPr>
      </p:pic>
      <p:sp>
        <p:nvSpPr>
          <p:cNvPr id="22" name="TextBox 21"/>
          <p:cNvSpPr txBox="1"/>
          <p:nvPr/>
        </p:nvSpPr>
        <p:spPr>
          <a:xfrm>
            <a:off x="4495006" y="6425716"/>
            <a:ext cx="5790446" cy="433078"/>
          </a:xfrm>
          <a:prstGeom prst="rect">
            <a:avLst/>
          </a:prstGeom>
          <a:noFill/>
        </p:spPr>
        <p:txBody>
          <a:bodyPr wrap="square" lIns="108850" tIns="54425" rIns="108850" bIns="54425" rtlCol="0">
            <a:spAutoFit/>
          </a:bodyPr>
          <a:lstStyle/>
          <a:p>
            <a:pPr lvl="0"/>
            <a:r>
              <a:rPr lang="en-US" altLang="zh-CN" dirty="0" smtClean="0">
                <a:solidFill>
                  <a:srgbClr val="FFFFFF"/>
                </a:solidFill>
                <a:latin typeface="黑体" pitchFamily="18" charset="0"/>
                <a:cs typeface="黑体" pitchFamily="18" charset="0"/>
              </a:rPr>
              <a:t>演示示例12</a:t>
            </a:r>
            <a:r>
              <a:rPr lang="zh-CN" altLang="zh-CN" dirty="0" smtClean="0">
                <a:solidFill>
                  <a:srgbClr val="FFFFFF"/>
                </a:solidFill>
                <a:latin typeface="黑体" pitchFamily="18" charset="0"/>
                <a:cs typeface="黑体" pitchFamily="18" charset="0"/>
              </a:rPr>
              <a:t>：</a:t>
            </a:r>
            <a:r>
              <a:rPr lang="zh-CN" altLang="en-US" dirty="0" smtClean="0">
                <a:solidFill>
                  <a:srgbClr val="FFFFFF"/>
                </a:solidFill>
                <a:latin typeface="黑体" pitchFamily="18" charset="0"/>
                <a:cs typeface="黑体" pitchFamily="18" charset="0"/>
              </a:rPr>
              <a:t>利用</a:t>
            </a:r>
            <a:r>
              <a:rPr lang="en-US" altLang="zh-CN" dirty="0" smtClean="0">
                <a:solidFill>
                  <a:srgbClr val="FFFFFF"/>
                </a:solidFill>
                <a:latin typeface="黑体" pitchFamily="18" charset="0"/>
                <a:cs typeface="黑体" pitchFamily="18" charset="0"/>
              </a:rPr>
              <a:t>$GLOBALS</a:t>
            </a:r>
            <a:r>
              <a:rPr lang="zh-CN" altLang="en-US" dirty="0" smtClean="0">
                <a:solidFill>
                  <a:srgbClr val="FFFFFF"/>
                </a:solidFill>
                <a:latin typeface="黑体" pitchFamily="18" charset="0"/>
                <a:cs typeface="黑体" pitchFamily="18" charset="0"/>
              </a:rPr>
              <a:t>使用全局变量</a:t>
            </a:r>
          </a:p>
        </p:txBody>
      </p:sp>
      <p:sp>
        <p:nvSpPr>
          <p:cNvPr id="23" name="灯片编号占位符 7"/>
          <p:cNvSpPr>
            <a:spLocks noGrp="1"/>
          </p:cNvSpPr>
          <p:nvPr>
            <p:ph type="sldNum" sz="quarter" idx="12"/>
          </p:nvPr>
        </p:nvSpPr>
        <p:spPr>
          <a:xfrm>
            <a:off x="9292202" y="6494379"/>
            <a:ext cx="2844430" cy="365210"/>
          </a:xfrm>
        </p:spPr>
        <p:txBody>
          <a:bodyPr/>
          <a:lstStyle/>
          <a:p>
            <a:fld id="{B6F15528-21DE-4FAA-801E-634DDDAF4B2B}" type="slidenum">
              <a:rPr lang="en-US" smtClean="0"/>
              <a:pPr/>
              <a:t>12</a:t>
            </a:fld>
            <a:r>
              <a:rPr lang="en-US" dirty="0" smtClean="0"/>
              <a:t>/46</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9447570" y="304871"/>
            <a:ext cx="2205732" cy="606390"/>
          </a:xfrm>
          <a:prstGeom prst="rect">
            <a:avLst/>
          </a:prstGeom>
          <a:noFill/>
        </p:spPr>
        <p:txBody>
          <a:bodyPr wrap="none" lIns="0" tIns="0" rIns="0" bIns="54425" rtlCol="0">
            <a:spAutoFit/>
          </a:bodyPr>
          <a:lstStyle/>
          <a:p>
            <a:pPr defTabSz="-756">
              <a:lnSpc>
                <a:spcPts val="4285"/>
              </a:lnSpc>
            </a:pPr>
            <a:r>
              <a:rPr lang="zh-CN" altLang="en-US" sz="4300" dirty="0">
                <a:solidFill>
                  <a:srgbClr val="004D73"/>
                </a:solidFill>
                <a:latin typeface="黑体" pitchFamily="18" charset="0"/>
                <a:cs typeface="黑体" pitchFamily="18" charset="0"/>
              </a:rPr>
              <a:t>静态变量</a:t>
            </a:r>
            <a:endParaRPr lang="en-US" altLang="zh-CN" sz="4300" dirty="0">
              <a:solidFill>
                <a:srgbClr val="004D73"/>
              </a:solidFill>
              <a:latin typeface="黑体" pitchFamily="18" charset="0"/>
              <a:cs typeface="黑体" pitchFamily="18" charset="0"/>
            </a:endParaRPr>
          </a:p>
        </p:txBody>
      </p:sp>
      <p:sp>
        <p:nvSpPr>
          <p:cNvPr id="9" name="TextBox 1"/>
          <p:cNvSpPr txBox="1"/>
          <p:nvPr/>
        </p:nvSpPr>
        <p:spPr>
          <a:xfrm>
            <a:off x="1015868" y="1143265"/>
            <a:ext cx="2109552" cy="516621"/>
          </a:xfrm>
          <a:prstGeom prst="rect">
            <a:avLst/>
          </a:prstGeom>
          <a:noFill/>
        </p:spPr>
        <p:txBody>
          <a:bodyPr wrap="non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en-US" sz="3300" dirty="0">
                <a:solidFill>
                  <a:srgbClr val="000000"/>
                </a:solidFill>
                <a:latin typeface="黑体" pitchFamily="18" charset="0"/>
                <a:cs typeface="黑体" pitchFamily="18" charset="0"/>
              </a:rPr>
              <a:t>静态变量</a:t>
            </a:r>
            <a:endParaRPr lang="en-US" altLang="zh-CN" sz="3300" dirty="0">
              <a:solidFill>
                <a:srgbClr val="000000"/>
              </a:solidFill>
              <a:latin typeface="黑体" pitchFamily="18" charset="0"/>
              <a:cs typeface="黑体" pitchFamily="18" charset="0"/>
            </a:endParaRPr>
          </a:p>
        </p:txBody>
      </p:sp>
      <p:sp>
        <p:nvSpPr>
          <p:cNvPr id="15" name="TextBox 14"/>
          <p:cNvSpPr txBox="1"/>
          <p:nvPr/>
        </p:nvSpPr>
        <p:spPr>
          <a:xfrm>
            <a:off x="1523801" y="1600571"/>
            <a:ext cx="10057091" cy="1448741"/>
          </a:xfrm>
          <a:prstGeom prst="rect">
            <a:avLst/>
          </a:prstGeom>
          <a:noFill/>
        </p:spPr>
        <p:txBody>
          <a:bodyPr wrap="square" lIns="108850" tIns="54425" rIns="108850" bIns="54425" rtlCol="0">
            <a:spAutoFit/>
          </a:bodyPr>
          <a:lstStyle/>
          <a:p>
            <a:r>
              <a:rPr lang="en-US" altLang="zh-CN" sz="2900" dirty="0"/>
              <a:t>          </a:t>
            </a:r>
            <a:r>
              <a:rPr lang="zh-CN" altLang="zh-CN" sz="2900" dirty="0"/>
              <a:t>通常，当函数完成</a:t>
            </a:r>
            <a:r>
              <a:rPr lang="en-US" altLang="zh-CN" sz="2900" dirty="0"/>
              <a:t>/</a:t>
            </a:r>
            <a:r>
              <a:rPr lang="zh-CN" altLang="zh-CN" sz="2900" dirty="0"/>
              <a:t>执行后，会删除所有变量。不过，有时我需要不删除某个局部变量，此时需要我们在函数内部声明变量时使用关键词</a:t>
            </a:r>
            <a:r>
              <a:rPr lang="en-US" altLang="zh-CN" sz="2900" dirty="0"/>
              <a:t>static</a:t>
            </a:r>
            <a:r>
              <a:rPr lang="zh-CN" altLang="zh-CN" sz="2900" dirty="0"/>
              <a:t>来把变量声明为静态变量。</a:t>
            </a:r>
            <a:endParaRPr lang="en-US" altLang="zh-CN" sz="2900" dirty="0"/>
          </a:p>
        </p:txBody>
      </p:sp>
      <p:pic>
        <p:nvPicPr>
          <p:cNvPr id="21" name="Picture 3"/>
          <p:cNvPicPr>
            <a:picLocks noChangeAspect="1" noChangeArrowheads="1"/>
          </p:cNvPicPr>
          <p:nvPr/>
        </p:nvPicPr>
        <p:blipFill>
          <a:blip r:embed="rId3" cstate="print"/>
          <a:srcRect/>
          <a:stretch>
            <a:fillRect/>
          </a:stretch>
        </p:blipFill>
        <p:spPr bwMode="auto">
          <a:xfrm>
            <a:off x="2946017" y="6173629"/>
            <a:ext cx="7923768" cy="685959"/>
          </a:xfrm>
          <a:prstGeom prst="rect">
            <a:avLst/>
          </a:prstGeom>
          <a:noFill/>
        </p:spPr>
      </p:pic>
      <p:sp>
        <p:nvSpPr>
          <p:cNvPr id="22" name="TextBox 21"/>
          <p:cNvSpPr txBox="1"/>
          <p:nvPr/>
        </p:nvSpPr>
        <p:spPr>
          <a:xfrm>
            <a:off x="4282448" y="6309352"/>
            <a:ext cx="6095207" cy="433078"/>
          </a:xfrm>
          <a:prstGeom prst="rect">
            <a:avLst/>
          </a:prstGeom>
          <a:noFill/>
        </p:spPr>
        <p:txBody>
          <a:bodyPr wrap="square" lIns="108850" tIns="54425" rIns="108850" bIns="54425" rtlCol="0">
            <a:spAutoFit/>
          </a:bodyPr>
          <a:lstStyle/>
          <a:p>
            <a:pPr lvl="0"/>
            <a:r>
              <a:rPr lang="en-US" altLang="zh-CN" dirty="0" smtClean="0">
                <a:solidFill>
                  <a:srgbClr val="FFFFFF"/>
                </a:solidFill>
                <a:latin typeface="黑体" pitchFamily="18" charset="0"/>
                <a:cs typeface="黑体" pitchFamily="18" charset="0"/>
              </a:rPr>
              <a:t>演示示例13</a:t>
            </a:r>
            <a:r>
              <a:rPr lang="zh-CN" altLang="zh-CN" dirty="0" smtClean="0">
                <a:solidFill>
                  <a:srgbClr val="FFFFFF"/>
                </a:solidFill>
                <a:latin typeface="黑体" pitchFamily="18" charset="0"/>
                <a:cs typeface="黑体" pitchFamily="18" charset="0"/>
              </a:rPr>
              <a:t>：</a:t>
            </a:r>
            <a:r>
              <a:rPr lang="zh-CN" altLang="en-US" dirty="0" smtClean="0">
                <a:solidFill>
                  <a:srgbClr val="FFFFFF"/>
                </a:solidFill>
                <a:latin typeface="黑体" pitchFamily="18" charset="0"/>
                <a:cs typeface="黑体" pitchFamily="18" charset="0"/>
              </a:rPr>
              <a:t>非静态变量与静态变量的区别</a:t>
            </a:r>
          </a:p>
        </p:txBody>
      </p:sp>
      <p:sp>
        <p:nvSpPr>
          <p:cNvPr id="8" name="灯片编号占位符 7"/>
          <p:cNvSpPr>
            <a:spLocks noGrp="1"/>
          </p:cNvSpPr>
          <p:nvPr>
            <p:ph type="sldNum" sz="quarter" idx="12"/>
          </p:nvPr>
        </p:nvSpPr>
        <p:spPr>
          <a:xfrm>
            <a:off x="9292202" y="6494379"/>
            <a:ext cx="2844430" cy="365210"/>
          </a:xfrm>
        </p:spPr>
        <p:txBody>
          <a:bodyPr/>
          <a:lstStyle/>
          <a:p>
            <a:fld id="{B6F15528-21DE-4FAA-801E-634DDDAF4B2B}" type="slidenum">
              <a:rPr lang="en-US" smtClean="0"/>
              <a:pPr/>
              <a:t>13</a:t>
            </a:fld>
            <a:r>
              <a:rPr lang="en-US" dirty="0" smtClean="0"/>
              <a:t>/46</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9447570" y="304871"/>
            <a:ext cx="2205732" cy="606390"/>
          </a:xfrm>
          <a:prstGeom prst="rect">
            <a:avLst/>
          </a:prstGeom>
          <a:noFill/>
        </p:spPr>
        <p:txBody>
          <a:bodyPr wrap="none" lIns="0" tIns="0" rIns="0" bIns="54425" rtlCol="0">
            <a:spAutoFit/>
          </a:bodyPr>
          <a:lstStyle/>
          <a:p>
            <a:pPr defTabSz="-756">
              <a:lnSpc>
                <a:spcPts val="4285"/>
              </a:lnSpc>
            </a:pPr>
            <a:r>
              <a:rPr lang="zh-CN" altLang="en-US" sz="4300" dirty="0">
                <a:solidFill>
                  <a:srgbClr val="004D73"/>
                </a:solidFill>
                <a:latin typeface="黑体" pitchFamily="18" charset="0"/>
                <a:cs typeface="黑体" pitchFamily="18" charset="0"/>
              </a:rPr>
              <a:t>递归函数</a:t>
            </a:r>
            <a:endParaRPr lang="en-US" altLang="zh-CN" sz="4300" dirty="0">
              <a:solidFill>
                <a:srgbClr val="004D73"/>
              </a:solidFill>
              <a:latin typeface="黑体" pitchFamily="18" charset="0"/>
              <a:cs typeface="黑体" pitchFamily="18" charset="0"/>
            </a:endParaRPr>
          </a:p>
        </p:txBody>
      </p:sp>
      <p:sp>
        <p:nvSpPr>
          <p:cNvPr id="9" name="TextBox 1"/>
          <p:cNvSpPr txBox="1"/>
          <p:nvPr/>
        </p:nvSpPr>
        <p:spPr>
          <a:xfrm>
            <a:off x="1015868" y="1143265"/>
            <a:ext cx="2109552" cy="516621"/>
          </a:xfrm>
          <a:prstGeom prst="rect">
            <a:avLst/>
          </a:prstGeom>
          <a:noFill/>
        </p:spPr>
        <p:txBody>
          <a:bodyPr wrap="non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en-US" sz="3300" dirty="0">
                <a:solidFill>
                  <a:srgbClr val="000000"/>
                </a:solidFill>
                <a:latin typeface="黑体" pitchFamily="18" charset="0"/>
                <a:cs typeface="Wingdings" pitchFamily="18" charset="0"/>
              </a:rPr>
              <a:t>递归函数</a:t>
            </a:r>
            <a:endParaRPr lang="en-US" altLang="zh-CN" sz="3300" dirty="0">
              <a:solidFill>
                <a:srgbClr val="000000"/>
              </a:solidFill>
              <a:latin typeface="黑体" pitchFamily="18" charset="0"/>
              <a:cs typeface="黑体" pitchFamily="18" charset="0"/>
            </a:endParaRPr>
          </a:p>
        </p:txBody>
      </p:sp>
      <p:sp>
        <p:nvSpPr>
          <p:cNvPr id="15" name="TextBox 14"/>
          <p:cNvSpPr txBox="1"/>
          <p:nvPr/>
        </p:nvSpPr>
        <p:spPr>
          <a:xfrm>
            <a:off x="1523801" y="1600571"/>
            <a:ext cx="10057091" cy="1448741"/>
          </a:xfrm>
          <a:prstGeom prst="rect">
            <a:avLst/>
          </a:prstGeom>
          <a:noFill/>
        </p:spPr>
        <p:txBody>
          <a:bodyPr wrap="square" lIns="108850" tIns="54425" rIns="108850" bIns="54425" rtlCol="0">
            <a:spAutoFit/>
          </a:bodyPr>
          <a:lstStyle/>
          <a:p>
            <a:r>
              <a:rPr lang="en-US" altLang="zh-CN" sz="2900" dirty="0"/>
              <a:t>         </a:t>
            </a:r>
            <a:r>
              <a:rPr lang="zh-CN" altLang="zh-CN" sz="2900" dirty="0"/>
              <a:t>有的逻辑中需要将某个重复的功能模块重复执行，但是每次执行时函数的参数会发生改变，也就是在函数内部需要调用函数本身，即自己调用自己，这叫做递归函数</a:t>
            </a:r>
            <a:endParaRPr lang="en-US" altLang="zh-CN" sz="2900" dirty="0"/>
          </a:p>
        </p:txBody>
      </p:sp>
      <p:pic>
        <p:nvPicPr>
          <p:cNvPr id="21" name="Picture 3"/>
          <p:cNvPicPr>
            <a:picLocks noChangeAspect="1" noChangeArrowheads="1"/>
          </p:cNvPicPr>
          <p:nvPr/>
        </p:nvPicPr>
        <p:blipFill>
          <a:blip r:embed="rId3" cstate="print"/>
          <a:srcRect/>
          <a:stretch>
            <a:fillRect/>
          </a:stretch>
        </p:blipFill>
        <p:spPr bwMode="auto">
          <a:xfrm>
            <a:off x="2133322" y="6173629"/>
            <a:ext cx="8736463" cy="685959"/>
          </a:xfrm>
          <a:prstGeom prst="rect">
            <a:avLst/>
          </a:prstGeom>
          <a:noFill/>
        </p:spPr>
      </p:pic>
      <p:sp>
        <p:nvSpPr>
          <p:cNvPr id="22" name="TextBox 21"/>
          <p:cNvSpPr txBox="1"/>
          <p:nvPr/>
        </p:nvSpPr>
        <p:spPr>
          <a:xfrm>
            <a:off x="2946016" y="6326064"/>
            <a:ext cx="7415835" cy="433078"/>
          </a:xfrm>
          <a:prstGeom prst="rect">
            <a:avLst/>
          </a:prstGeom>
          <a:noFill/>
        </p:spPr>
        <p:txBody>
          <a:bodyPr wrap="square" lIns="108850" tIns="54425" rIns="108850" bIns="54425" rtlCol="0">
            <a:spAutoFit/>
          </a:bodyPr>
          <a:lstStyle/>
          <a:p>
            <a:pPr lvl="1"/>
            <a:r>
              <a:rPr lang="en-US" altLang="zh-CN" dirty="0" smtClean="0">
                <a:solidFill>
                  <a:srgbClr val="FFFFFF"/>
                </a:solidFill>
                <a:latin typeface="黑体" pitchFamily="18" charset="0"/>
                <a:cs typeface="黑体" pitchFamily="18" charset="0"/>
              </a:rPr>
              <a:t>演示示例14</a:t>
            </a:r>
            <a:r>
              <a:rPr lang="zh-CN" altLang="zh-CN" dirty="0" smtClean="0">
                <a:solidFill>
                  <a:srgbClr val="FFFFFF"/>
                </a:solidFill>
                <a:latin typeface="黑体" pitchFamily="18" charset="0"/>
                <a:cs typeface="黑体" pitchFamily="18" charset="0"/>
              </a:rPr>
              <a:t>：用递归函数实现计算</a:t>
            </a:r>
            <a:r>
              <a:rPr lang="en-US" altLang="zh-CN" dirty="0" smtClean="0">
                <a:solidFill>
                  <a:srgbClr val="FFFFFF"/>
                </a:solidFill>
                <a:latin typeface="黑体" pitchFamily="18" charset="0"/>
                <a:cs typeface="黑体" pitchFamily="18" charset="0"/>
              </a:rPr>
              <a:t>1~n</a:t>
            </a:r>
            <a:r>
              <a:rPr lang="zh-CN" altLang="zh-CN" dirty="0" smtClean="0">
                <a:solidFill>
                  <a:srgbClr val="FFFFFF"/>
                </a:solidFill>
                <a:latin typeface="黑体" pitchFamily="18" charset="0"/>
                <a:cs typeface="黑体" pitchFamily="18" charset="0"/>
              </a:rPr>
              <a:t>数字之和</a:t>
            </a:r>
          </a:p>
        </p:txBody>
      </p:sp>
      <p:sp>
        <p:nvSpPr>
          <p:cNvPr id="8" name="灯片编号占位符 7"/>
          <p:cNvSpPr>
            <a:spLocks noGrp="1"/>
          </p:cNvSpPr>
          <p:nvPr>
            <p:ph type="sldNum" sz="quarter" idx="12"/>
          </p:nvPr>
        </p:nvSpPr>
        <p:spPr>
          <a:xfrm>
            <a:off x="9292202" y="6494379"/>
            <a:ext cx="2844430" cy="365210"/>
          </a:xfrm>
        </p:spPr>
        <p:txBody>
          <a:bodyPr/>
          <a:lstStyle/>
          <a:p>
            <a:fld id="{B6F15528-21DE-4FAA-801E-634DDDAF4B2B}" type="slidenum">
              <a:rPr lang="en-US" smtClean="0"/>
              <a:pPr/>
              <a:t>14</a:t>
            </a:fld>
            <a:r>
              <a:rPr lang="en-US" dirty="0" smtClean="0"/>
              <a:t>/46</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9447570" y="304871"/>
            <a:ext cx="2205732" cy="606390"/>
          </a:xfrm>
          <a:prstGeom prst="rect">
            <a:avLst/>
          </a:prstGeom>
          <a:noFill/>
        </p:spPr>
        <p:txBody>
          <a:bodyPr wrap="none" lIns="0" tIns="0" rIns="0" bIns="54425" rtlCol="0">
            <a:spAutoFit/>
          </a:bodyPr>
          <a:lstStyle/>
          <a:p>
            <a:pPr defTabSz="-756">
              <a:lnSpc>
                <a:spcPts val="4285"/>
              </a:lnSpc>
            </a:pPr>
            <a:r>
              <a:rPr lang="zh-CN" altLang="en-US" sz="4300" dirty="0">
                <a:solidFill>
                  <a:srgbClr val="004D73"/>
                </a:solidFill>
                <a:latin typeface="黑体" pitchFamily="18" charset="0"/>
                <a:cs typeface="黑体" pitchFamily="18" charset="0"/>
              </a:rPr>
              <a:t>递归函数</a:t>
            </a:r>
            <a:endParaRPr lang="en-US" altLang="zh-CN" sz="4300" dirty="0">
              <a:solidFill>
                <a:srgbClr val="004D73"/>
              </a:solidFill>
              <a:latin typeface="黑体" pitchFamily="18" charset="0"/>
              <a:cs typeface="黑体" pitchFamily="18" charset="0"/>
            </a:endParaRPr>
          </a:p>
        </p:txBody>
      </p:sp>
      <p:sp>
        <p:nvSpPr>
          <p:cNvPr id="9" name="TextBox 1"/>
          <p:cNvSpPr txBox="1"/>
          <p:nvPr/>
        </p:nvSpPr>
        <p:spPr>
          <a:xfrm>
            <a:off x="1015868" y="1143265"/>
            <a:ext cx="7822654" cy="516621"/>
          </a:xfrm>
          <a:prstGeom prst="rect">
            <a:avLst/>
          </a:prstGeom>
          <a:noFill/>
        </p:spPr>
        <p:txBody>
          <a:bodyPr wrap="none" lIns="0" tIns="0" rIns="0" bIns="54425" rtlCol="0">
            <a:spAutoFit/>
          </a:bodyPr>
          <a:lstStyle/>
          <a:p>
            <a:pPr marL="0" lvl="1" defTabSz="-756">
              <a:lnSpc>
                <a:spcPts val="3571"/>
              </a:lnSpc>
            </a:pPr>
            <a:r>
              <a:rPr lang="en-US" altLang="zh-CN" sz="3300" dirty="0">
                <a:solidFill>
                  <a:srgbClr val="4BACC6"/>
                </a:solidFill>
                <a:latin typeface="Wingdings" pitchFamily="18" charset="0"/>
                <a:cs typeface="Wingdings" pitchFamily="18" charset="0"/>
              </a:rPr>
              <a:t></a:t>
            </a:r>
            <a:r>
              <a:rPr lang="zh-CN" altLang="zh-CN" sz="3300" dirty="0">
                <a:solidFill>
                  <a:srgbClr val="000000"/>
                </a:solidFill>
                <a:latin typeface="黑体" pitchFamily="18" charset="0"/>
                <a:cs typeface="Wingdings" pitchFamily="18" charset="0"/>
              </a:rPr>
              <a:t>用递归函数实现计算</a:t>
            </a:r>
            <a:r>
              <a:rPr lang="en-US" altLang="zh-CN" sz="3300" dirty="0">
                <a:solidFill>
                  <a:srgbClr val="000000"/>
                </a:solidFill>
                <a:latin typeface="黑体" pitchFamily="18" charset="0"/>
                <a:cs typeface="Wingdings" pitchFamily="18" charset="0"/>
              </a:rPr>
              <a:t>1~n</a:t>
            </a:r>
            <a:r>
              <a:rPr lang="zh-CN" altLang="zh-CN" sz="3300" dirty="0">
                <a:solidFill>
                  <a:srgbClr val="000000"/>
                </a:solidFill>
                <a:latin typeface="黑体" pitchFamily="18" charset="0"/>
                <a:cs typeface="Wingdings" pitchFamily="18" charset="0"/>
              </a:rPr>
              <a:t>数字之和</a:t>
            </a:r>
            <a:r>
              <a:rPr lang="zh-CN" altLang="en-US" sz="3300" dirty="0">
                <a:solidFill>
                  <a:srgbClr val="000000"/>
                </a:solidFill>
                <a:latin typeface="黑体" pitchFamily="18" charset="0"/>
                <a:cs typeface="Wingdings" pitchFamily="18" charset="0"/>
              </a:rPr>
              <a:t>原理图</a:t>
            </a:r>
            <a:endParaRPr lang="en-US" altLang="zh-CN" sz="3300" dirty="0">
              <a:solidFill>
                <a:srgbClr val="000000"/>
              </a:solidFill>
              <a:latin typeface="黑体" pitchFamily="18" charset="0"/>
              <a:cs typeface="Wingdings" pitchFamily="18" charset="0"/>
            </a:endParaRPr>
          </a:p>
        </p:txBody>
      </p:sp>
      <p:pic>
        <p:nvPicPr>
          <p:cNvPr id="1026" name="图片 353"/>
          <p:cNvPicPr>
            <a:picLocks noChangeAspect="1" noChangeArrowheads="1"/>
          </p:cNvPicPr>
          <p:nvPr/>
        </p:nvPicPr>
        <p:blipFill>
          <a:blip r:embed="rId3" cstate="print"/>
          <a:srcRect/>
          <a:stretch>
            <a:fillRect/>
          </a:stretch>
        </p:blipFill>
        <p:spPr bwMode="auto">
          <a:xfrm>
            <a:off x="1117454" y="1829224"/>
            <a:ext cx="10565025" cy="3810882"/>
          </a:xfrm>
          <a:prstGeom prst="rect">
            <a:avLst/>
          </a:prstGeom>
          <a:noFill/>
          <a:ln w="19050">
            <a:solidFill>
              <a:srgbClr val="000000"/>
            </a:solidFill>
            <a:miter lim="800000"/>
            <a:headEnd/>
            <a:tailEnd/>
          </a:ln>
          <a:effectLst/>
        </p:spPr>
      </p:pic>
      <p:sp>
        <p:nvSpPr>
          <p:cNvPr id="6" name="灯片编号占位符 7"/>
          <p:cNvSpPr>
            <a:spLocks noGrp="1"/>
          </p:cNvSpPr>
          <p:nvPr>
            <p:ph type="sldNum" sz="quarter" idx="12"/>
          </p:nvPr>
        </p:nvSpPr>
        <p:spPr>
          <a:xfrm>
            <a:off x="9292202" y="6494379"/>
            <a:ext cx="2844430" cy="365210"/>
          </a:xfrm>
        </p:spPr>
        <p:txBody>
          <a:bodyPr/>
          <a:lstStyle/>
          <a:p>
            <a:fld id="{B6F15528-21DE-4FAA-801E-634DDDAF4B2B}" type="slidenum">
              <a:rPr lang="en-US" smtClean="0"/>
              <a:pPr/>
              <a:t>15</a:t>
            </a:fld>
            <a:r>
              <a:rPr lang="en-US" dirty="0" smtClean="0"/>
              <a:t>/46</a:t>
            </a:r>
            <a:endParaRPr lang="en-US" dirty="0"/>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0806" y="3582194"/>
            <a:ext cx="2767952" cy="1754434"/>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p:cNvSpPr/>
          <p:nvPr/>
        </p:nvSpPr>
        <p:spPr>
          <a:xfrm>
            <a:off x="2761805" y="5644882"/>
            <a:ext cx="6706928" cy="406494"/>
          </a:xfrm>
          <a:custGeom>
            <a:avLst/>
            <a:gdLst>
              <a:gd name="connsiteX0" fmla="*/ 0 w 5030851"/>
              <a:gd name="connsiteY0" fmla="*/ 67741 h 406400"/>
              <a:gd name="connsiteX1" fmla="*/ 67818 w 5030851"/>
              <a:gd name="connsiteY1" fmla="*/ 0 h 406400"/>
              <a:gd name="connsiteX2" fmla="*/ 67818 w 5030851"/>
              <a:gd name="connsiteY2" fmla="*/ 0 h 406400"/>
              <a:gd name="connsiteX3" fmla="*/ 67818 w 5030851"/>
              <a:gd name="connsiteY3" fmla="*/ 0 h 406400"/>
              <a:gd name="connsiteX4" fmla="*/ 4963159 w 5030851"/>
              <a:gd name="connsiteY4" fmla="*/ 0 h 406400"/>
              <a:gd name="connsiteX5" fmla="*/ 4963159 w 5030851"/>
              <a:gd name="connsiteY5" fmla="*/ 0 h 406400"/>
              <a:gd name="connsiteX6" fmla="*/ 5030851 w 5030851"/>
              <a:gd name="connsiteY6" fmla="*/ 67741 h 406400"/>
              <a:gd name="connsiteX7" fmla="*/ 5030851 w 5030851"/>
              <a:gd name="connsiteY7" fmla="*/ 67741 h 406400"/>
              <a:gd name="connsiteX8" fmla="*/ 5030851 w 5030851"/>
              <a:gd name="connsiteY8" fmla="*/ 67741 h 406400"/>
              <a:gd name="connsiteX9" fmla="*/ 5030851 w 5030851"/>
              <a:gd name="connsiteY9" fmla="*/ 338670 h 406400"/>
              <a:gd name="connsiteX10" fmla="*/ 5030851 w 5030851"/>
              <a:gd name="connsiteY10" fmla="*/ 338670 h 406400"/>
              <a:gd name="connsiteX11" fmla="*/ 4963159 w 5030851"/>
              <a:gd name="connsiteY11" fmla="*/ 406400 h 406400"/>
              <a:gd name="connsiteX12" fmla="*/ 4963159 w 5030851"/>
              <a:gd name="connsiteY12" fmla="*/ 406400 h 406400"/>
              <a:gd name="connsiteX13" fmla="*/ 4963159 w 5030851"/>
              <a:gd name="connsiteY13" fmla="*/ 406400 h 406400"/>
              <a:gd name="connsiteX14" fmla="*/ 67818 w 5030851"/>
              <a:gd name="connsiteY14" fmla="*/ 406400 h 406400"/>
              <a:gd name="connsiteX15" fmla="*/ 67818 w 5030851"/>
              <a:gd name="connsiteY15" fmla="*/ 406400 h 406400"/>
              <a:gd name="connsiteX16" fmla="*/ 0 w 5030851"/>
              <a:gd name="connsiteY16" fmla="*/ 338670 h 406400"/>
              <a:gd name="connsiteX17" fmla="*/ 0 w 5030851"/>
              <a:gd name="connsiteY17" fmla="*/ 338670 h 406400"/>
              <a:gd name="connsiteX18" fmla="*/ 0 w 5030851"/>
              <a:gd name="connsiteY18" fmla="*/ 67741 h 4064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5030851" h="406400">
                <a:moveTo>
                  <a:pt x="0" y="67741"/>
                </a:moveTo>
                <a:cubicBezTo>
                  <a:pt x="0" y="30327"/>
                  <a:pt x="30352" y="0"/>
                  <a:pt x="67818" y="0"/>
                </a:cubicBezTo>
                <a:cubicBezTo>
                  <a:pt x="67818" y="0"/>
                  <a:pt x="67818" y="0"/>
                  <a:pt x="67818" y="0"/>
                </a:cubicBezTo>
                <a:lnTo>
                  <a:pt x="67818" y="0"/>
                </a:lnTo>
                <a:lnTo>
                  <a:pt x="4963159" y="0"/>
                </a:lnTo>
                <a:lnTo>
                  <a:pt x="4963159" y="0"/>
                </a:lnTo>
                <a:cubicBezTo>
                  <a:pt x="5000497" y="0"/>
                  <a:pt x="5030851" y="30327"/>
                  <a:pt x="5030851" y="67741"/>
                </a:cubicBezTo>
                <a:cubicBezTo>
                  <a:pt x="5030851" y="67741"/>
                  <a:pt x="5030851" y="67741"/>
                  <a:pt x="5030851" y="67741"/>
                </a:cubicBezTo>
                <a:lnTo>
                  <a:pt x="5030851" y="67741"/>
                </a:lnTo>
                <a:lnTo>
                  <a:pt x="5030851" y="338670"/>
                </a:lnTo>
                <a:lnTo>
                  <a:pt x="5030851" y="338670"/>
                </a:lnTo>
                <a:cubicBezTo>
                  <a:pt x="5030851" y="376072"/>
                  <a:pt x="5000497" y="406400"/>
                  <a:pt x="4963159" y="406400"/>
                </a:cubicBezTo>
                <a:cubicBezTo>
                  <a:pt x="4963159" y="406400"/>
                  <a:pt x="4963159" y="406400"/>
                  <a:pt x="4963159" y="406400"/>
                </a:cubicBezTo>
                <a:lnTo>
                  <a:pt x="4963159" y="406400"/>
                </a:lnTo>
                <a:lnTo>
                  <a:pt x="67818" y="406400"/>
                </a:lnTo>
                <a:lnTo>
                  <a:pt x="67818" y="406400"/>
                </a:lnTo>
                <a:cubicBezTo>
                  <a:pt x="30352" y="406400"/>
                  <a:pt x="0" y="376072"/>
                  <a:pt x="0" y="338670"/>
                </a:cubicBezTo>
                <a:cubicBezTo>
                  <a:pt x="0" y="338670"/>
                  <a:pt x="0" y="338670"/>
                  <a:pt x="0" y="338670"/>
                </a:cubicBezTo>
                <a:lnTo>
                  <a:pt x="0" y="67741"/>
                </a:lnTo>
              </a:path>
            </a:pathLst>
          </a:custGeom>
          <a:solidFill>
            <a:srgbClr val="FFFF9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zh-CN" altLang="en-US"/>
          </a:p>
        </p:txBody>
      </p:sp>
      <p:sp>
        <p:nvSpPr>
          <p:cNvPr id="3" name="Freeform 3"/>
          <p:cNvSpPr/>
          <p:nvPr/>
        </p:nvSpPr>
        <p:spPr>
          <a:xfrm>
            <a:off x="2744874" y="5632179"/>
            <a:ext cx="6740790" cy="431900"/>
          </a:xfrm>
          <a:custGeom>
            <a:avLst/>
            <a:gdLst>
              <a:gd name="connsiteX0" fmla="*/ 12700 w 5056251"/>
              <a:gd name="connsiteY0" fmla="*/ 80441 h 431800"/>
              <a:gd name="connsiteX1" fmla="*/ 80518 w 5056251"/>
              <a:gd name="connsiteY1" fmla="*/ 12700 h 431800"/>
              <a:gd name="connsiteX2" fmla="*/ 80518 w 5056251"/>
              <a:gd name="connsiteY2" fmla="*/ 12700 h 431800"/>
              <a:gd name="connsiteX3" fmla="*/ 80518 w 5056251"/>
              <a:gd name="connsiteY3" fmla="*/ 12700 h 431800"/>
              <a:gd name="connsiteX4" fmla="*/ 4975859 w 5056251"/>
              <a:gd name="connsiteY4" fmla="*/ 12700 h 431800"/>
              <a:gd name="connsiteX5" fmla="*/ 4975859 w 5056251"/>
              <a:gd name="connsiteY5" fmla="*/ 12700 h 431800"/>
              <a:gd name="connsiteX6" fmla="*/ 5043551 w 5056251"/>
              <a:gd name="connsiteY6" fmla="*/ 80441 h 431800"/>
              <a:gd name="connsiteX7" fmla="*/ 5043551 w 5056251"/>
              <a:gd name="connsiteY7" fmla="*/ 80441 h 431800"/>
              <a:gd name="connsiteX8" fmla="*/ 5043551 w 5056251"/>
              <a:gd name="connsiteY8" fmla="*/ 80441 h 431800"/>
              <a:gd name="connsiteX9" fmla="*/ 5043551 w 5056251"/>
              <a:gd name="connsiteY9" fmla="*/ 351370 h 431800"/>
              <a:gd name="connsiteX10" fmla="*/ 5043551 w 5056251"/>
              <a:gd name="connsiteY10" fmla="*/ 351370 h 431800"/>
              <a:gd name="connsiteX11" fmla="*/ 4975859 w 5056251"/>
              <a:gd name="connsiteY11" fmla="*/ 419100 h 431800"/>
              <a:gd name="connsiteX12" fmla="*/ 4975859 w 5056251"/>
              <a:gd name="connsiteY12" fmla="*/ 419100 h 431800"/>
              <a:gd name="connsiteX13" fmla="*/ 4975859 w 5056251"/>
              <a:gd name="connsiteY13" fmla="*/ 419100 h 431800"/>
              <a:gd name="connsiteX14" fmla="*/ 80518 w 5056251"/>
              <a:gd name="connsiteY14" fmla="*/ 419100 h 431800"/>
              <a:gd name="connsiteX15" fmla="*/ 80518 w 5056251"/>
              <a:gd name="connsiteY15" fmla="*/ 419100 h 431800"/>
              <a:gd name="connsiteX16" fmla="*/ 12700 w 5056251"/>
              <a:gd name="connsiteY16" fmla="*/ 351370 h 431800"/>
              <a:gd name="connsiteX17" fmla="*/ 12700 w 5056251"/>
              <a:gd name="connsiteY17" fmla="*/ 351370 h 431800"/>
              <a:gd name="connsiteX18" fmla="*/ 12700 w 5056251"/>
              <a:gd name="connsiteY18" fmla="*/ 80441 h 431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5056251" h="431800">
                <a:moveTo>
                  <a:pt x="12700" y="80441"/>
                </a:moveTo>
                <a:cubicBezTo>
                  <a:pt x="12700" y="43027"/>
                  <a:pt x="43052" y="12700"/>
                  <a:pt x="80518" y="12700"/>
                </a:cubicBezTo>
                <a:cubicBezTo>
                  <a:pt x="80518" y="12700"/>
                  <a:pt x="80518" y="12700"/>
                  <a:pt x="80518" y="12700"/>
                </a:cubicBezTo>
                <a:lnTo>
                  <a:pt x="80518" y="12700"/>
                </a:lnTo>
                <a:lnTo>
                  <a:pt x="4975859" y="12700"/>
                </a:lnTo>
                <a:lnTo>
                  <a:pt x="4975859" y="12700"/>
                </a:lnTo>
                <a:cubicBezTo>
                  <a:pt x="5013197" y="12700"/>
                  <a:pt x="5043551" y="43027"/>
                  <a:pt x="5043551" y="80441"/>
                </a:cubicBezTo>
                <a:cubicBezTo>
                  <a:pt x="5043551" y="80441"/>
                  <a:pt x="5043551" y="80441"/>
                  <a:pt x="5043551" y="80441"/>
                </a:cubicBezTo>
                <a:lnTo>
                  <a:pt x="5043551" y="80441"/>
                </a:lnTo>
                <a:lnTo>
                  <a:pt x="5043551" y="351370"/>
                </a:lnTo>
                <a:lnTo>
                  <a:pt x="5043551" y="351370"/>
                </a:lnTo>
                <a:cubicBezTo>
                  <a:pt x="5043551" y="388772"/>
                  <a:pt x="5013197" y="419100"/>
                  <a:pt x="4975859" y="419100"/>
                </a:cubicBezTo>
                <a:cubicBezTo>
                  <a:pt x="4975859" y="419100"/>
                  <a:pt x="4975859" y="419100"/>
                  <a:pt x="4975859" y="419100"/>
                </a:cubicBezTo>
                <a:lnTo>
                  <a:pt x="4975859" y="419100"/>
                </a:lnTo>
                <a:lnTo>
                  <a:pt x="80518" y="419100"/>
                </a:lnTo>
                <a:lnTo>
                  <a:pt x="80518" y="419100"/>
                </a:lnTo>
                <a:cubicBezTo>
                  <a:pt x="43052" y="419100"/>
                  <a:pt x="12700" y="388772"/>
                  <a:pt x="12700" y="351370"/>
                </a:cubicBezTo>
                <a:cubicBezTo>
                  <a:pt x="12700" y="351370"/>
                  <a:pt x="12700" y="351370"/>
                  <a:pt x="12700" y="351370"/>
                </a:cubicBezTo>
                <a:lnTo>
                  <a:pt x="12700" y="80441"/>
                </a:lnTo>
              </a:path>
            </a:pathLst>
          </a:custGeom>
          <a:solidFill>
            <a:srgbClr val="000000">
              <a:alpha val="0"/>
            </a:srgbClr>
          </a:solidFill>
          <a:ln w="25400">
            <a:solidFill>
              <a:srgbClr val="7F7F7F">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zh-CN" altLang="en-US"/>
          </a:p>
        </p:txBody>
      </p:sp>
      <p:sp>
        <p:nvSpPr>
          <p:cNvPr id="5" name="Freeform 3"/>
          <p:cNvSpPr/>
          <p:nvPr/>
        </p:nvSpPr>
        <p:spPr>
          <a:xfrm>
            <a:off x="2761805" y="6145060"/>
            <a:ext cx="6666801" cy="438263"/>
          </a:xfrm>
          <a:custGeom>
            <a:avLst/>
            <a:gdLst>
              <a:gd name="connsiteX0" fmla="*/ 0 w 5000752"/>
              <a:gd name="connsiteY0" fmla="*/ 73037 h 438162"/>
              <a:gd name="connsiteX1" fmla="*/ 73025 w 5000752"/>
              <a:gd name="connsiteY1" fmla="*/ 0 h 438162"/>
              <a:gd name="connsiteX2" fmla="*/ 73025 w 5000752"/>
              <a:gd name="connsiteY2" fmla="*/ 0 h 438162"/>
              <a:gd name="connsiteX3" fmla="*/ 73025 w 5000752"/>
              <a:gd name="connsiteY3" fmla="*/ 0 h 438162"/>
              <a:gd name="connsiteX4" fmla="*/ 4927727 w 5000752"/>
              <a:gd name="connsiteY4" fmla="*/ 0 h 438162"/>
              <a:gd name="connsiteX5" fmla="*/ 4927727 w 5000752"/>
              <a:gd name="connsiteY5" fmla="*/ 0 h 438162"/>
              <a:gd name="connsiteX6" fmla="*/ 5000752 w 5000752"/>
              <a:gd name="connsiteY6" fmla="*/ 73037 h 438162"/>
              <a:gd name="connsiteX7" fmla="*/ 5000752 w 5000752"/>
              <a:gd name="connsiteY7" fmla="*/ 73037 h 438162"/>
              <a:gd name="connsiteX8" fmla="*/ 5000752 w 5000752"/>
              <a:gd name="connsiteY8" fmla="*/ 73037 h 438162"/>
              <a:gd name="connsiteX9" fmla="*/ 5000752 w 5000752"/>
              <a:gd name="connsiteY9" fmla="*/ 365124 h 438162"/>
              <a:gd name="connsiteX10" fmla="*/ 5000752 w 5000752"/>
              <a:gd name="connsiteY10" fmla="*/ 365124 h 438162"/>
              <a:gd name="connsiteX11" fmla="*/ 4927727 w 5000752"/>
              <a:gd name="connsiteY11" fmla="*/ 438162 h 438162"/>
              <a:gd name="connsiteX12" fmla="*/ 4927727 w 5000752"/>
              <a:gd name="connsiteY12" fmla="*/ 438162 h 438162"/>
              <a:gd name="connsiteX13" fmla="*/ 4927727 w 5000752"/>
              <a:gd name="connsiteY13" fmla="*/ 438162 h 438162"/>
              <a:gd name="connsiteX14" fmla="*/ 73025 w 5000752"/>
              <a:gd name="connsiteY14" fmla="*/ 438162 h 438162"/>
              <a:gd name="connsiteX15" fmla="*/ 73025 w 5000752"/>
              <a:gd name="connsiteY15" fmla="*/ 438162 h 438162"/>
              <a:gd name="connsiteX16" fmla="*/ 0 w 5000752"/>
              <a:gd name="connsiteY16" fmla="*/ 365124 h 438162"/>
              <a:gd name="connsiteX17" fmla="*/ 0 w 5000752"/>
              <a:gd name="connsiteY17" fmla="*/ 365124 h 438162"/>
              <a:gd name="connsiteX18" fmla="*/ 0 w 5000752"/>
              <a:gd name="connsiteY18" fmla="*/ 73037 h 43816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5000752" h="438162">
                <a:moveTo>
                  <a:pt x="0" y="73037"/>
                </a:moveTo>
                <a:cubicBezTo>
                  <a:pt x="0" y="32702"/>
                  <a:pt x="32766" y="0"/>
                  <a:pt x="73025" y="0"/>
                </a:cubicBezTo>
                <a:cubicBezTo>
                  <a:pt x="73025" y="0"/>
                  <a:pt x="73025" y="0"/>
                  <a:pt x="73025" y="0"/>
                </a:cubicBezTo>
                <a:lnTo>
                  <a:pt x="73025" y="0"/>
                </a:lnTo>
                <a:lnTo>
                  <a:pt x="4927727" y="0"/>
                </a:lnTo>
                <a:lnTo>
                  <a:pt x="4927727" y="0"/>
                </a:lnTo>
                <a:cubicBezTo>
                  <a:pt x="4967985" y="0"/>
                  <a:pt x="5000752" y="32702"/>
                  <a:pt x="5000752" y="73037"/>
                </a:cubicBezTo>
                <a:cubicBezTo>
                  <a:pt x="5000752" y="73037"/>
                  <a:pt x="5000752" y="73037"/>
                  <a:pt x="5000752" y="73037"/>
                </a:cubicBezTo>
                <a:lnTo>
                  <a:pt x="5000752" y="73037"/>
                </a:lnTo>
                <a:lnTo>
                  <a:pt x="5000752" y="365124"/>
                </a:lnTo>
                <a:lnTo>
                  <a:pt x="5000752" y="365124"/>
                </a:lnTo>
                <a:cubicBezTo>
                  <a:pt x="5000752" y="405460"/>
                  <a:pt x="4967985" y="438162"/>
                  <a:pt x="4927727" y="438162"/>
                </a:cubicBezTo>
                <a:cubicBezTo>
                  <a:pt x="4927727" y="438162"/>
                  <a:pt x="4927727" y="438162"/>
                  <a:pt x="4927727" y="438162"/>
                </a:cubicBezTo>
                <a:lnTo>
                  <a:pt x="4927727" y="438162"/>
                </a:lnTo>
                <a:lnTo>
                  <a:pt x="73025" y="438162"/>
                </a:lnTo>
                <a:lnTo>
                  <a:pt x="73025" y="438162"/>
                </a:lnTo>
                <a:cubicBezTo>
                  <a:pt x="32766" y="438162"/>
                  <a:pt x="0" y="405460"/>
                  <a:pt x="0" y="365124"/>
                </a:cubicBezTo>
                <a:cubicBezTo>
                  <a:pt x="0" y="365124"/>
                  <a:pt x="0" y="365124"/>
                  <a:pt x="0" y="365124"/>
                </a:cubicBezTo>
                <a:lnTo>
                  <a:pt x="0" y="73037"/>
                </a:lnTo>
              </a:path>
            </a:pathLst>
          </a:custGeom>
          <a:solidFill>
            <a:srgbClr val="67B9C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zh-CN" altLang="en-US"/>
          </a:p>
        </p:txBody>
      </p:sp>
      <p:sp>
        <p:nvSpPr>
          <p:cNvPr id="6" name="Freeform 3"/>
          <p:cNvSpPr/>
          <p:nvPr/>
        </p:nvSpPr>
        <p:spPr>
          <a:xfrm>
            <a:off x="2736408" y="6126005"/>
            <a:ext cx="6717595" cy="476372"/>
          </a:xfrm>
          <a:custGeom>
            <a:avLst/>
            <a:gdLst>
              <a:gd name="connsiteX0" fmla="*/ 19050 w 5038852"/>
              <a:gd name="connsiteY0" fmla="*/ 92087 h 476262"/>
              <a:gd name="connsiteX1" fmla="*/ 92075 w 5038852"/>
              <a:gd name="connsiteY1" fmla="*/ 19050 h 476262"/>
              <a:gd name="connsiteX2" fmla="*/ 92075 w 5038852"/>
              <a:gd name="connsiteY2" fmla="*/ 19050 h 476262"/>
              <a:gd name="connsiteX3" fmla="*/ 92075 w 5038852"/>
              <a:gd name="connsiteY3" fmla="*/ 19050 h 476262"/>
              <a:gd name="connsiteX4" fmla="*/ 4946777 w 5038852"/>
              <a:gd name="connsiteY4" fmla="*/ 19050 h 476262"/>
              <a:gd name="connsiteX5" fmla="*/ 4946777 w 5038852"/>
              <a:gd name="connsiteY5" fmla="*/ 19050 h 476262"/>
              <a:gd name="connsiteX6" fmla="*/ 5019802 w 5038852"/>
              <a:gd name="connsiteY6" fmla="*/ 92087 h 476262"/>
              <a:gd name="connsiteX7" fmla="*/ 5019802 w 5038852"/>
              <a:gd name="connsiteY7" fmla="*/ 92087 h 476262"/>
              <a:gd name="connsiteX8" fmla="*/ 5019802 w 5038852"/>
              <a:gd name="connsiteY8" fmla="*/ 92087 h 476262"/>
              <a:gd name="connsiteX9" fmla="*/ 5019802 w 5038852"/>
              <a:gd name="connsiteY9" fmla="*/ 384174 h 476262"/>
              <a:gd name="connsiteX10" fmla="*/ 5019802 w 5038852"/>
              <a:gd name="connsiteY10" fmla="*/ 384174 h 476262"/>
              <a:gd name="connsiteX11" fmla="*/ 4946777 w 5038852"/>
              <a:gd name="connsiteY11" fmla="*/ 457212 h 476262"/>
              <a:gd name="connsiteX12" fmla="*/ 4946777 w 5038852"/>
              <a:gd name="connsiteY12" fmla="*/ 457212 h 476262"/>
              <a:gd name="connsiteX13" fmla="*/ 4946777 w 5038852"/>
              <a:gd name="connsiteY13" fmla="*/ 457212 h 476262"/>
              <a:gd name="connsiteX14" fmla="*/ 92075 w 5038852"/>
              <a:gd name="connsiteY14" fmla="*/ 457212 h 476262"/>
              <a:gd name="connsiteX15" fmla="*/ 92075 w 5038852"/>
              <a:gd name="connsiteY15" fmla="*/ 457212 h 476262"/>
              <a:gd name="connsiteX16" fmla="*/ 19050 w 5038852"/>
              <a:gd name="connsiteY16" fmla="*/ 384174 h 476262"/>
              <a:gd name="connsiteX17" fmla="*/ 19050 w 5038852"/>
              <a:gd name="connsiteY17" fmla="*/ 384174 h 476262"/>
              <a:gd name="connsiteX18" fmla="*/ 19050 w 5038852"/>
              <a:gd name="connsiteY18" fmla="*/ 92087 h 47626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5038852" h="476262">
                <a:moveTo>
                  <a:pt x="19050" y="92087"/>
                </a:moveTo>
                <a:cubicBezTo>
                  <a:pt x="19050" y="51752"/>
                  <a:pt x="51816" y="19050"/>
                  <a:pt x="92075" y="19050"/>
                </a:cubicBezTo>
                <a:cubicBezTo>
                  <a:pt x="92075" y="19050"/>
                  <a:pt x="92075" y="19050"/>
                  <a:pt x="92075" y="19050"/>
                </a:cubicBezTo>
                <a:lnTo>
                  <a:pt x="92075" y="19050"/>
                </a:lnTo>
                <a:lnTo>
                  <a:pt x="4946777" y="19050"/>
                </a:lnTo>
                <a:lnTo>
                  <a:pt x="4946777" y="19050"/>
                </a:lnTo>
                <a:cubicBezTo>
                  <a:pt x="4987035" y="19050"/>
                  <a:pt x="5019802" y="51752"/>
                  <a:pt x="5019802" y="92087"/>
                </a:cubicBezTo>
                <a:cubicBezTo>
                  <a:pt x="5019802" y="92087"/>
                  <a:pt x="5019802" y="92087"/>
                  <a:pt x="5019802" y="92087"/>
                </a:cubicBezTo>
                <a:lnTo>
                  <a:pt x="5019802" y="92087"/>
                </a:lnTo>
                <a:lnTo>
                  <a:pt x="5019802" y="384174"/>
                </a:lnTo>
                <a:lnTo>
                  <a:pt x="5019802" y="384174"/>
                </a:lnTo>
                <a:cubicBezTo>
                  <a:pt x="5019802" y="424510"/>
                  <a:pt x="4987035" y="457212"/>
                  <a:pt x="4946777" y="457212"/>
                </a:cubicBezTo>
                <a:cubicBezTo>
                  <a:pt x="4946777" y="457212"/>
                  <a:pt x="4946777" y="457212"/>
                  <a:pt x="4946777" y="457212"/>
                </a:cubicBezTo>
                <a:lnTo>
                  <a:pt x="4946777" y="457212"/>
                </a:lnTo>
                <a:lnTo>
                  <a:pt x="92075" y="457212"/>
                </a:lnTo>
                <a:lnTo>
                  <a:pt x="92075" y="457212"/>
                </a:lnTo>
                <a:cubicBezTo>
                  <a:pt x="51816" y="457212"/>
                  <a:pt x="19050" y="424510"/>
                  <a:pt x="19050" y="384174"/>
                </a:cubicBezTo>
                <a:cubicBezTo>
                  <a:pt x="19050" y="384174"/>
                  <a:pt x="19050" y="384174"/>
                  <a:pt x="19050" y="384174"/>
                </a:cubicBezTo>
                <a:lnTo>
                  <a:pt x="19050" y="92087"/>
                </a:lnTo>
              </a:path>
            </a:pathLst>
          </a:custGeom>
          <a:solidFill>
            <a:srgbClr val="000000">
              <a:alpha val="0"/>
            </a:srgbClr>
          </a:solidFill>
          <a:ln w="38100">
            <a:solidFill>
              <a:srgbClr val="FFFFFF">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zh-CN" altLang="en-US"/>
          </a:p>
        </p:txBody>
      </p:sp>
      <p:pic>
        <p:nvPicPr>
          <p:cNvPr id="1027" name="Picture 3"/>
          <p:cNvPicPr>
            <a:picLocks noChangeAspect="1" noChangeArrowheads="1"/>
          </p:cNvPicPr>
          <p:nvPr/>
        </p:nvPicPr>
        <p:blipFill>
          <a:blip r:embed="rId2" cstate="print"/>
          <a:srcRect b="13804"/>
          <a:stretch>
            <a:fillRect/>
          </a:stretch>
        </p:blipFill>
        <p:spPr bwMode="auto">
          <a:xfrm>
            <a:off x="2658188" y="6084709"/>
            <a:ext cx="6874038" cy="503672"/>
          </a:xfrm>
          <a:prstGeom prst="rect">
            <a:avLst/>
          </a:prstGeom>
          <a:noFill/>
        </p:spPr>
      </p:pic>
      <p:sp>
        <p:nvSpPr>
          <p:cNvPr id="9" name="TextBox 1"/>
          <p:cNvSpPr txBox="1"/>
          <p:nvPr/>
        </p:nvSpPr>
        <p:spPr>
          <a:xfrm>
            <a:off x="9379845" y="279465"/>
            <a:ext cx="2205732" cy="606390"/>
          </a:xfrm>
          <a:prstGeom prst="rect">
            <a:avLst/>
          </a:prstGeom>
          <a:noFill/>
        </p:spPr>
        <p:txBody>
          <a:bodyPr wrap="none" lIns="0" tIns="0" rIns="0" bIns="54425" rtlCol="0">
            <a:spAutoFit/>
          </a:bodyPr>
          <a:lstStyle/>
          <a:p>
            <a:pPr defTabSz="-756">
              <a:lnSpc>
                <a:spcPts val="4285"/>
              </a:lnSpc>
            </a:pPr>
            <a:r>
              <a:rPr lang="en-US" altLang="zh-CN" sz="4300" dirty="0">
                <a:solidFill>
                  <a:srgbClr val="004D73"/>
                </a:solidFill>
                <a:latin typeface="黑体" pitchFamily="18" charset="0"/>
                <a:cs typeface="黑体" pitchFamily="18" charset="0"/>
              </a:rPr>
              <a:t>课堂练习</a:t>
            </a:r>
          </a:p>
        </p:txBody>
      </p:sp>
      <p:sp>
        <p:nvSpPr>
          <p:cNvPr id="10" name="TextBox 1"/>
          <p:cNvSpPr txBox="1"/>
          <p:nvPr/>
        </p:nvSpPr>
        <p:spPr>
          <a:xfrm>
            <a:off x="880419" y="1232186"/>
            <a:ext cx="1263166" cy="516621"/>
          </a:xfrm>
          <a:prstGeom prst="rect">
            <a:avLst/>
          </a:prstGeom>
          <a:noFill/>
        </p:spPr>
        <p:txBody>
          <a:bodyPr wrap="non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en-US" altLang="zh-CN" sz="3300" dirty="0" err="1">
                <a:solidFill>
                  <a:srgbClr val="000000"/>
                </a:solidFill>
                <a:latin typeface="黑体" pitchFamily="18" charset="0"/>
                <a:cs typeface="黑体" pitchFamily="18" charset="0"/>
              </a:rPr>
              <a:t>需求</a:t>
            </a:r>
            <a:endParaRPr lang="en-US" altLang="zh-CN" sz="3300" dirty="0">
              <a:solidFill>
                <a:srgbClr val="000000"/>
              </a:solidFill>
              <a:latin typeface="黑体" pitchFamily="18" charset="0"/>
              <a:cs typeface="黑体" pitchFamily="18" charset="0"/>
            </a:endParaRPr>
          </a:p>
        </p:txBody>
      </p:sp>
      <p:sp>
        <p:nvSpPr>
          <p:cNvPr id="18" name="TextBox 1"/>
          <p:cNvSpPr txBox="1"/>
          <p:nvPr/>
        </p:nvSpPr>
        <p:spPr>
          <a:xfrm>
            <a:off x="4859235" y="5741730"/>
            <a:ext cx="2019784" cy="349909"/>
          </a:xfrm>
          <a:prstGeom prst="rect">
            <a:avLst/>
          </a:prstGeom>
          <a:noFill/>
        </p:spPr>
        <p:txBody>
          <a:bodyPr wrap="none" lIns="0" tIns="0" rIns="0" bIns="54425" rtlCol="0">
            <a:spAutoFit/>
          </a:bodyPr>
          <a:lstStyle/>
          <a:p>
            <a:pPr defTabSz="-756">
              <a:lnSpc>
                <a:spcPts val="2262"/>
              </a:lnSpc>
            </a:pPr>
            <a:r>
              <a:rPr lang="en-US" altLang="zh-CN" dirty="0">
                <a:solidFill>
                  <a:srgbClr val="000000"/>
                </a:solidFill>
                <a:latin typeface="黑体" pitchFamily="18" charset="0"/>
                <a:cs typeface="黑体" pitchFamily="18" charset="0"/>
              </a:rPr>
              <a:t>完成时间：</a:t>
            </a:r>
            <a:r>
              <a:rPr lang="en-US" altLang="zh-CN" b="1" dirty="0" smtClean="0">
                <a:solidFill>
                  <a:srgbClr val="000000"/>
                </a:solidFill>
                <a:latin typeface="Times New Roman" pitchFamily="18" charset="0"/>
                <a:cs typeface="Times New Roman" pitchFamily="18" charset="0"/>
              </a:rPr>
              <a:t>5</a:t>
            </a:r>
            <a:r>
              <a:rPr lang="en-US" altLang="zh-CN" dirty="0">
                <a:solidFill>
                  <a:srgbClr val="000000"/>
                </a:solidFill>
                <a:latin typeface="黑体" pitchFamily="18" charset="0"/>
                <a:cs typeface="黑体" pitchFamily="18" charset="0"/>
              </a:rPr>
              <a:t>分钟</a:t>
            </a:r>
          </a:p>
        </p:txBody>
      </p:sp>
      <p:sp>
        <p:nvSpPr>
          <p:cNvPr id="19" name="TextBox 1"/>
          <p:cNvSpPr txBox="1"/>
          <p:nvPr/>
        </p:nvSpPr>
        <p:spPr>
          <a:xfrm>
            <a:off x="4859234" y="6237144"/>
            <a:ext cx="2154436" cy="324261"/>
          </a:xfrm>
          <a:prstGeom prst="rect">
            <a:avLst/>
          </a:prstGeom>
          <a:noFill/>
        </p:spPr>
        <p:txBody>
          <a:bodyPr wrap="none" lIns="0" tIns="0" rIns="0" bIns="54425" rtlCol="0">
            <a:spAutoFit/>
          </a:bodyPr>
          <a:lstStyle/>
          <a:p>
            <a:pPr defTabSz="-756">
              <a:lnSpc>
                <a:spcPts val="2143"/>
              </a:lnSpc>
            </a:pPr>
            <a:r>
              <a:rPr lang="en-US" altLang="zh-CN" dirty="0">
                <a:solidFill>
                  <a:srgbClr val="FFFFFF"/>
                </a:solidFill>
                <a:latin typeface="黑体" pitchFamily="18" charset="0"/>
                <a:cs typeface="黑体" pitchFamily="18" charset="0"/>
              </a:rPr>
              <a:t>共性问题集中讲解</a:t>
            </a:r>
          </a:p>
        </p:txBody>
      </p:sp>
      <p:sp>
        <p:nvSpPr>
          <p:cNvPr id="16" name="TextBox 15"/>
          <p:cNvSpPr txBox="1"/>
          <p:nvPr/>
        </p:nvSpPr>
        <p:spPr>
          <a:xfrm>
            <a:off x="1117454" y="1753006"/>
            <a:ext cx="10158678" cy="617744"/>
          </a:xfrm>
          <a:prstGeom prst="rect">
            <a:avLst/>
          </a:prstGeom>
          <a:noFill/>
        </p:spPr>
        <p:txBody>
          <a:bodyPr wrap="square" lIns="108850" tIns="54425" rIns="108850" bIns="54425" rtlCol="0">
            <a:spAutoFit/>
          </a:bodyPr>
          <a:lstStyle/>
          <a:p>
            <a:pPr>
              <a:buClr>
                <a:schemeClr val="accent5">
                  <a:lumMod val="60000"/>
                  <a:lumOff val="40000"/>
                </a:schemeClr>
              </a:buClr>
              <a:buFont typeface="Wingdings" pitchFamily="2" charset="2"/>
              <a:buChar char="n"/>
            </a:pPr>
            <a:r>
              <a:rPr lang="zh-CN" altLang="zh-CN" sz="3300" dirty="0"/>
              <a:t>利用递归函数实现计算一个数（</a:t>
            </a:r>
            <a:r>
              <a:rPr lang="en-US" altLang="zh-CN" sz="3300" dirty="0"/>
              <a:t>n</a:t>
            </a:r>
            <a:r>
              <a:rPr lang="zh-CN" altLang="zh-CN" sz="3300" dirty="0"/>
              <a:t>）的阶乘。</a:t>
            </a:r>
            <a:endParaRPr lang="zh-CN" altLang="en-US" dirty="0"/>
          </a:p>
        </p:txBody>
      </p:sp>
      <p:sp>
        <p:nvSpPr>
          <p:cNvPr id="13" name="灯片编号占位符 7"/>
          <p:cNvSpPr>
            <a:spLocks noGrp="1"/>
          </p:cNvSpPr>
          <p:nvPr>
            <p:ph type="sldNum" sz="quarter" idx="12"/>
          </p:nvPr>
        </p:nvSpPr>
        <p:spPr>
          <a:xfrm>
            <a:off x="9292202" y="6494379"/>
            <a:ext cx="2844430" cy="365210"/>
          </a:xfrm>
        </p:spPr>
        <p:txBody>
          <a:bodyPr/>
          <a:lstStyle/>
          <a:p>
            <a:fld id="{B6F15528-21DE-4FAA-801E-634DDDAF4B2B}" type="slidenum">
              <a:rPr lang="en-US" smtClean="0"/>
              <a:pPr/>
              <a:t>16</a:t>
            </a:fld>
            <a:r>
              <a:rPr lang="en-US" dirty="0" smtClean="0"/>
              <a:t>/46</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
          <p:cNvSpPr txBox="1"/>
          <p:nvPr/>
        </p:nvSpPr>
        <p:spPr>
          <a:xfrm>
            <a:off x="6651155" y="228653"/>
            <a:ext cx="4962897" cy="606390"/>
          </a:xfrm>
          <a:prstGeom prst="rect">
            <a:avLst/>
          </a:prstGeom>
          <a:noFill/>
        </p:spPr>
        <p:txBody>
          <a:bodyPr wrap="none" lIns="0" tIns="0" rIns="0" bIns="54425" rtlCol="0">
            <a:spAutoFit/>
          </a:bodyPr>
          <a:lstStyle/>
          <a:p>
            <a:pPr defTabSz="-756">
              <a:lnSpc>
                <a:spcPts val="4285"/>
              </a:lnSpc>
            </a:pPr>
            <a:r>
              <a:rPr lang="zh-CN" altLang="en-US" sz="4300" dirty="0">
                <a:solidFill>
                  <a:srgbClr val="004D73"/>
                </a:solidFill>
                <a:latin typeface="黑体" pitchFamily="18" charset="0"/>
                <a:cs typeface="黑体" pitchFamily="18" charset="0"/>
              </a:rPr>
              <a:t>内置函数之工具函数</a:t>
            </a:r>
            <a:endParaRPr lang="en-US" altLang="zh-CN" sz="4300" dirty="0">
              <a:solidFill>
                <a:srgbClr val="004D73"/>
              </a:solidFill>
              <a:latin typeface="黑体" pitchFamily="18" charset="0"/>
              <a:cs typeface="黑体" pitchFamily="18" charset="0"/>
            </a:endParaRPr>
          </a:p>
        </p:txBody>
      </p:sp>
      <p:sp>
        <p:nvSpPr>
          <p:cNvPr id="10" name="TextBox 1"/>
          <p:cNvSpPr txBox="1"/>
          <p:nvPr/>
        </p:nvSpPr>
        <p:spPr>
          <a:xfrm>
            <a:off x="880419" y="1232186"/>
            <a:ext cx="2109552" cy="516621"/>
          </a:xfrm>
          <a:prstGeom prst="rect">
            <a:avLst/>
          </a:prstGeom>
          <a:noFill/>
        </p:spPr>
        <p:txBody>
          <a:bodyPr wrap="non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en-US" sz="3300" dirty="0">
                <a:solidFill>
                  <a:srgbClr val="000000"/>
                </a:solidFill>
                <a:latin typeface="黑体" pitchFamily="18" charset="0"/>
                <a:cs typeface="黑体" pitchFamily="18" charset="0"/>
              </a:rPr>
              <a:t>工具函数</a:t>
            </a:r>
            <a:endParaRPr lang="en-US" altLang="zh-CN" sz="3300" dirty="0">
              <a:solidFill>
                <a:srgbClr val="000000"/>
              </a:solidFill>
              <a:latin typeface="黑体" pitchFamily="18" charset="0"/>
              <a:cs typeface="黑体" pitchFamily="18" charset="0"/>
            </a:endParaRPr>
          </a:p>
        </p:txBody>
      </p:sp>
      <p:sp>
        <p:nvSpPr>
          <p:cNvPr id="20" name="灯片编号占位符 19"/>
          <p:cNvSpPr>
            <a:spLocks noGrp="1"/>
          </p:cNvSpPr>
          <p:nvPr>
            <p:ph type="sldNum" sz="quarter" idx="12"/>
          </p:nvPr>
        </p:nvSpPr>
        <p:spPr/>
        <p:txBody>
          <a:bodyPr/>
          <a:lstStyle/>
          <a:p>
            <a:fld id="{B6F15528-21DE-4FAA-801E-634DDDAF4B2B}" type="slidenum">
              <a:rPr lang="en-US" smtClean="0"/>
              <a:pPr/>
              <a:t>17</a:t>
            </a:fld>
            <a:r>
              <a:rPr lang="en-US" dirty="0" smtClean="0"/>
              <a:t>/46</a:t>
            </a:r>
            <a:endParaRPr lang="en-US" dirty="0"/>
          </a:p>
        </p:txBody>
      </p:sp>
      <p:pic>
        <p:nvPicPr>
          <p:cNvPr id="13" name="Picture 3"/>
          <p:cNvPicPr>
            <a:picLocks noChangeAspect="1" noChangeArrowheads="1"/>
          </p:cNvPicPr>
          <p:nvPr/>
        </p:nvPicPr>
        <p:blipFill>
          <a:blip r:embed="rId2" cstate="print"/>
          <a:srcRect/>
          <a:stretch>
            <a:fillRect/>
          </a:stretch>
        </p:blipFill>
        <p:spPr bwMode="auto">
          <a:xfrm>
            <a:off x="1015868" y="2438965"/>
            <a:ext cx="1557664" cy="470009"/>
          </a:xfrm>
          <a:prstGeom prst="rect">
            <a:avLst/>
          </a:prstGeom>
          <a:noFill/>
        </p:spPr>
      </p:pic>
      <p:sp>
        <p:nvSpPr>
          <p:cNvPr id="14" name="TextBox 13"/>
          <p:cNvSpPr txBox="1"/>
          <p:nvPr/>
        </p:nvSpPr>
        <p:spPr>
          <a:xfrm>
            <a:off x="1320628" y="1829223"/>
            <a:ext cx="3250777" cy="433078"/>
          </a:xfrm>
          <a:prstGeom prst="rect">
            <a:avLst/>
          </a:prstGeom>
          <a:solidFill>
            <a:schemeClr val="accent1"/>
          </a:solidFill>
        </p:spPr>
        <p:txBody>
          <a:bodyPr wrap="square" lIns="108850" tIns="54425" rIns="108850" bIns="54425" rtlCol="0">
            <a:spAutoFit/>
          </a:bodyPr>
          <a:lstStyle/>
          <a:p>
            <a:pPr lvl="0"/>
            <a:r>
              <a:rPr lang="en-US" altLang="zh-CN" dirty="0" smtClean="0"/>
              <a:t>die()</a:t>
            </a:r>
            <a:r>
              <a:rPr lang="zh-CN" altLang="zh-CN" dirty="0" smtClean="0"/>
              <a:t>函数和</a:t>
            </a:r>
            <a:r>
              <a:rPr lang="en-US" altLang="zh-CN" dirty="0" smtClean="0"/>
              <a:t>exit()</a:t>
            </a:r>
            <a:r>
              <a:rPr lang="zh-CN" altLang="zh-CN" dirty="0" smtClean="0"/>
              <a:t>函数</a:t>
            </a:r>
          </a:p>
        </p:txBody>
      </p:sp>
      <p:pic>
        <p:nvPicPr>
          <p:cNvPr id="2050" name="图片 354"/>
          <p:cNvPicPr>
            <a:picLocks noChangeAspect="1" noChangeArrowheads="1"/>
          </p:cNvPicPr>
          <p:nvPr/>
        </p:nvPicPr>
        <p:blipFill>
          <a:blip r:embed="rId3" cstate="print"/>
          <a:srcRect/>
          <a:stretch>
            <a:fillRect/>
          </a:stretch>
        </p:blipFill>
        <p:spPr bwMode="auto">
          <a:xfrm>
            <a:off x="2539670" y="2515183"/>
            <a:ext cx="3669822" cy="371561"/>
          </a:xfrm>
          <a:prstGeom prst="rect">
            <a:avLst/>
          </a:prstGeom>
          <a:noFill/>
          <a:ln w="19050">
            <a:solidFill>
              <a:srgbClr val="000000"/>
            </a:solidFill>
            <a:miter lim="800000"/>
            <a:headEnd/>
            <a:tailEnd/>
          </a:ln>
          <a:effectLst/>
        </p:spPr>
      </p:pic>
      <p:pic>
        <p:nvPicPr>
          <p:cNvPr id="17" name="Picture 3"/>
          <p:cNvPicPr>
            <a:picLocks noChangeAspect="1" noChangeArrowheads="1"/>
          </p:cNvPicPr>
          <p:nvPr/>
        </p:nvPicPr>
        <p:blipFill>
          <a:blip r:embed="rId4" cstate="print"/>
          <a:srcRect/>
          <a:stretch>
            <a:fillRect/>
          </a:stretch>
        </p:blipFill>
        <p:spPr bwMode="auto">
          <a:xfrm>
            <a:off x="1219041" y="3277359"/>
            <a:ext cx="5892033" cy="1753006"/>
          </a:xfrm>
          <a:prstGeom prst="rect">
            <a:avLst/>
          </a:prstGeom>
          <a:noFill/>
        </p:spPr>
      </p:pic>
      <p:sp>
        <p:nvSpPr>
          <p:cNvPr id="21" name="TextBox 20"/>
          <p:cNvSpPr txBox="1"/>
          <p:nvPr/>
        </p:nvSpPr>
        <p:spPr>
          <a:xfrm>
            <a:off x="1422215" y="3582229"/>
            <a:ext cx="5180926" cy="1402575"/>
          </a:xfrm>
          <a:prstGeom prst="rect">
            <a:avLst/>
          </a:prstGeom>
          <a:noFill/>
        </p:spPr>
        <p:txBody>
          <a:bodyPr wrap="square" lIns="108850" tIns="54425" rIns="108850" bIns="54425" rtlCol="0">
            <a:spAutoFit/>
          </a:bodyPr>
          <a:lstStyle/>
          <a:p>
            <a:r>
              <a:rPr lang="zh-CN" altLang="en-US" dirty="0" smtClean="0"/>
              <a:t>作用：</a:t>
            </a:r>
            <a:r>
              <a:rPr lang="zh-CN" altLang="zh-CN" dirty="0" smtClean="0"/>
              <a:t>用来终止某段代码，一般用于代码断点调试。参数可有可无，如果有参数，会在代码终止前输出参数内容。</a:t>
            </a:r>
          </a:p>
          <a:p>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
          <p:cNvSpPr txBox="1"/>
          <p:nvPr/>
        </p:nvSpPr>
        <p:spPr>
          <a:xfrm>
            <a:off x="6651155" y="228653"/>
            <a:ext cx="4962897" cy="606390"/>
          </a:xfrm>
          <a:prstGeom prst="rect">
            <a:avLst/>
          </a:prstGeom>
          <a:noFill/>
        </p:spPr>
        <p:txBody>
          <a:bodyPr wrap="none" lIns="0" tIns="0" rIns="0" bIns="54425" rtlCol="0">
            <a:spAutoFit/>
          </a:bodyPr>
          <a:lstStyle/>
          <a:p>
            <a:pPr defTabSz="-756">
              <a:lnSpc>
                <a:spcPts val="4285"/>
              </a:lnSpc>
            </a:pPr>
            <a:r>
              <a:rPr lang="zh-CN" altLang="en-US" sz="4300" dirty="0">
                <a:solidFill>
                  <a:srgbClr val="004D73"/>
                </a:solidFill>
                <a:latin typeface="黑体" pitchFamily="18" charset="0"/>
                <a:cs typeface="黑体" pitchFamily="18" charset="0"/>
              </a:rPr>
              <a:t>内置函数之工具函数</a:t>
            </a:r>
            <a:endParaRPr lang="en-US" altLang="zh-CN" sz="4300" dirty="0">
              <a:solidFill>
                <a:srgbClr val="004D73"/>
              </a:solidFill>
              <a:latin typeface="黑体" pitchFamily="18" charset="0"/>
              <a:cs typeface="黑体" pitchFamily="18" charset="0"/>
            </a:endParaRPr>
          </a:p>
        </p:txBody>
      </p:sp>
      <p:sp>
        <p:nvSpPr>
          <p:cNvPr id="10" name="TextBox 1"/>
          <p:cNvSpPr txBox="1"/>
          <p:nvPr/>
        </p:nvSpPr>
        <p:spPr>
          <a:xfrm>
            <a:off x="880419" y="1232186"/>
            <a:ext cx="2109552" cy="516621"/>
          </a:xfrm>
          <a:prstGeom prst="rect">
            <a:avLst/>
          </a:prstGeom>
          <a:noFill/>
        </p:spPr>
        <p:txBody>
          <a:bodyPr wrap="non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en-US" sz="3300" dirty="0">
                <a:solidFill>
                  <a:srgbClr val="000000"/>
                </a:solidFill>
                <a:latin typeface="黑体" pitchFamily="18" charset="0"/>
                <a:cs typeface="黑体" pitchFamily="18" charset="0"/>
              </a:rPr>
              <a:t>工具函数</a:t>
            </a:r>
            <a:endParaRPr lang="en-US" altLang="zh-CN" sz="3300" dirty="0">
              <a:solidFill>
                <a:srgbClr val="000000"/>
              </a:solidFill>
              <a:latin typeface="黑体" pitchFamily="18" charset="0"/>
              <a:cs typeface="黑体" pitchFamily="18" charset="0"/>
            </a:endParaRPr>
          </a:p>
        </p:txBody>
      </p:sp>
      <p:sp>
        <p:nvSpPr>
          <p:cNvPr id="20" name="灯片编号占位符 19"/>
          <p:cNvSpPr>
            <a:spLocks noGrp="1"/>
          </p:cNvSpPr>
          <p:nvPr>
            <p:ph type="sldNum" sz="quarter" idx="12"/>
          </p:nvPr>
        </p:nvSpPr>
        <p:spPr/>
        <p:txBody>
          <a:bodyPr/>
          <a:lstStyle/>
          <a:p>
            <a:fld id="{B6F15528-21DE-4FAA-801E-634DDDAF4B2B}" type="slidenum">
              <a:rPr lang="en-US" smtClean="0"/>
              <a:pPr/>
              <a:t>18</a:t>
            </a:fld>
            <a:r>
              <a:rPr lang="en-US" dirty="0" smtClean="0"/>
              <a:t>/46</a:t>
            </a:r>
            <a:endParaRPr lang="en-US" dirty="0"/>
          </a:p>
        </p:txBody>
      </p:sp>
      <p:pic>
        <p:nvPicPr>
          <p:cNvPr id="13" name="Picture 3"/>
          <p:cNvPicPr>
            <a:picLocks noChangeAspect="1" noChangeArrowheads="1"/>
          </p:cNvPicPr>
          <p:nvPr/>
        </p:nvPicPr>
        <p:blipFill>
          <a:blip r:embed="rId2" cstate="print"/>
          <a:srcRect/>
          <a:stretch>
            <a:fillRect/>
          </a:stretch>
        </p:blipFill>
        <p:spPr bwMode="auto">
          <a:xfrm>
            <a:off x="1015868" y="2438965"/>
            <a:ext cx="1557664" cy="470009"/>
          </a:xfrm>
          <a:prstGeom prst="rect">
            <a:avLst/>
          </a:prstGeom>
          <a:noFill/>
        </p:spPr>
      </p:pic>
      <p:sp>
        <p:nvSpPr>
          <p:cNvPr id="14" name="TextBox 13"/>
          <p:cNvSpPr txBox="1"/>
          <p:nvPr/>
        </p:nvSpPr>
        <p:spPr>
          <a:xfrm>
            <a:off x="1320628" y="1829223"/>
            <a:ext cx="3758711" cy="433078"/>
          </a:xfrm>
          <a:prstGeom prst="rect">
            <a:avLst/>
          </a:prstGeom>
          <a:solidFill>
            <a:schemeClr val="accent1"/>
          </a:solidFill>
        </p:spPr>
        <p:txBody>
          <a:bodyPr wrap="square" lIns="108850" tIns="54425" rIns="108850" bIns="54425" rtlCol="0">
            <a:spAutoFit/>
          </a:bodyPr>
          <a:lstStyle/>
          <a:p>
            <a:pPr lvl="0"/>
            <a:r>
              <a:rPr lang="en-US" altLang="zh-CN" dirty="0" err="1" smtClean="0"/>
              <a:t>isset</a:t>
            </a:r>
            <a:r>
              <a:rPr lang="en-US" altLang="zh-CN" dirty="0" smtClean="0"/>
              <a:t>()</a:t>
            </a:r>
            <a:r>
              <a:rPr lang="zh-CN" altLang="zh-CN" dirty="0" smtClean="0"/>
              <a:t>函数和</a:t>
            </a:r>
            <a:r>
              <a:rPr lang="en-US" altLang="zh-CN" dirty="0" smtClean="0"/>
              <a:t>unset()</a:t>
            </a:r>
            <a:r>
              <a:rPr lang="zh-CN" altLang="zh-CN" dirty="0" smtClean="0"/>
              <a:t>函数</a:t>
            </a:r>
          </a:p>
        </p:txBody>
      </p:sp>
      <p:pic>
        <p:nvPicPr>
          <p:cNvPr id="17" name="Picture 3"/>
          <p:cNvPicPr>
            <a:picLocks noChangeAspect="1" noChangeArrowheads="1"/>
          </p:cNvPicPr>
          <p:nvPr/>
        </p:nvPicPr>
        <p:blipFill>
          <a:blip r:embed="rId3" cstate="print"/>
          <a:srcRect/>
          <a:stretch>
            <a:fillRect/>
          </a:stretch>
        </p:blipFill>
        <p:spPr bwMode="auto">
          <a:xfrm>
            <a:off x="1117455" y="4649277"/>
            <a:ext cx="7009487" cy="990829"/>
          </a:xfrm>
          <a:prstGeom prst="rect">
            <a:avLst/>
          </a:prstGeom>
          <a:noFill/>
        </p:spPr>
      </p:pic>
      <p:sp>
        <p:nvSpPr>
          <p:cNvPr id="21" name="TextBox 20"/>
          <p:cNvSpPr txBox="1"/>
          <p:nvPr/>
        </p:nvSpPr>
        <p:spPr>
          <a:xfrm>
            <a:off x="1219041" y="4801712"/>
            <a:ext cx="6806314" cy="756244"/>
          </a:xfrm>
          <a:prstGeom prst="rect">
            <a:avLst/>
          </a:prstGeom>
          <a:noFill/>
        </p:spPr>
        <p:txBody>
          <a:bodyPr wrap="square" lIns="108850" tIns="54425" rIns="108850" bIns="54425" rtlCol="0">
            <a:spAutoFit/>
          </a:bodyPr>
          <a:lstStyle/>
          <a:p>
            <a:r>
              <a:rPr lang="en-US" altLang="zh-CN" b="1" dirty="0" err="1" smtClean="0"/>
              <a:t>isset</a:t>
            </a:r>
            <a:r>
              <a:rPr lang="en-US" altLang="zh-CN" b="1" dirty="0" smtClean="0"/>
              <a:t>()</a:t>
            </a:r>
            <a:r>
              <a:rPr lang="zh-CN" altLang="zh-CN" b="1" dirty="0" smtClean="0"/>
              <a:t>：</a:t>
            </a:r>
            <a:r>
              <a:rPr lang="zh-CN" altLang="zh-CN" dirty="0" smtClean="0"/>
              <a:t>用来判断某个变量是否存在、是否设置</a:t>
            </a:r>
            <a:endParaRPr lang="en-US" altLang="zh-CN" dirty="0" smtClean="0"/>
          </a:p>
          <a:p>
            <a:pPr marL="0" lvl="1"/>
            <a:r>
              <a:rPr lang="en-US" altLang="zh-CN" b="1" dirty="0" smtClean="0"/>
              <a:t>unset()</a:t>
            </a:r>
            <a:r>
              <a:rPr lang="zh-CN" altLang="zh-CN" b="1" dirty="0" smtClean="0"/>
              <a:t>：</a:t>
            </a:r>
            <a:r>
              <a:rPr lang="zh-CN" altLang="zh-CN" dirty="0" smtClean="0"/>
              <a:t>用来释放给定的变量</a:t>
            </a:r>
            <a:endParaRPr lang="zh-CN" altLang="zh-CN" sz="2900" dirty="0"/>
          </a:p>
        </p:txBody>
      </p:sp>
      <p:sp>
        <p:nvSpPr>
          <p:cNvPr id="11" name="TextBox 10"/>
          <p:cNvSpPr txBox="1"/>
          <p:nvPr/>
        </p:nvSpPr>
        <p:spPr>
          <a:xfrm>
            <a:off x="1422215" y="3048706"/>
            <a:ext cx="5688859" cy="433078"/>
          </a:xfrm>
          <a:prstGeom prst="rect">
            <a:avLst/>
          </a:prstGeom>
          <a:solidFill>
            <a:schemeClr val="accent1"/>
          </a:solidFill>
        </p:spPr>
        <p:txBody>
          <a:bodyPr wrap="square" lIns="108850" tIns="54425" rIns="108850" bIns="54425" rtlCol="0">
            <a:spAutoFit/>
          </a:bodyPr>
          <a:lstStyle/>
          <a:p>
            <a:r>
              <a:rPr lang="en-US" altLang="zh-CN" dirty="0" err="1" smtClean="0"/>
              <a:t>bool</a:t>
            </a:r>
            <a:r>
              <a:rPr lang="en-US" altLang="zh-CN" dirty="0" smtClean="0"/>
              <a:t>  </a:t>
            </a:r>
            <a:r>
              <a:rPr lang="en-US" altLang="zh-CN" dirty="0" err="1" smtClean="0"/>
              <a:t>isset</a:t>
            </a:r>
            <a:r>
              <a:rPr lang="en-US" altLang="zh-CN" dirty="0" smtClean="0"/>
              <a:t> ( mixed </a:t>
            </a:r>
            <a:r>
              <a:rPr lang="en-US" altLang="zh-CN" dirty="0" err="1" smtClean="0"/>
              <a:t>var</a:t>
            </a:r>
            <a:r>
              <a:rPr lang="en-US" altLang="zh-CN" dirty="0" smtClean="0"/>
              <a:t> [, mixed </a:t>
            </a:r>
            <a:r>
              <a:rPr lang="en-US" altLang="zh-CN" dirty="0" err="1" smtClean="0"/>
              <a:t>var</a:t>
            </a:r>
            <a:r>
              <a:rPr lang="en-US" altLang="zh-CN" dirty="0" smtClean="0"/>
              <a:t> [, ...]] )</a:t>
            </a:r>
            <a:endParaRPr lang="zh-CN" altLang="zh-CN" dirty="0"/>
          </a:p>
        </p:txBody>
      </p:sp>
      <p:sp>
        <p:nvSpPr>
          <p:cNvPr id="12" name="TextBox 11"/>
          <p:cNvSpPr txBox="1"/>
          <p:nvPr/>
        </p:nvSpPr>
        <p:spPr>
          <a:xfrm>
            <a:off x="1422215" y="3582229"/>
            <a:ext cx="5688859" cy="433078"/>
          </a:xfrm>
          <a:prstGeom prst="rect">
            <a:avLst/>
          </a:prstGeom>
          <a:solidFill>
            <a:schemeClr val="accent1"/>
          </a:solidFill>
        </p:spPr>
        <p:txBody>
          <a:bodyPr wrap="square" lIns="108850" tIns="54425" rIns="108850" bIns="54425" rtlCol="0">
            <a:spAutoFit/>
          </a:bodyPr>
          <a:lstStyle/>
          <a:p>
            <a:r>
              <a:rPr lang="en-US" altLang="zh-CN" dirty="0" smtClean="0"/>
              <a:t>void  unset ( mixed </a:t>
            </a:r>
            <a:r>
              <a:rPr lang="en-US" altLang="zh-CN" dirty="0" err="1" smtClean="0"/>
              <a:t>var</a:t>
            </a:r>
            <a:r>
              <a:rPr lang="en-US" altLang="zh-CN" dirty="0" smtClean="0"/>
              <a:t> [, mixed </a:t>
            </a:r>
            <a:r>
              <a:rPr lang="en-US" altLang="zh-CN" dirty="0" err="1" smtClean="0"/>
              <a:t>var</a:t>
            </a:r>
            <a:r>
              <a:rPr lang="en-US" altLang="zh-CN" dirty="0" smtClean="0"/>
              <a:t> [, ...]] )</a:t>
            </a:r>
            <a:endParaRPr lang="zh-CN" altLang="zh-C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
          <p:cNvSpPr txBox="1"/>
          <p:nvPr/>
        </p:nvSpPr>
        <p:spPr>
          <a:xfrm>
            <a:off x="6651155" y="228653"/>
            <a:ext cx="4962897" cy="606390"/>
          </a:xfrm>
          <a:prstGeom prst="rect">
            <a:avLst/>
          </a:prstGeom>
          <a:noFill/>
        </p:spPr>
        <p:txBody>
          <a:bodyPr wrap="none" lIns="0" tIns="0" rIns="0" bIns="54425" rtlCol="0">
            <a:spAutoFit/>
          </a:bodyPr>
          <a:lstStyle/>
          <a:p>
            <a:pPr defTabSz="-756">
              <a:lnSpc>
                <a:spcPts val="4285"/>
              </a:lnSpc>
            </a:pPr>
            <a:r>
              <a:rPr lang="zh-CN" altLang="en-US" sz="4300" dirty="0">
                <a:solidFill>
                  <a:srgbClr val="004D73"/>
                </a:solidFill>
                <a:latin typeface="黑体" pitchFamily="18" charset="0"/>
                <a:cs typeface="黑体" pitchFamily="18" charset="0"/>
              </a:rPr>
              <a:t>内置函数之工具函数</a:t>
            </a:r>
            <a:endParaRPr lang="en-US" altLang="zh-CN" sz="4300" dirty="0">
              <a:solidFill>
                <a:srgbClr val="004D73"/>
              </a:solidFill>
              <a:latin typeface="黑体" pitchFamily="18" charset="0"/>
              <a:cs typeface="黑体" pitchFamily="18" charset="0"/>
            </a:endParaRPr>
          </a:p>
        </p:txBody>
      </p:sp>
      <p:sp>
        <p:nvSpPr>
          <p:cNvPr id="10" name="TextBox 1"/>
          <p:cNvSpPr txBox="1"/>
          <p:nvPr/>
        </p:nvSpPr>
        <p:spPr>
          <a:xfrm>
            <a:off x="880419" y="1232186"/>
            <a:ext cx="2109552" cy="516621"/>
          </a:xfrm>
          <a:prstGeom prst="rect">
            <a:avLst/>
          </a:prstGeom>
          <a:noFill/>
        </p:spPr>
        <p:txBody>
          <a:bodyPr wrap="non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en-US" sz="3300" dirty="0">
                <a:solidFill>
                  <a:srgbClr val="000000"/>
                </a:solidFill>
                <a:latin typeface="黑体" pitchFamily="18" charset="0"/>
                <a:cs typeface="黑体" pitchFamily="18" charset="0"/>
              </a:rPr>
              <a:t>工具函数</a:t>
            </a:r>
            <a:endParaRPr lang="en-US" altLang="zh-CN" sz="3300" dirty="0">
              <a:solidFill>
                <a:srgbClr val="000000"/>
              </a:solidFill>
              <a:latin typeface="黑体" pitchFamily="18" charset="0"/>
              <a:cs typeface="黑体" pitchFamily="18" charset="0"/>
            </a:endParaRPr>
          </a:p>
        </p:txBody>
      </p:sp>
      <p:sp>
        <p:nvSpPr>
          <p:cNvPr id="20" name="灯片编号占位符 19"/>
          <p:cNvSpPr>
            <a:spLocks noGrp="1"/>
          </p:cNvSpPr>
          <p:nvPr>
            <p:ph type="sldNum" sz="quarter" idx="12"/>
          </p:nvPr>
        </p:nvSpPr>
        <p:spPr/>
        <p:txBody>
          <a:bodyPr/>
          <a:lstStyle/>
          <a:p>
            <a:fld id="{B6F15528-21DE-4FAA-801E-634DDDAF4B2B}" type="slidenum">
              <a:rPr lang="en-US" smtClean="0"/>
              <a:pPr/>
              <a:t>19</a:t>
            </a:fld>
            <a:r>
              <a:rPr lang="en-US" dirty="0" smtClean="0"/>
              <a:t>/46</a:t>
            </a:r>
            <a:endParaRPr lang="en-US" dirty="0"/>
          </a:p>
        </p:txBody>
      </p:sp>
      <p:pic>
        <p:nvPicPr>
          <p:cNvPr id="13" name="Picture 3"/>
          <p:cNvPicPr>
            <a:picLocks noChangeAspect="1" noChangeArrowheads="1"/>
          </p:cNvPicPr>
          <p:nvPr/>
        </p:nvPicPr>
        <p:blipFill>
          <a:blip r:embed="rId2" cstate="print"/>
          <a:srcRect/>
          <a:stretch>
            <a:fillRect/>
          </a:stretch>
        </p:blipFill>
        <p:spPr bwMode="auto">
          <a:xfrm>
            <a:off x="1015868" y="2438965"/>
            <a:ext cx="1557664" cy="470009"/>
          </a:xfrm>
          <a:prstGeom prst="rect">
            <a:avLst/>
          </a:prstGeom>
          <a:noFill/>
        </p:spPr>
      </p:pic>
      <p:sp>
        <p:nvSpPr>
          <p:cNvPr id="14" name="TextBox 13"/>
          <p:cNvSpPr txBox="1"/>
          <p:nvPr/>
        </p:nvSpPr>
        <p:spPr>
          <a:xfrm>
            <a:off x="1320628" y="1829223"/>
            <a:ext cx="1930149" cy="433078"/>
          </a:xfrm>
          <a:prstGeom prst="rect">
            <a:avLst/>
          </a:prstGeom>
          <a:solidFill>
            <a:schemeClr val="accent1"/>
          </a:solidFill>
        </p:spPr>
        <p:txBody>
          <a:bodyPr wrap="square" lIns="108850" tIns="54425" rIns="108850" bIns="54425" rtlCol="0">
            <a:spAutoFit/>
          </a:bodyPr>
          <a:lstStyle/>
          <a:p>
            <a:pPr lvl="0"/>
            <a:r>
              <a:rPr lang="en-US" altLang="zh-CN" dirty="0" smtClean="0"/>
              <a:t>empty()</a:t>
            </a:r>
            <a:r>
              <a:rPr lang="zh-CN" altLang="zh-CN" dirty="0" smtClean="0"/>
              <a:t>函数</a:t>
            </a:r>
          </a:p>
        </p:txBody>
      </p:sp>
      <p:pic>
        <p:nvPicPr>
          <p:cNvPr id="17" name="Picture 3"/>
          <p:cNvPicPr>
            <a:picLocks noChangeAspect="1" noChangeArrowheads="1"/>
          </p:cNvPicPr>
          <p:nvPr/>
        </p:nvPicPr>
        <p:blipFill>
          <a:blip r:embed="rId3" cstate="print"/>
          <a:srcRect/>
          <a:stretch>
            <a:fillRect/>
          </a:stretch>
        </p:blipFill>
        <p:spPr bwMode="auto">
          <a:xfrm>
            <a:off x="1219041" y="3582229"/>
            <a:ext cx="5079339" cy="609741"/>
          </a:xfrm>
          <a:prstGeom prst="rect">
            <a:avLst/>
          </a:prstGeom>
          <a:noFill/>
        </p:spPr>
      </p:pic>
      <p:sp>
        <p:nvSpPr>
          <p:cNvPr id="21" name="TextBox 20"/>
          <p:cNvSpPr txBox="1"/>
          <p:nvPr/>
        </p:nvSpPr>
        <p:spPr>
          <a:xfrm>
            <a:off x="1422215" y="3734664"/>
            <a:ext cx="4774578" cy="433078"/>
          </a:xfrm>
          <a:prstGeom prst="rect">
            <a:avLst/>
          </a:prstGeom>
          <a:noFill/>
        </p:spPr>
        <p:txBody>
          <a:bodyPr wrap="square" lIns="108850" tIns="54425" rIns="108850" bIns="54425" rtlCol="0">
            <a:spAutoFit/>
          </a:bodyPr>
          <a:lstStyle/>
          <a:p>
            <a:pPr marL="0" lvl="1"/>
            <a:r>
              <a:rPr lang="en-US" altLang="zh-CN" b="1" dirty="0" smtClean="0"/>
              <a:t>empty()</a:t>
            </a:r>
            <a:r>
              <a:rPr lang="zh-CN" altLang="zh-CN" b="1" dirty="0" smtClean="0"/>
              <a:t>：</a:t>
            </a:r>
            <a:r>
              <a:rPr lang="zh-CN" altLang="zh-CN" dirty="0" smtClean="0"/>
              <a:t>检查一个变量是否为空</a:t>
            </a:r>
            <a:endParaRPr lang="zh-CN" altLang="zh-CN" sz="2900" dirty="0"/>
          </a:p>
        </p:txBody>
      </p:sp>
      <p:sp>
        <p:nvSpPr>
          <p:cNvPr id="11" name="TextBox 10"/>
          <p:cNvSpPr txBox="1"/>
          <p:nvPr/>
        </p:nvSpPr>
        <p:spPr>
          <a:xfrm>
            <a:off x="1422215" y="3048706"/>
            <a:ext cx="4774578" cy="433078"/>
          </a:xfrm>
          <a:prstGeom prst="rect">
            <a:avLst/>
          </a:prstGeom>
          <a:solidFill>
            <a:schemeClr val="accent1"/>
          </a:solidFill>
        </p:spPr>
        <p:txBody>
          <a:bodyPr wrap="square" lIns="108850" tIns="54425" rIns="108850" bIns="54425" rtlCol="0">
            <a:spAutoFit/>
          </a:bodyPr>
          <a:lstStyle/>
          <a:p>
            <a:r>
              <a:rPr lang="en-US" altLang="zh-CN" dirty="0" err="1" smtClean="0"/>
              <a:t>bool</a:t>
            </a:r>
            <a:r>
              <a:rPr lang="en-US" altLang="zh-CN" dirty="0" smtClean="0"/>
              <a:t> empty ( </a:t>
            </a:r>
            <a:r>
              <a:rPr lang="en-US" altLang="zh-CN" dirty="0" smtClean="0">
                <a:hlinkClick r:id="rId4" action="ppaction://hlinkfile"/>
              </a:rPr>
              <a:t>mixed</a:t>
            </a:r>
            <a:r>
              <a:rPr lang="en-US" altLang="zh-CN" dirty="0" smtClean="0"/>
              <a:t> $</a:t>
            </a:r>
            <a:r>
              <a:rPr lang="en-US" altLang="zh-CN" dirty="0" err="1" smtClean="0"/>
              <a:t>var</a:t>
            </a:r>
            <a:r>
              <a:rPr lang="en-US" altLang="zh-CN" dirty="0" smtClean="0"/>
              <a:t> )</a:t>
            </a:r>
            <a:endParaRPr lang="zh-CN" altLang="zh-CN" dirty="0"/>
          </a:p>
        </p:txBody>
      </p:sp>
      <p:pic>
        <p:nvPicPr>
          <p:cNvPr id="3074" name="图片 159"/>
          <p:cNvPicPr>
            <a:picLocks noChangeAspect="1" noChangeArrowheads="1"/>
          </p:cNvPicPr>
          <p:nvPr/>
        </p:nvPicPr>
        <p:blipFill>
          <a:blip r:embed="rId5" cstate="print"/>
          <a:srcRect/>
          <a:stretch>
            <a:fillRect/>
          </a:stretch>
        </p:blipFill>
        <p:spPr bwMode="auto">
          <a:xfrm>
            <a:off x="6269011" y="1582402"/>
            <a:ext cx="5018387" cy="28962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79306" y="6478500"/>
            <a:ext cx="528991" cy="272965"/>
          </a:xfrm>
          <a:prstGeom prst="rect">
            <a:avLst/>
          </a:prstGeom>
          <a:noFill/>
        </p:spPr>
        <p:txBody>
          <a:bodyPr wrap="none" lIns="0" tIns="0" rIns="0" bIns="54425" rtlCol="0">
            <a:spAutoFit/>
          </a:bodyPr>
          <a:lstStyle/>
          <a:p>
            <a:pPr defTabSz="-756">
              <a:lnSpc>
                <a:spcPts val="1667"/>
              </a:lnSpc>
            </a:pPr>
            <a:r>
              <a:rPr lang="en-US" altLang="zh-CN" sz="1700" b="1" dirty="0">
                <a:solidFill>
                  <a:srgbClr val="FFFFFF"/>
                </a:solidFill>
                <a:latin typeface="Calibri" pitchFamily="18" charset="0"/>
                <a:cs typeface="Calibri" pitchFamily="18" charset="0"/>
              </a:rPr>
              <a:t>2 /</a:t>
            </a:r>
            <a:r>
              <a:rPr lang="en-US" altLang="zh-CN" sz="1700" dirty="0">
                <a:latin typeface="Times New Roman" pitchFamily="18" charset="0"/>
                <a:cs typeface="Times New Roman" pitchFamily="18" charset="0"/>
              </a:rPr>
              <a:t> </a:t>
            </a:r>
            <a:r>
              <a:rPr lang="en-US" altLang="zh-CN" sz="1700" b="1" dirty="0">
                <a:solidFill>
                  <a:srgbClr val="FFFFFF"/>
                </a:solidFill>
                <a:latin typeface="Calibri" pitchFamily="18" charset="0"/>
                <a:cs typeface="Calibri" pitchFamily="18" charset="0"/>
              </a:rPr>
              <a:t>39</a:t>
            </a:r>
          </a:p>
        </p:txBody>
      </p:sp>
      <p:sp>
        <p:nvSpPr>
          <p:cNvPr id="7" name="TextBox 1"/>
          <p:cNvSpPr txBox="1"/>
          <p:nvPr/>
        </p:nvSpPr>
        <p:spPr>
          <a:xfrm>
            <a:off x="7585146" y="279465"/>
            <a:ext cx="3860031" cy="606390"/>
          </a:xfrm>
          <a:prstGeom prst="rect">
            <a:avLst/>
          </a:prstGeom>
          <a:noFill/>
        </p:spPr>
        <p:txBody>
          <a:bodyPr wrap="none" lIns="0" tIns="0" rIns="0" bIns="54425" rtlCol="0">
            <a:spAutoFit/>
          </a:bodyPr>
          <a:lstStyle/>
          <a:p>
            <a:pPr defTabSz="-756">
              <a:lnSpc>
                <a:spcPts val="4285"/>
              </a:lnSpc>
            </a:pPr>
            <a:r>
              <a:rPr lang="en-US" altLang="zh-CN" sz="4300" dirty="0">
                <a:solidFill>
                  <a:srgbClr val="004D73"/>
                </a:solidFill>
                <a:latin typeface="黑体" pitchFamily="18" charset="0"/>
                <a:cs typeface="黑体" pitchFamily="18" charset="0"/>
              </a:rPr>
              <a:t>回顾与作业点评</a:t>
            </a:r>
          </a:p>
        </p:txBody>
      </p:sp>
      <p:sp>
        <p:nvSpPr>
          <p:cNvPr id="8" name="TextBox 1"/>
          <p:cNvSpPr txBox="1"/>
          <p:nvPr/>
        </p:nvSpPr>
        <p:spPr>
          <a:xfrm>
            <a:off x="880420" y="1244889"/>
            <a:ext cx="10834889" cy="2609502"/>
          </a:xfrm>
          <a:prstGeom prst="rect">
            <a:avLst/>
          </a:prstGeom>
          <a:noFill/>
        </p:spPr>
        <p:txBody>
          <a:bodyPr wrap="squar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zh-CN" sz="3300" dirty="0"/>
              <a:t>在</a:t>
            </a:r>
            <a:r>
              <a:rPr lang="en-US" altLang="zh-CN" sz="3300" dirty="0"/>
              <a:t>if</a:t>
            </a:r>
            <a:r>
              <a:rPr lang="zh-CN" altLang="zh-CN" sz="3300" dirty="0"/>
              <a:t>…</a:t>
            </a:r>
            <a:r>
              <a:rPr lang="en-US" altLang="zh-CN" sz="3300" dirty="0" err="1"/>
              <a:t>elseif</a:t>
            </a:r>
            <a:r>
              <a:rPr lang="zh-CN" altLang="zh-CN" sz="3300" dirty="0"/>
              <a:t>…</a:t>
            </a:r>
            <a:r>
              <a:rPr lang="en-US" altLang="zh-CN" sz="3300" dirty="0"/>
              <a:t>else</a:t>
            </a:r>
            <a:r>
              <a:rPr lang="zh-CN" altLang="zh-CN" sz="3300" dirty="0"/>
              <a:t>…结构中，</a:t>
            </a:r>
            <a:r>
              <a:rPr lang="en-US" altLang="zh-CN" sz="3300" dirty="0"/>
              <a:t>if</a:t>
            </a:r>
            <a:r>
              <a:rPr lang="zh-CN" altLang="zh-CN" sz="3300" dirty="0"/>
              <a:t>、</a:t>
            </a:r>
            <a:r>
              <a:rPr lang="en-US" altLang="zh-CN" sz="3300" dirty="0" err="1"/>
              <a:t>elseif</a:t>
            </a:r>
            <a:r>
              <a:rPr lang="zh-CN" altLang="zh-CN" sz="3300" dirty="0"/>
              <a:t>、</a:t>
            </a:r>
            <a:r>
              <a:rPr lang="en-US" altLang="zh-CN" sz="3300" dirty="0"/>
              <a:t>else</a:t>
            </a:r>
            <a:r>
              <a:rPr lang="zh-CN" altLang="zh-CN" sz="3300" dirty="0"/>
              <a:t>出现次数</a:t>
            </a:r>
            <a:endParaRPr lang="en-US" altLang="zh-CN" sz="3300" dirty="0"/>
          </a:p>
          <a:p>
            <a:pPr defTabSz="-756">
              <a:lnSpc>
                <a:spcPts val="3571"/>
              </a:lnSpc>
            </a:pPr>
            <a:r>
              <a:rPr lang="en-US" altLang="zh-CN" sz="3300" dirty="0"/>
              <a:t>     </a:t>
            </a:r>
            <a:r>
              <a:rPr lang="zh-CN" altLang="zh-CN" sz="3300" dirty="0"/>
              <a:t>的范围是多少？</a:t>
            </a:r>
            <a:endParaRPr lang="en-US" altLang="zh-CN" sz="3300" dirty="0">
              <a:solidFill>
                <a:srgbClr val="000000"/>
              </a:solidFill>
              <a:latin typeface="黑体" pitchFamily="18" charset="0"/>
              <a:cs typeface="黑体" pitchFamily="18" charset="0"/>
            </a:endParaRPr>
          </a:p>
          <a:p>
            <a:pPr defTabSz="-756">
              <a:lnSpc>
                <a:spcPts val="4762"/>
              </a:lnSpc>
            </a:pPr>
            <a:r>
              <a:rPr lang="en-US" altLang="zh-CN" sz="3300" dirty="0">
                <a:solidFill>
                  <a:srgbClr val="4BACC6"/>
                </a:solidFill>
                <a:latin typeface="Wingdings" pitchFamily="18" charset="0"/>
                <a:cs typeface="Wingdings" pitchFamily="18" charset="0"/>
              </a:rPr>
              <a:t></a:t>
            </a:r>
            <a:r>
              <a:rPr lang="en-US" altLang="zh-CN" sz="3300" dirty="0"/>
              <a:t>PHP</a:t>
            </a:r>
            <a:r>
              <a:rPr lang="zh-CN" altLang="zh-CN" sz="3300" dirty="0"/>
              <a:t>对循环嵌套的层级有没有要求？</a:t>
            </a:r>
          </a:p>
          <a:p>
            <a:pPr lvl="0"/>
            <a:r>
              <a:rPr lang="en-US" altLang="zh-CN" sz="3300" dirty="0">
                <a:solidFill>
                  <a:srgbClr val="4BACC6"/>
                </a:solidFill>
                <a:latin typeface="Wingdings" pitchFamily="18" charset="0"/>
                <a:cs typeface="Wingdings" pitchFamily="18" charset="0"/>
              </a:rPr>
              <a:t></a:t>
            </a:r>
            <a:r>
              <a:rPr lang="en-US" altLang="zh-CN" sz="3300" dirty="0"/>
              <a:t> while</a:t>
            </a:r>
            <a:r>
              <a:rPr lang="zh-CN" altLang="zh-CN" sz="3300" dirty="0"/>
              <a:t>和</a:t>
            </a:r>
            <a:r>
              <a:rPr lang="en-US" altLang="zh-CN" sz="3300" dirty="0"/>
              <a:t>do</a:t>
            </a:r>
            <a:r>
              <a:rPr lang="zh-CN" altLang="zh-CN" sz="3300" dirty="0"/>
              <a:t>…</a:t>
            </a:r>
            <a:r>
              <a:rPr lang="en-US" altLang="zh-CN" sz="3300" dirty="0"/>
              <a:t>while</a:t>
            </a:r>
            <a:r>
              <a:rPr lang="zh-CN" altLang="zh-CN" sz="3300" dirty="0"/>
              <a:t>…的区别是什么？</a:t>
            </a:r>
          </a:p>
          <a:p>
            <a:pPr lvl="0"/>
            <a:r>
              <a:rPr lang="en-US" altLang="zh-CN" sz="3300" dirty="0">
                <a:solidFill>
                  <a:srgbClr val="4BACC6"/>
                </a:solidFill>
                <a:latin typeface="Wingdings" pitchFamily="18" charset="0"/>
                <a:cs typeface="Wingdings" pitchFamily="18" charset="0"/>
              </a:rPr>
              <a:t></a:t>
            </a:r>
            <a:r>
              <a:rPr lang="en-US" altLang="zh-CN" sz="3300" dirty="0"/>
              <a:t> break</a:t>
            </a:r>
            <a:r>
              <a:rPr lang="zh-CN" altLang="zh-CN" sz="3300" dirty="0"/>
              <a:t>和</a:t>
            </a:r>
            <a:r>
              <a:rPr lang="en-US" altLang="zh-CN" sz="3300" dirty="0"/>
              <a:t>continue</a:t>
            </a:r>
            <a:r>
              <a:rPr lang="zh-CN" altLang="zh-CN" sz="3300" dirty="0"/>
              <a:t>的区别是什么？</a:t>
            </a:r>
            <a:endParaRPr lang="en-US" altLang="zh-CN" sz="3300" dirty="0">
              <a:solidFill>
                <a:srgbClr val="000000"/>
              </a:solidFill>
              <a:latin typeface="黑体" pitchFamily="18" charset="0"/>
              <a:cs typeface="黑体" pitchFamily="18" charset="0"/>
            </a:endParaRPr>
          </a:p>
        </p:txBody>
      </p:sp>
      <p:sp>
        <p:nvSpPr>
          <p:cNvPr id="6" name="灯片编号占位符 7"/>
          <p:cNvSpPr>
            <a:spLocks noGrp="1"/>
          </p:cNvSpPr>
          <p:nvPr>
            <p:ph type="sldNum" sz="quarter" idx="12"/>
          </p:nvPr>
        </p:nvSpPr>
        <p:spPr>
          <a:xfrm>
            <a:off x="9292202" y="6478500"/>
            <a:ext cx="2844430" cy="365210"/>
          </a:xfrm>
        </p:spPr>
        <p:txBody>
          <a:bodyPr/>
          <a:lstStyle/>
          <a:p>
            <a:fld id="{B6F15528-21DE-4FAA-801E-634DDDAF4B2B}" type="slidenum">
              <a:rPr lang="en-US" smtClean="0"/>
              <a:pPr/>
              <a:t>2</a:t>
            </a:fld>
            <a:r>
              <a:rPr lang="en-US" dirty="0" smtClean="0"/>
              <a:t>/46</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
          <p:cNvSpPr txBox="1"/>
          <p:nvPr/>
        </p:nvSpPr>
        <p:spPr>
          <a:xfrm>
            <a:off x="6651155" y="228653"/>
            <a:ext cx="4962897" cy="606390"/>
          </a:xfrm>
          <a:prstGeom prst="rect">
            <a:avLst/>
          </a:prstGeom>
          <a:noFill/>
        </p:spPr>
        <p:txBody>
          <a:bodyPr wrap="none" lIns="0" tIns="0" rIns="0" bIns="54425" rtlCol="0">
            <a:spAutoFit/>
          </a:bodyPr>
          <a:lstStyle/>
          <a:p>
            <a:pPr defTabSz="-756">
              <a:lnSpc>
                <a:spcPts val="4285"/>
              </a:lnSpc>
            </a:pPr>
            <a:r>
              <a:rPr lang="zh-CN" altLang="en-US" sz="4300" dirty="0">
                <a:solidFill>
                  <a:srgbClr val="004D73"/>
                </a:solidFill>
                <a:latin typeface="黑体" pitchFamily="18" charset="0"/>
                <a:cs typeface="黑体" pitchFamily="18" charset="0"/>
              </a:rPr>
              <a:t>内置函数之数学函数</a:t>
            </a:r>
            <a:endParaRPr lang="en-US" altLang="zh-CN" sz="4300" dirty="0">
              <a:solidFill>
                <a:srgbClr val="004D73"/>
              </a:solidFill>
              <a:latin typeface="黑体" pitchFamily="18" charset="0"/>
              <a:cs typeface="黑体" pitchFamily="18" charset="0"/>
            </a:endParaRPr>
          </a:p>
        </p:txBody>
      </p:sp>
      <p:sp>
        <p:nvSpPr>
          <p:cNvPr id="10" name="TextBox 1"/>
          <p:cNvSpPr txBox="1"/>
          <p:nvPr/>
        </p:nvSpPr>
        <p:spPr>
          <a:xfrm>
            <a:off x="880419" y="1232186"/>
            <a:ext cx="2109552" cy="516621"/>
          </a:xfrm>
          <a:prstGeom prst="rect">
            <a:avLst/>
          </a:prstGeom>
          <a:noFill/>
        </p:spPr>
        <p:txBody>
          <a:bodyPr wrap="non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en-US" sz="3300" dirty="0">
                <a:solidFill>
                  <a:srgbClr val="000000"/>
                </a:solidFill>
                <a:latin typeface="黑体" pitchFamily="18" charset="0"/>
                <a:cs typeface="黑体" pitchFamily="18" charset="0"/>
              </a:rPr>
              <a:t>数学函数</a:t>
            </a:r>
            <a:endParaRPr lang="en-US" altLang="zh-CN" sz="3300" dirty="0">
              <a:solidFill>
                <a:srgbClr val="000000"/>
              </a:solidFill>
              <a:latin typeface="黑体" pitchFamily="18" charset="0"/>
              <a:cs typeface="黑体" pitchFamily="18" charset="0"/>
            </a:endParaRPr>
          </a:p>
        </p:txBody>
      </p:sp>
      <p:sp>
        <p:nvSpPr>
          <p:cNvPr id="20" name="灯片编号占位符 19"/>
          <p:cNvSpPr>
            <a:spLocks noGrp="1"/>
          </p:cNvSpPr>
          <p:nvPr>
            <p:ph type="sldNum" sz="quarter" idx="12"/>
          </p:nvPr>
        </p:nvSpPr>
        <p:spPr/>
        <p:txBody>
          <a:bodyPr/>
          <a:lstStyle/>
          <a:p>
            <a:fld id="{B6F15528-21DE-4FAA-801E-634DDDAF4B2B}" type="slidenum">
              <a:rPr lang="en-US" smtClean="0"/>
              <a:pPr/>
              <a:t>20</a:t>
            </a:fld>
            <a:r>
              <a:rPr lang="en-US" dirty="0" smtClean="0"/>
              <a:t>/46</a:t>
            </a:r>
            <a:endParaRPr lang="en-US" dirty="0"/>
          </a:p>
        </p:txBody>
      </p:sp>
      <p:pic>
        <p:nvPicPr>
          <p:cNvPr id="13" name="Picture 3"/>
          <p:cNvPicPr>
            <a:picLocks noChangeAspect="1" noChangeArrowheads="1"/>
          </p:cNvPicPr>
          <p:nvPr/>
        </p:nvPicPr>
        <p:blipFill>
          <a:blip r:embed="rId2" cstate="print"/>
          <a:srcRect/>
          <a:stretch>
            <a:fillRect/>
          </a:stretch>
        </p:blipFill>
        <p:spPr bwMode="auto">
          <a:xfrm>
            <a:off x="914281" y="3429794"/>
            <a:ext cx="1557664" cy="470009"/>
          </a:xfrm>
          <a:prstGeom prst="rect">
            <a:avLst/>
          </a:prstGeom>
          <a:noFill/>
        </p:spPr>
      </p:pic>
      <p:sp>
        <p:nvSpPr>
          <p:cNvPr id="14" name="TextBox 13"/>
          <p:cNvSpPr txBox="1"/>
          <p:nvPr/>
        </p:nvSpPr>
        <p:spPr>
          <a:xfrm>
            <a:off x="1320628" y="1829223"/>
            <a:ext cx="3352364" cy="433078"/>
          </a:xfrm>
          <a:prstGeom prst="rect">
            <a:avLst/>
          </a:prstGeom>
          <a:solidFill>
            <a:schemeClr val="accent1"/>
          </a:solidFill>
        </p:spPr>
        <p:txBody>
          <a:bodyPr wrap="square" lIns="108850" tIns="54425" rIns="108850" bIns="54425" rtlCol="0">
            <a:spAutoFit/>
          </a:bodyPr>
          <a:lstStyle/>
          <a:p>
            <a:pPr lvl="0"/>
            <a:r>
              <a:rPr lang="en-US" altLang="zh-CN" dirty="0" smtClean="0"/>
              <a:t>abs()</a:t>
            </a:r>
            <a:r>
              <a:rPr lang="zh-CN" altLang="zh-CN" dirty="0" smtClean="0"/>
              <a:t>函数</a:t>
            </a:r>
            <a:r>
              <a:rPr lang="zh-CN" altLang="en-US" dirty="0" smtClean="0"/>
              <a:t>：求绝对值</a:t>
            </a:r>
            <a:endParaRPr lang="zh-CN" altLang="zh-CN" dirty="0" smtClean="0"/>
          </a:p>
        </p:txBody>
      </p:sp>
      <p:sp>
        <p:nvSpPr>
          <p:cNvPr id="11" name="TextBox 10"/>
          <p:cNvSpPr txBox="1"/>
          <p:nvPr/>
        </p:nvSpPr>
        <p:spPr>
          <a:xfrm>
            <a:off x="1117454" y="3963317"/>
            <a:ext cx="4165058" cy="433078"/>
          </a:xfrm>
          <a:prstGeom prst="rect">
            <a:avLst/>
          </a:prstGeom>
          <a:solidFill>
            <a:schemeClr val="accent1"/>
          </a:solidFill>
        </p:spPr>
        <p:txBody>
          <a:bodyPr wrap="square" lIns="108850" tIns="54425" rIns="108850" bIns="54425" rtlCol="0">
            <a:spAutoFit/>
          </a:bodyPr>
          <a:lstStyle/>
          <a:p>
            <a:r>
              <a:rPr lang="en-US" altLang="zh-CN" dirty="0" smtClean="0">
                <a:hlinkClick r:id="rId3" action="ppaction://hlinkfile"/>
              </a:rPr>
              <a:t>number</a:t>
            </a:r>
            <a:r>
              <a:rPr lang="en-US" altLang="zh-CN" dirty="0" smtClean="0"/>
              <a:t> </a:t>
            </a:r>
            <a:r>
              <a:rPr lang="en-US" altLang="zh-CN" b="1" dirty="0" smtClean="0"/>
              <a:t>abs</a:t>
            </a:r>
            <a:r>
              <a:rPr lang="en-US" altLang="zh-CN" dirty="0" smtClean="0"/>
              <a:t> ( </a:t>
            </a:r>
            <a:r>
              <a:rPr lang="en-US" altLang="zh-CN" dirty="0" smtClean="0">
                <a:hlinkClick r:id="rId4" action="ppaction://hlinkfile"/>
              </a:rPr>
              <a:t>mixed</a:t>
            </a:r>
            <a:r>
              <a:rPr lang="en-US" altLang="zh-CN" dirty="0" smtClean="0"/>
              <a:t> $number )</a:t>
            </a:r>
            <a:endParaRPr lang="en-US" altLang="zh-CN" dirty="0"/>
          </a:p>
        </p:txBody>
      </p:sp>
      <p:sp>
        <p:nvSpPr>
          <p:cNvPr id="12" name="TextBox 11"/>
          <p:cNvSpPr txBox="1"/>
          <p:nvPr/>
        </p:nvSpPr>
        <p:spPr>
          <a:xfrm>
            <a:off x="4876165" y="1829223"/>
            <a:ext cx="3352364" cy="433078"/>
          </a:xfrm>
          <a:prstGeom prst="rect">
            <a:avLst/>
          </a:prstGeom>
          <a:solidFill>
            <a:schemeClr val="accent1"/>
          </a:solidFill>
        </p:spPr>
        <p:txBody>
          <a:bodyPr wrap="square" lIns="108850" tIns="54425" rIns="108850" bIns="54425" rtlCol="0">
            <a:spAutoFit/>
          </a:bodyPr>
          <a:lstStyle/>
          <a:p>
            <a:pPr lvl="1"/>
            <a:r>
              <a:rPr lang="en-US" altLang="zh-CN" dirty="0" smtClean="0"/>
              <a:t>ceil()</a:t>
            </a:r>
            <a:r>
              <a:rPr lang="zh-CN" altLang="zh-CN" dirty="0" smtClean="0"/>
              <a:t>函数</a:t>
            </a:r>
            <a:r>
              <a:rPr lang="zh-CN" altLang="en-US" dirty="0" smtClean="0"/>
              <a:t>：向上取整</a:t>
            </a:r>
            <a:endParaRPr lang="zh-CN" altLang="zh-CN" dirty="0" smtClean="0"/>
          </a:p>
        </p:txBody>
      </p:sp>
      <p:sp>
        <p:nvSpPr>
          <p:cNvPr id="15" name="TextBox 14"/>
          <p:cNvSpPr txBox="1"/>
          <p:nvPr/>
        </p:nvSpPr>
        <p:spPr>
          <a:xfrm>
            <a:off x="1320628" y="2210311"/>
            <a:ext cx="3352364" cy="433078"/>
          </a:xfrm>
          <a:prstGeom prst="rect">
            <a:avLst/>
          </a:prstGeom>
          <a:solidFill>
            <a:schemeClr val="accent1"/>
          </a:solidFill>
        </p:spPr>
        <p:txBody>
          <a:bodyPr wrap="square" lIns="108850" tIns="54425" rIns="108850" bIns="54425" rtlCol="0">
            <a:spAutoFit/>
          </a:bodyPr>
          <a:lstStyle/>
          <a:p>
            <a:pPr lvl="0"/>
            <a:r>
              <a:rPr lang="en-US" altLang="zh-CN" dirty="0" smtClean="0"/>
              <a:t>floor()</a:t>
            </a:r>
            <a:r>
              <a:rPr lang="zh-CN" altLang="zh-CN" dirty="0" smtClean="0"/>
              <a:t>函数</a:t>
            </a:r>
            <a:r>
              <a:rPr lang="zh-CN" altLang="en-US" dirty="0" smtClean="0"/>
              <a:t>：向下取整</a:t>
            </a:r>
            <a:endParaRPr lang="zh-CN" altLang="zh-CN" dirty="0" smtClean="0"/>
          </a:p>
        </p:txBody>
      </p:sp>
      <p:sp>
        <p:nvSpPr>
          <p:cNvPr id="16" name="TextBox 15"/>
          <p:cNvSpPr txBox="1"/>
          <p:nvPr/>
        </p:nvSpPr>
        <p:spPr>
          <a:xfrm>
            <a:off x="4876165" y="2210311"/>
            <a:ext cx="3352364" cy="433078"/>
          </a:xfrm>
          <a:prstGeom prst="rect">
            <a:avLst/>
          </a:prstGeom>
          <a:solidFill>
            <a:schemeClr val="accent1"/>
          </a:solidFill>
        </p:spPr>
        <p:txBody>
          <a:bodyPr wrap="square" lIns="108850" tIns="54425" rIns="108850" bIns="54425" rtlCol="0">
            <a:spAutoFit/>
          </a:bodyPr>
          <a:lstStyle/>
          <a:p>
            <a:pPr lvl="0"/>
            <a:r>
              <a:rPr lang="en-US" altLang="zh-CN" dirty="0" smtClean="0"/>
              <a:t>round()</a:t>
            </a:r>
            <a:r>
              <a:rPr lang="zh-CN" altLang="zh-CN" dirty="0" smtClean="0"/>
              <a:t>函数</a:t>
            </a:r>
            <a:r>
              <a:rPr lang="zh-CN" altLang="en-US" dirty="0" smtClean="0"/>
              <a:t>：四舍五入</a:t>
            </a:r>
            <a:endParaRPr lang="zh-CN" altLang="zh-CN" dirty="0" smtClean="0"/>
          </a:p>
        </p:txBody>
      </p:sp>
      <p:sp>
        <p:nvSpPr>
          <p:cNvPr id="18" name="TextBox 17"/>
          <p:cNvSpPr txBox="1"/>
          <p:nvPr/>
        </p:nvSpPr>
        <p:spPr>
          <a:xfrm>
            <a:off x="1320628" y="2591400"/>
            <a:ext cx="3961884" cy="433078"/>
          </a:xfrm>
          <a:prstGeom prst="rect">
            <a:avLst/>
          </a:prstGeom>
          <a:solidFill>
            <a:schemeClr val="accent1"/>
          </a:solidFill>
        </p:spPr>
        <p:txBody>
          <a:bodyPr wrap="square" lIns="108850" tIns="54425" rIns="108850" bIns="54425" rtlCol="0">
            <a:spAutoFit/>
          </a:bodyPr>
          <a:lstStyle/>
          <a:p>
            <a:pPr lvl="0"/>
            <a:r>
              <a:rPr lang="en-US" altLang="zh-CN" dirty="0" err="1" smtClean="0"/>
              <a:t>mt_rand</a:t>
            </a:r>
            <a:r>
              <a:rPr lang="en-US" altLang="zh-CN" dirty="0" smtClean="0"/>
              <a:t>()</a:t>
            </a:r>
            <a:r>
              <a:rPr lang="zh-CN" altLang="zh-CN" dirty="0" smtClean="0"/>
              <a:t>函数</a:t>
            </a:r>
            <a:r>
              <a:rPr lang="zh-CN" altLang="en-US" dirty="0" smtClean="0"/>
              <a:t>：产生随机数</a:t>
            </a:r>
            <a:endParaRPr lang="zh-CN" altLang="zh-CN" dirty="0" smtClean="0"/>
          </a:p>
        </p:txBody>
      </p:sp>
      <p:sp>
        <p:nvSpPr>
          <p:cNvPr id="19" name="TextBox 18"/>
          <p:cNvSpPr txBox="1"/>
          <p:nvPr/>
        </p:nvSpPr>
        <p:spPr>
          <a:xfrm>
            <a:off x="1320628" y="2972488"/>
            <a:ext cx="2844430" cy="433078"/>
          </a:xfrm>
          <a:prstGeom prst="rect">
            <a:avLst/>
          </a:prstGeom>
          <a:solidFill>
            <a:schemeClr val="accent1"/>
          </a:solidFill>
        </p:spPr>
        <p:txBody>
          <a:bodyPr wrap="square" lIns="108850" tIns="54425" rIns="108850" bIns="54425" rtlCol="0">
            <a:spAutoFit/>
          </a:bodyPr>
          <a:lstStyle/>
          <a:p>
            <a:pPr lvl="0"/>
            <a:r>
              <a:rPr lang="en-US" altLang="zh-CN" dirty="0" smtClean="0"/>
              <a:t>max()</a:t>
            </a:r>
            <a:r>
              <a:rPr lang="zh-CN" altLang="zh-CN" dirty="0" smtClean="0"/>
              <a:t>函数</a:t>
            </a:r>
            <a:r>
              <a:rPr lang="zh-CN" altLang="en-US" dirty="0" smtClean="0"/>
              <a:t>：最大值</a:t>
            </a:r>
            <a:endParaRPr lang="zh-CN" altLang="zh-CN" dirty="0" smtClean="0"/>
          </a:p>
        </p:txBody>
      </p:sp>
      <p:sp>
        <p:nvSpPr>
          <p:cNvPr id="22" name="TextBox 21"/>
          <p:cNvSpPr txBox="1"/>
          <p:nvPr/>
        </p:nvSpPr>
        <p:spPr>
          <a:xfrm>
            <a:off x="4266644" y="2972488"/>
            <a:ext cx="2844430" cy="433078"/>
          </a:xfrm>
          <a:prstGeom prst="rect">
            <a:avLst/>
          </a:prstGeom>
          <a:solidFill>
            <a:schemeClr val="accent1"/>
          </a:solidFill>
        </p:spPr>
        <p:txBody>
          <a:bodyPr wrap="square" lIns="108850" tIns="54425" rIns="108850" bIns="54425" rtlCol="0">
            <a:spAutoFit/>
          </a:bodyPr>
          <a:lstStyle/>
          <a:p>
            <a:pPr lvl="0"/>
            <a:r>
              <a:rPr lang="en-US" altLang="zh-CN" dirty="0" smtClean="0"/>
              <a:t>min()</a:t>
            </a:r>
            <a:r>
              <a:rPr lang="zh-CN" altLang="zh-CN" dirty="0" smtClean="0"/>
              <a:t>函数</a:t>
            </a:r>
            <a:r>
              <a:rPr lang="zh-CN" altLang="en-US" dirty="0" smtClean="0"/>
              <a:t>：最小值</a:t>
            </a:r>
            <a:endParaRPr lang="zh-CN" altLang="zh-CN" dirty="0" smtClean="0"/>
          </a:p>
        </p:txBody>
      </p:sp>
      <p:sp>
        <p:nvSpPr>
          <p:cNvPr id="23" name="TextBox 22"/>
          <p:cNvSpPr txBox="1"/>
          <p:nvPr/>
        </p:nvSpPr>
        <p:spPr>
          <a:xfrm>
            <a:off x="5384099" y="3963317"/>
            <a:ext cx="3250777" cy="433078"/>
          </a:xfrm>
          <a:prstGeom prst="rect">
            <a:avLst/>
          </a:prstGeom>
          <a:solidFill>
            <a:schemeClr val="accent1"/>
          </a:solidFill>
        </p:spPr>
        <p:txBody>
          <a:bodyPr wrap="square" lIns="108850" tIns="54425" rIns="108850" bIns="54425" rtlCol="0">
            <a:spAutoFit/>
          </a:bodyPr>
          <a:lstStyle/>
          <a:p>
            <a:r>
              <a:rPr lang="en-US" altLang="zh-CN" dirty="0" smtClean="0"/>
              <a:t>float </a:t>
            </a:r>
            <a:r>
              <a:rPr lang="en-US" altLang="zh-CN" b="1" dirty="0" smtClean="0"/>
              <a:t>ceil</a:t>
            </a:r>
            <a:r>
              <a:rPr lang="en-US" altLang="zh-CN" dirty="0" smtClean="0"/>
              <a:t> ( float $value )</a:t>
            </a:r>
            <a:endParaRPr lang="en-US" altLang="zh-CN" dirty="0"/>
          </a:p>
        </p:txBody>
      </p:sp>
      <p:sp>
        <p:nvSpPr>
          <p:cNvPr id="24" name="TextBox 23"/>
          <p:cNvSpPr txBox="1"/>
          <p:nvPr/>
        </p:nvSpPr>
        <p:spPr>
          <a:xfrm>
            <a:off x="1117455" y="4344405"/>
            <a:ext cx="4774578" cy="433078"/>
          </a:xfrm>
          <a:prstGeom prst="rect">
            <a:avLst/>
          </a:prstGeom>
          <a:solidFill>
            <a:schemeClr val="accent1"/>
          </a:solidFill>
        </p:spPr>
        <p:txBody>
          <a:bodyPr wrap="square" lIns="108850" tIns="54425" rIns="108850" bIns="54425" rtlCol="0">
            <a:spAutoFit/>
          </a:bodyPr>
          <a:lstStyle/>
          <a:p>
            <a:r>
              <a:rPr lang="en-US" altLang="zh-CN" dirty="0" smtClean="0"/>
              <a:t>float </a:t>
            </a:r>
            <a:r>
              <a:rPr lang="en-US" altLang="zh-CN" b="1" dirty="0" smtClean="0"/>
              <a:t>floor</a:t>
            </a:r>
            <a:r>
              <a:rPr lang="en-US" altLang="zh-CN" dirty="0" smtClean="0"/>
              <a:t> ( float $value )</a:t>
            </a:r>
            <a:endParaRPr lang="en-US" altLang="zh-CN" dirty="0"/>
          </a:p>
        </p:txBody>
      </p:sp>
      <p:sp>
        <p:nvSpPr>
          <p:cNvPr id="25" name="TextBox 24"/>
          <p:cNvSpPr txBox="1"/>
          <p:nvPr/>
        </p:nvSpPr>
        <p:spPr>
          <a:xfrm>
            <a:off x="1117455" y="4725494"/>
            <a:ext cx="10666611" cy="433078"/>
          </a:xfrm>
          <a:prstGeom prst="rect">
            <a:avLst/>
          </a:prstGeom>
          <a:solidFill>
            <a:schemeClr val="accent1"/>
          </a:solidFill>
        </p:spPr>
        <p:txBody>
          <a:bodyPr wrap="square" lIns="108850" tIns="54425" rIns="108850" bIns="54425" rtlCol="0">
            <a:spAutoFit/>
          </a:bodyPr>
          <a:lstStyle/>
          <a:p>
            <a:r>
              <a:rPr lang="en-US" altLang="zh-CN" dirty="0" smtClean="0"/>
              <a:t>float </a:t>
            </a:r>
            <a:r>
              <a:rPr lang="en-US" altLang="zh-CN" b="1" dirty="0" smtClean="0"/>
              <a:t>round</a:t>
            </a:r>
            <a:r>
              <a:rPr lang="en-US" altLang="zh-CN" dirty="0" smtClean="0"/>
              <a:t> ( float $</a:t>
            </a:r>
            <a:r>
              <a:rPr lang="en-US" altLang="zh-CN" dirty="0" err="1" smtClean="0"/>
              <a:t>val</a:t>
            </a:r>
            <a:r>
              <a:rPr lang="en-US" altLang="zh-CN" dirty="0" smtClean="0"/>
              <a:t> [, </a:t>
            </a:r>
            <a:r>
              <a:rPr lang="en-US" altLang="zh-CN" dirty="0" err="1" smtClean="0"/>
              <a:t>int</a:t>
            </a:r>
            <a:r>
              <a:rPr lang="en-US" altLang="zh-CN" dirty="0" smtClean="0"/>
              <a:t> $precision = 0 [, </a:t>
            </a:r>
            <a:r>
              <a:rPr lang="en-US" altLang="zh-CN" dirty="0" err="1" smtClean="0"/>
              <a:t>int</a:t>
            </a:r>
            <a:r>
              <a:rPr lang="en-US" altLang="zh-CN" dirty="0" smtClean="0"/>
              <a:t> $mode = PHP_ROUND_HALF_UP ]] )</a:t>
            </a:r>
            <a:endParaRPr lang="en-US" altLang="zh-CN" dirty="0"/>
          </a:p>
        </p:txBody>
      </p:sp>
      <p:sp>
        <p:nvSpPr>
          <p:cNvPr id="26" name="TextBox 25"/>
          <p:cNvSpPr txBox="1"/>
          <p:nvPr/>
        </p:nvSpPr>
        <p:spPr>
          <a:xfrm>
            <a:off x="1117454" y="5106582"/>
            <a:ext cx="7415835" cy="433078"/>
          </a:xfrm>
          <a:prstGeom prst="rect">
            <a:avLst/>
          </a:prstGeom>
          <a:solidFill>
            <a:schemeClr val="accent1"/>
          </a:solidFill>
        </p:spPr>
        <p:txBody>
          <a:bodyPr wrap="square" lIns="108850" tIns="54425" rIns="108850" bIns="54425" rtlCol="0">
            <a:spAutoFit/>
          </a:bodyPr>
          <a:lstStyle/>
          <a:p>
            <a:r>
              <a:rPr lang="en-US" altLang="zh-CN" dirty="0" err="1" smtClean="0"/>
              <a:t>int</a:t>
            </a:r>
            <a:r>
              <a:rPr lang="en-US" altLang="zh-CN" dirty="0" smtClean="0"/>
              <a:t> </a:t>
            </a:r>
            <a:r>
              <a:rPr lang="en-US" altLang="zh-CN" b="1" dirty="0" err="1" smtClean="0"/>
              <a:t>mt_rand</a:t>
            </a:r>
            <a:r>
              <a:rPr lang="en-US" altLang="zh-CN" dirty="0" smtClean="0"/>
              <a:t> ( void ) </a:t>
            </a:r>
            <a:r>
              <a:rPr lang="zh-CN" altLang="en-US" dirty="0" smtClean="0"/>
              <a:t>或</a:t>
            </a:r>
            <a:r>
              <a:rPr lang="en-US" altLang="zh-CN" dirty="0" err="1" smtClean="0"/>
              <a:t>int</a:t>
            </a:r>
            <a:r>
              <a:rPr lang="en-US" altLang="zh-CN" dirty="0" smtClean="0"/>
              <a:t> </a:t>
            </a:r>
            <a:r>
              <a:rPr lang="en-US" altLang="zh-CN" b="1" dirty="0" err="1" smtClean="0"/>
              <a:t>mt_rand</a:t>
            </a:r>
            <a:r>
              <a:rPr lang="en-US" altLang="zh-CN" dirty="0" smtClean="0"/>
              <a:t> ( </a:t>
            </a:r>
            <a:r>
              <a:rPr lang="en-US" altLang="zh-CN" dirty="0" err="1" smtClean="0"/>
              <a:t>int</a:t>
            </a:r>
            <a:r>
              <a:rPr lang="en-US" altLang="zh-CN" dirty="0" smtClean="0"/>
              <a:t> $min , </a:t>
            </a:r>
            <a:r>
              <a:rPr lang="en-US" altLang="zh-CN" dirty="0" err="1" smtClean="0"/>
              <a:t>int</a:t>
            </a:r>
            <a:r>
              <a:rPr lang="en-US" altLang="zh-CN" dirty="0" smtClean="0"/>
              <a:t> $max )</a:t>
            </a:r>
            <a:endParaRPr lang="en-US" altLang="zh-CN" dirty="0"/>
          </a:p>
        </p:txBody>
      </p:sp>
      <p:sp>
        <p:nvSpPr>
          <p:cNvPr id="27" name="TextBox 26"/>
          <p:cNvSpPr txBox="1"/>
          <p:nvPr/>
        </p:nvSpPr>
        <p:spPr>
          <a:xfrm>
            <a:off x="1117455" y="5487670"/>
            <a:ext cx="11072958" cy="433078"/>
          </a:xfrm>
          <a:prstGeom prst="rect">
            <a:avLst/>
          </a:prstGeom>
          <a:solidFill>
            <a:schemeClr val="accent1"/>
          </a:solidFill>
        </p:spPr>
        <p:txBody>
          <a:bodyPr wrap="square" lIns="108850" tIns="54425" rIns="108850" bIns="54425" rtlCol="0">
            <a:spAutoFit/>
          </a:bodyPr>
          <a:lstStyle/>
          <a:p>
            <a:r>
              <a:rPr lang="en-US" altLang="zh-CN" dirty="0" smtClean="0">
                <a:hlinkClick r:id="rId4" action="ppaction://hlinkfile"/>
              </a:rPr>
              <a:t>mixed</a:t>
            </a:r>
            <a:r>
              <a:rPr lang="en-US" altLang="zh-CN" dirty="0" smtClean="0"/>
              <a:t> </a:t>
            </a:r>
            <a:r>
              <a:rPr lang="en-US" altLang="zh-CN" b="1" dirty="0" smtClean="0"/>
              <a:t>max</a:t>
            </a:r>
            <a:r>
              <a:rPr lang="en-US" altLang="zh-CN" dirty="0" smtClean="0"/>
              <a:t> ( array $values )</a:t>
            </a:r>
            <a:r>
              <a:rPr lang="zh-CN" altLang="en-US" dirty="0" smtClean="0"/>
              <a:t>或</a:t>
            </a:r>
            <a:r>
              <a:rPr lang="en-US" altLang="zh-CN" dirty="0" smtClean="0">
                <a:hlinkClick r:id="rId4" action="ppaction://hlinkfile"/>
              </a:rPr>
              <a:t>mixed</a:t>
            </a:r>
            <a:r>
              <a:rPr lang="en-US" altLang="zh-CN" dirty="0" smtClean="0"/>
              <a:t> </a:t>
            </a:r>
            <a:r>
              <a:rPr lang="en-US" altLang="zh-CN" b="1" dirty="0" smtClean="0"/>
              <a:t>max</a:t>
            </a:r>
            <a:r>
              <a:rPr lang="en-US" altLang="zh-CN" dirty="0" smtClean="0"/>
              <a:t> ( </a:t>
            </a:r>
            <a:r>
              <a:rPr lang="en-US" altLang="zh-CN" dirty="0" smtClean="0">
                <a:hlinkClick r:id="rId4" action="ppaction://hlinkfile"/>
              </a:rPr>
              <a:t>mixed</a:t>
            </a:r>
            <a:r>
              <a:rPr lang="en-US" altLang="zh-CN" dirty="0" smtClean="0"/>
              <a:t> $value1 , </a:t>
            </a:r>
            <a:r>
              <a:rPr lang="en-US" altLang="zh-CN" dirty="0" smtClean="0">
                <a:hlinkClick r:id="rId4" action="ppaction://hlinkfile"/>
              </a:rPr>
              <a:t>mixed</a:t>
            </a:r>
            <a:r>
              <a:rPr lang="en-US" altLang="zh-CN" dirty="0" smtClean="0"/>
              <a:t> $value2 [, </a:t>
            </a:r>
            <a:r>
              <a:rPr lang="en-US" altLang="zh-CN" dirty="0" smtClean="0">
                <a:hlinkClick r:id="rId4" action="ppaction://hlinkfile"/>
              </a:rPr>
              <a:t>mixed</a:t>
            </a:r>
            <a:r>
              <a:rPr lang="en-US" altLang="zh-CN" dirty="0" smtClean="0"/>
              <a:t> $... ] )</a:t>
            </a:r>
            <a:endParaRPr lang="en-US" altLang="zh-CN" dirty="0"/>
          </a:p>
        </p:txBody>
      </p:sp>
      <p:sp>
        <p:nvSpPr>
          <p:cNvPr id="28" name="TextBox 27"/>
          <p:cNvSpPr txBox="1"/>
          <p:nvPr/>
        </p:nvSpPr>
        <p:spPr>
          <a:xfrm>
            <a:off x="1117455" y="5868758"/>
            <a:ext cx="11072958" cy="433078"/>
          </a:xfrm>
          <a:prstGeom prst="rect">
            <a:avLst/>
          </a:prstGeom>
          <a:solidFill>
            <a:schemeClr val="accent1"/>
          </a:solidFill>
        </p:spPr>
        <p:txBody>
          <a:bodyPr wrap="square" lIns="108850" tIns="54425" rIns="108850" bIns="54425" rtlCol="0">
            <a:spAutoFit/>
          </a:bodyPr>
          <a:lstStyle/>
          <a:p>
            <a:r>
              <a:rPr lang="en-US" altLang="zh-CN" dirty="0" smtClean="0">
                <a:hlinkClick r:id="rId4" action="ppaction://hlinkfile"/>
              </a:rPr>
              <a:t>mixed</a:t>
            </a:r>
            <a:r>
              <a:rPr lang="en-US" altLang="zh-CN" dirty="0" smtClean="0"/>
              <a:t> </a:t>
            </a:r>
            <a:r>
              <a:rPr lang="en-US" altLang="zh-CN" b="1" dirty="0" smtClean="0"/>
              <a:t>min</a:t>
            </a:r>
            <a:r>
              <a:rPr lang="en-US" altLang="zh-CN" dirty="0" smtClean="0"/>
              <a:t> ( array $values )</a:t>
            </a:r>
            <a:r>
              <a:rPr lang="zh-CN" altLang="en-US" dirty="0" smtClean="0"/>
              <a:t>或</a:t>
            </a:r>
            <a:r>
              <a:rPr lang="en-US" altLang="zh-CN" dirty="0" smtClean="0">
                <a:hlinkClick r:id="rId4" action="ppaction://hlinkfile"/>
              </a:rPr>
              <a:t>mixed</a:t>
            </a:r>
            <a:r>
              <a:rPr lang="en-US" altLang="zh-CN" dirty="0" smtClean="0"/>
              <a:t> </a:t>
            </a:r>
            <a:r>
              <a:rPr lang="en-US" altLang="zh-CN" b="1" dirty="0" smtClean="0"/>
              <a:t>min</a:t>
            </a:r>
            <a:r>
              <a:rPr lang="en-US" altLang="zh-CN" dirty="0" smtClean="0"/>
              <a:t> ( </a:t>
            </a:r>
            <a:r>
              <a:rPr lang="en-US" altLang="zh-CN" dirty="0" smtClean="0">
                <a:hlinkClick r:id="rId4" action="ppaction://hlinkfile"/>
              </a:rPr>
              <a:t>mixed</a:t>
            </a:r>
            <a:r>
              <a:rPr lang="en-US" altLang="zh-CN" dirty="0" smtClean="0"/>
              <a:t> $value1 , </a:t>
            </a:r>
            <a:r>
              <a:rPr lang="en-US" altLang="zh-CN" dirty="0" smtClean="0">
                <a:hlinkClick r:id="rId4" action="ppaction://hlinkfile"/>
              </a:rPr>
              <a:t>mixed</a:t>
            </a:r>
            <a:r>
              <a:rPr lang="en-US" altLang="zh-CN" dirty="0" smtClean="0"/>
              <a:t> $value2 [, </a:t>
            </a:r>
            <a:r>
              <a:rPr lang="en-US" altLang="zh-CN" dirty="0" smtClean="0">
                <a:hlinkClick r:id="rId4" action="ppaction://hlinkfile"/>
              </a:rPr>
              <a:t>mixed</a:t>
            </a:r>
            <a:r>
              <a:rPr lang="en-US" altLang="zh-CN" dirty="0" smtClean="0"/>
              <a:t> $... ] )</a:t>
            </a:r>
            <a:endParaRPr lang="en-US" altLang="zh-C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
          <p:cNvSpPr txBox="1"/>
          <p:nvPr/>
        </p:nvSpPr>
        <p:spPr>
          <a:xfrm>
            <a:off x="6651155" y="228653"/>
            <a:ext cx="4962897" cy="606390"/>
          </a:xfrm>
          <a:prstGeom prst="rect">
            <a:avLst/>
          </a:prstGeom>
          <a:noFill/>
        </p:spPr>
        <p:txBody>
          <a:bodyPr wrap="none" lIns="0" tIns="0" rIns="0" bIns="54425" rtlCol="0">
            <a:spAutoFit/>
          </a:bodyPr>
          <a:lstStyle/>
          <a:p>
            <a:pPr defTabSz="-756">
              <a:lnSpc>
                <a:spcPts val="4285"/>
              </a:lnSpc>
            </a:pPr>
            <a:r>
              <a:rPr lang="zh-CN" altLang="en-US" sz="4300" dirty="0">
                <a:solidFill>
                  <a:srgbClr val="004D73"/>
                </a:solidFill>
                <a:latin typeface="黑体" pitchFamily="18" charset="0"/>
                <a:cs typeface="黑体" pitchFamily="18" charset="0"/>
              </a:rPr>
              <a:t>内置函数之日期函数</a:t>
            </a:r>
            <a:endParaRPr lang="en-US" altLang="zh-CN" sz="4300" dirty="0">
              <a:solidFill>
                <a:srgbClr val="004D73"/>
              </a:solidFill>
              <a:latin typeface="黑体" pitchFamily="18" charset="0"/>
              <a:cs typeface="黑体" pitchFamily="18" charset="0"/>
            </a:endParaRPr>
          </a:p>
        </p:txBody>
      </p:sp>
      <p:sp>
        <p:nvSpPr>
          <p:cNvPr id="10" name="TextBox 1"/>
          <p:cNvSpPr txBox="1"/>
          <p:nvPr/>
        </p:nvSpPr>
        <p:spPr>
          <a:xfrm>
            <a:off x="880419" y="1232186"/>
            <a:ext cx="2109552" cy="516621"/>
          </a:xfrm>
          <a:prstGeom prst="rect">
            <a:avLst/>
          </a:prstGeom>
          <a:noFill/>
        </p:spPr>
        <p:txBody>
          <a:bodyPr wrap="non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en-US" sz="3300" dirty="0">
                <a:solidFill>
                  <a:srgbClr val="000000"/>
                </a:solidFill>
                <a:latin typeface="黑体" pitchFamily="18" charset="0"/>
                <a:cs typeface="Wingdings" pitchFamily="18" charset="0"/>
              </a:rPr>
              <a:t>日期</a:t>
            </a:r>
            <a:r>
              <a:rPr lang="zh-CN" altLang="en-US" sz="3300" dirty="0">
                <a:solidFill>
                  <a:srgbClr val="000000"/>
                </a:solidFill>
                <a:latin typeface="黑体" pitchFamily="18" charset="0"/>
                <a:cs typeface="黑体" pitchFamily="18" charset="0"/>
              </a:rPr>
              <a:t>函数</a:t>
            </a:r>
            <a:endParaRPr lang="en-US" altLang="zh-CN" sz="3300" dirty="0">
              <a:solidFill>
                <a:srgbClr val="000000"/>
              </a:solidFill>
              <a:latin typeface="黑体" pitchFamily="18" charset="0"/>
              <a:cs typeface="黑体" pitchFamily="18" charset="0"/>
            </a:endParaRPr>
          </a:p>
        </p:txBody>
      </p:sp>
      <p:sp>
        <p:nvSpPr>
          <p:cNvPr id="20" name="灯片编号占位符 19"/>
          <p:cNvSpPr>
            <a:spLocks noGrp="1"/>
          </p:cNvSpPr>
          <p:nvPr>
            <p:ph type="sldNum" sz="quarter" idx="12"/>
          </p:nvPr>
        </p:nvSpPr>
        <p:spPr/>
        <p:txBody>
          <a:bodyPr/>
          <a:lstStyle/>
          <a:p>
            <a:fld id="{B6F15528-21DE-4FAA-801E-634DDDAF4B2B}" type="slidenum">
              <a:rPr lang="en-US" smtClean="0"/>
              <a:pPr/>
              <a:t>21</a:t>
            </a:fld>
            <a:r>
              <a:rPr lang="en-US" dirty="0" smtClean="0"/>
              <a:t>/46</a:t>
            </a:r>
            <a:endParaRPr lang="en-US" dirty="0"/>
          </a:p>
        </p:txBody>
      </p:sp>
      <p:sp>
        <p:nvSpPr>
          <p:cNvPr id="14" name="TextBox 13"/>
          <p:cNvSpPr txBox="1"/>
          <p:nvPr/>
        </p:nvSpPr>
        <p:spPr>
          <a:xfrm>
            <a:off x="1320628" y="1829223"/>
            <a:ext cx="3352364" cy="433078"/>
          </a:xfrm>
          <a:prstGeom prst="rect">
            <a:avLst/>
          </a:prstGeom>
          <a:solidFill>
            <a:schemeClr val="accent1"/>
          </a:solidFill>
        </p:spPr>
        <p:txBody>
          <a:bodyPr wrap="square" lIns="108850" tIns="54425" rIns="108850" bIns="54425" rtlCol="0">
            <a:spAutoFit/>
          </a:bodyPr>
          <a:lstStyle/>
          <a:p>
            <a:pPr lvl="0"/>
            <a:r>
              <a:rPr lang="en-US" altLang="zh-CN" b="1" dirty="0" smtClean="0"/>
              <a:t>time() </a:t>
            </a:r>
            <a:r>
              <a:rPr lang="zh-CN" altLang="zh-CN" b="1" dirty="0" smtClean="0"/>
              <a:t>获取当前时间戳</a:t>
            </a:r>
            <a:endParaRPr lang="zh-CN" altLang="zh-CN" dirty="0" smtClean="0"/>
          </a:p>
        </p:txBody>
      </p:sp>
      <p:pic>
        <p:nvPicPr>
          <p:cNvPr id="21" name="Picture 3"/>
          <p:cNvPicPr>
            <a:picLocks noChangeAspect="1" noChangeArrowheads="1"/>
          </p:cNvPicPr>
          <p:nvPr/>
        </p:nvPicPr>
        <p:blipFill>
          <a:blip r:embed="rId2" cstate="print"/>
          <a:srcRect/>
          <a:stretch>
            <a:fillRect/>
          </a:stretch>
        </p:blipFill>
        <p:spPr bwMode="auto">
          <a:xfrm>
            <a:off x="1117455" y="2286529"/>
            <a:ext cx="8939636" cy="914612"/>
          </a:xfrm>
          <a:prstGeom prst="rect">
            <a:avLst/>
          </a:prstGeom>
          <a:noFill/>
        </p:spPr>
      </p:pic>
      <p:sp>
        <p:nvSpPr>
          <p:cNvPr id="29" name="TextBox 28"/>
          <p:cNvSpPr txBox="1"/>
          <p:nvPr/>
        </p:nvSpPr>
        <p:spPr>
          <a:xfrm>
            <a:off x="1320628" y="2438965"/>
            <a:ext cx="8431702" cy="756244"/>
          </a:xfrm>
          <a:prstGeom prst="rect">
            <a:avLst/>
          </a:prstGeom>
          <a:noFill/>
        </p:spPr>
        <p:txBody>
          <a:bodyPr wrap="square" lIns="108850" tIns="54425" rIns="108850" bIns="54425" rtlCol="0">
            <a:spAutoFit/>
          </a:bodyPr>
          <a:lstStyle/>
          <a:p>
            <a:r>
              <a:rPr lang="zh-CN" altLang="en-US" dirty="0" smtClean="0"/>
              <a:t>时间戳：</a:t>
            </a:r>
            <a:r>
              <a:rPr lang="zh-CN" altLang="zh-CN" dirty="0" smtClean="0"/>
              <a:t>从</a:t>
            </a:r>
            <a:r>
              <a:rPr lang="en-US" altLang="zh-CN" dirty="0" smtClean="0"/>
              <a:t>1970</a:t>
            </a:r>
            <a:r>
              <a:rPr lang="zh-CN" altLang="zh-CN" dirty="0" smtClean="0"/>
              <a:t>年</a:t>
            </a:r>
            <a:r>
              <a:rPr lang="en-US" altLang="zh-CN" dirty="0" smtClean="0"/>
              <a:t>1</a:t>
            </a:r>
            <a:r>
              <a:rPr lang="zh-CN" altLang="zh-CN" dirty="0" smtClean="0"/>
              <a:t>月</a:t>
            </a:r>
            <a:r>
              <a:rPr lang="en-US" altLang="zh-CN" dirty="0" smtClean="0"/>
              <a:t>1</a:t>
            </a:r>
            <a:r>
              <a:rPr lang="zh-CN" altLang="zh-CN" dirty="0" smtClean="0"/>
              <a:t>日零点零分零秒到当前时间的秒数。</a:t>
            </a:r>
            <a:endParaRPr lang="en-US" altLang="zh-CN" dirty="0" smtClean="0"/>
          </a:p>
          <a:p>
            <a:pPr marL="0" lvl="1"/>
            <a:r>
              <a:rPr lang="en-US" altLang="zh-CN" dirty="0" smtClean="0"/>
              <a:t>time()</a:t>
            </a:r>
            <a:r>
              <a:rPr lang="zh-CN" altLang="zh-CN" dirty="0" smtClean="0"/>
              <a:t>函数无参数，返回的是一个整型数据</a:t>
            </a:r>
            <a:endParaRPr lang="zh-CN" altLang="zh-CN" sz="2900" dirty="0"/>
          </a:p>
        </p:txBody>
      </p:sp>
      <p:sp>
        <p:nvSpPr>
          <p:cNvPr id="30" name="TextBox 1"/>
          <p:cNvSpPr txBox="1"/>
          <p:nvPr/>
        </p:nvSpPr>
        <p:spPr>
          <a:xfrm>
            <a:off x="1015868" y="3353577"/>
            <a:ext cx="3379130" cy="516621"/>
          </a:xfrm>
          <a:prstGeom prst="rect">
            <a:avLst/>
          </a:prstGeom>
          <a:noFill/>
        </p:spPr>
        <p:txBody>
          <a:bodyPr wrap="non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en-US" sz="3300" dirty="0">
                <a:solidFill>
                  <a:srgbClr val="000000"/>
                </a:solidFill>
                <a:latin typeface="黑体" pitchFamily="18" charset="0"/>
                <a:cs typeface="黑体" pitchFamily="18" charset="0"/>
              </a:rPr>
              <a:t>修改时区的方式</a:t>
            </a:r>
            <a:endParaRPr lang="en-US" altLang="zh-CN" sz="3300" dirty="0">
              <a:solidFill>
                <a:srgbClr val="000000"/>
              </a:solidFill>
              <a:latin typeface="黑体" pitchFamily="18" charset="0"/>
              <a:cs typeface="黑体" pitchFamily="18" charset="0"/>
            </a:endParaRPr>
          </a:p>
        </p:txBody>
      </p:sp>
      <p:pic>
        <p:nvPicPr>
          <p:cNvPr id="31" name="Picture 3"/>
          <p:cNvPicPr>
            <a:picLocks noChangeAspect="1" noChangeArrowheads="1"/>
          </p:cNvPicPr>
          <p:nvPr/>
        </p:nvPicPr>
        <p:blipFill>
          <a:blip r:embed="rId2" cstate="print"/>
          <a:srcRect/>
          <a:stretch>
            <a:fillRect/>
          </a:stretch>
        </p:blipFill>
        <p:spPr bwMode="auto">
          <a:xfrm>
            <a:off x="1219041" y="3810882"/>
            <a:ext cx="9345983" cy="914612"/>
          </a:xfrm>
          <a:prstGeom prst="rect">
            <a:avLst/>
          </a:prstGeom>
          <a:noFill/>
        </p:spPr>
      </p:pic>
      <p:sp>
        <p:nvSpPr>
          <p:cNvPr id="32" name="TextBox 31"/>
          <p:cNvSpPr txBox="1"/>
          <p:nvPr/>
        </p:nvSpPr>
        <p:spPr>
          <a:xfrm>
            <a:off x="1422215" y="3963318"/>
            <a:ext cx="8939636" cy="756244"/>
          </a:xfrm>
          <a:prstGeom prst="rect">
            <a:avLst/>
          </a:prstGeom>
          <a:noFill/>
        </p:spPr>
        <p:txBody>
          <a:bodyPr wrap="square" lIns="108850" tIns="54425" rIns="108850" bIns="54425" rtlCol="0">
            <a:spAutoFit/>
          </a:bodyPr>
          <a:lstStyle/>
          <a:p>
            <a:r>
              <a:rPr lang="en-US" altLang="zh-CN" dirty="0" smtClean="0"/>
              <a:t>1</a:t>
            </a:r>
            <a:r>
              <a:rPr lang="zh-CN" altLang="en-US" dirty="0" smtClean="0"/>
              <a:t>、修改</a:t>
            </a:r>
            <a:r>
              <a:rPr lang="en-US" altLang="zh-CN" dirty="0" smtClean="0"/>
              <a:t>php.ini</a:t>
            </a:r>
            <a:r>
              <a:rPr lang="zh-CN" altLang="en-US" dirty="0" smtClean="0"/>
              <a:t>：</a:t>
            </a:r>
            <a:r>
              <a:rPr lang="en-US" altLang="zh-CN" dirty="0" smtClean="0"/>
              <a:t> date.timezone=PRC</a:t>
            </a:r>
            <a:endParaRPr lang="zh-CN" altLang="zh-CN" dirty="0" smtClean="0"/>
          </a:p>
          <a:p>
            <a:r>
              <a:rPr lang="en-US" altLang="zh-CN" dirty="0" smtClean="0"/>
              <a:t>2</a:t>
            </a:r>
            <a:r>
              <a:rPr lang="zh-CN" altLang="en-US" dirty="0" smtClean="0"/>
              <a:t>、在脚本中执行：</a:t>
            </a:r>
            <a:r>
              <a:rPr lang="en-US" altLang="zh-CN" dirty="0" smtClean="0"/>
              <a:t>date_default_timezone_set(</a:t>
            </a:r>
            <a:r>
              <a:rPr lang="zh-CN" altLang="zh-CN" dirty="0" smtClean="0"/>
              <a:t>“</a:t>
            </a:r>
            <a:r>
              <a:rPr lang="en-US" altLang="zh-CN" dirty="0" smtClean="0"/>
              <a:t>Asia/Shanghai</a:t>
            </a:r>
            <a:r>
              <a:rPr lang="zh-CN" altLang="zh-CN" dirty="0" smtClean="0"/>
              <a:t>”</a:t>
            </a:r>
            <a:r>
              <a:rPr lang="en-US" altLang="zh-CN" dirty="0" smtClean="0"/>
              <a:t>);</a:t>
            </a:r>
            <a:endParaRPr lang="zh-CN" altLang="zh-CN" sz="29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
          <p:cNvSpPr txBox="1"/>
          <p:nvPr/>
        </p:nvSpPr>
        <p:spPr>
          <a:xfrm>
            <a:off x="6651155" y="228653"/>
            <a:ext cx="4962897" cy="606390"/>
          </a:xfrm>
          <a:prstGeom prst="rect">
            <a:avLst/>
          </a:prstGeom>
          <a:noFill/>
        </p:spPr>
        <p:txBody>
          <a:bodyPr wrap="none" lIns="0" tIns="0" rIns="0" bIns="54425" rtlCol="0">
            <a:spAutoFit/>
          </a:bodyPr>
          <a:lstStyle/>
          <a:p>
            <a:pPr defTabSz="-756">
              <a:lnSpc>
                <a:spcPts val="4285"/>
              </a:lnSpc>
            </a:pPr>
            <a:r>
              <a:rPr lang="zh-CN" altLang="en-US" sz="4300" dirty="0">
                <a:solidFill>
                  <a:srgbClr val="004D73"/>
                </a:solidFill>
                <a:latin typeface="黑体" pitchFamily="18" charset="0"/>
                <a:cs typeface="黑体" pitchFamily="18" charset="0"/>
              </a:rPr>
              <a:t>内置函数之日期函数</a:t>
            </a:r>
            <a:endParaRPr lang="en-US" altLang="zh-CN" sz="4300" dirty="0">
              <a:solidFill>
                <a:srgbClr val="004D73"/>
              </a:solidFill>
              <a:latin typeface="黑体" pitchFamily="18" charset="0"/>
              <a:cs typeface="黑体" pitchFamily="18" charset="0"/>
            </a:endParaRPr>
          </a:p>
        </p:txBody>
      </p:sp>
      <p:sp>
        <p:nvSpPr>
          <p:cNvPr id="10" name="TextBox 1"/>
          <p:cNvSpPr txBox="1"/>
          <p:nvPr/>
        </p:nvSpPr>
        <p:spPr>
          <a:xfrm>
            <a:off x="880419" y="1232186"/>
            <a:ext cx="2109552" cy="516621"/>
          </a:xfrm>
          <a:prstGeom prst="rect">
            <a:avLst/>
          </a:prstGeom>
          <a:noFill/>
        </p:spPr>
        <p:txBody>
          <a:bodyPr wrap="non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en-US" sz="3300" dirty="0">
                <a:solidFill>
                  <a:srgbClr val="000000"/>
                </a:solidFill>
                <a:latin typeface="黑体" pitchFamily="18" charset="0"/>
                <a:cs typeface="Wingdings" pitchFamily="18" charset="0"/>
              </a:rPr>
              <a:t>日期</a:t>
            </a:r>
            <a:r>
              <a:rPr lang="zh-CN" altLang="en-US" sz="3300" dirty="0">
                <a:solidFill>
                  <a:srgbClr val="000000"/>
                </a:solidFill>
                <a:latin typeface="黑体" pitchFamily="18" charset="0"/>
                <a:cs typeface="黑体" pitchFamily="18" charset="0"/>
              </a:rPr>
              <a:t>函数</a:t>
            </a:r>
            <a:endParaRPr lang="en-US" altLang="zh-CN" sz="3300" dirty="0">
              <a:solidFill>
                <a:srgbClr val="000000"/>
              </a:solidFill>
              <a:latin typeface="黑体" pitchFamily="18" charset="0"/>
              <a:cs typeface="黑体" pitchFamily="18" charset="0"/>
            </a:endParaRPr>
          </a:p>
        </p:txBody>
      </p:sp>
      <p:sp>
        <p:nvSpPr>
          <p:cNvPr id="20" name="灯片编号占位符 19"/>
          <p:cNvSpPr>
            <a:spLocks noGrp="1"/>
          </p:cNvSpPr>
          <p:nvPr>
            <p:ph type="sldNum" sz="quarter" idx="12"/>
          </p:nvPr>
        </p:nvSpPr>
        <p:spPr/>
        <p:txBody>
          <a:bodyPr/>
          <a:lstStyle/>
          <a:p>
            <a:fld id="{B6F15528-21DE-4FAA-801E-634DDDAF4B2B}" type="slidenum">
              <a:rPr lang="en-US" smtClean="0"/>
              <a:pPr/>
              <a:t>22</a:t>
            </a:fld>
            <a:r>
              <a:rPr lang="en-US" dirty="0" smtClean="0"/>
              <a:t>/46</a:t>
            </a:r>
            <a:endParaRPr lang="en-US" dirty="0"/>
          </a:p>
        </p:txBody>
      </p:sp>
      <p:sp>
        <p:nvSpPr>
          <p:cNvPr id="14" name="TextBox 13"/>
          <p:cNvSpPr txBox="1"/>
          <p:nvPr/>
        </p:nvSpPr>
        <p:spPr>
          <a:xfrm>
            <a:off x="1320628" y="1829223"/>
            <a:ext cx="4876165" cy="433078"/>
          </a:xfrm>
          <a:prstGeom prst="rect">
            <a:avLst/>
          </a:prstGeom>
          <a:solidFill>
            <a:schemeClr val="accent1"/>
          </a:solidFill>
        </p:spPr>
        <p:txBody>
          <a:bodyPr wrap="square" lIns="108850" tIns="54425" rIns="108850" bIns="54425" rtlCol="0">
            <a:spAutoFit/>
          </a:bodyPr>
          <a:lstStyle/>
          <a:p>
            <a:pPr lvl="0"/>
            <a:r>
              <a:rPr lang="en-US" altLang="zh-CN" b="1" dirty="0" smtClean="0"/>
              <a:t>date() </a:t>
            </a:r>
            <a:r>
              <a:rPr lang="zh-CN" altLang="zh-CN" b="1" dirty="0" smtClean="0"/>
              <a:t>获取当前</a:t>
            </a:r>
            <a:r>
              <a:rPr lang="zh-CN" altLang="en-US" b="1" dirty="0" smtClean="0"/>
              <a:t>日期格式的时间</a:t>
            </a:r>
            <a:endParaRPr lang="zh-CN" altLang="zh-CN" dirty="0" smtClean="0"/>
          </a:p>
        </p:txBody>
      </p:sp>
      <p:pic>
        <p:nvPicPr>
          <p:cNvPr id="11" name="Picture 3"/>
          <p:cNvPicPr>
            <a:picLocks noChangeAspect="1" noChangeArrowheads="1"/>
          </p:cNvPicPr>
          <p:nvPr/>
        </p:nvPicPr>
        <p:blipFill>
          <a:blip r:embed="rId2" cstate="print"/>
          <a:srcRect/>
          <a:stretch>
            <a:fillRect/>
          </a:stretch>
        </p:blipFill>
        <p:spPr bwMode="auto">
          <a:xfrm>
            <a:off x="812694" y="2438965"/>
            <a:ext cx="1557664" cy="470009"/>
          </a:xfrm>
          <a:prstGeom prst="rect">
            <a:avLst/>
          </a:prstGeom>
          <a:noFill/>
        </p:spPr>
      </p:pic>
      <p:sp>
        <p:nvSpPr>
          <p:cNvPr id="12" name="TextBox 11"/>
          <p:cNvSpPr txBox="1"/>
          <p:nvPr/>
        </p:nvSpPr>
        <p:spPr>
          <a:xfrm>
            <a:off x="1320628" y="2972488"/>
            <a:ext cx="6399967" cy="433078"/>
          </a:xfrm>
          <a:prstGeom prst="rect">
            <a:avLst/>
          </a:prstGeom>
          <a:solidFill>
            <a:schemeClr val="accent1"/>
          </a:solidFill>
        </p:spPr>
        <p:txBody>
          <a:bodyPr wrap="square" lIns="108850" tIns="54425" rIns="108850" bIns="54425" rtlCol="0">
            <a:spAutoFit/>
          </a:bodyPr>
          <a:lstStyle/>
          <a:p>
            <a:r>
              <a:rPr lang="en-US" altLang="zh-CN" b="1" dirty="0" smtClean="0"/>
              <a:t>string date ( string $format [, </a:t>
            </a:r>
            <a:r>
              <a:rPr lang="en-US" altLang="zh-CN" b="1" dirty="0" err="1" smtClean="0"/>
              <a:t>int</a:t>
            </a:r>
            <a:r>
              <a:rPr lang="en-US" altLang="zh-CN" b="1" dirty="0" smtClean="0"/>
              <a:t> $timestamp ] )</a:t>
            </a:r>
            <a:endParaRPr lang="zh-CN" altLang="zh-CN" dirty="0"/>
          </a:p>
        </p:txBody>
      </p:sp>
      <p:pic>
        <p:nvPicPr>
          <p:cNvPr id="13" name="Picture 3"/>
          <p:cNvPicPr>
            <a:picLocks noChangeAspect="1" noChangeArrowheads="1"/>
          </p:cNvPicPr>
          <p:nvPr/>
        </p:nvPicPr>
        <p:blipFill>
          <a:blip r:embed="rId3" cstate="print"/>
          <a:srcRect/>
          <a:stretch>
            <a:fillRect/>
          </a:stretch>
        </p:blipFill>
        <p:spPr bwMode="auto">
          <a:xfrm>
            <a:off x="609521" y="3506012"/>
            <a:ext cx="1591526" cy="558929"/>
          </a:xfrm>
          <a:prstGeom prst="rect">
            <a:avLst/>
          </a:prstGeom>
          <a:noFill/>
        </p:spPr>
      </p:pic>
      <p:pic>
        <p:nvPicPr>
          <p:cNvPr id="15" name="Picture 3"/>
          <p:cNvPicPr>
            <a:picLocks noChangeAspect="1" noChangeArrowheads="1"/>
          </p:cNvPicPr>
          <p:nvPr/>
        </p:nvPicPr>
        <p:blipFill>
          <a:blip r:embed="rId4" cstate="print"/>
          <a:srcRect/>
          <a:stretch>
            <a:fillRect/>
          </a:stretch>
        </p:blipFill>
        <p:spPr bwMode="auto">
          <a:xfrm>
            <a:off x="1219041" y="4115753"/>
            <a:ext cx="5892033" cy="1915603"/>
          </a:xfrm>
          <a:prstGeom prst="rect">
            <a:avLst/>
          </a:prstGeom>
          <a:noFill/>
        </p:spPr>
      </p:pic>
      <p:sp>
        <p:nvSpPr>
          <p:cNvPr id="16" name="TextBox 15"/>
          <p:cNvSpPr txBox="1"/>
          <p:nvPr/>
        </p:nvSpPr>
        <p:spPr>
          <a:xfrm>
            <a:off x="1422215" y="4344406"/>
            <a:ext cx="5384099" cy="1725740"/>
          </a:xfrm>
          <a:prstGeom prst="rect">
            <a:avLst/>
          </a:prstGeom>
          <a:noFill/>
        </p:spPr>
        <p:txBody>
          <a:bodyPr wrap="square" lIns="108850" tIns="54425" rIns="108850" bIns="54425" rtlCol="0">
            <a:spAutoFit/>
          </a:bodyPr>
          <a:lstStyle/>
          <a:p>
            <a:r>
              <a:rPr lang="en-US" altLang="zh-CN" dirty="0" smtClean="0"/>
              <a:t>&lt;?</a:t>
            </a:r>
            <a:r>
              <a:rPr lang="en-US" altLang="zh-CN" dirty="0" err="1" smtClean="0"/>
              <a:t>php</a:t>
            </a:r>
            <a:endParaRPr lang="en-US" altLang="zh-CN" dirty="0" smtClean="0"/>
          </a:p>
          <a:p>
            <a:pPr lvl="1"/>
            <a:r>
              <a:rPr lang="en-US" altLang="zh-CN" dirty="0" smtClean="0"/>
              <a:t>echo date('Y-m-d H:i:s');</a:t>
            </a:r>
          </a:p>
          <a:p>
            <a:pPr lvl="1"/>
            <a:r>
              <a:rPr lang="en-US" altLang="zh-CN" dirty="0" smtClean="0"/>
              <a:t>echo '&lt;hr&gt;';</a:t>
            </a:r>
          </a:p>
          <a:p>
            <a:pPr lvl="1"/>
            <a:r>
              <a:rPr lang="en-US" altLang="zh-CN" dirty="0" smtClean="0"/>
              <a:t>echo date('Y-m-d H:i:s',time());</a:t>
            </a:r>
          </a:p>
          <a:p>
            <a:r>
              <a:rPr lang="en-US" altLang="zh-CN" dirty="0" smtClean="0"/>
              <a:t>?&gt;</a:t>
            </a:r>
            <a:endParaRPr lang="zh-CN" altLang="en-US" dirty="0"/>
          </a:p>
        </p:txBody>
      </p:sp>
      <p:pic>
        <p:nvPicPr>
          <p:cNvPr id="17" name="Picture 3"/>
          <p:cNvPicPr>
            <a:picLocks noChangeAspect="1" noChangeArrowheads="1"/>
          </p:cNvPicPr>
          <p:nvPr/>
        </p:nvPicPr>
        <p:blipFill>
          <a:blip r:embed="rId5" cstate="print"/>
          <a:srcRect/>
          <a:stretch>
            <a:fillRect/>
          </a:stretch>
        </p:blipFill>
        <p:spPr bwMode="auto">
          <a:xfrm>
            <a:off x="4469818" y="6097412"/>
            <a:ext cx="6044413" cy="571632"/>
          </a:xfrm>
          <a:prstGeom prst="rect">
            <a:avLst/>
          </a:prstGeom>
          <a:noFill/>
        </p:spPr>
      </p:pic>
      <p:sp>
        <p:nvSpPr>
          <p:cNvPr id="18" name="TextBox 17"/>
          <p:cNvSpPr txBox="1"/>
          <p:nvPr/>
        </p:nvSpPr>
        <p:spPr>
          <a:xfrm>
            <a:off x="5993620" y="6173629"/>
            <a:ext cx="3961884" cy="433078"/>
          </a:xfrm>
          <a:prstGeom prst="rect">
            <a:avLst/>
          </a:prstGeom>
          <a:noFill/>
        </p:spPr>
        <p:txBody>
          <a:bodyPr wrap="square" lIns="108850" tIns="54425" rIns="108850" bIns="54425" rtlCol="0">
            <a:spAutoFit/>
          </a:bodyPr>
          <a:lstStyle/>
          <a:p>
            <a:r>
              <a:rPr lang="en-US" altLang="zh-CN" dirty="0" smtClean="0">
                <a:solidFill>
                  <a:srgbClr val="FFFFFF"/>
                </a:solidFill>
                <a:latin typeface="黑体" pitchFamily="18" charset="0"/>
                <a:cs typeface="黑体" pitchFamily="18" charset="0"/>
              </a:rPr>
              <a:t>演示示例15：</a:t>
            </a:r>
            <a:r>
              <a:rPr lang="zh-CN" altLang="en-US" dirty="0" smtClean="0">
                <a:solidFill>
                  <a:srgbClr val="FFFFFF"/>
                </a:solidFill>
                <a:latin typeface="黑体" pitchFamily="18" charset="0"/>
                <a:cs typeface="黑体" pitchFamily="18" charset="0"/>
              </a:rPr>
              <a:t>输出当前日期</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
          <p:cNvSpPr txBox="1"/>
          <p:nvPr/>
        </p:nvSpPr>
        <p:spPr>
          <a:xfrm>
            <a:off x="6651155" y="228653"/>
            <a:ext cx="4962897" cy="606390"/>
          </a:xfrm>
          <a:prstGeom prst="rect">
            <a:avLst/>
          </a:prstGeom>
          <a:noFill/>
        </p:spPr>
        <p:txBody>
          <a:bodyPr wrap="none" lIns="0" tIns="0" rIns="0" bIns="54425" rtlCol="0">
            <a:spAutoFit/>
          </a:bodyPr>
          <a:lstStyle/>
          <a:p>
            <a:pPr defTabSz="-756">
              <a:lnSpc>
                <a:spcPts val="4285"/>
              </a:lnSpc>
            </a:pPr>
            <a:r>
              <a:rPr lang="zh-CN" altLang="en-US" sz="4300" dirty="0">
                <a:solidFill>
                  <a:srgbClr val="004D73"/>
                </a:solidFill>
                <a:latin typeface="黑体" pitchFamily="18" charset="0"/>
                <a:cs typeface="黑体" pitchFamily="18" charset="0"/>
              </a:rPr>
              <a:t>内置函数之日期函数</a:t>
            </a:r>
            <a:endParaRPr lang="en-US" altLang="zh-CN" sz="4300" dirty="0">
              <a:solidFill>
                <a:srgbClr val="004D73"/>
              </a:solidFill>
              <a:latin typeface="黑体" pitchFamily="18" charset="0"/>
              <a:cs typeface="黑体" pitchFamily="18" charset="0"/>
            </a:endParaRPr>
          </a:p>
        </p:txBody>
      </p:sp>
      <p:sp>
        <p:nvSpPr>
          <p:cNvPr id="10" name="TextBox 1"/>
          <p:cNvSpPr txBox="1"/>
          <p:nvPr/>
        </p:nvSpPr>
        <p:spPr>
          <a:xfrm>
            <a:off x="880419" y="1232186"/>
            <a:ext cx="2109552" cy="516621"/>
          </a:xfrm>
          <a:prstGeom prst="rect">
            <a:avLst/>
          </a:prstGeom>
          <a:noFill/>
        </p:spPr>
        <p:txBody>
          <a:bodyPr wrap="non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en-US" sz="3300" dirty="0">
                <a:solidFill>
                  <a:srgbClr val="000000"/>
                </a:solidFill>
                <a:latin typeface="黑体" pitchFamily="18" charset="0"/>
                <a:cs typeface="Wingdings" pitchFamily="18" charset="0"/>
              </a:rPr>
              <a:t>日期</a:t>
            </a:r>
            <a:r>
              <a:rPr lang="zh-CN" altLang="en-US" sz="3300" dirty="0">
                <a:solidFill>
                  <a:srgbClr val="000000"/>
                </a:solidFill>
                <a:latin typeface="黑体" pitchFamily="18" charset="0"/>
                <a:cs typeface="黑体" pitchFamily="18" charset="0"/>
              </a:rPr>
              <a:t>函数</a:t>
            </a:r>
            <a:endParaRPr lang="en-US" altLang="zh-CN" sz="3300" dirty="0">
              <a:solidFill>
                <a:srgbClr val="000000"/>
              </a:solidFill>
              <a:latin typeface="黑体" pitchFamily="18" charset="0"/>
              <a:cs typeface="黑体" pitchFamily="18" charset="0"/>
            </a:endParaRPr>
          </a:p>
        </p:txBody>
      </p:sp>
      <p:sp>
        <p:nvSpPr>
          <p:cNvPr id="20" name="灯片编号占位符 19"/>
          <p:cNvSpPr>
            <a:spLocks noGrp="1"/>
          </p:cNvSpPr>
          <p:nvPr>
            <p:ph type="sldNum" sz="quarter" idx="12"/>
          </p:nvPr>
        </p:nvSpPr>
        <p:spPr/>
        <p:txBody>
          <a:bodyPr/>
          <a:lstStyle/>
          <a:p>
            <a:fld id="{B6F15528-21DE-4FAA-801E-634DDDAF4B2B}" type="slidenum">
              <a:rPr lang="en-US" smtClean="0"/>
              <a:pPr/>
              <a:t>23</a:t>
            </a:fld>
            <a:r>
              <a:rPr lang="en-US" dirty="0" smtClean="0"/>
              <a:t>/46</a:t>
            </a:r>
            <a:endParaRPr lang="en-US" dirty="0"/>
          </a:p>
        </p:txBody>
      </p:sp>
      <p:sp>
        <p:nvSpPr>
          <p:cNvPr id="14" name="TextBox 13"/>
          <p:cNvSpPr txBox="1"/>
          <p:nvPr/>
        </p:nvSpPr>
        <p:spPr>
          <a:xfrm>
            <a:off x="1320628" y="1829223"/>
            <a:ext cx="5282512" cy="433078"/>
          </a:xfrm>
          <a:prstGeom prst="rect">
            <a:avLst/>
          </a:prstGeom>
          <a:solidFill>
            <a:schemeClr val="accent1"/>
          </a:solidFill>
        </p:spPr>
        <p:txBody>
          <a:bodyPr wrap="square" lIns="108850" tIns="54425" rIns="108850" bIns="54425" rtlCol="0">
            <a:spAutoFit/>
          </a:bodyPr>
          <a:lstStyle/>
          <a:p>
            <a:pPr lvl="0"/>
            <a:r>
              <a:rPr lang="en-US" altLang="zh-CN" b="1" dirty="0" err="1" smtClean="0"/>
              <a:t>strtotime</a:t>
            </a:r>
            <a:r>
              <a:rPr lang="en-US" altLang="zh-CN" b="1" dirty="0" smtClean="0"/>
              <a:t>() </a:t>
            </a:r>
            <a:r>
              <a:rPr lang="zh-CN" altLang="en-US" b="1" dirty="0" smtClean="0"/>
              <a:t>将日期格式转换为时间戳</a:t>
            </a:r>
            <a:endParaRPr lang="zh-CN" altLang="zh-CN" dirty="0" smtClean="0"/>
          </a:p>
        </p:txBody>
      </p:sp>
      <p:pic>
        <p:nvPicPr>
          <p:cNvPr id="11" name="Picture 3"/>
          <p:cNvPicPr>
            <a:picLocks noChangeAspect="1" noChangeArrowheads="1"/>
          </p:cNvPicPr>
          <p:nvPr/>
        </p:nvPicPr>
        <p:blipFill>
          <a:blip r:embed="rId2" cstate="print"/>
          <a:srcRect/>
          <a:stretch>
            <a:fillRect/>
          </a:stretch>
        </p:blipFill>
        <p:spPr bwMode="auto">
          <a:xfrm>
            <a:off x="812694" y="2286794"/>
            <a:ext cx="1557664" cy="470009"/>
          </a:xfrm>
          <a:prstGeom prst="rect">
            <a:avLst/>
          </a:prstGeom>
          <a:noFill/>
        </p:spPr>
      </p:pic>
      <p:sp>
        <p:nvSpPr>
          <p:cNvPr id="12" name="TextBox 11"/>
          <p:cNvSpPr txBox="1"/>
          <p:nvPr/>
        </p:nvSpPr>
        <p:spPr>
          <a:xfrm>
            <a:off x="1346094" y="2820194"/>
            <a:ext cx="5282512" cy="433078"/>
          </a:xfrm>
          <a:prstGeom prst="rect">
            <a:avLst/>
          </a:prstGeom>
          <a:solidFill>
            <a:schemeClr val="accent1"/>
          </a:solidFill>
        </p:spPr>
        <p:txBody>
          <a:bodyPr wrap="square" lIns="108850" tIns="54425" rIns="108850" bIns="54425" rtlCol="0">
            <a:spAutoFit/>
          </a:bodyPr>
          <a:lstStyle/>
          <a:p>
            <a:r>
              <a:rPr lang="en-US" altLang="zh-CN" b="1" dirty="0" err="1" smtClean="0"/>
              <a:t>int</a:t>
            </a:r>
            <a:r>
              <a:rPr lang="en-US" altLang="zh-CN" b="1" dirty="0" smtClean="0"/>
              <a:t> </a:t>
            </a:r>
            <a:r>
              <a:rPr lang="en-US" altLang="zh-CN" b="1" dirty="0" err="1" smtClean="0"/>
              <a:t>strtotime</a:t>
            </a:r>
            <a:r>
              <a:rPr lang="en-US" altLang="zh-CN" b="1" dirty="0" smtClean="0"/>
              <a:t>(string $time [, </a:t>
            </a:r>
            <a:r>
              <a:rPr lang="en-US" altLang="zh-CN" b="1" dirty="0" err="1" smtClean="0"/>
              <a:t>int</a:t>
            </a:r>
            <a:r>
              <a:rPr lang="en-US" altLang="zh-CN" b="1" dirty="0" smtClean="0"/>
              <a:t> $now]);</a:t>
            </a:r>
            <a:endParaRPr lang="zh-CN" altLang="zh-CN" dirty="0"/>
          </a:p>
        </p:txBody>
      </p:sp>
      <p:pic>
        <p:nvPicPr>
          <p:cNvPr id="13" name="Picture 3"/>
          <p:cNvPicPr>
            <a:picLocks noChangeAspect="1" noChangeArrowheads="1"/>
          </p:cNvPicPr>
          <p:nvPr/>
        </p:nvPicPr>
        <p:blipFill>
          <a:blip r:embed="rId3" cstate="print"/>
          <a:srcRect/>
          <a:stretch>
            <a:fillRect/>
          </a:stretch>
        </p:blipFill>
        <p:spPr bwMode="auto">
          <a:xfrm>
            <a:off x="406347" y="3353594"/>
            <a:ext cx="1591526" cy="558929"/>
          </a:xfrm>
          <a:prstGeom prst="rect">
            <a:avLst/>
          </a:prstGeom>
          <a:noFill/>
        </p:spPr>
      </p:pic>
      <p:pic>
        <p:nvPicPr>
          <p:cNvPr id="15" name="Picture 3"/>
          <p:cNvPicPr>
            <a:picLocks noChangeAspect="1" noChangeArrowheads="1"/>
          </p:cNvPicPr>
          <p:nvPr/>
        </p:nvPicPr>
        <p:blipFill>
          <a:blip r:embed="rId4" cstate="print"/>
          <a:srcRect/>
          <a:stretch>
            <a:fillRect/>
          </a:stretch>
        </p:blipFill>
        <p:spPr bwMode="auto">
          <a:xfrm>
            <a:off x="1930149" y="3429811"/>
            <a:ext cx="10260264" cy="2972471"/>
          </a:xfrm>
          <a:prstGeom prst="rect">
            <a:avLst/>
          </a:prstGeom>
          <a:noFill/>
        </p:spPr>
      </p:pic>
      <p:sp>
        <p:nvSpPr>
          <p:cNvPr id="16" name="TextBox 15"/>
          <p:cNvSpPr txBox="1"/>
          <p:nvPr/>
        </p:nvSpPr>
        <p:spPr>
          <a:xfrm>
            <a:off x="2133322" y="3429811"/>
            <a:ext cx="9752330" cy="3341567"/>
          </a:xfrm>
          <a:prstGeom prst="rect">
            <a:avLst/>
          </a:prstGeom>
          <a:noFill/>
        </p:spPr>
        <p:txBody>
          <a:bodyPr wrap="square" lIns="108850" tIns="54425" rIns="108850" bIns="54425" rtlCol="0">
            <a:spAutoFit/>
          </a:bodyPr>
          <a:lstStyle/>
          <a:p>
            <a:r>
              <a:rPr lang="en-US" altLang="zh-CN" dirty="0" smtClean="0"/>
              <a:t>&lt;?</a:t>
            </a:r>
            <a:r>
              <a:rPr lang="en-US" altLang="zh-CN" dirty="0" err="1" smtClean="0"/>
              <a:t>php</a:t>
            </a:r>
            <a:endParaRPr lang="en-US" altLang="zh-CN" dirty="0" smtClean="0"/>
          </a:p>
          <a:p>
            <a:r>
              <a:rPr lang="en-US" altLang="zh-CN" dirty="0" smtClean="0"/>
              <a:t>    //</a:t>
            </a:r>
            <a:r>
              <a:rPr lang="zh-CN" altLang="en-US" dirty="0" smtClean="0"/>
              <a:t>将字符串格式化成日期输出</a:t>
            </a:r>
          </a:p>
          <a:p>
            <a:r>
              <a:rPr lang="zh-CN" altLang="en-US" dirty="0" smtClean="0"/>
              <a:t>    </a:t>
            </a:r>
            <a:r>
              <a:rPr lang="en-US" altLang="zh-CN" dirty="0" smtClean="0"/>
              <a:t>echo date('Y-m-d H:i:s',strtotime("2016-6-21 18:00:05")).'&lt;</a:t>
            </a:r>
            <a:r>
              <a:rPr lang="en-US" altLang="zh-CN" dirty="0" err="1" smtClean="0"/>
              <a:t>br</a:t>
            </a:r>
            <a:r>
              <a:rPr lang="en-US" altLang="zh-CN" dirty="0" smtClean="0"/>
              <a:t>/&gt;';</a:t>
            </a:r>
          </a:p>
          <a:p>
            <a:r>
              <a:rPr lang="en-US" altLang="zh-CN" dirty="0" smtClean="0"/>
              <a:t>    //</a:t>
            </a:r>
            <a:r>
              <a:rPr lang="zh-CN" altLang="en-US" dirty="0" smtClean="0"/>
              <a:t>输出明天的当前时间</a:t>
            </a:r>
          </a:p>
          <a:p>
            <a:r>
              <a:rPr lang="zh-CN" altLang="en-US" dirty="0" smtClean="0"/>
              <a:t>    </a:t>
            </a:r>
            <a:r>
              <a:rPr lang="en-US" altLang="zh-CN" dirty="0" smtClean="0"/>
              <a:t>echo date('Y-m-d H:i:s',strtotime('+1 day')).'&lt;</a:t>
            </a:r>
            <a:r>
              <a:rPr lang="en-US" altLang="zh-CN" dirty="0" err="1" smtClean="0"/>
              <a:t>br</a:t>
            </a:r>
            <a:r>
              <a:rPr lang="en-US" altLang="zh-CN" dirty="0" smtClean="0"/>
              <a:t>/&gt;';</a:t>
            </a:r>
          </a:p>
          <a:p>
            <a:r>
              <a:rPr lang="en-US" altLang="zh-CN" dirty="0" smtClean="0"/>
              <a:t>    //</a:t>
            </a:r>
            <a:r>
              <a:rPr lang="zh-CN" altLang="en-US" dirty="0" smtClean="0"/>
              <a:t>输出三个月之前的当前时间</a:t>
            </a:r>
          </a:p>
          <a:p>
            <a:r>
              <a:rPr lang="zh-CN" altLang="en-US" dirty="0" smtClean="0"/>
              <a:t>    </a:t>
            </a:r>
            <a:r>
              <a:rPr lang="en-US" altLang="zh-CN" dirty="0" smtClean="0"/>
              <a:t>echo date('Y-m-d H:i:s',strtotime('-3 month')).'&lt;</a:t>
            </a:r>
            <a:r>
              <a:rPr lang="en-US" altLang="zh-CN" dirty="0" err="1" smtClean="0"/>
              <a:t>br</a:t>
            </a:r>
            <a:r>
              <a:rPr lang="en-US" altLang="zh-CN" dirty="0" smtClean="0"/>
              <a:t>/&gt;';</a:t>
            </a:r>
          </a:p>
          <a:p>
            <a:r>
              <a:rPr lang="en-US" altLang="zh-CN" dirty="0" smtClean="0"/>
              <a:t>    //</a:t>
            </a:r>
            <a:r>
              <a:rPr lang="zh-CN" altLang="en-US" dirty="0" smtClean="0"/>
              <a:t>输出下周一的日期</a:t>
            </a:r>
          </a:p>
          <a:p>
            <a:r>
              <a:rPr lang="zh-CN" altLang="en-US" dirty="0" smtClean="0"/>
              <a:t>    </a:t>
            </a:r>
            <a:r>
              <a:rPr lang="en-US" altLang="zh-CN" dirty="0" smtClean="0"/>
              <a:t>echo date('Y-m-d H:i:s',strtotime('next </a:t>
            </a:r>
            <a:r>
              <a:rPr lang="en-US" altLang="zh-CN" dirty="0" err="1" smtClean="0"/>
              <a:t>monday</a:t>
            </a:r>
            <a:r>
              <a:rPr lang="en-US" altLang="zh-CN" dirty="0" smtClean="0"/>
              <a:t>')).'&lt;</a:t>
            </a:r>
            <a:r>
              <a:rPr lang="en-US" altLang="zh-CN" dirty="0" err="1" smtClean="0"/>
              <a:t>br</a:t>
            </a:r>
            <a:r>
              <a:rPr lang="en-US" altLang="zh-CN" dirty="0" smtClean="0"/>
              <a:t>/&gt;';</a:t>
            </a:r>
          </a:p>
          <a:p>
            <a:endParaRPr lang="en-US" altLang="zh-CN" dirty="0" smtClean="0"/>
          </a:p>
        </p:txBody>
      </p:sp>
      <p:pic>
        <p:nvPicPr>
          <p:cNvPr id="17" name="Picture 3"/>
          <p:cNvPicPr>
            <a:picLocks noChangeAspect="1" noChangeArrowheads="1"/>
          </p:cNvPicPr>
          <p:nvPr/>
        </p:nvPicPr>
        <p:blipFill>
          <a:blip r:embed="rId5" cstate="print"/>
          <a:srcRect/>
          <a:stretch>
            <a:fillRect/>
          </a:stretch>
        </p:blipFill>
        <p:spPr bwMode="auto">
          <a:xfrm>
            <a:off x="3656806" y="6363362"/>
            <a:ext cx="6044413" cy="571632"/>
          </a:xfrm>
          <a:prstGeom prst="rect">
            <a:avLst/>
          </a:prstGeom>
          <a:noFill/>
        </p:spPr>
      </p:pic>
      <p:sp>
        <p:nvSpPr>
          <p:cNvPr id="18" name="TextBox 17"/>
          <p:cNvSpPr txBox="1"/>
          <p:nvPr/>
        </p:nvSpPr>
        <p:spPr>
          <a:xfrm>
            <a:off x="4672674" y="6401470"/>
            <a:ext cx="3961884" cy="433078"/>
          </a:xfrm>
          <a:prstGeom prst="rect">
            <a:avLst/>
          </a:prstGeom>
          <a:noFill/>
        </p:spPr>
        <p:txBody>
          <a:bodyPr wrap="square" lIns="108850" tIns="54425" rIns="108850" bIns="54425" rtlCol="0">
            <a:spAutoFit/>
          </a:bodyPr>
          <a:lstStyle/>
          <a:p>
            <a:r>
              <a:rPr lang="en-US" altLang="zh-CN" dirty="0" smtClean="0">
                <a:solidFill>
                  <a:srgbClr val="FFFFFF"/>
                </a:solidFill>
                <a:latin typeface="黑体" pitchFamily="18" charset="0"/>
                <a:cs typeface="黑体" pitchFamily="18" charset="0"/>
              </a:rPr>
              <a:t>演示示例15：</a:t>
            </a:r>
            <a:r>
              <a:rPr lang="zh-CN" altLang="en-US" dirty="0" smtClean="0">
                <a:solidFill>
                  <a:srgbClr val="FFFFFF"/>
                </a:solidFill>
                <a:latin typeface="黑体" pitchFamily="18" charset="0"/>
                <a:cs typeface="黑体" pitchFamily="18" charset="0"/>
              </a:rPr>
              <a:t>输出当前日期</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
          <p:cNvSpPr txBox="1"/>
          <p:nvPr/>
        </p:nvSpPr>
        <p:spPr>
          <a:xfrm>
            <a:off x="5420211" y="228653"/>
            <a:ext cx="6065763" cy="606390"/>
          </a:xfrm>
          <a:prstGeom prst="rect">
            <a:avLst/>
          </a:prstGeom>
          <a:noFill/>
        </p:spPr>
        <p:txBody>
          <a:bodyPr wrap="none" lIns="0" tIns="0" rIns="0" bIns="54425" rtlCol="0">
            <a:spAutoFit/>
          </a:bodyPr>
          <a:lstStyle/>
          <a:p>
            <a:pPr defTabSz="-756">
              <a:lnSpc>
                <a:spcPts val="4285"/>
              </a:lnSpc>
            </a:pPr>
            <a:r>
              <a:rPr lang="zh-CN" altLang="en-US" sz="4300" dirty="0">
                <a:solidFill>
                  <a:srgbClr val="004D73"/>
                </a:solidFill>
                <a:latin typeface="黑体" pitchFamily="18" charset="0"/>
                <a:cs typeface="黑体" pitchFamily="18" charset="0"/>
              </a:rPr>
              <a:t>内置函数之文件包含函数</a:t>
            </a:r>
            <a:endParaRPr lang="en-US" altLang="zh-CN" sz="4300" dirty="0">
              <a:solidFill>
                <a:srgbClr val="004D73"/>
              </a:solidFill>
              <a:latin typeface="黑体" pitchFamily="18" charset="0"/>
              <a:cs typeface="黑体" pitchFamily="18" charset="0"/>
            </a:endParaRPr>
          </a:p>
        </p:txBody>
      </p:sp>
      <p:sp>
        <p:nvSpPr>
          <p:cNvPr id="10" name="TextBox 1"/>
          <p:cNvSpPr txBox="1"/>
          <p:nvPr/>
        </p:nvSpPr>
        <p:spPr>
          <a:xfrm>
            <a:off x="880419" y="1232186"/>
            <a:ext cx="2955937" cy="516621"/>
          </a:xfrm>
          <a:prstGeom prst="rect">
            <a:avLst/>
          </a:prstGeom>
          <a:noFill/>
        </p:spPr>
        <p:txBody>
          <a:bodyPr wrap="non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en-US" sz="3300" dirty="0">
                <a:solidFill>
                  <a:srgbClr val="000000"/>
                </a:solidFill>
                <a:latin typeface="黑体" pitchFamily="18" charset="0"/>
                <a:cs typeface="黑体" pitchFamily="18" charset="0"/>
              </a:rPr>
              <a:t>文件包含函数</a:t>
            </a:r>
            <a:endParaRPr lang="en-US" altLang="zh-CN" sz="3300" dirty="0">
              <a:solidFill>
                <a:srgbClr val="000000"/>
              </a:solidFill>
              <a:latin typeface="黑体" pitchFamily="18" charset="0"/>
              <a:cs typeface="黑体" pitchFamily="18" charset="0"/>
            </a:endParaRPr>
          </a:p>
        </p:txBody>
      </p:sp>
      <p:sp>
        <p:nvSpPr>
          <p:cNvPr id="20" name="灯片编号占位符 19"/>
          <p:cNvSpPr>
            <a:spLocks noGrp="1"/>
          </p:cNvSpPr>
          <p:nvPr>
            <p:ph type="sldNum" sz="quarter" idx="12"/>
          </p:nvPr>
        </p:nvSpPr>
        <p:spPr/>
        <p:txBody>
          <a:bodyPr/>
          <a:lstStyle/>
          <a:p>
            <a:fld id="{B6F15528-21DE-4FAA-801E-634DDDAF4B2B}" type="slidenum">
              <a:rPr lang="en-US" smtClean="0"/>
              <a:pPr/>
              <a:t>24</a:t>
            </a:fld>
            <a:r>
              <a:rPr lang="en-US" dirty="0" smtClean="0"/>
              <a:t>/46</a:t>
            </a:r>
            <a:endParaRPr lang="en-US" dirty="0"/>
          </a:p>
        </p:txBody>
      </p:sp>
      <p:pic>
        <p:nvPicPr>
          <p:cNvPr id="15" name="Picture 3"/>
          <p:cNvPicPr>
            <a:picLocks noChangeAspect="1" noChangeArrowheads="1"/>
          </p:cNvPicPr>
          <p:nvPr/>
        </p:nvPicPr>
        <p:blipFill>
          <a:blip r:embed="rId2" cstate="print"/>
          <a:srcRect/>
          <a:stretch>
            <a:fillRect/>
          </a:stretch>
        </p:blipFill>
        <p:spPr bwMode="auto">
          <a:xfrm>
            <a:off x="1117455" y="1676788"/>
            <a:ext cx="10260264" cy="2515006"/>
          </a:xfrm>
          <a:prstGeom prst="rect">
            <a:avLst/>
          </a:prstGeom>
          <a:noFill/>
        </p:spPr>
      </p:pic>
      <p:pic>
        <p:nvPicPr>
          <p:cNvPr id="17" name="Picture 3"/>
          <p:cNvPicPr>
            <a:picLocks noChangeAspect="1" noChangeArrowheads="1"/>
          </p:cNvPicPr>
          <p:nvPr/>
        </p:nvPicPr>
        <p:blipFill>
          <a:blip r:embed="rId3" cstate="print"/>
          <a:srcRect/>
          <a:stretch>
            <a:fillRect/>
          </a:stretch>
        </p:blipFill>
        <p:spPr bwMode="auto">
          <a:xfrm>
            <a:off x="2133322" y="6097412"/>
            <a:ext cx="4266645" cy="571632"/>
          </a:xfrm>
          <a:prstGeom prst="rect">
            <a:avLst/>
          </a:prstGeom>
          <a:noFill/>
        </p:spPr>
      </p:pic>
      <p:sp>
        <p:nvSpPr>
          <p:cNvPr id="18" name="TextBox 17"/>
          <p:cNvSpPr txBox="1"/>
          <p:nvPr/>
        </p:nvSpPr>
        <p:spPr>
          <a:xfrm>
            <a:off x="3047603" y="6173629"/>
            <a:ext cx="3250777" cy="433078"/>
          </a:xfrm>
          <a:prstGeom prst="rect">
            <a:avLst/>
          </a:prstGeom>
          <a:noFill/>
        </p:spPr>
        <p:txBody>
          <a:bodyPr wrap="square" lIns="108850" tIns="54425" rIns="108850" bIns="54425" rtlCol="0">
            <a:spAutoFit/>
          </a:bodyPr>
          <a:lstStyle/>
          <a:p>
            <a:r>
              <a:rPr lang="en-US" altLang="zh-CN" dirty="0" smtClean="0">
                <a:solidFill>
                  <a:srgbClr val="FFFFFF"/>
                </a:solidFill>
                <a:latin typeface="黑体" pitchFamily="18" charset="0"/>
                <a:cs typeface="黑体" pitchFamily="18" charset="0"/>
              </a:rPr>
              <a:t>演示示例17：include</a:t>
            </a:r>
            <a:endParaRPr lang="zh-CN" altLang="en-US" dirty="0" smtClean="0">
              <a:solidFill>
                <a:srgbClr val="FFFFFF"/>
              </a:solidFill>
              <a:latin typeface="黑体" pitchFamily="18" charset="0"/>
              <a:cs typeface="黑体" pitchFamily="18" charset="0"/>
            </a:endParaRPr>
          </a:p>
        </p:txBody>
      </p:sp>
      <p:sp>
        <p:nvSpPr>
          <p:cNvPr id="19" name="TextBox 18"/>
          <p:cNvSpPr txBox="1"/>
          <p:nvPr/>
        </p:nvSpPr>
        <p:spPr>
          <a:xfrm>
            <a:off x="1422215" y="1981659"/>
            <a:ext cx="9650744" cy="2048905"/>
          </a:xfrm>
          <a:prstGeom prst="rect">
            <a:avLst/>
          </a:prstGeom>
          <a:noFill/>
        </p:spPr>
        <p:txBody>
          <a:bodyPr wrap="square" lIns="108850" tIns="54425" rIns="108850" bIns="54425" rtlCol="0">
            <a:spAutoFit/>
          </a:bodyPr>
          <a:lstStyle/>
          <a:p>
            <a:r>
              <a:rPr lang="zh-CN" altLang="en-US" dirty="0" smtClean="0"/>
              <a:t>文件包含函数有：</a:t>
            </a:r>
            <a:r>
              <a:rPr lang="en-US" altLang="zh-CN" dirty="0" smtClean="0"/>
              <a:t>include()</a:t>
            </a:r>
            <a:r>
              <a:rPr lang="zh-CN" altLang="en-US" dirty="0" smtClean="0"/>
              <a:t>、</a:t>
            </a:r>
            <a:r>
              <a:rPr lang="en-US" altLang="zh-CN" dirty="0" smtClean="0"/>
              <a:t>require()</a:t>
            </a:r>
            <a:r>
              <a:rPr lang="zh-CN" altLang="en-US" dirty="0" smtClean="0"/>
              <a:t>、</a:t>
            </a:r>
            <a:r>
              <a:rPr lang="en-US" altLang="zh-CN" dirty="0" err="1" smtClean="0"/>
              <a:t>include_once</a:t>
            </a:r>
            <a:r>
              <a:rPr lang="en-US" altLang="zh-CN" dirty="0" smtClean="0"/>
              <a:t>()</a:t>
            </a:r>
            <a:r>
              <a:rPr lang="zh-CN" altLang="en-US" dirty="0" smtClean="0"/>
              <a:t>、</a:t>
            </a:r>
            <a:r>
              <a:rPr lang="en-US" altLang="zh-CN" dirty="0" err="1" smtClean="0"/>
              <a:t>require_once</a:t>
            </a:r>
            <a:r>
              <a:rPr lang="en-US" altLang="zh-CN" dirty="0" smtClean="0"/>
              <a:t>()</a:t>
            </a:r>
          </a:p>
          <a:p>
            <a:r>
              <a:rPr lang="en-US" altLang="zh-CN" dirty="0" smtClean="0"/>
              <a:t>include()</a:t>
            </a:r>
            <a:r>
              <a:rPr lang="zh-CN" altLang="en-US" dirty="0" smtClean="0"/>
              <a:t>和</a:t>
            </a:r>
            <a:r>
              <a:rPr lang="en-US" altLang="zh-CN" dirty="0" smtClean="0"/>
              <a:t>require()</a:t>
            </a:r>
            <a:r>
              <a:rPr lang="zh-CN" altLang="en-US" dirty="0" smtClean="0"/>
              <a:t>的区别：当包含的文件不存在时，</a:t>
            </a:r>
            <a:r>
              <a:rPr lang="en-US" altLang="zh-CN" dirty="0" smtClean="0"/>
              <a:t>include</a:t>
            </a:r>
            <a:r>
              <a:rPr lang="zh-CN" altLang="en-US" dirty="0" smtClean="0"/>
              <a:t>会产生警告，代码继续执行</a:t>
            </a:r>
            <a:r>
              <a:rPr lang="en-US" altLang="zh-CN" dirty="0" smtClean="0"/>
              <a:t>;require</a:t>
            </a:r>
            <a:r>
              <a:rPr lang="zh-CN" altLang="en-US" dirty="0" smtClean="0"/>
              <a:t>会产生致命性的错误，代码终止执行。</a:t>
            </a:r>
            <a:endParaRPr lang="en-US" altLang="zh-CN" dirty="0" smtClean="0"/>
          </a:p>
          <a:p>
            <a:endParaRPr lang="en-US" altLang="zh-CN" dirty="0" smtClean="0"/>
          </a:p>
          <a:p>
            <a:r>
              <a:rPr lang="zh-CN" altLang="en-US" dirty="0" smtClean="0"/>
              <a:t>为避免文件重复包含，可以使用</a:t>
            </a:r>
            <a:r>
              <a:rPr lang="en-US" altLang="zh-CN" dirty="0" err="1" smtClean="0"/>
              <a:t>include_once</a:t>
            </a:r>
            <a:r>
              <a:rPr lang="en-US" altLang="zh-CN" dirty="0" smtClean="0"/>
              <a:t>()</a:t>
            </a:r>
            <a:r>
              <a:rPr lang="zh-CN" altLang="en-US" dirty="0" smtClean="0"/>
              <a:t>和</a:t>
            </a:r>
            <a:r>
              <a:rPr lang="en-US" altLang="zh-CN" dirty="0" err="1" smtClean="0"/>
              <a:t>require_once</a:t>
            </a:r>
            <a:r>
              <a:rPr lang="en-US" altLang="zh-CN" dirty="0" smtClean="0"/>
              <a:t>()</a:t>
            </a:r>
            <a:r>
              <a:rPr lang="zh-CN" altLang="en-US" dirty="0" smtClean="0"/>
              <a:t>来代替</a:t>
            </a:r>
            <a:r>
              <a:rPr lang="en-US" altLang="zh-CN" dirty="0" smtClean="0"/>
              <a:t>include()</a:t>
            </a:r>
            <a:r>
              <a:rPr lang="zh-CN" altLang="en-US" dirty="0" smtClean="0"/>
              <a:t>和</a:t>
            </a:r>
            <a:r>
              <a:rPr lang="en-US" altLang="zh-CN" dirty="0" smtClean="0"/>
              <a:t>require()</a:t>
            </a:r>
            <a:r>
              <a:rPr lang="zh-CN" altLang="en-US" dirty="0" smtClean="0"/>
              <a:t>。</a:t>
            </a:r>
            <a:endParaRPr lang="zh-CN" altLang="en-US" dirty="0"/>
          </a:p>
        </p:txBody>
      </p:sp>
      <p:pic>
        <p:nvPicPr>
          <p:cNvPr id="21" name="Picture 3"/>
          <p:cNvPicPr>
            <a:picLocks noChangeAspect="1" noChangeArrowheads="1"/>
          </p:cNvPicPr>
          <p:nvPr/>
        </p:nvPicPr>
        <p:blipFill>
          <a:blip r:embed="rId3" cstate="print"/>
          <a:srcRect/>
          <a:stretch>
            <a:fillRect/>
          </a:stretch>
        </p:blipFill>
        <p:spPr bwMode="auto">
          <a:xfrm>
            <a:off x="6501553" y="6097412"/>
            <a:ext cx="4266645" cy="571632"/>
          </a:xfrm>
          <a:prstGeom prst="rect">
            <a:avLst/>
          </a:prstGeom>
          <a:noFill/>
        </p:spPr>
      </p:pic>
      <p:sp>
        <p:nvSpPr>
          <p:cNvPr id="22" name="TextBox 21"/>
          <p:cNvSpPr txBox="1"/>
          <p:nvPr/>
        </p:nvSpPr>
        <p:spPr>
          <a:xfrm>
            <a:off x="7212661" y="6173629"/>
            <a:ext cx="3250777" cy="433078"/>
          </a:xfrm>
          <a:prstGeom prst="rect">
            <a:avLst/>
          </a:prstGeom>
          <a:noFill/>
        </p:spPr>
        <p:txBody>
          <a:bodyPr wrap="square" lIns="108850" tIns="54425" rIns="108850" bIns="54425" rtlCol="0">
            <a:spAutoFit/>
          </a:bodyPr>
          <a:lstStyle/>
          <a:p>
            <a:r>
              <a:rPr lang="en-US" altLang="zh-CN" dirty="0" smtClean="0">
                <a:solidFill>
                  <a:srgbClr val="FFFFFF"/>
                </a:solidFill>
                <a:latin typeface="黑体" pitchFamily="18" charset="0"/>
                <a:cs typeface="黑体" pitchFamily="18" charset="0"/>
              </a:rPr>
              <a:t>演示示例18：require</a:t>
            </a:r>
            <a:endParaRPr lang="zh-CN" altLang="en-US" dirty="0" smtClean="0">
              <a:solidFill>
                <a:srgbClr val="FFFFFF"/>
              </a:solidFill>
              <a:latin typeface="黑体" pitchFamily="18" charset="0"/>
              <a:cs typeface="黑体"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p:cNvSpPr/>
          <p:nvPr/>
        </p:nvSpPr>
        <p:spPr>
          <a:xfrm>
            <a:off x="2761805" y="5644882"/>
            <a:ext cx="6706928" cy="406494"/>
          </a:xfrm>
          <a:custGeom>
            <a:avLst/>
            <a:gdLst>
              <a:gd name="connsiteX0" fmla="*/ 0 w 5030851"/>
              <a:gd name="connsiteY0" fmla="*/ 67741 h 406400"/>
              <a:gd name="connsiteX1" fmla="*/ 67818 w 5030851"/>
              <a:gd name="connsiteY1" fmla="*/ 0 h 406400"/>
              <a:gd name="connsiteX2" fmla="*/ 67818 w 5030851"/>
              <a:gd name="connsiteY2" fmla="*/ 0 h 406400"/>
              <a:gd name="connsiteX3" fmla="*/ 67818 w 5030851"/>
              <a:gd name="connsiteY3" fmla="*/ 0 h 406400"/>
              <a:gd name="connsiteX4" fmla="*/ 4963159 w 5030851"/>
              <a:gd name="connsiteY4" fmla="*/ 0 h 406400"/>
              <a:gd name="connsiteX5" fmla="*/ 4963159 w 5030851"/>
              <a:gd name="connsiteY5" fmla="*/ 0 h 406400"/>
              <a:gd name="connsiteX6" fmla="*/ 5030851 w 5030851"/>
              <a:gd name="connsiteY6" fmla="*/ 67741 h 406400"/>
              <a:gd name="connsiteX7" fmla="*/ 5030851 w 5030851"/>
              <a:gd name="connsiteY7" fmla="*/ 67741 h 406400"/>
              <a:gd name="connsiteX8" fmla="*/ 5030851 w 5030851"/>
              <a:gd name="connsiteY8" fmla="*/ 67741 h 406400"/>
              <a:gd name="connsiteX9" fmla="*/ 5030851 w 5030851"/>
              <a:gd name="connsiteY9" fmla="*/ 338670 h 406400"/>
              <a:gd name="connsiteX10" fmla="*/ 5030851 w 5030851"/>
              <a:gd name="connsiteY10" fmla="*/ 338670 h 406400"/>
              <a:gd name="connsiteX11" fmla="*/ 4963159 w 5030851"/>
              <a:gd name="connsiteY11" fmla="*/ 406400 h 406400"/>
              <a:gd name="connsiteX12" fmla="*/ 4963159 w 5030851"/>
              <a:gd name="connsiteY12" fmla="*/ 406400 h 406400"/>
              <a:gd name="connsiteX13" fmla="*/ 4963159 w 5030851"/>
              <a:gd name="connsiteY13" fmla="*/ 406400 h 406400"/>
              <a:gd name="connsiteX14" fmla="*/ 67818 w 5030851"/>
              <a:gd name="connsiteY14" fmla="*/ 406400 h 406400"/>
              <a:gd name="connsiteX15" fmla="*/ 67818 w 5030851"/>
              <a:gd name="connsiteY15" fmla="*/ 406400 h 406400"/>
              <a:gd name="connsiteX16" fmla="*/ 0 w 5030851"/>
              <a:gd name="connsiteY16" fmla="*/ 338670 h 406400"/>
              <a:gd name="connsiteX17" fmla="*/ 0 w 5030851"/>
              <a:gd name="connsiteY17" fmla="*/ 338670 h 406400"/>
              <a:gd name="connsiteX18" fmla="*/ 0 w 5030851"/>
              <a:gd name="connsiteY18" fmla="*/ 67741 h 4064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5030851" h="406400">
                <a:moveTo>
                  <a:pt x="0" y="67741"/>
                </a:moveTo>
                <a:cubicBezTo>
                  <a:pt x="0" y="30327"/>
                  <a:pt x="30352" y="0"/>
                  <a:pt x="67818" y="0"/>
                </a:cubicBezTo>
                <a:cubicBezTo>
                  <a:pt x="67818" y="0"/>
                  <a:pt x="67818" y="0"/>
                  <a:pt x="67818" y="0"/>
                </a:cubicBezTo>
                <a:lnTo>
                  <a:pt x="67818" y="0"/>
                </a:lnTo>
                <a:lnTo>
                  <a:pt x="4963159" y="0"/>
                </a:lnTo>
                <a:lnTo>
                  <a:pt x="4963159" y="0"/>
                </a:lnTo>
                <a:cubicBezTo>
                  <a:pt x="5000497" y="0"/>
                  <a:pt x="5030851" y="30327"/>
                  <a:pt x="5030851" y="67741"/>
                </a:cubicBezTo>
                <a:cubicBezTo>
                  <a:pt x="5030851" y="67741"/>
                  <a:pt x="5030851" y="67741"/>
                  <a:pt x="5030851" y="67741"/>
                </a:cubicBezTo>
                <a:lnTo>
                  <a:pt x="5030851" y="67741"/>
                </a:lnTo>
                <a:lnTo>
                  <a:pt x="5030851" y="338670"/>
                </a:lnTo>
                <a:lnTo>
                  <a:pt x="5030851" y="338670"/>
                </a:lnTo>
                <a:cubicBezTo>
                  <a:pt x="5030851" y="376072"/>
                  <a:pt x="5000497" y="406400"/>
                  <a:pt x="4963159" y="406400"/>
                </a:cubicBezTo>
                <a:cubicBezTo>
                  <a:pt x="4963159" y="406400"/>
                  <a:pt x="4963159" y="406400"/>
                  <a:pt x="4963159" y="406400"/>
                </a:cubicBezTo>
                <a:lnTo>
                  <a:pt x="4963159" y="406400"/>
                </a:lnTo>
                <a:lnTo>
                  <a:pt x="67818" y="406400"/>
                </a:lnTo>
                <a:lnTo>
                  <a:pt x="67818" y="406400"/>
                </a:lnTo>
                <a:cubicBezTo>
                  <a:pt x="30352" y="406400"/>
                  <a:pt x="0" y="376072"/>
                  <a:pt x="0" y="338670"/>
                </a:cubicBezTo>
                <a:cubicBezTo>
                  <a:pt x="0" y="338670"/>
                  <a:pt x="0" y="338670"/>
                  <a:pt x="0" y="338670"/>
                </a:cubicBezTo>
                <a:lnTo>
                  <a:pt x="0" y="67741"/>
                </a:lnTo>
              </a:path>
            </a:pathLst>
          </a:custGeom>
          <a:solidFill>
            <a:srgbClr val="FFFF9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zh-CN" altLang="en-US"/>
          </a:p>
        </p:txBody>
      </p:sp>
      <p:sp>
        <p:nvSpPr>
          <p:cNvPr id="3" name="Freeform 3"/>
          <p:cNvSpPr/>
          <p:nvPr/>
        </p:nvSpPr>
        <p:spPr>
          <a:xfrm>
            <a:off x="2744874" y="5632179"/>
            <a:ext cx="6740790" cy="431900"/>
          </a:xfrm>
          <a:custGeom>
            <a:avLst/>
            <a:gdLst>
              <a:gd name="connsiteX0" fmla="*/ 12700 w 5056251"/>
              <a:gd name="connsiteY0" fmla="*/ 80441 h 431800"/>
              <a:gd name="connsiteX1" fmla="*/ 80518 w 5056251"/>
              <a:gd name="connsiteY1" fmla="*/ 12700 h 431800"/>
              <a:gd name="connsiteX2" fmla="*/ 80518 w 5056251"/>
              <a:gd name="connsiteY2" fmla="*/ 12700 h 431800"/>
              <a:gd name="connsiteX3" fmla="*/ 80518 w 5056251"/>
              <a:gd name="connsiteY3" fmla="*/ 12700 h 431800"/>
              <a:gd name="connsiteX4" fmla="*/ 4975859 w 5056251"/>
              <a:gd name="connsiteY4" fmla="*/ 12700 h 431800"/>
              <a:gd name="connsiteX5" fmla="*/ 4975859 w 5056251"/>
              <a:gd name="connsiteY5" fmla="*/ 12700 h 431800"/>
              <a:gd name="connsiteX6" fmla="*/ 5043551 w 5056251"/>
              <a:gd name="connsiteY6" fmla="*/ 80441 h 431800"/>
              <a:gd name="connsiteX7" fmla="*/ 5043551 w 5056251"/>
              <a:gd name="connsiteY7" fmla="*/ 80441 h 431800"/>
              <a:gd name="connsiteX8" fmla="*/ 5043551 w 5056251"/>
              <a:gd name="connsiteY8" fmla="*/ 80441 h 431800"/>
              <a:gd name="connsiteX9" fmla="*/ 5043551 w 5056251"/>
              <a:gd name="connsiteY9" fmla="*/ 351370 h 431800"/>
              <a:gd name="connsiteX10" fmla="*/ 5043551 w 5056251"/>
              <a:gd name="connsiteY10" fmla="*/ 351370 h 431800"/>
              <a:gd name="connsiteX11" fmla="*/ 4975859 w 5056251"/>
              <a:gd name="connsiteY11" fmla="*/ 419100 h 431800"/>
              <a:gd name="connsiteX12" fmla="*/ 4975859 w 5056251"/>
              <a:gd name="connsiteY12" fmla="*/ 419100 h 431800"/>
              <a:gd name="connsiteX13" fmla="*/ 4975859 w 5056251"/>
              <a:gd name="connsiteY13" fmla="*/ 419100 h 431800"/>
              <a:gd name="connsiteX14" fmla="*/ 80518 w 5056251"/>
              <a:gd name="connsiteY14" fmla="*/ 419100 h 431800"/>
              <a:gd name="connsiteX15" fmla="*/ 80518 w 5056251"/>
              <a:gd name="connsiteY15" fmla="*/ 419100 h 431800"/>
              <a:gd name="connsiteX16" fmla="*/ 12700 w 5056251"/>
              <a:gd name="connsiteY16" fmla="*/ 351370 h 431800"/>
              <a:gd name="connsiteX17" fmla="*/ 12700 w 5056251"/>
              <a:gd name="connsiteY17" fmla="*/ 351370 h 431800"/>
              <a:gd name="connsiteX18" fmla="*/ 12700 w 5056251"/>
              <a:gd name="connsiteY18" fmla="*/ 80441 h 431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5056251" h="431800">
                <a:moveTo>
                  <a:pt x="12700" y="80441"/>
                </a:moveTo>
                <a:cubicBezTo>
                  <a:pt x="12700" y="43027"/>
                  <a:pt x="43052" y="12700"/>
                  <a:pt x="80518" y="12700"/>
                </a:cubicBezTo>
                <a:cubicBezTo>
                  <a:pt x="80518" y="12700"/>
                  <a:pt x="80518" y="12700"/>
                  <a:pt x="80518" y="12700"/>
                </a:cubicBezTo>
                <a:lnTo>
                  <a:pt x="80518" y="12700"/>
                </a:lnTo>
                <a:lnTo>
                  <a:pt x="4975859" y="12700"/>
                </a:lnTo>
                <a:lnTo>
                  <a:pt x="4975859" y="12700"/>
                </a:lnTo>
                <a:cubicBezTo>
                  <a:pt x="5013197" y="12700"/>
                  <a:pt x="5043551" y="43027"/>
                  <a:pt x="5043551" y="80441"/>
                </a:cubicBezTo>
                <a:cubicBezTo>
                  <a:pt x="5043551" y="80441"/>
                  <a:pt x="5043551" y="80441"/>
                  <a:pt x="5043551" y="80441"/>
                </a:cubicBezTo>
                <a:lnTo>
                  <a:pt x="5043551" y="80441"/>
                </a:lnTo>
                <a:lnTo>
                  <a:pt x="5043551" y="351370"/>
                </a:lnTo>
                <a:lnTo>
                  <a:pt x="5043551" y="351370"/>
                </a:lnTo>
                <a:cubicBezTo>
                  <a:pt x="5043551" y="388772"/>
                  <a:pt x="5013197" y="419100"/>
                  <a:pt x="4975859" y="419100"/>
                </a:cubicBezTo>
                <a:cubicBezTo>
                  <a:pt x="4975859" y="419100"/>
                  <a:pt x="4975859" y="419100"/>
                  <a:pt x="4975859" y="419100"/>
                </a:cubicBezTo>
                <a:lnTo>
                  <a:pt x="4975859" y="419100"/>
                </a:lnTo>
                <a:lnTo>
                  <a:pt x="80518" y="419100"/>
                </a:lnTo>
                <a:lnTo>
                  <a:pt x="80518" y="419100"/>
                </a:lnTo>
                <a:cubicBezTo>
                  <a:pt x="43052" y="419100"/>
                  <a:pt x="12700" y="388772"/>
                  <a:pt x="12700" y="351370"/>
                </a:cubicBezTo>
                <a:cubicBezTo>
                  <a:pt x="12700" y="351370"/>
                  <a:pt x="12700" y="351370"/>
                  <a:pt x="12700" y="351370"/>
                </a:cubicBezTo>
                <a:lnTo>
                  <a:pt x="12700" y="80441"/>
                </a:lnTo>
              </a:path>
            </a:pathLst>
          </a:custGeom>
          <a:solidFill>
            <a:srgbClr val="000000">
              <a:alpha val="0"/>
            </a:srgbClr>
          </a:solidFill>
          <a:ln w="25400">
            <a:solidFill>
              <a:srgbClr val="7F7F7F">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zh-CN" altLang="en-US"/>
          </a:p>
        </p:txBody>
      </p:sp>
      <p:sp>
        <p:nvSpPr>
          <p:cNvPr id="5" name="Freeform 3"/>
          <p:cNvSpPr/>
          <p:nvPr/>
        </p:nvSpPr>
        <p:spPr>
          <a:xfrm>
            <a:off x="2761805" y="6145060"/>
            <a:ext cx="6666801" cy="438263"/>
          </a:xfrm>
          <a:custGeom>
            <a:avLst/>
            <a:gdLst>
              <a:gd name="connsiteX0" fmla="*/ 0 w 5000752"/>
              <a:gd name="connsiteY0" fmla="*/ 73037 h 438162"/>
              <a:gd name="connsiteX1" fmla="*/ 73025 w 5000752"/>
              <a:gd name="connsiteY1" fmla="*/ 0 h 438162"/>
              <a:gd name="connsiteX2" fmla="*/ 73025 w 5000752"/>
              <a:gd name="connsiteY2" fmla="*/ 0 h 438162"/>
              <a:gd name="connsiteX3" fmla="*/ 73025 w 5000752"/>
              <a:gd name="connsiteY3" fmla="*/ 0 h 438162"/>
              <a:gd name="connsiteX4" fmla="*/ 4927727 w 5000752"/>
              <a:gd name="connsiteY4" fmla="*/ 0 h 438162"/>
              <a:gd name="connsiteX5" fmla="*/ 4927727 w 5000752"/>
              <a:gd name="connsiteY5" fmla="*/ 0 h 438162"/>
              <a:gd name="connsiteX6" fmla="*/ 5000752 w 5000752"/>
              <a:gd name="connsiteY6" fmla="*/ 73037 h 438162"/>
              <a:gd name="connsiteX7" fmla="*/ 5000752 w 5000752"/>
              <a:gd name="connsiteY7" fmla="*/ 73037 h 438162"/>
              <a:gd name="connsiteX8" fmla="*/ 5000752 w 5000752"/>
              <a:gd name="connsiteY8" fmla="*/ 73037 h 438162"/>
              <a:gd name="connsiteX9" fmla="*/ 5000752 w 5000752"/>
              <a:gd name="connsiteY9" fmla="*/ 365124 h 438162"/>
              <a:gd name="connsiteX10" fmla="*/ 5000752 w 5000752"/>
              <a:gd name="connsiteY10" fmla="*/ 365124 h 438162"/>
              <a:gd name="connsiteX11" fmla="*/ 4927727 w 5000752"/>
              <a:gd name="connsiteY11" fmla="*/ 438162 h 438162"/>
              <a:gd name="connsiteX12" fmla="*/ 4927727 w 5000752"/>
              <a:gd name="connsiteY12" fmla="*/ 438162 h 438162"/>
              <a:gd name="connsiteX13" fmla="*/ 4927727 w 5000752"/>
              <a:gd name="connsiteY13" fmla="*/ 438162 h 438162"/>
              <a:gd name="connsiteX14" fmla="*/ 73025 w 5000752"/>
              <a:gd name="connsiteY14" fmla="*/ 438162 h 438162"/>
              <a:gd name="connsiteX15" fmla="*/ 73025 w 5000752"/>
              <a:gd name="connsiteY15" fmla="*/ 438162 h 438162"/>
              <a:gd name="connsiteX16" fmla="*/ 0 w 5000752"/>
              <a:gd name="connsiteY16" fmla="*/ 365124 h 438162"/>
              <a:gd name="connsiteX17" fmla="*/ 0 w 5000752"/>
              <a:gd name="connsiteY17" fmla="*/ 365124 h 438162"/>
              <a:gd name="connsiteX18" fmla="*/ 0 w 5000752"/>
              <a:gd name="connsiteY18" fmla="*/ 73037 h 43816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5000752" h="438162">
                <a:moveTo>
                  <a:pt x="0" y="73037"/>
                </a:moveTo>
                <a:cubicBezTo>
                  <a:pt x="0" y="32702"/>
                  <a:pt x="32766" y="0"/>
                  <a:pt x="73025" y="0"/>
                </a:cubicBezTo>
                <a:cubicBezTo>
                  <a:pt x="73025" y="0"/>
                  <a:pt x="73025" y="0"/>
                  <a:pt x="73025" y="0"/>
                </a:cubicBezTo>
                <a:lnTo>
                  <a:pt x="73025" y="0"/>
                </a:lnTo>
                <a:lnTo>
                  <a:pt x="4927727" y="0"/>
                </a:lnTo>
                <a:lnTo>
                  <a:pt x="4927727" y="0"/>
                </a:lnTo>
                <a:cubicBezTo>
                  <a:pt x="4967985" y="0"/>
                  <a:pt x="5000752" y="32702"/>
                  <a:pt x="5000752" y="73037"/>
                </a:cubicBezTo>
                <a:cubicBezTo>
                  <a:pt x="5000752" y="73037"/>
                  <a:pt x="5000752" y="73037"/>
                  <a:pt x="5000752" y="73037"/>
                </a:cubicBezTo>
                <a:lnTo>
                  <a:pt x="5000752" y="73037"/>
                </a:lnTo>
                <a:lnTo>
                  <a:pt x="5000752" y="365124"/>
                </a:lnTo>
                <a:lnTo>
                  <a:pt x="5000752" y="365124"/>
                </a:lnTo>
                <a:cubicBezTo>
                  <a:pt x="5000752" y="405460"/>
                  <a:pt x="4967985" y="438162"/>
                  <a:pt x="4927727" y="438162"/>
                </a:cubicBezTo>
                <a:cubicBezTo>
                  <a:pt x="4927727" y="438162"/>
                  <a:pt x="4927727" y="438162"/>
                  <a:pt x="4927727" y="438162"/>
                </a:cubicBezTo>
                <a:lnTo>
                  <a:pt x="4927727" y="438162"/>
                </a:lnTo>
                <a:lnTo>
                  <a:pt x="73025" y="438162"/>
                </a:lnTo>
                <a:lnTo>
                  <a:pt x="73025" y="438162"/>
                </a:lnTo>
                <a:cubicBezTo>
                  <a:pt x="32766" y="438162"/>
                  <a:pt x="0" y="405460"/>
                  <a:pt x="0" y="365124"/>
                </a:cubicBezTo>
                <a:cubicBezTo>
                  <a:pt x="0" y="365124"/>
                  <a:pt x="0" y="365124"/>
                  <a:pt x="0" y="365124"/>
                </a:cubicBezTo>
                <a:lnTo>
                  <a:pt x="0" y="73037"/>
                </a:lnTo>
              </a:path>
            </a:pathLst>
          </a:custGeom>
          <a:solidFill>
            <a:srgbClr val="67B9C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zh-CN" altLang="en-US"/>
          </a:p>
        </p:txBody>
      </p:sp>
      <p:sp>
        <p:nvSpPr>
          <p:cNvPr id="6" name="Freeform 3"/>
          <p:cNvSpPr/>
          <p:nvPr/>
        </p:nvSpPr>
        <p:spPr>
          <a:xfrm>
            <a:off x="2736408" y="6126005"/>
            <a:ext cx="6717595" cy="476372"/>
          </a:xfrm>
          <a:custGeom>
            <a:avLst/>
            <a:gdLst>
              <a:gd name="connsiteX0" fmla="*/ 19050 w 5038852"/>
              <a:gd name="connsiteY0" fmla="*/ 92087 h 476262"/>
              <a:gd name="connsiteX1" fmla="*/ 92075 w 5038852"/>
              <a:gd name="connsiteY1" fmla="*/ 19050 h 476262"/>
              <a:gd name="connsiteX2" fmla="*/ 92075 w 5038852"/>
              <a:gd name="connsiteY2" fmla="*/ 19050 h 476262"/>
              <a:gd name="connsiteX3" fmla="*/ 92075 w 5038852"/>
              <a:gd name="connsiteY3" fmla="*/ 19050 h 476262"/>
              <a:gd name="connsiteX4" fmla="*/ 4946777 w 5038852"/>
              <a:gd name="connsiteY4" fmla="*/ 19050 h 476262"/>
              <a:gd name="connsiteX5" fmla="*/ 4946777 w 5038852"/>
              <a:gd name="connsiteY5" fmla="*/ 19050 h 476262"/>
              <a:gd name="connsiteX6" fmla="*/ 5019802 w 5038852"/>
              <a:gd name="connsiteY6" fmla="*/ 92087 h 476262"/>
              <a:gd name="connsiteX7" fmla="*/ 5019802 w 5038852"/>
              <a:gd name="connsiteY7" fmla="*/ 92087 h 476262"/>
              <a:gd name="connsiteX8" fmla="*/ 5019802 w 5038852"/>
              <a:gd name="connsiteY8" fmla="*/ 92087 h 476262"/>
              <a:gd name="connsiteX9" fmla="*/ 5019802 w 5038852"/>
              <a:gd name="connsiteY9" fmla="*/ 384174 h 476262"/>
              <a:gd name="connsiteX10" fmla="*/ 5019802 w 5038852"/>
              <a:gd name="connsiteY10" fmla="*/ 384174 h 476262"/>
              <a:gd name="connsiteX11" fmla="*/ 4946777 w 5038852"/>
              <a:gd name="connsiteY11" fmla="*/ 457212 h 476262"/>
              <a:gd name="connsiteX12" fmla="*/ 4946777 w 5038852"/>
              <a:gd name="connsiteY12" fmla="*/ 457212 h 476262"/>
              <a:gd name="connsiteX13" fmla="*/ 4946777 w 5038852"/>
              <a:gd name="connsiteY13" fmla="*/ 457212 h 476262"/>
              <a:gd name="connsiteX14" fmla="*/ 92075 w 5038852"/>
              <a:gd name="connsiteY14" fmla="*/ 457212 h 476262"/>
              <a:gd name="connsiteX15" fmla="*/ 92075 w 5038852"/>
              <a:gd name="connsiteY15" fmla="*/ 457212 h 476262"/>
              <a:gd name="connsiteX16" fmla="*/ 19050 w 5038852"/>
              <a:gd name="connsiteY16" fmla="*/ 384174 h 476262"/>
              <a:gd name="connsiteX17" fmla="*/ 19050 w 5038852"/>
              <a:gd name="connsiteY17" fmla="*/ 384174 h 476262"/>
              <a:gd name="connsiteX18" fmla="*/ 19050 w 5038852"/>
              <a:gd name="connsiteY18" fmla="*/ 92087 h 47626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5038852" h="476262">
                <a:moveTo>
                  <a:pt x="19050" y="92087"/>
                </a:moveTo>
                <a:cubicBezTo>
                  <a:pt x="19050" y="51752"/>
                  <a:pt x="51816" y="19050"/>
                  <a:pt x="92075" y="19050"/>
                </a:cubicBezTo>
                <a:cubicBezTo>
                  <a:pt x="92075" y="19050"/>
                  <a:pt x="92075" y="19050"/>
                  <a:pt x="92075" y="19050"/>
                </a:cubicBezTo>
                <a:lnTo>
                  <a:pt x="92075" y="19050"/>
                </a:lnTo>
                <a:lnTo>
                  <a:pt x="4946777" y="19050"/>
                </a:lnTo>
                <a:lnTo>
                  <a:pt x="4946777" y="19050"/>
                </a:lnTo>
                <a:cubicBezTo>
                  <a:pt x="4987035" y="19050"/>
                  <a:pt x="5019802" y="51752"/>
                  <a:pt x="5019802" y="92087"/>
                </a:cubicBezTo>
                <a:cubicBezTo>
                  <a:pt x="5019802" y="92087"/>
                  <a:pt x="5019802" y="92087"/>
                  <a:pt x="5019802" y="92087"/>
                </a:cubicBezTo>
                <a:lnTo>
                  <a:pt x="5019802" y="92087"/>
                </a:lnTo>
                <a:lnTo>
                  <a:pt x="5019802" y="384174"/>
                </a:lnTo>
                <a:lnTo>
                  <a:pt x="5019802" y="384174"/>
                </a:lnTo>
                <a:cubicBezTo>
                  <a:pt x="5019802" y="424510"/>
                  <a:pt x="4987035" y="457212"/>
                  <a:pt x="4946777" y="457212"/>
                </a:cubicBezTo>
                <a:cubicBezTo>
                  <a:pt x="4946777" y="457212"/>
                  <a:pt x="4946777" y="457212"/>
                  <a:pt x="4946777" y="457212"/>
                </a:cubicBezTo>
                <a:lnTo>
                  <a:pt x="4946777" y="457212"/>
                </a:lnTo>
                <a:lnTo>
                  <a:pt x="92075" y="457212"/>
                </a:lnTo>
                <a:lnTo>
                  <a:pt x="92075" y="457212"/>
                </a:lnTo>
                <a:cubicBezTo>
                  <a:pt x="51816" y="457212"/>
                  <a:pt x="19050" y="424510"/>
                  <a:pt x="19050" y="384174"/>
                </a:cubicBezTo>
                <a:cubicBezTo>
                  <a:pt x="19050" y="384174"/>
                  <a:pt x="19050" y="384174"/>
                  <a:pt x="19050" y="384174"/>
                </a:cubicBezTo>
                <a:lnTo>
                  <a:pt x="19050" y="92087"/>
                </a:lnTo>
              </a:path>
            </a:pathLst>
          </a:custGeom>
          <a:solidFill>
            <a:srgbClr val="000000">
              <a:alpha val="0"/>
            </a:srgbClr>
          </a:solidFill>
          <a:ln w="38100">
            <a:solidFill>
              <a:srgbClr val="FFFFFF">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zh-CN" altLang="en-US"/>
          </a:p>
        </p:txBody>
      </p:sp>
      <p:pic>
        <p:nvPicPr>
          <p:cNvPr id="1027" name="Picture 3"/>
          <p:cNvPicPr>
            <a:picLocks noChangeAspect="1" noChangeArrowheads="1"/>
          </p:cNvPicPr>
          <p:nvPr/>
        </p:nvPicPr>
        <p:blipFill>
          <a:blip r:embed="rId2" cstate="print"/>
          <a:srcRect b="13804"/>
          <a:stretch>
            <a:fillRect/>
          </a:stretch>
        </p:blipFill>
        <p:spPr bwMode="auto">
          <a:xfrm>
            <a:off x="2658188" y="6084709"/>
            <a:ext cx="6874038" cy="503672"/>
          </a:xfrm>
          <a:prstGeom prst="rect">
            <a:avLst/>
          </a:prstGeom>
          <a:noFill/>
        </p:spPr>
      </p:pic>
      <p:sp>
        <p:nvSpPr>
          <p:cNvPr id="9" name="TextBox 1"/>
          <p:cNvSpPr txBox="1"/>
          <p:nvPr/>
        </p:nvSpPr>
        <p:spPr>
          <a:xfrm>
            <a:off x="9379845" y="279465"/>
            <a:ext cx="2205732" cy="606390"/>
          </a:xfrm>
          <a:prstGeom prst="rect">
            <a:avLst/>
          </a:prstGeom>
          <a:noFill/>
        </p:spPr>
        <p:txBody>
          <a:bodyPr wrap="none" lIns="0" tIns="0" rIns="0" bIns="54425" rtlCol="0">
            <a:spAutoFit/>
          </a:bodyPr>
          <a:lstStyle/>
          <a:p>
            <a:pPr defTabSz="-756">
              <a:lnSpc>
                <a:spcPts val="4285"/>
              </a:lnSpc>
            </a:pPr>
            <a:r>
              <a:rPr lang="en-US" altLang="zh-CN" sz="4300" dirty="0">
                <a:solidFill>
                  <a:srgbClr val="004D73"/>
                </a:solidFill>
                <a:latin typeface="黑体" pitchFamily="18" charset="0"/>
                <a:cs typeface="黑体" pitchFamily="18" charset="0"/>
              </a:rPr>
              <a:t>课堂练习</a:t>
            </a:r>
          </a:p>
        </p:txBody>
      </p:sp>
      <p:sp>
        <p:nvSpPr>
          <p:cNvPr id="10" name="TextBox 1"/>
          <p:cNvSpPr txBox="1"/>
          <p:nvPr/>
        </p:nvSpPr>
        <p:spPr>
          <a:xfrm>
            <a:off x="880419" y="1232186"/>
            <a:ext cx="1263166" cy="516621"/>
          </a:xfrm>
          <a:prstGeom prst="rect">
            <a:avLst/>
          </a:prstGeom>
          <a:noFill/>
        </p:spPr>
        <p:txBody>
          <a:bodyPr wrap="non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en-US" altLang="zh-CN" sz="3300" dirty="0" err="1">
                <a:solidFill>
                  <a:srgbClr val="000000"/>
                </a:solidFill>
                <a:latin typeface="黑体" pitchFamily="18" charset="0"/>
                <a:cs typeface="黑体" pitchFamily="18" charset="0"/>
              </a:rPr>
              <a:t>需求</a:t>
            </a:r>
            <a:endParaRPr lang="en-US" altLang="zh-CN" sz="3300" dirty="0">
              <a:solidFill>
                <a:srgbClr val="000000"/>
              </a:solidFill>
              <a:latin typeface="黑体" pitchFamily="18" charset="0"/>
              <a:cs typeface="黑体" pitchFamily="18" charset="0"/>
            </a:endParaRPr>
          </a:p>
        </p:txBody>
      </p:sp>
      <p:sp>
        <p:nvSpPr>
          <p:cNvPr id="18" name="TextBox 1"/>
          <p:cNvSpPr txBox="1"/>
          <p:nvPr/>
        </p:nvSpPr>
        <p:spPr>
          <a:xfrm>
            <a:off x="4859235" y="5741730"/>
            <a:ext cx="2019784" cy="349909"/>
          </a:xfrm>
          <a:prstGeom prst="rect">
            <a:avLst/>
          </a:prstGeom>
          <a:noFill/>
        </p:spPr>
        <p:txBody>
          <a:bodyPr wrap="none" lIns="0" tIns="0" rIns="0" bIns="54425" rtlCol="0">
            <a:spAutoFit/>
          </a:bodyPr>
          <a:lstStyle/>
          <a:p>
            <a:pPr defTabSz="-756">
              <a:lnSpc>
                <a:spcPts val="2262"/>
              </a:lnSpc>
            </a:pPr>
            <a:r>
              <a:rPr lang="en-US" altLang="zh-CN" dirty="0">
                <a:solidFill>
                  <a:srgbClr val="000000"/>
                </a:solidFill>
                <a:latin typeface="黑体" pitchFamily="18" charset="0"/>
                <a:cs typeface="黑体" pitchFamily="18" charset="0"/>
              </a:rPr>
              <a:t>完成时间：</a:t>
            </a:r>
            <a:r>
              <a:rPr lang="en-US" altLang="zh-CN" b="1" dirty="0" smtClean="0">
                <a:solidFill>
                  <a:srgbClr val="000000"/>
                </a:solidFill>
                <a:latin typeface="Times New Roman" pitchFamily="18" charset="0"/>
                <a:cs typeface="Times New Roman" pitchFamily="18" charset="0"/>
              </a:rPr>
              <a:t>2</a:t>
            </a:r>
            <a:r>
              <a:rPr lang="en-US" altLang="zh-CN" dirty="0">
                <a:solidFill>
                  <a:srgbClr val="000000"/>
                </a:solidFill>
                <a:latin typeface="黑体" pitchFamily="18" charset="0"/>
                <a:cs typeface="黑体" pitchFamily="18" charset="0"/>
              </a:rPr>
              <a:t>分钟</a:t>
            </a:r>
          </a:p>
        </p:txBody>
      </p:sp>
      <p:sp>
        <p:nvSpPr>
          <p:cNvPr id="19" name="TextBox 1"/>
          <p:cNvSpPr txBox="1"/>
          <p:nvPr/>
        </p:nvSpPr>
        <p:spPr>
          <a:xfrm>
            <a:off x="4859234" y="6237144"/>
            <a:ext cx="2154436" cy="324261"/>
          </a:xfrm>
          <a:prstGeom prst="rect">
            <a:avLst/>
          </a:prstGeom>
          <a:noFill/>
        </p:spPr>
        <p:txBody>
          <a:bodyPr wrap="none" lIns="0" tIns="0" rIns="0" bIns="54425" rtlCol="0">
            <a:spAutoFit/>
          </a:bodyPr>
          <a:lstStyle/>
          <a:p>
            <a:pPr defTabSz="-756">
              <a:lnSpc>
                <a:spcPts val="2143"/>
              </a:lnSpc>
            </a:pPr>
            <a:r>
              <a:rPr lang="en-US" altLang="zh-CN" dirty="0">
                <a:solidFill>
                  <a:srgbClr val="FFFFFF"/>
                </a:solidFill>
                <a:latin typeface="黑体" pitchFamily="18" charset="0"/>
                <a:cs typeface="黑体" pitchFamily="18" charset="0"/>
              </a:rPr>
              <a:t>共性问题集中讲解</a:t>
            </a:r>
          </a:p>
        </p:txBody>
      </p:sp>
      <p:sp>
        <p:nvSpPr>
          <p:cNvPr id="20" name="灯片编号占位符 19"/>
          <p:cNvSpPr>
            <a:spLocks noGrp="1"/>
          </p:cNvSpPr>
          <p:nvPr>
            <p:ph type="sldNum" sz="quarter" idx="12"/>
          </p:nvPr>
        </p:nvSpPr>
        <p:spPr/>
        <p:txBody>
          <a:bodyPr/>
          <a:lstStyle/>
          <a:p>
            <a:fld id="{B6F15528-21DE-4FAA-801E-634DDDAF4B2B}" type="slidenum">
              <a:rPr lang="en-US" smtClean="0"/>
              <a:pPr/>
              <a:t>25</a:t>
            </a:fld>
            <a:r>
              <a:rPr lang="en-US" dirty="0" smtClean="0"/>
              <a:t>/46</a:t>
            </a:r>
            <a:endParaRPr lang="en-US" dirty="0"/>
          </a:p>
        </p:txBody>
      </p:sp>
      <p:sp>
        <p:nvSpPr>
          <p:cNvPr id="16" name="TextBox 15"/>
          <p:cNvSpPr txBox="1"/>
          <p:nvPr/>
        </p:nvSpPr>
        <p:spPr>
          <a:xfrm>
            <a:off x="1117454" y="1753006"/>
            <a:ext cx="10158678" cy="617744"/>
          </a:xfrm>
          <a:prstGeom prst="rect">
            <a:avLst/>
          </a:prstGeom>
          <a:noFill/>
        </p:spPr>
        <p:txBody>
          <a:bodyPr wrap="square" lIns="108850" tIns="54425" rIns="108850" bIns="54425" rtlCol="0">
            <a:spAutoFit/>
          </a:bodyPr>
          <a:lstStyle/>
          <a:p>
            <a:pPr>
              <a:buClr>
                <a:schemeClr val="accent5">
                  <a:lumMod val="60000"/>
                  <a:lumOff val="40000"/>
                </a:schemeClr>
              </a:buClr>
              <a:buFont typeface="Wingdings" pitchFamily="2" charset="2"/>
              <a:buChar char="n"/>
            </a:pPr>
            <a:r>
              <a:rPr lang="zh-CN" altLang="en-US" sz="3300" dirty="0"/>
              <a:t>打印出前一天的当前时间</a:t>
            </a:r>
            <a:r>
              <a:rPr lang="zh-CN" altLang="zh-CN" sz="3300" dirty="0"/>
              <a:t>。</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
          <p:cNvSpPr txBox="1"/>
          <p:nvPr/>
        </p:nvSpPr>
        <p:spPr>
          <a:xfrm>
            <a:off x="9113048" y="304871"/>
            <a:ext cx="2757165" cy="606390"/>
          </a:xfrm>
          <a:prstGeom prst="rect">
            <a:avLst/>
          </a:prstGeom>
          <a:noFill/>
        </p:spPr>
        <p:txBody>
          <a:bodyPr wrap="none" lIns="0" tIns="0" rIns="0" bIns="54425" rtlCol="0">
            <a:spAutoFit/>
          </a:bodyPr>
          <a:lstStyle/>
          <a:p>
            <a:pPr defTabSz="-756">
              <a:lnSpc>
                <a:spcPts val="4285"/>
              </a:lnSpc>
            </a:pPr>
            <a:r>
              <a:rPr lang="zh-CN" altLang="en-US" sz="4300" dirty="0">
                <a:solidFill>
                  <a:srgbClr val="004D73"/>
                </a:solidFill>
                <a:latin typeface="黑体" pitchFamily="18" charset="0"/>
                <a:cs typeface="黑体" pitchFamily="18" charset="0"/>
              </a:rPr>
              <a:t>字符串函数</a:t>
            </a:r>
            <a:endParaRPr lang="en-US" altLang="zh-CN" sz="4300" dirty="0">
              <a:solidFill>
                <a:srgbClr val="004D73"/>
              </a:solidFill>
              <a:latin typeface="黑体" pitchFamily="18" charset="0"/>
              <a:cs typeface="黑体" pitchFamily="18" charset="0"/>
            </a:endParaRPr>
          </a:p>
        </p:txBody>
      </p:sp>
      <p:sp>
        <p:nvSpPr>
          <p:cNvPr id="10" name="TextBox 1"/>
          <p:cNvSpPr txBox="1"/>
          <p:nvPr/>
        </p:nvSpPr>
        <p:spPr>
          <a:xfrm>
            <a:off x="880420" y="1232186"/>
            <a:ext cx="2532745" cy="516621"/>
          </a:xfrm>
          <a:prstGeom prst="rect">
            <a:avLst/>
          </a:prstGeom>
          <a:noFill/>
        </p:spPr>
        <p:txBody>
          <a:bodyPr wrap="non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en-US" sz="3300" dirty="0">
                <a:solidFill>
                  <a:srgbClr val="000000"/>
                </a:solidFill>
                <a:latin typeface="黑体" pitchFamily="18" charset="0"/>
                <a:cs typeface="黑体" pitchFamily="18" charset="0"/>
              </a:rPr>
              <a:t>字符串函数</a:t>
            </a:r>
            <a:endParaRPr lang="en-US" altLang="zh-CN" sz="3300" dirty="0">
              <a:solidFill>
                <a:srgbClr val="000000"/>
              </a:solidFill>
              <a:latin typeface="黑体" pitchFamily="18" charset="0"/>
              <a:cs typeface="黑体" pitchFamily="18" charset="0"/>
            </a:endParaRPr>
          </a:p>
        </p:txBody>
      </p:sp>
      <p:sp>
        <p:nvSpPr>
          <p:cNvPr id="20" name="灯片编号占位符 19"/>
          <p:cNvSpPr>
            <a:spLocks noGrp="1"/>
          </p:cNvSpPr>
          <p:nvPr>
            <p:ph type="sldNum" sz="quarter" idx="12"/>
          </p:nvPr>
        </p:nvSpPr>
        <p:spPr/>
        <p:txBody>
          <a:bodyPr/>
          <a:lstStyle/>
          <a:p>
            <a:fld id="{B6F15528-21DE-4FAA-801E-634DDDAF4B2B}" type="slidenum">
              <a:rPr lang="en-US" smtClean="0"/>
              <a:pPr/>
              <a:t>26</a:t>
            </a:fld>
            <a:r>
              <a:rPr lang="en-US" dirty="0" smtClean="0"/>
              <a:t>/46</a:t>
            </a:r>
            <a:endParaRPr lang="en-US" dirty="0"/>
          </a:p>
        </p:txBody>
      </p:sp>
      <p:sp>
        <p:nvSpPr>
          <p:cNvPr id="14" name="TextBox 13"/>
          <p:cNvSpPr txBox="1"/>
          <p:nvPr/>
        </p:nvSpPr>
        <p:spPr>
          <a:xfrm>
            <a:off x="1320628" y="1829223"/>
            <a:ext cx="6196793" cy="433078"/>
          </a:xfrm>
          <a:prstGeom prst="rect">
            <a:avLst/>
          </a:prstGeom>
          <a:solidFill>
            <a:schemeClr val="accent1"/>
          </a:solidFill>
        </p:spPr>
        <p:txBody>
          <a:bodyPr wrap="square" lIns="108850" tIns="54425" rIns="108850" bIns="54425" rtlCol="0">
            <a:spAutoFit/>
          </a:bodyPr>
          <a:lstStyle/>
          <a:p>
            <a:pPr lvl="0"/>
            <a:r>
              <a:rPr lang="en-US" altLang="zh-CN" b="1" dirty="0" smtClean="0"/>
              <a:t>explode() </a:t>
            </a:r>
            <a:r>
              <a:rPr lang="zh-CN" altLang="en-US" b="1" dirty="0" smtClean="0"/>
              <a:t>使用一个字符串分割另一个字符串</a:t>
            </a:r>
            <a:endParaRPr lang="zh-CN" altLang="zh-CN" dirty="0" smtClean="0"/>
          </a:p>
        </p:txBody>
      </p:sp>
      <p:pic>
        <p:nvPicPr>
          <p:cNvPr id="11" name="Picture 3"/>
          <p:cNvPicPr>
            <a:picLocks noChangeAspect="1" noChangeArrowheads="1"/>
          </p:cNvPicPr>
          <p:nvPr/>
        </p:nvPicPr>
        <p:blipFill>
          <a:blip r:embed="rId3" cstate="print"/>
          <a:srcRect/>
          <a:stretch>
            <a:fillRect/>
          </a:stretch>
        </p:blipFill>
        <p:spPr bwMode="auto">
          <a:xfrm>
            <a:off x="812694" y="2438965"/>
            <a:ext cx="1557664" cy="470009"/>
          </a:xfrm>
          <a:prstGeom prst="rect">
            <a:avLst/>
          </a:prstGeom>
          <a:noFill/>
        </p:spPr>
      </p:pic>
      <p:sp>
        <p:nvSpPr>
          <p:cNvPr id="12" name="TextBox 11"/>
          <p:cNvSpPr txBox="1"/>
          <p:nvPr/>
        </p:nvSpPr>
        <p:spPr>
          <a:xfrm>
            <a:off x="1320628" y="2972488"/>
            <a:ext cx="7415835" cy="433078"/>
          </a:xfrm>
          <a:prstGeom prst="rect">
            <a:avLst/>
          </a:prstGeom>
          <a:solidFill>
            <a:schemeClr val="accent1"/>
          </a:solidFill>
        </p:spPr>
        <p:txBody>
          <a:bodyPr wrap="square" lIns="108850" tIns="54425" rIns="108850" bIns="54425" rtlCol="0">
            <a:spAutoFit/>
          </a:bodyPr>
          <a:lstStyle/>
          <a:p>
            <a:pPr lvl="0"/>
            <a:r>
              <a:rPr lang="en-US" altLang="zh-CN" b="1" dirty="0" smtClean="0"/>
              <a:t>array explode ( string $separator, string $</a:t>
            </a:r>
            <a:r>
              <a:rPr lang="en-US" altLang="zh-CN" b="1" dirty="0" err="1" smtClean="0"/>
              <a:t>str</a:t>
            </a:r>
            <a:r>
              <a:rPr lang="en-US" altLang="zh-CN" b="1" dirty="0" smtClean="0"/>
              <a:t> [, </a:t>
            </a:r>
            <a:r>
              <a:rPr lang="en-US" altLang="zh-CN" b="1" dirty="0" err="1" smtClean="0"/>
              <a:t>int</a:t>
            </a:r>
            <a:r>
              <a:rPr lang="en-US" altLang="zh-CN" b="1" dirty="0" smtClean="0"/>
              <a:t> $limit] )</a:t>
            </a:r>
            <a:endParaRPr lang="zh-CN" altLang="zh-CN" b="1" dirty="0"/>
          </a:p>
        </p:txBody>
      </p:sp>
      <p:pic>
        <p:nvPicPr>
          <p:cNvPr id="17" name="Picture 3"/>
          <p:cNvPicPr>
            <a:picLocks noChangeAspect="1" noChangeArrowheads="1"/>
          </p:cNvPicPr>
          <p:nvPr/>
        </p:nvPicPr>
        <p:blipFill>
          <a:blip r:embed="rId4" cstate="print"/>
          <a:srcRect/>
          <a:stretch>
            <a:fillRect/>
          </a:stretch>
        </p:blipFill>
        <p:spPr bwMode="auto">
          <a:xfrm>
            <a:off x="4368231" y="6287956"/>
            <a:ext cx="4571405" cy="571632"/>
          </a:xfrm>
          <a:prstGeom prst="rect">
            <a:avLst/>
          </a:prstGeom>
          <a:noFill/>
        </p:spPr>
      </p:pic>
      <p:sp>
        <p:nvSpPr>
          <p:cNvPr id="18" name="TextBox 17"/>
          <p:cNvSpPr txBox="1"/>
          <p:nvPr/>
        </p:nvSpPr>
        <p:spPr>
          <a:xfrm>
            <a:off x="5384099" y="6326064"/>
            <a:ext cx="3453950" cy="433078"/>
          </a:xfrm>
          <a:prstGeom prst="rect">
            <a:avLst/>
          </a:prstGeom>
          <a:noFill/>
        </p:spPr>
        <p:txBody>
          <a:bodyPr wrap="square" lIns="108850" tIns="54425" rIns="108850" bIns="54425" rtlCol="0">
            <a:spAutoFit/>
          </a:bodyPr>
          <a:lstStyle/>
          <a:p>
            <a:r>
              <a:rPr lang="en-US" altLang="zh-CN" dirty="0" smtClean="0">
                <a:solidFill>
                  <a:srgbClr val="FFFFFF"/>
                </a:solidFill>
                <a:latin typeface="黑体" pitchFamily="18" charset="0"/>
                <a:cs typeface="黑体" pitchFamily="18" charset="0"/>
              </a:rPr>
              <a:t>演示示例19：explode</a:t>
            </a:r>
            <a:endParaRPr lang="zh-CN" altLang="en-US" dirty="0" smtClean="0">
              <a:solidFill>
                <a:srgbClr val="FFFFFF"/>
              </a:solidFill>
              <a:latin typeface="黑体" pitchFamily="18" charset="0"/>
              <a:cs typeface="黑体" pitchFamily="18" charset="0"/>
            </a:endParaRPr>
          </a:p>
        </p:txBody>
      </p:sp>
      <p:pic>
        <p:nvPicPr>
          <p:cNvPr id="19" name="Picture 3"/>
          <p:cNvPicPr>
            <a:picLocks noChangeAspect="1" noChangeArrowheads="1"/>
          </p:cNvPicPr>
          <p:nvPr/>
        </p:nvPicPr>
        <p:blipFill>
          <a:blip r:embed="rId5" cstate="print"/>
          <a:srcRect/>
          <a:stretch>
            <a:fillRect/>
          </a:stretch>
        </p:blipFill>
        <p:spPr bwMode="auto">
          <a:xfrm>
            <a:off x="1219041" y="3734664"/>
            <a:ext cx="7720595" cy="1600571"/>
          </a:xfrm>
          <a:prstGeom prst="rect">
            <a:avLst/>
          </a:prstGeom>
          <a:noFill/>
        </p:spPr>
      </p:pic>
      <p:sp>
        <p:nvSpPr>
          <p:cNvPr id="21" name="TextBox 20"/>
          <p:cNvSpPr txBox="1"/>
          <p:nvPr/>
        </p:nvSpPr>
        <p:spPr>
          <a:xfrm>
            <a:off x="914281" y="3963318"/>
            <a:ext cx="7212661" cy="1402575"/>
          </a:xfrm>
          <a:prstGeom prst="rect">
            <a:avLst/>
          </a:prstGeom>
          <a:noFill/>
        </p:spPr>
        <p:txBody>
          <a:bodyPr wrap="square" lIns="108850" tIns="54425" rIns="108850" bIns="54425" rtlCol="0">
            <a:spAutoFit/>
          </a:bodyPr>
          <a:lstStyle/>
          <a:p>
            <a:pPr lvl="1"/>
            <a:r>
              <a:rPr lang="zh-CN" altLang="en-US" b="1" dirty="0" smtClean="0"/>
              <a:t>参数：</a:t>
            </a:r>
            <a:endParaRPr lang="en-US" altLang="zh-CN" b="1" dirty="0" smtClean="0"/>
          </a:p>
          <a:p>
            <a:pPr lvl="1"/>
            <a:r>
              <a:rPr lang="en-US" altLang="zh-CN" b="1" dirty="0" smtClean="0"/>
              <a:t>array</a:t>
            </a:r>
            <a:r>
              <a:rPr lang="zh-CN" altLang="zh-CN" b="1" dirty="0" smtClean="0"/>
              <a:t>：</a:t>
            </a:r>
            <a:r>
              <a:rPr lang="zh-CN" altLang="zh-CN" dirty="0" smtClean="0"/>
              <a:t>表示数组类型，它是函数的返回值类型</a:t>
            </a:r>
            <a:endParaRPr lang="zh-CN" altLang="zh-CN" sz="2900" dirty="0"/>
          </a:p>
          <a:p>
            <a:pPr lvl="1"/>
            <a:r>
              <a:rPr lang="en-US" altLang="zh-CN" b="1" dirty="0" smtClean="0"/>
              <a:t>$separator</a:t>
            </a:r>
            <a:r>
              <a:rPr lang="zh-CN" altLang="zh-CN" b="1" dirty="0" smtClean="0"/>
              <a:t>：</a:t>
            </a:r>
            <a:r>
              <a:rPr lang="zh-CN" altLang="zh-CN" dirty="0" smtClean="0"/>
              <a:t>表示字符串的分隔符</a:t>
            </a:r>
            <a:r>
              <a:rPr lang="en-US" altLang="zh-CN" dirty="0" smtClean="0"/>
              <a:t> </a:t>
            </a:r>
            <a:endParaRPr lang="zh-CN" altLang="zh-CN" sz="2900" dirty="0"/>
          </a:p>
          <a:p>
            <a:pPr lvl="1"/>
            <a:r>
              <a:rPr lang="en-US" altLang="zh-CN" b="1" dirty="0" smtClean="0"/>
              <a:t>$</a:t>
            </a:r>
            <a:r>
              <a:rPr lang="en-US" altLang="zh-CN" b="1" dirty="0" err="1" smtClean="0"/>
              <a:t>str</a:t>
            </a:r>
            <a:r>
              <a:rPr lang="zh-CN" altLang="zh-CN" b="1" dirty="0" smtClean="0"/>
              <a:t>：</a:t>
            </a:r>
            <a:r>
              <a:rPr lang="zh-CN" altLang="zh-CN" dirty="0" smtClean="0"/>
              <a:t>表示要分割的字符串</a:t>
            </a: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
          <p:cNvSpPr txBox="1"/>
          <p:nvPr/>
        </p:nvSpPr>
        <p:spPr>
          <a:xfrm>
            <a:off x="9113048" y="304871"/>
            <a:ext cx="2757165" cy="606390"/>
          </a:xfrm>
          <a:prstGeom prst="rect">
            <a:avLst/>
          </a:prstGeom>
          <a:noFill/>
        </p:spPr>
        <p:txBody>
          <a:bodyPr wrap="none" lIns="0" tIns="0" rIns="0" bIns="54425" rtlCol="0">
            <a:spAutoFit/>
          </a:bodyPr>
          <a:lstStyle/>
          <a:p>
            <a:pPr defTabSz="-756">
              <a:lnSpc>
                <a:spcPts val="4285"/>
              </a:lnSpc>
            </a:pPr>
            <a:r>
              <a:rPr lang="zh-CN" altLang="en-US" sz="4300" dirty="0">
                <a:solidFill>
                  <a:srgbClr val="004D73"/>
                </a:solidFill>
                <a:latin typeface="黑体" pitchFamily="18" charset="0"/>
                <a:cs typeface="黑体" pitchFamily="18" charset="0"/>
              </a:rPr>
              <a:t>字符串函数</a:t>
            </a:r>
            <a:endParaRPr lang="en-US" altLang="zh-CN" sz="4300" dirty="0">
              <a:solidFill>
                <a:srgbClr val="004D73"/>
              </a:solidFill>
              <a:latin typeface="黑体" pitchFamily="18" charset="0"/>
              <a:cs typeface="黑体" pitchFamily="18" charset="0"/>
            </a:endParaRPr>
          </a:p>
        </p:txBody>
      </p:sp>
      <p:sp>
        <p:nvSpPr>
          <p:cNvPr id="10" name="TextBox 1"/>
          <p:cNvSpPr txBox="1"/>
          <p:nvPr/>
        </p:nvSpPr>
        <p:spPr>
          <a:xfrm>
            <a:off x="880420" y="1232186"/>
            <a:ext cx="2532745" cy="516621"/>
          </a:xfrm>
          <a:prstGeom prst="rect">
            <a:avLst/>
          </a:prstGeom>
          <a:noFill/>
        </p:spPr>
        <p:txBody>
          <a:bodyPr wrap="non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en-US" sz="3300" dirty="0">
                <a:solidFill>
                  <a:srgbClr val="000000"/>
                </a:solidFill>
                <a:latin typeface="黑体" pitchFamily="18" charset="0"/>
                <a:cs typeface="黑体" pitchFamily="18" charset="0"/>
              </a:rPr>
              <a:t>字符串函数</a:t>
            </a:r>
            <a:endParaRPr lang="en-US" altLang="zh-CN" sz="3300" dirty="0">
              <a:solidFill>
                <a:srgbClr val="000000"/>
              </a:solidFill>
              <a:latin typeface="黑体" pitchFamily="18" charset="0"/>
              <a:cs typeface="黑体" pitchFamily="18" charset="0"/>
            </a:endParaRPr>
          </a:p>
        </p:txBody>
      </p:sp>
      <p:sp>
        <p:nvSpPr>
          <p:cNvPr id="20" name="灯片编号占位符 19"/>
          <p:cNvSpPr>
            <a:spLocks noGrp="1"/>
          </p:cNvSpPr>
          <p:nvPr>
            <p:ph type="sldNum" sz="quarter" idx="12"/>
          </p:nvPr>
        </p:nvSpPr>
        <p:spPr/>
        <p:txBody>
          <a:bodyPr/>
          <a:lstStyle/>
          <a:p>
            <a:fld id="{B6F15528-21DE-4FAA-801E-634DDDAF4B2B}" type="slidenum">
              <a:rPr lang="en-US" smtClean="0"/>
              <a:pPr/>
              <a:t>27</a:t>
            </a:fld>
            <a:r>
              <a:rPr lang="en-US" dirty="0" smtClean="0"/>
              <a:t>/46</a:t>
            </a:r>
            <a:endParaRPr lang="en-US" dirty="0"/>
          </a:p>
        </p:txBody>
      </p:sp>
      <p:sp>
        <p:nvSpPr>
          <p:cNvPr id="14" name="TextBox 13"/>
          <p:cNvSpPr txBox="1"/>
          <p:nvPr/>
        </p:nvSpPr>
        <p:spPr>
          <a:xfrm>
            <a:off x="1320628" y="1829223"/>
            <a:ext cx="6196793" cy="433078"/>
          </a:xfrm>
          <a:prstGeom prst="rect">
            <a:avLst/>
          </a:prstGeom>
          <a:solidFill>
            <a:schemeClr val="accent1"/>
          </a:solidFill>
        </p:spPr>
        <p:txBody>
          <a:bodyPr wrap="square" lIns="108850" tIns="54425" rIns="108850" bIns="54425" rtlCol="0">
            <a:spAutoFit/>
          </a:bodyPr>
          <a:lstStyle/>
          <a:p>
            <a:r>
              <a:rPr lang="en-US" altLang="zh-CN" b="1" dirty="0" smtClean="0"/>
              <a:t>implode()</a:t>
            </a:r>
            <a:r>
              <a:rPr lang="zh-CN" altLang="en-US" b="1" dirty="0" smtClean="0"/>
              <a:t>将一个一维数组的值转化为字符串</a:t>
            </a:r>
          </a:p>
        </p:txBody>
      </p:sp>
      <p:pic>
        <p:nvPicPr>
          <p:cNvPr id="11" name="Picture 3"/>
          <p:cNvPicPr>
            <a:picLocks noChangeAspect="1" noChangeArrowheads="1"/>
          </p:cNvPicPr>
          <p:nvPr/>
        </p:nvPicPr>
        <p:blipFill>
          <a:blip r:embed="rId3" cstate="print"/>
          <a:srcRect/>
          <a:stretch>
            <a:fillRect/>
          </a:stretch>
        </p:blipFill>
        <p:spPr bwMode="auto">
          <a:xfrm>
            <a:off x="812694" y="2438965"/>
            <a:ext cx="1557664" cy="470009"/>
          </a:xfrm>
          <a:prstGeom prst="rect">
            <a:avLst/>
          </a:prstGeom>
          <a:noFill/>
        </p:spPr>
      </p:pic>
      <p:sp>
        <p:nvSpPr>
          <p:cNvPr id="12" name="TextBox 11"/>
          <p:cNvSpPr txBox="1"/>
          <p:nvPr/>
        </p:nvSpPr>
        <p:spPr>
          <a:xfrm>
            <a:off x="1320628" y="2996716"/>
            <a:ext cx="7415835" cy="433078"/>
          </a:xfrm>
          <a:prstGeom prst="rect">
            <a:avLst/>
          </a:prstGeom>
          <a:solidFill>
            <a:schemeClr val="accent1"/>
          </a:solidFill>
        </p:spPr>
        <p:txBody>
          <a:bodyPr wrap="square" lIns="108850" tIns="54425" rIns="108850" bIns="54425" rtlCol="0">
            <a:spAutoFit/>
          </a:bodyPr>
          <a:lstStyle/>
          <a:p>
            <a:pPr lvl="0"/>
            <a:r>
              <a:rPr lang="en-US" altLang="zh-CN" b="1" dirty="0" smtClean="0"/>
              <a:t>string implode ( string $glue, array $</a:t>
            </a:r>
            <a:r>
              <a:rPr lang="en-US" altLang="zh-CN" b="1" dirty="0" err="1" smtClean="0"/>
              <a:t>arr</a:t>
            </a:r>
            <a:r>
              <a:rPr lang="en-US" altLang="zh-CN" b="1" dirty="0" smtClean="0"/>
              <a:t> )</a:t>
            </a:r>
            <a:endParaRPr lang="zh-CN" altLang="zh-CN" b="1" dirty="0"/>
          </a:p>
        </p:txBody>
      </p:sp>
      <p:pic>
        <p:nvPicPr>
          <p:cNvPr id="17" name="Picture 3"/>
          <p:cNvPicPr>
            <a:picLocks noChangeAspect="1" noChangeArrowheads="1"/>
          </p:cNvPicPr>
          <p:nvPr/>
        </p:nvPicPr>
        <p:blipFill>
          <a:blip r:embed="rId4" cstate="print"/>
          <a:srcRect/>
          <a:stretch>
            <a:fillRect/>
          </a:stretch>
        </p:blipFill>
        <p:spPr bwMode="auto">
          <a:xfrm>
            <a:off x="4368231" y="6287956"/>
            <a:ext cx="4571405" cy="571632"/>
          </a:xfrm>
          <a:prstGeom prst="rect">
            <a:avLst/>
          </a:prstGeom>
          <a:noFill/>
        </p:spPr>
      </p:pic>
      <p:sp>
        <p:nvSpPr>
          <p:cNvPr id="18" name="TextBox 17"/>
          <p:cNvSpPr txBox="1"/>
          <p:nvPr/>
        </p:nvSpPr>
        <p:spPr>
          <a:xfrm>
            <a:off x="5384099" y="6326064"/>
            <a:ext cx="3453950" cy="433078"/>
          </a:xfrm>
          <a:prstGeom prst="rect">
            <a:avLst/>
          </a:prstGeom>
          <a:noFill/>
        </p:spPr>
        <p:txBody>
          <a:bodyPr wrap="square" lIns="108850" tIns="54425" rIns="108850" bIns="54425" rtlCol="0">
            <a:spAutoFit/>
          </a:bodyPr>
          <a:lstStyle/>
          <a:p>
            <a:r>
              <a:rPr lang="en-US" altLang="zh-CN" dirty="0" smtClean="0">
                <a:solidFill>
                  <a:srgbClr val="FFFFFF"/>
                </a:solidFill>
                <a:latin typeface="黑体" pitchFamily="18" charset="0"/>
                <a:cs typeface="黑体" pitchFamily="18" charset="0"/>
              </a:rPr>
              <a:t>演示示例20：implode</a:t>
            </a:r>
            <a:endParaRPr lang="zh-CN" altLang="en-US" dirty="0" smtClean="0">
              <a:solidFill>
                <a:srgbClr val="FFFFFF"/>
              </a:solidFill>
              <a:latin typeface="黑体" pitchFamily="18" charset="0"/>
              <a:cs typeface="黑体" pitchFamily="18" charset="0"/>
            </a:endParaRPr>
          </a:p>
        </p:txBody>
      </p:sp>
      <p:pic>
        <p:nvPicPr>
          <p:cNvPr id="19" name="Picture 3"/>
          <p:cNvPicPr>
            <a:picLocks noChangeAspect="1" noChangeArrowheads="1"/>
          </p:cNvPicPr>
          <p:nvPr/>
        </p:nvPicPr>
        <p:blipFill>
          <a:blip r:embed="rId5" cstate="print"/>
          <a:srcRect/>
          <a:stretch>
            <a:fillRect/>
          </a:stretch>
        </p:blipFill>
        <p:spPr bwMode="auto">
          <a:xfrm>
            <a:off x="1219041" y="3734664"/>
            <a:ext cx="7720595" cy="1600571"/>
          </a:xfrm>
          <a:prstGeom prst="rect">
            <a:avLst/>
          </a:prstGeom>
          <a:noFill/>
        </p:spPr>
      </p:pic>
      <p:sp>
        <p:nvSpPr>
          <p:cNvPr id="21" name="TextBox 20"/>
          <p:cNvSpPr txBox="1"/>
          <p:nvPr/>
        </p:nvSpPr>
        <p:spPr>
          <a:xfrm>
            <a:off x="914281" y="3963318"/>
            <a:ext cx="7212661" cy="1725740"/>
          </a:xfrm>
          <a:prstGeom prst="rect">
            <a:avLst/>
          </a:prstGeom>
          <a:noFill/>
        </p:spPr>
        <p:txBody>
          <a:bodyPr wrap="square" lIns="108850" tIns="54425" rIns="108850" bIns="54425" rtlCol="0">
            <a:spAutoFit/>
          </a:bodyPr>
          <a:lstStyle/>
          <a:p>
            <a:pPr lvl="1"/>
            <a:r>
              <a:rPr lang="zh-CN" altLang="en-US" b="1" dirty="0" smtClean="0"/>
              <a:t>参数：</a:t>
            </a:r>
            <a:endParaRPr lang="en-US" altLang="zh-CN" b="1" dirty="0" smtClean="0"/>
          </a:p>
          <a:p>
            <a:pPr lvl="1"/>
            <a:r>
              <a:rPr lang="en-US" altLang="zh-CN" b="1" dirty="0" smtClean="0"/>
              <a:t>string</a:t>
            </a:r>
            <a:r>
              <a:rPr lang="zh-CN" altLang="zh-CN" b="1" dirty="0" smtClean="0"/>
              <a:t>：</a:t>
            </a:r>
            <a:r>
              <a:rPr lang="zh-CN" altLang="zh-CN" dirty="0" smtClean="0"/>
              <a:t>表示函数的返回值是字符串类型</a:t>
            </a:r>
          </a:p>
          <a:p>
            <a:pPr lvl="1"/>
            <a:r>
              <a:rPr lang="en-US" altLang="zh-CN" b="1" dirty="0" smtClean="0"/>
              <a:t>$glue</a:t>
            </a:r>
            <a:r>
              <a:rPr lang="zh-CN" altLang="zh-CN" b="1" dirty="0" smtClean="0"/>
              <a:t>：</a:t>
            </a:r>
            <a:r>
              <a:rPr lang="zh-CN" altLang="zh-CN" dirty="0" smtClean="0"/>
              <a:t>表示连接符</a:t>
            </a:r>
            <a:r>
              <a:rPr lang="en-US" altLang="zh-CN" dirty="0" smtClean="0"/>
              <a:t> </a:t>
            </a:r>
            <a:endParaRPr lang="zh-CN" altLang="zh-CN" dirty="0" smtClean="0"/>
          </a:p>
          <a:p>
            <a:pPr lvl="1"/>
            <a:r>
              <a:rPr lang="en-US" altLang="zh-CN" b="1" dirty="0" smtClean="0"/>
              <a:t>$</a:t>
            </a:r>
            <a:r>
              <a:rPr lang="en-US" altLang="zh-CN" b="1" dirty="0" err="1" smtClean="0"/>
              <a:t>str</a:t>
            </a:r>
            <a:r>
              <a:rPr lang="zh-CN" altLang="zh-CN" b="1" dirty="0" smtClean="0"/>
              <a:t>：</a:t>
            </a:r>
            <a:r>
              <a:rPr lang="zh-CN" altLang="zh-CN" dirty="0" smtClean="0"/>
              <a:t>表示待合并的数组</a:t>
            </a:r>
            <a:r>
              <a:rPr lang="en-US" altLang="zh-CN" dirty="0" smtClean="0"/>
              <a:t> </a:t>
            </a:r>
          </a:p>
          <a:p>
            <a:pPr lvl="1"/>
            <a:r>
              <a:rPr lang="en-US" altLang="zh-CN" dirty="0" smtClean="0"/>
              <a:t>Join()</a:t>
            </a:r>
            <a:endParaRPr lang="zh-CN" altLang="zh-C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
          <p:cNvSpPr txBox="1"/>
          <p:nvPr/>
        </p:nvSpPr>
        <p:spPr>
          <a:xfrm>
            <a:off x="9113048" y="304871"/>
            <a:ext cx="2757165" cy="606390"/>
          </a:xfrm>
          <a:prstGeom prst="rect">
            <a:avLst/>
          </a:prstGeom>
          <a:noFill/>
        </p:spPr>
        <p:txBody>
          <a:bodyPr wrap="none" lIns="0" tIns="0" rIns="0" bIns="54425" rtlCol="0">
            <a:spAutoFit/>
          </a:bodyPr>
          <a:lstStyle/>
          <a:p>
            <a:pPr defTabSz="-756">
              <a:lnSpc>
                <a:spcPts val="4285"/>
              </a:lnSpc>
            </a:pPr>
            <a:r>
              <a:rPr lang="zh-CN" altLang="en-US" sz="4300" dirty="0">
                <a:solidFill>
                  <a:srgbClr val="004D73"/>
                </a:solidFill>
                <a:latin typeface="黑体" pitchFamily="18" charset="0"/>
                <a:cs typeface="黑体" pitchFamily="18" charset="0"/>
              </a:rPr>
              <a:t>字符串函数</a:t>
            </a:r>
            <a:endParaRPr lang="en-US" altLang="zh-CN" sz="4300" dirty="0">
              <a:solidFill>
                <a:srgbClr val="004D73"/>
              </a:solidFill>
              <a:latin typeface="黑体" pitchFamily="18" charset="0"/>
              <a:cs typeface="黑体" pitchFamily="18" charset="0"/>
            </a:endParaRPr>
          </a:p>
        </p:txBody>
      </p:sp>
      <p:sp>
        <p:nvSpPr>
          <p:cNvPr id="10" name="TextBox 1"/>
          <p:cNvSpPr txBox="1"/>
          <p:nvPr/>
        </p:nvSpPr>
        <p:spPr>
          <a:xfrm>
            <a:off x="880420" y="1232186"/>
            <a:ext cx="2532745" cy="516621"/>
          </a:xfrm>
          <a:prstGeom prst="rect">
            <a:avLst/>
          </a:prstGeom>
          <a:noFill/>
        </p:spPr>
        <p:txBody>
          <a:bodyPr wrap="non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en-US" sz="3300" dirty="0">
                <a:solidFill>
                  <a:srgbClr val="000000"/>
                </a:solidFill>
                <a:latin typeface="黑体" pitchFamily="18" charset="0"/>
                <a:cs typeface="黑体" pitchFamily="18" charset="0"/>
              </a:rPr>
              <a:t>字符串函数</a:t>
            </a:r>
            <a:endParaRPr lang="en-US" altLang="zh-CN" sz="3300" dirty="0">
              <a:solidFill>
                <a:srgbClr val="000000"/>
              </a:solidFill>
              <a:latin typeface="黑体" pitchFamily="18" charset="0"/>
              <a:cs typeface="黑体" pitchFamily="18" charset="0"/>
            </a:endParaRPr>
          </a:p>
        </p:txBody>
      </p:sp>
      <p:sp>
        <p:nvSpPr>
          <p:cNvPr id="20" name="灯片编号占位符 19"/>
          <p:cNvSpPr>
            <a:spLocks noGrp="1"/>
          </p:cNvSpPr>
          <p:nvPr>
            <p:ph type="sldNum" sz="quarter" idx="12"/>
          </p:nvPr>
        </p:nvSpPr>
        <p:spPr/>
        <p:txBody>
          <a:bodyPr/>
          <a:lstStyle/>
          <a:p>
            <a:fld id="{B6F15528-21DE-4FAA-801E-634DDDAF4B2B}" type="slidenum">
              <a:rPr lang="en-US" smtClean="0"/>
              <a:pPr/>
              <a:t>28</a:t>
            </a:fld>
            <a:r>
              <a:rPr lang="en-US" dirty="0" smtClean="0"/>
              <a:t>/46</a:t>
            </a:r>
            <a:endParaRPr lang="en-US" dirty="0"/>
          </a:p>
        </p:txBody>
      </p:sp>
      <p:sp>
        <p:nvSpPr>
          <p:cNvPr id="14" name="TextBox 13"/>
          <p:cNvSpPr txBox="1"/>
          <p:nvPr/>
        </p:nvSpPr>
        <p:spPr>
          <a:xfrm>
            <a:off x="1320628" y="1829223"/>
            <a:ext cx="6196793" cy="433078"/>
          </a:xfrm>
          <a:prstGeom prst="rect">
            <a:avLst/>
          </a:prstGeom>
          <a:solidFill>
            <a:schemeClr val="accent1"/>
          </a:solidFill>
        </p:spPr>
        <p:txBody>
          <a:bodyPr wrap="square" lIns="108850" tIns="54425" rIns="108850" bIns="54425" rtlCol="0">
            <a:spAutoFit/>
          </a:bodyPr>
          <a:lstStyle/>
          <a:p>
            <a:r>
              <a:rPr lang="en-US" altLang="zh-CN" b="1" dirty="0" err="1" smtClean="0"/>
              <a:t>strcmp</a:t>
            </a:r>
            <a:r>
              <a:rPr lang="en-US" altLang="zh-CN" b="1" dirty="0" smtClean="0"/>
              <a:t>()</a:t>
            </a:r>
            <a:r>
              <a:rPr lang="zh-CN" altLang="zh-CN" b="1" dirty="0" smtClean="0"/>
              <a:t>对两个字符串进行比较</a:t>
            </a:r>
            <a:endParaRPr lang="zh-CN" altLang="en-US" b="1" dirty="0" smtClean="0"/>
          </a:p>
        </p:txBody>
      </p:sp>
      <p:pic>
        <p:nvPicPr>
          <p:cNvPr id="11" name="Picture 3"/>
          <p:cNvPicPr>
            <a:picLocks noChangeAspect="1" noChangeArrowheads="1"/>
          </p:cNvPicPr>
          <p:nvPr/>
        </p:nvPicPr>
        <p:blipFill>
          <a:blip r:embed="rId3" cstate="print"/>
          <a:srcRect/>
          <a:stretch>
            <a:fillRect/>
          </a:stretch>
        </p:blipFill>
        <p:spPr bwMode="auto">
          <a:xfrm>
            <a:off x="812694" y="2438965"/>
            <a:ext cx="1557664" cy="470009"/>
          </a:xfrm>
          <a:prstGeom prst="rect">
            <a:avLst/>
          </a:prstGeom>
          <a:noFill/>
        </p:spPr>
      </p:pic>
      <p:sp>
        <p:nvSpPr>
          <p:cNvPr id="12" name="TextBox 11"/>
          <p:cNvSpPr txBox="1"/>
          <p:nvPr/>
        </p:nvSpPr>
        <p:spPr>
          <a:xfrm>
            <a:off x="1320628" y="2972488"/>
            <a:ext cx="7415835" cy="433078"/>
          </a:xfrm>
          <a:prstGeom prst="rect">
            <a:avLst/>
          </a:prstGeom>
          <a:solidFill>
            <a:schemeClr val="accent1"/>
          </a:solidFill>
        </p:spPr>
        <p:txBody>
          <a:bodyPr wrap="square" lIns="108850" tIns="54425" rIns="108850" bIns="54425" rtlCol="0">
            <a:spAutoFit/>
          </a:bodyPr>
          <a:lstStyle/>
          <a:p>
            <a:pPr lvl="0"/>
            <a:r>
              <a:rPr lang="en-US" altLang="zh-CN" b="1" dirty="0" err="1" smtClean="0"/>
              <a:t>int</a:t>
            </a:r>
            <a:r>
              <a:rPr lang="en-US" altLang="zh-CN" b="1" dirty="0" smtClean="0"/>
              <a:t> </a:t>
            </a:r>
            <a:r>
              <a:rPr lang="en-US" altLang="zh-CN" b="1" dirty="0" err="1" smtClean="0"/>
              <a:t>strcmp</a:t>
            </a:r>
            <a:r>
              <a:rPr lang="en-US" altLang="zh-CN" b="1" dirty="0" smtClean="0"/>
              <a:t> ( string $str1, string $str2 )</a:t>
            </a:r>
            <a:endParaRPr lang="zh-CN" altLang="zh-CN" b="1" dirty="0"/>
          </a:p>
        </p:txBody>
      </p:sp>
      <p:pic>
        <p:nvPicPr>
          <p:cNvPr id="17" name="Picture 3"/>
          <p:cNvPicPr>
            <a:picLocks noChangeAspect="1" noChangeArrowheads="1"/>
          </p:cNvPicPr>
          <p:nvPr/>
        </p:nvPicPr>
        <p:blipFill>
          <a:blip r:embed="rId4" cstate="print"/>
          <a:srcRect/>
          <a:stretch>
            <a:fillRect/>
          </a:stretch>
        </p:blipFill>
        <p:spPr bwMode="auto">
          <a:xfrm>
            <a:off x="4368231" y="6287956"/>
            <a:ext cx="4571405" cy="571632"/>
          </a:xfrm>
          <a:prstGeom prst="rect">
            <a:avLst/>
          </a:prstGeom>
          <a:noFill/>
        </p:spPr>
      </p:pic>
      <p:sp>
        <p:nvSpPr>
          <p:cNvPr id="18" name="TextBox 17"/>
          <p:cNvSpPr txBox="1"/>
          <p:nvPr/>
        </p:nvSpPr>
        <p:spPr>
          <a:xfrm>
            <a:off x="5384099" y="6326064"/>
            <a:ext cx="3453950" cy="433078"/>
          </a:xfrm>
          <a:prstGeom prst="rect">
            <a:avLst/>
          </a:prstGeom>
          <a:noFill/>
        </p:spPr>
        <p:txBody>
          <a:bodyPr wrap="square" lIns="108850" tIns="54425" rIns="108850" bIns="54425" rtlCol="0">
            <a:spAutoFit/>
          </a:bodyPr>
          <a:lstStyle/>
          <a:p>
            <a:r>
              <a:rPr lang="en-US" altLang="zh-CN" dirty="0" smtClean="0">
                <a:solidFill>
                  <a:srgbClr val="FFFFFF"/>
                </a:solidFill>
                <a:latin typeface="黑体" pitchFamily="18" charset="0"/>
                <a:cs typeface="黑体" pitchFamily="18" charset="0"/>
              </a:rPr>
              <a:t>演示示例21</a:t>
            </a:r>
            <a:r>
              <a:rPr lang="zh-CN" altLang="en-US" dirty="0" smtClean="0">
                <a:solidFill>
                  <a:srgbClr val="FFFFFF"/>
                </a:solidFill>
                <a:latin typeface="黑体" pitchFamily="18" charset="0"/>
                <a:cs typeface="黑体" pitchFamily="18" charset="0"/>
              </a:rPr>
              <a:t>：</a:t>
            </a:r>
            <a:r>
              <a:rPr lang="en-US" altLang="zh-CN" dirty="0" err="1" smtClean="0">
                <a:solidFill>
                  <a:srgbClr val="FFFFFF"/>
                </a:solidFill>
                <a:latin typeface="黑体" pitchFamily="18" charset="0"/>
                <a:cs typeface="黑体" pitchFamily="18" charset="0"/>
              </a:rPr>
              <a:t>strcmp</a:t>
            </a:r>
            <a:endParaRPr lang="zh-CN" altLang="en-US" dirty="0" smtClean="0">
              <a:solidFill>
                <a:srgbClr val="FFFFFF"/>
              </a:solidFill>
              <a:latin typeface="黑体" pitchFamily="18" charset="0"/>
              <a:cs typeface="黑体" pitchFamily="18" charset="0"/>
            </a:endParaRPr>
          </a:p>
        </p:txBody>
      </p:sp>
      <p:pic>
        <p:nvPicPr>
          <p:cNvPr id="19" name="Picture 3"/>
          <p:cNvPicPr>
            <a:picLocks noChangeAspect="1" noChangeArrowheads="1"/>
          </p:cNvPicPr>
          <p:nvPr/>
        </p:nvPicPr>
        <p:blipFill>
          <a:blip r:embed="rId5" cstate="print"/>
          <a:srcRect/>
          <a:stretch>
            <a:fillRect/>
          </a:stretch>
        </p:blipFill>
        <p:spPr bwMode="auto">
          <a:xfrm>
            <a:off x="1726975" y="3429794"/>
            <a:ext cx="9752330" cy="2743835"/>
          </a:xfrm>
          <a:prstGeom prst="rect">
            <a:avLst/>
          </a:prstGeom>
          <a:noFill/>
        </p:spPr>
      </p:pic>
      <p:sp>
        <p:nvSpPr>
          <p:cNvPr id="13" name="TextBox 12"/>
          <p:cNvSpPr txBox="1"/>
          <p:nvPr/>
        </p:nvSpPr>
        <p:spPr>
          <a:xfrm>
            <a:off x="1930149" y="3506012"/>
            <a:ext cx="9041223" cy="3018402"/>
          </a:xfrm>
          <a:prstGeom prst="rect">
            <a:avLst/>
          </a:prstGeom>
          <a:noFill/>
        </p:spPr>
        <p:txBody>
          <a:bodyPr wrap="square" lIns="108850" tIns="54425" rIns="108850" bIns="54425" rtlCol="0">
            <a:spAutoFit/>
          </a:bodyPr>
          <a:lstStyle/>
          <a:p>
            <a:r>
              <a:rPr lang="en-US" altLang="zh-CN" dirty="0" smtClean="0"/>
              <a:t>&lt;?</a:t>
            </a:r>
            <a:r>
              <a:rPr lang="en-US" altLang="zh-CN" dirty="0" err="1" smtClean="0"/>
              <a:t>php</a:t>
            </a:r>
            <a:endParaRPr lang="en-US" altLang="zh-CN" dirty="0" smtClean="0"/>
          </a:p>
          <a:p>
            <a:r>
              <a:rPr lang="en-US" altLang="zh-CN" dirty="0" smtClean="0"/>
              <a:t>    $str1 = "</a:t>
            </a:r>
            <a:r>
              <a:rPr lang="en-US" altLang="zh-CN" dirty="0" err="1" smtClean="0"/>
              <a:t>abcd</a:t>
            </a:r>
            <a:r>
              <a:rPr lang="en-US" altLang="zh-CN" dirty="0" smtClean="0"/>
              <a:t>";</a:t>
            </a:r>
          </a:p>
          <a:p>
            <a:r>
              <a:rPr lang="en-US" altLang="zh-CN" dirty="0" smtClean="0"/>
              <a:t>    $str2 = "ABCD";</a:t>
            </a:r>
          </a:p>
          <a:p>
            <a:r>
              <a:rPr lang="en-US" altLang="zh-CN" dirty="0" smtClean="0"/>
              <a:t>    $str3 = "</a:t>
            </a:r>
            <a:r>
              <a:rPr lang="en-US" altLang="zh-CN" dirty="0" err="1" smtClean="0"/>
              <a:t>abcd</a:t>
            </a:r>
            <a:r>
              <a:rPr lang="en-US" altLang="zh-CN" dirty="0" smtClean="0"/>
              <a:t>";</a:t>
            </a:r>
          </a:p>
          <a:p>
            <a:r>
              <a:rPr lang="en-US" altLang="zh-CN" dirty="0" smtClean="0"/>
              <a:t>    //str1</a:t>
            </a:r>
            <a:r>
              <a:rPr lang="zh-CN" altLang="en-US" dirty="0" smtClean="0"/>
              <a:t>和</a:t>
            </a:r>
            <a:r>
              <a:rPr lang="en-US" altLang="zh-CN" dirty="0" smtClean="0"/>
              <a:t>str2</a:t>
            </a:r>
            <a:r>
              <a:rPr lang="zh-CN" altLang="en-US" dirty="0" smtClean="0"/>
              <a:t>的比较结果是</a:t>
            </a:r>
            <a:r>
              <a:rPr lang="en-US" altLang="zh-CN" dirty="0" smtClean="0"/>
              <a:t>1(a</a:t>
            </a:r>
            <a:r>
              <a:rPr lang="zh-CN" altLang="en-US" dirty="0" smtClean="0"/>
              <a:t>和</a:t>
            </a:r>
            <a:r>
              <a:rPr lang="en-US" altLang="zh-CN" dirty="0" smtClean="0"/>
              <a:t>A</a:t>
            </a:r>
            <a:r>
              <a:rPr lang="zh-CN" altLang="en-US" dirty="0" smtClean="0"/>
              <a:t>所对应的</a:t>
            </a:r>
            <a:r>
              <a:rPr lang="en-US" altLang="zh-CN" dirty="0" smtClean="0"/>
              <a:t>ASCII</a:t>
            </a:r>
            <a:r>
              <a:rPr lang="zh-CN" altLang="en-US" dirty="0" smtClean="0"/>
              <a:t>码分别是</a:t>
            </a:r>
            <a:r>
              <a:rPr lang="en-US" altLang="zh-CN" dirty="0" smtClean="0"/>
              <a:t>97</a:t>
            </a:r>
            <a:r>
              <a:rPr lang="zh-CN" altLang="en-US" dirty="0" smtClean="0"/>
              <a:t>和</a:t>
            </a:r>
            <a:r>
              <a:rPr lang="en-US" altLang="zh-CN" dirty="0" smtClean="0"/>
              <a:t>65)</a:t>
            </a:r>
          </a:p>
          <a:p>
            <a:r>
              <a:rPr lang="en-US" altLang="zh-CN" dirty="0" smtClean="0"/>
              <a:t>    echo "str1</a:t>
            </a:r>
            <a:r>
              <a:rPr lang="zh-CN" altLang="en-US" dirty="0" smtClean="0"/>
              <a:t>和</a:t>
            </a:r>
            <a:r>
              <a:rPr lang="en-US" altLang="zh-CN" dirty="0" smtClean="0"/>
              <a:t>str2</a:t>
            </a:r>
            <a:r>
              <a:rPr lang="zh-CN" altLang="en-US" dirty="0" smtClean="0"/>
              <a:t>的比较结果是</a:t>
            </a:r>
            <a:r>
              <a:rPr lang="en-US" altLang="zh-CN" dirty="0" smtClean="0"/>
              <a:t>".</a:t>
            </a:r>
            <a:r>
              <a:rPr lang="en-US" altLang="zh-CN" dirty="0" err="1" smtClean="0"/>
              <a:t>strcmp</a:t>
            </a:r>
            <a:r>
              <a:rPr lang="en-US" altLang="zh-CN" dirty="0" smtClean="0"/>
              <a:t>($str1,$str2)."&lt;</a:t>
            </a:r>
            <a:r>
              <a:rPr lang="en-US" altLang="zh-CN" dirty="0" err="1" smtClean="0"/>
              <a:t>br</a:t>
            </a:r>
            <a:r>
              <a:rPr lang="en-US" altLang="zh-CN" dirty="0" smtClean="0"/>
              <a:t>&gt;";</a:t>
            </a:r>
          </a:p>
          <a:p>
            <a:r>
              <a:rPr lang="en-US" altLang="zh-CN" dirty="0" smtClean="0"/>
              <a:t>    //str1</a:t>
            </a:r>
            <a:r>
              <a:rPr lang="zh-CN" altLang="en-US" dirty="0" smtClean="0"/>
              <a:t>和</a:t>
            </a:r>
            <a:r>
              <a:rPr lang="en-US" altLang="zh-CN" dirty="0" smtClean="0"/>
              <a:t>str3</a:t>
            </a:r>
            <a:r>
              <a:rPr lang="zh-CN" altLang="en-US" dirty="0" smtClean="0"/>
              <a:t>的比较结果是</a:t>
            </a:r>
            <a:r>
              <a:rPr lang="en-US" altLang="zh-CN" dirty="0" smtClean="0"/>
              <a:t>0</a:t>
            </a:r>
          </a:p>
          <a:p>
            <a:r>
              <a:rPr lang="en-US" altLang="zh-CN" dirty="0" smtClean="0"/>
              <a:t>    echo "str1</a:t>
            </a:r>
            <a:r>
              <a:rPr lang="zh-CN" altLang="en-US" dirty="0" smtClean="0"/>
              <a:t>和</a:t>
            </a:r>
            <a:r>
              <a:rPr lang="en-US" altLang="zh-CN" dirty="0" smtClean="0"/>
              <a:t>str3</a:t>
            </a:r>
            <a:r>
              <a:rPr lang="zh-CN" altLang="en-US" dirty="0" smtClean="0"/>
              <a:t>的比较结果是</a:t>
            </a:r>
            <a:r>
              <a:rPr lang="en-US" altLang="zh-CN" dirty="0" smtClean="0"/>
              <a:t>".</a:t>
            </a:r>
            <a:r>
              <a:rPr lang="en-US" altLang="zh-CN" dirty="0" err="1" smtClean="0"/>
              <a:t>strcmp</a:t>
            </a:r>
            <a:r>
              <a:rPr lang="en-US" altLang="zh-CN" dirty="0" smtClean="0"/>
              <a:t>($str1,$str3)."&lt;</a:t>
            </a:r>
            <a:r>
              <a:rPr lang="en-US" altLang="zh-CN" dirty="0" err="1" smtClean="0"/>
              <a:t>br</a:t>
            </a:r>
            <a:r>
              <a:rPr lang="en-US" altLang="zh-CN" dirty="0" smtClean="0"/>
              <a:t>&gt;";</a:t>
            </a:r>
          </a:p>
          <a:p>
            <a:r>
              <a:rPr lang="en-US" altLang="zh-CN" dirty="0" smtClean="0"/>
              <a:t>?&gt;</a:t>
            </a:r>
            <a:endParaRPr lang="zh-CN" altLang="en-US" dirty="0"/>
          </a:p>
        </p:txBody>
      </p:sp>
      <p:pic>
        <p:nvPicPr>
          <p:cNvPr id="15" name="Picture 3"/>
          <p:cNvPicPr>
            <a:picLocks noChangeAspect="1" noChangeArrowheads="1"/>
          </p:cNvPicPr>
          <p:nvPr/>
        </p:nvPicPr>
        <p:blipFill>
          <a:blip r:embed="rId6" cstate="print"/>
          <a:srcRect/>
          <a:stretch>
            <a:fillRect/>
          </a:stretch>
        </p:blipFill>
        <p:spPr bwMode="auto">
          <a:xfrm>
            <a:off x="0" y="3429794"/>
            <a:ext cx="1591526" cy="558929"/>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
          <p:cNvSpPr txBox="1"/>
          <p:nvPr/>
        </p:nvSpPr>
        <p:spPr>
          <a:xfrm>
            <a:off x="9113048" y="304871"/>
            <a:ext cx="2757165" cy="606390"/>
          </a:xfrm>
          <a:prstGeom prst="rect">
            <a:avLst/>
          </a:prstGeom>
          <a:noFill/>
        </p:spPr>
        <p:txBody>
          <a:bodyPr wrap="none" lIns="0" tIns="0" rIns="0" bIns="54425" rtlCol="0">
            <a:spAutoFit/>
          </a:bodyPr>
          <a:lstStyle/>
          <a:p>
            <a:pPr defTabSz="-756">
              <a:lnSpc>
                <a:spcPts val="4285"/>
              </a:lnSpc>
            </a:pPr>
            <a:r>
              <a:rPr lang="zh-CN" altLang="en-US" sz="4300" dirty="0">
                <a:solidFill>
                  <a:srgbClr val="004D73"/>
                </a:solidFill>
                <a:latin typeface="黑体" pitchFamily="18" charset="0"/>
                <a:cs typeface="黑体" pitchFamily="18" charset="0"/>
              </a:rPr>
              <a:t>字符串函数</a:t>
            </a:r>
            <a:endParaRPr lang="en-US" altLang="zh-CN" sz="4300" dirty="0">
              <a:solidFill>
                <a:srgbClr val="004D73"/>
              </a:solidFill>
              <a:latin typeface="黑体" pitchFamily="18" charset="0"/>
              <a:cs typeface="黑体" pitchFamily="18" charset="0"/>
            </a:endParaRPr>
          </a:p>
        </p:txBody>
      </p:sp>
      <p:sp>
        <p:nvSpPr>
          <p:cNvPr id="10" name="TextBox 1"/>
          <p:cNvSpPr txBox="1"/>
          <p:nvPr/>
        </p:nvSpPr>
        <p:spPr>
          <a:xfrm>
            <a:off x="880420" y="1232186"/>
            <a:ext cx="2532745" cy="516621"/>
          </a:xfrm>
          <a:prstGeom prst="rect">
            <a:avLst/>
          </a:prstGeom>
          <a:noFill/>
        </p:spPr>
        <p:txBody>
          <a:bodyPr wrap="non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en-US" sz="3300" dirty="0">
                <a:solidFill>
                  <a:srgbClr val="000000"/>
                </a:solidFill>
                <a:latin typeface="黑体" pitchFamily="18" charset="0"/>
                <a:cs typeface="黑体" pitchFamily="18" charset="0"/>
              </a:rPr>
              <a:t>字符串函数</a:t>
            </a:r>
            <a:endParaRPr lang="en-US" altLang="zh-CN" sz="3300" dirty="0">
              <a:solidFill>
                <a:srgbClr val="000000"/>
              </a:solidFill>
              <a:latin typeface="黑体" pitchFamily="18" charset="0"/>
              <a:cs typeface="黑体" pitchFamily="18" charset="0"/>
            </a:endParaRPr>
          </a:p>
        </p:txBody>
      </p:sp>
      <p:sp>
        <p:nvSpPr>
          <p:cNvPr id="20" name="灯片编号占位符 19"/>
          <p:cNvSpPr>
            <a:spLocks noGrp="1"/>
          </p:cNvSpPr>
          <p:nvPr>
            <p:ph type="sldNum" sz="quarter" idx="12"/>
          </p:nvPr>
        </p:nvSpPr>
        <p:spPr/>
        <p:txBody>
          <a:bodyPr/>
          <a:lstStyle/>
          <a:p>
            <a:fld id="{B6F15528-21DE-4FAA-801E-634DDDAF4B2B}" type="slidenum">
              <a:rPr lang="en-US" smtClean="0"/>
              <a:pPr/>
              <a:t>29</a:t>
            </a:fld>
            <a:r>
              <a:rPr lang="en-US" dirty="0" smtClean="0"/>
              <a:t>/46</a:t>
            </a:r>
            <a:endParaRPr lang="en-US" dirty="0"/>
          </a:p>
        </p:txBody>
      </p:sp>
      <p:sp>
        <p:nvSpPr>
          <p:cNvPr id="14" name="TextBox 13"/>
          <p:cNvSpPr txBox="1"/>
          <p:nvPr/>
        </p:nvSpPr>
        <p:spPr>
          <a:xfrm>
            <a:off x="1320628" y="1829223"/>
            <a:ext cx="7415835" cy="433078"/>
          </a:xfrm>
          <a:prstGeom prst="rect">
            <a:avLst/>
          </a:prstGeom>
          <a:solidFill>
            <a:schemeClr val="accent1"/>
          </a:solidFill>
        </p:spPr>
        <p:txBody>
          <a:bodyPr wrap="square" lIns="108850" tIns="54425" rIns="108850" bIns="54425" rtlCol="0">
            <a:spAutoFit/>
          </a:bodyPr>
          <a:lstStyle/>
          <a:p>
            <a:pPr lvl="0"/>
            <a:r>
              <a:rPr lang="en-US" altLang="zh-CN" b="1" dirty="0" err="1" smtClean="0"/>
              <a:t>str_replace</a:t>
            </a:r>
            <a:r>
              <a:rPr lang="en-US" altLang="zh-CN" b="1" dirty="0" smtClean="0"/>
              <a:t>()</a:t>
            </a:r>
            <a:r>
              <a:rPr lang="zh-CN" altLang="zh-CN" b="1" dirty="0" smtClean="0"/>
              <a:t>对字符串中的某些字符进行替换操作</a:t>
            </a:r>
            <a:endParaRPr lang="zh-CN" altLang="en-US" b="1" dirty="0" smtClean="0"/>
          </a:p>
        </p:txBody>
      </p:sp>
      <p:pic>
        <p:nvPicPr>
          <p:cNvPr id="11" name="Picture 3"/>
          <p:cNvPicPr>
            <a:picLocks noChangeAspect="1" noChangeArrowheads="1"/>
          </p:cNvPicPr>
          <p:nvPr/>
        </p:nvPicPr>
        <p:blipFill>
          <a:blip r:embed="rId3" cstate="print"/>
          <a:srcRect/>
          <a:stretch>
            <a:fillRect/>
          </a:stretch>
        </p:blipFill>
        <p:spPr bwMode="auto">
          <a:xfrm>
            <a:off x="812694" y="2438965"/>
            <a:ext cx="1557664" cy="470009"/>
          </a:xfrm>
          <a:prstGeom prst="rect">
            <a:avLst/>
          </a:prstGeom>
          <a:noFill/>
        </p:spPr>
      </p:pic>
      <p:sp>
        <p:nvSpPr>
          <p:cNvPr id="12" name="TextBox 11"/>
          <p:cNvSpPr txBox="1"/>
          <p:nvPr/>
        </p:nvSpPr>
        <p:spPr>
          <a:xfrm>
            <a:off x="1320628" y="2972488"/>
            <a:ext cx="10565025" cy="433078"/>
          </a:xfrm>
          <a:prstGeom prst="rect">
            <a:avLst/>
          </a:prstGeom>
          <a:solidFill>
            <a:schemeClr val="accent1"/>
          </a:solidFill>
        </p:spPr>
        <p:txBody>
          <a:bodyPr wrap="square" lIns="108850" tIns="54425" rIns="108850" bIns="54425" rtlCol="0">
            <a:spAutoFit/>
          </a:bodyPr>
          <a:lstStyle/>
          <a:p>
            <a:pPr lvl="0"/>
            <a:r>
              <a:rPr lang="en-US" altLang="zh-CN" b="1" dirty="0" smtClean="0"/>
              <a:t>mixed </a:t>
            </a:r>
            <a:r>
              <a:rPr lang="en-US" altLang="zh-CN" b="1" dirty="0" err="1" smtClean="0"/>
              <a:t>str_replace</a:t>
            </a:r>
            <a:r>
              <a:rPr lang="en-US" altLang="zh-CN" b="1" dirty="0" smtClean="0"/>
              <a:t> ( mixed $search, mixed $replace, mixed $sub[, </a:t>
            </a:r>
            <a:r>
              <a:rPr lang="en-US" altLang="zh-CN" b="1" dirty="0" err="1" smtClean="0"/>
              <a:t>int</a:t>
            </a:r>
            <a:r>
              <a:rPr lang="en-US" altLang="zh-CN" b="1" dirty="0" smtClean="0"/>
              <a:t> &amp;$count] )</a:t>
            </a:r>
            <a:endParaRPr lang="zh-CN" altLang="zh-CN" b="1" dirty="0"/>
          </a:p>
        </p:txBody>
      </p:sp>
      <p:pic>
        <p:nvPicPr>
          <p:cNvPr id="17" name="Picture 3"/>
          <p:cNvPicPr>
            <a:picLocks noChangeAspect="1" noChangeArrowheads="1"/>
          </p:cNvPicPr>
          <p:nvPr/>
        </p:nvPicPr>
        <p:blipFill>
          <a:blip r:embed="rId4" cstate="print"/>
          <a:srcRect/>
          <a:stretch>
            <a:fillRect/>
          </a:stretch>
        </p:blipFill>
        <p:spPr bwMode="auto">
          <a:xfrm>
            <a:off x="3149190" y="6021194"/>
            <a:ext cx="5790446" cy="571632"/>
          </a:xfrm>
          <a:prstGeom prst="rect">
            <a:avLst/>
          </a:prstGeom>
          <a:noFill/>
        </p:spPr>
      </p:pic>
      <p:sp>
        <p:nvSpPr>
          <p:cNvPr id="18" name="TextBox 17"/>
          <p:cNvSpPr txBox="1"/>
          <p:nvPr/>
        </p:nvSpPr>
        <p:spPr>
          <a:xfrm>
            <a:off x="4266644" y="6097411"/>
            <a:ext cx="4165058" cy="433078"/>
          </a:xfrm>
          <a:prstGeom prst="rect">
            <a:avLst/>
          </a:prstGeom>
          <a:noFill/>
        </p:spPr>
        <p:txBody>
          <a:bodyPr wrap="square" lIns="108850" tIns="54425" rIns="108850" bIns="54425" rtlCol="0">
            <a:spAutoFit/>
          </a:bodyPr>
          <a:lstStyle/>
          <a:p>
            <a:r>
              <a:rPr lang="en-US" altLang="zh-CN" dirty="0" smtClean="0">
                <a:solidFill>
                  <a:srgbClr val="FFFFFF"/>
                </a:solidFill>
                <a:latin typeface="黑体" pitchFamily="18" charset="0"/>
                <a:cs typeface="黑体" pitchFamily="18" charset="0"/>
              </a:rPr>
              <a:t>演示示例22</a:t>
            </a:r>
            <a:r>
              <a:rPr lang="zh-CN" altLang="en-US" dirty="0" smtClean="0">
                <a:solidFill>
                  <a:srgbClr val="FFFFFF"/>
                </a:solidFill>
                <a:latin typeface="黑体" pitchFamily="18" charset="0"/>
                <a:cs typeface="黑体" pitchFamily="18" charset="0"/>
              </a:rPr>
              <a:t>：</a:t>
            </a:r>
            <a:r>
              <a:rPr lang="en-US" altLang="zh-CN" dirty="0" err="1" smtClean="0">
                <a:solidFill>
                  <a:srgbClr val="FFFFFF"/>
                </a:solidFill>
                <a:latin typeface="黑体" pitchFamily="18" charset="0"/>
                <a:cs typeface="黑体" pitchFamily="18" charset="0"/>
              </a:rPr>
              <a:t>str_replace</a:t>
            </a:r>
            <a:endParaRPr lang="zh-CN" altLang="en-US" dirty="0" smtClean="0">
              <a:solidFill>
                <a:srgbClr val="FFFFFF"/>
              </a:solidFill>
              <a:latin typeface="黑体" pitchFamily="18" charset="0"/>
              <a:cs typeface="黑体" pitchFamily="18" charset="0"/>
            </a:endParaRPr>
          </a:p>
        </p:txBody>
      </p:sp>
      <p:pic>
        <p:nvPicPr>
          <p:cNvPr id="19" name="Picture 3"/>
          <p:cNvPicPr>
            <a:picLocks noChangeAspect="1" noChangeArrowheads="1"/>
          </p:cNvPicPr>
          <p:nvPr/>
        </p:nvPicPr>
        <p:blipFill>
          <a:blip r:embed="rId5" cstate="print"/>
          <a:srcRect/>
          <a:stretch>
            <a:fillRect/>
          </a:stretch>
        </p:blipFill>
        <p:spPr bwMode="auto">
          <a:xfrm>
            <a:off x="1219041" y="3429794"/>
            <a:ext cx="10260264" cy="2448289"/>
          </a:xfrm>
          <a:prstGeom prst="rect">
            <a:avLst/>
          </a:prstGeom>
          <a:noFill/>
        </p:spPr>
      </p:pic>
      <p:sp>
        <p:nvSpPr>
          <p:cNvPr id="13" name="TextBox 12"/>
          <p:cNvSpPr txBox="1"/>
          <p:nvPr/>
        </p:nvSpPr>
        <p:spPr>
          <a:xfrm>
            <a:off x="1219042" y="3506012"/>
            <a:ext cx="9752330" cy="2372071"/>
          </a:xfrm>
          <a:prstGeom prst="rect">
            <a:avLst/>
          </a:prstGeom>
          <a:noFill/>
        </p:spPr>
        <p:txBody>
          <a:bodyPr wrap="square" lIns="108850" tIns="54425" rIns="108850" bIns="54425" rtlCol="0">
            <a:spAutoFit/>
          </a:bodyPr>
          <a:lstStyle/>
          <a:p>
            <a:pPr lvl="1"/>
            <a:r>
              <a:rPr lang="zh-CN" altLang="en-US" b="1" dirty="0" smtClean="0"/>
              <a:t>参数：</a:t>
            </a:r>
            <a:endParaRPr lang="en-US" altLang="zh-CN" b="1" dirty="0" smtClean="0"/>
          </a:p>
          <a:p>
            <a:pPr lvl="1"/>
            <a:r>
              <a:rPr lang="en-US" altLang="zh-CN" b="1" dirty="0" smtClean="0"/>
              <a:t>$search</a:t>
            </a:r>
            <a:r>
              <a:rPr lang="zh-CN" altLang="zh-CN" b="1" dirty="0" smtClean="0"/>
              <a:t>：</a:t>
            </a:r>
            <a:r>
              <a:rPr lang="zh-CN" altLang="zh-CN" dirty="0" smtClean="0"/>
              <a:t>表示查找的目标值。</a:t>
            </a:r>
            <a:endParaRPr lang="zh-CN" altLang="zh-CN" sz="2900" dirty="0"/>
          </a:p>
          <a:p>
            <a:pPr lvl="1"/>
            <a:r>
              <a:rPr lang="en-US" altLang="zh-CN" b="1" dirty="0" smtClean="0"/>
              <a:t>$replace</a:t>
            </a:r>
            <a:r>
              <a:rPr lang="zh-CN" altLang="zh-CN" b="1" dirty="0" smtClean="0"/>
              <a:t>：</a:t>
            </a:r>
            <a:r>
              <a:rPr lang="zh-CN" altLang="zh-CN" dirty="0" smtClean="0"/>
              <a:t>表示</a:t>
            </a:r>
            <a:r>
              <a:rPr lang="en-US" altLang="zh-CN" dirty="0" smtClean="0"/>
              <a:t>$search</a:t>
            </a:r>
            <a:r>
              <a:rPr lang="zh-CN" altLang="zh-CN" dirty="0" smtClean="0"/>
              <a:t>的替换值</a:t>
            </a:r>
            <a:endParaRPr lang="zh-CN" altLang="zh-CN" sz="2900" dirty="0"/>
          </a:p>
          <a:p>
            <a:pPr lvl="1"/>
            <a:r>
              <a:rPr lang="en-US" altLang="zh-CN" b="1" dirty="0" smtClean="0"/>
              <a:t>$sub</a:t>
            </a:r>
            <a:r>
              <a:rPr lang="zh-CN" altLang="zh-CN" b="1" dirty="0" smtClean="0"/>
              <a:t>：</a:t>
            </a:r>
            <a:r>
              <a:rPr lang="zh-CN" altLang="zh-CN" dirty="0" smtClean="0"/>
              <a:t>表示表示需要被操作的字符串</a:t>
            </a:r>
            <a:endParaRPr lang="zh-CN" altLang="zh-CN" sz="2900" dirty="0"/>
          </a:p>
          <a:p>
            <a:pPr lvl="1"/>
            <a:r>
              <a:rPr lang="en-US" altLang="zh-CN" b="1" dirty="0" smtClean="0"/>
              <a:t>$count</a:t>
            </a:r>
            <a:r>
              <a:rPr lang="zh-CN" altLang="zh-CN" b="1" dirty="0" smtClean="0"/>
              <a:t>：</a:t>
            </a:r>
            <a:r>
              <a:rPr lang="zh-CN" altLang="zh-CN" dirty="0" smtClean="0"/>
              <a:t>是一个可选参数，是用来统计</a:t>
            </a:r>
            <a:r>
              <a:rPr lang="en-US" altLang="zh-CN" dirty="0" smtClean="0"/>
              <a:t>$search</a:t>
            </a:r>
            <a:r>
              <a:rPr lang="zh-CN" altLang="zh-CN" dirty="0" smtClean="0"/>
              <a:t>参数被替换的次数，与其他参数不同的是，当完成</a:t>
            </a:r>
            <a:r>
              <a:rPr lang="en-US" altLang="zh-CN" dirty="0" err="1" smtClean="0"/>
              <a:t>str_replace</a:t>
            </a:r>
            <a:r>
              <a:rPr lang="en-US" altLang="zh-CN" dirty="0" smtClean="0"/>
              <a:t>()</a:t>
            </a:r>
            <a:r>
              <a:rPr lang="zh-CN" altLang="zh-CN" dirty="0" smtClean="0"/>
              <a:t>函数的调用后，该参数还可以在函数外部直接被调用</a:t>
            </a:r>
            <a:endParaRPr lang="zh-CN" altLang="zh-CN" sz="29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p:nvPr/>
        </p:nvSpPr>
        <p:spPr>
          <a:xfrm>
            <a:off x="812694" y="1219482"/>
            <a:ext cx="6051015" cy="516621"/>
          </a:xfrm>
          <a:prstGeom prst="rect">
            <a:avLst/>
          </a:prstGeom>
          <a:noFill/>
        </p:spPr>
        <p:txBody>
          <a:bodyPr wrap="none" lIns="0" tIns="0" rIns="0" bIns="54425" rtlCol="0">
            <a:spAutoFit/>
          </a:bodyPr>
          <a:lstStyle/>
          <a:p>
            <a:pPr marL="544251" indent="-544251" defTabSz="-756">
              <a:lnSpc>
                <a:spcPts val="3571"/>
              </a:lnSpc>
              <a:buFont typeface="Wingdings" pitchFamily="18" charset="0"/>
              <a:buChar char="u"/>
            </a:pPr>
            <a:r>
              <a:rPr lang="en-US" altLang="zh-CN" sz="3300" dirty="0">
                <a:solidFill>
                  <a:schemeClr val="tx2">
                    <a:lumMod val="40000"/>
                    <a:lumOff val="60000"/>
                  </a:schemeClr>
                </a:solidFill>
                <a:latin typeface="黑体" pitchFamily="18" charset="0"/>
                <a:cs typeface="黑体" pitchFamily="18" charset="0"/>
              </a:rPr>
              <a:t>  </a:t>
            </a:r>
            <a:r>
              <a:rPr lang="en-US" altLang="zh-CN" sz="3300" dirty="0">
                <a:solidFill>
                  <a:srgbClr val="000000"/>
                </a:solidFill>
                <a:latin typeface="黑体" pitchFamily="18" charset="0"/>
                <a:cs typeface="黑体" pitchFamily="18" charset="0"/>
              </a:rPr>
              <a:t>学完本次课程后，你能够：</a:t>
            </a:r>
          </a:p>
        </p:txBody>
      </p:sp>
      <p:sp>
        <p:nvSpPr>
          <p:cNvPr id="8" name="TextBox 1"/>
          <p:cNvSpPr txBox="1"/>
          <p:nvPr/>
        </p:nvSpPr>
        <p:spPr>
          <a:xfrm>
            <a:off x="609520" y="228653"/>
            <a:ext cx="11089890" cy="4515152"/>
          </a:xfrm>
          <a:prstGeom prst="rect">
            <a:avLst/>
          </a:prstGeom>
          <a:noFill/>
        </p:spPr>
        <p:txBody>
          <a:bodyPr wrap="square" lIns="0" tIns="0" rIns="0" bIns="54425" rtlCol="0">
            <a:spAutoFit/>
          </a:bodyPr>
          <a:lstStyle/>
          <a:p>
            <a:pPr defTabSz="-756">
              <a:lnSpc>
                <a:spcPts val="4285"/>
              </a:lnSpc>
              <a:tabLst>
                <a:tab pos="544251" algn="l"/>
                <a:tab pos="7725339" algn="l"/>
              </a:tabLst>
            </a:pPr>
            <a:r>
              <a:rPr lang="en-US" altLang="zh-CN" dirty="0" smtClean="0"/>
              <a:t>		</a:t>
            </a:r>
            <a:r>
              <a:rPr lang="en-US" altLang="zh-CN" sz="4300" dirty="0">
                <a:solidFill>
                  <a:srgbClr val="004D73"/>
                </a:solidFill>
                <a:latin typeface="黑体" pitchFamily="18" charset="0"/>
                <a:cs typeface="黑体" pitchFamily="18" charset="0"/>
              </a:rPr>
              <a:t>本</a:t>
            </a:r>
            <a:r>
              <a:rPr lang="zh-CN" altLang="en-US" sz="4300" dirty="0">
                <a:solidFill>
                  <a:srgbClr val="004D73"/>
                </a:solidFill>
                <a:latin typeface="黑体" pitchFamily="18" charset="0"/>
                <a:cs typeface="黑体" pitchFamily="18" charset="0"/>
              </a:rPr>
              <a:t>章目标</a:t>
            </a:r>
          </a:p>
          <a:p>
            <a:pPr>
              <a:lnSpc>
                <a:spcPts val="1190"/>
              </a:lnSpc>
            </a:pPr>
            <a:endParaRPr lang="en-US" altLang="zh-CN" dirty="0" smtClean="0"/>
          </a:p>
          <a:p>
            <a:pPr>
              <a:lnSpc>
                <a:spcPts val="1190"/>
              </a:lnSpc>
            </a:pPr>
            <a:endParaRPr lang="en-US" altLang="zh-CN" dirty="0" smtClean="0"/>
          </a:p>
          <a:p>
            <a:pPr>
              <a:lnSpc>
                <a:spcPts val="1190"/>
              </a:lnSpc>
            </a:pPr>
            <a:endParaRPr lang="en-US" altLang="zh-CN" dirty="0" smtClean="0"/>
          </a:p>
          <a:p>
            <a:pPr>
              <a:lnSpc>
                <a:spcPts val="1190"/>
              </a:lnSpc>
            </a:pPr>
            <a:endParaRPr lang="en-US" altLang="zh-CN" dirty="0" smtClean="0"/>
          </a:p>
          <a:p>
            <a:pPr>
              <a:lnSpc>
                <a:spcPts val="1190"/>
              </a:lnSpc>
            </a:pPr>
            <a:endParaRPr lang="en-US" altLang="zh-CN" dirty="0" smtClean="0"/>
          </a:p>
          <a:p>
            <a:pPr>
              <a:lnSpc>
                <a:spcPts val="1190"/>
              </a:lnSpc>
            </a:pPr>
            <a:endParaRPr lang="en-US" altLang="zh-CN" dirty="0" smtClean="0"/>
          </a:p>
          <a:p>
            <a:pPr>
              <a:lnSpc>
                <a:spcPts val="1190"/>
              </a:lnSpc>
            </a:pPr>
            <a:endParaRPr lang="en-US" altLang="zh-CN" b="1" dirty="0" smtClean="0"/>
          </a:p>
          <a:p>
            <a:pPr>
              <a:lnSpc>
                <a:spcPts val="1190"/>
              </a:lnSpc>
            </a:pPr>
            <a:endParaRPr lang="en-US" altLang="zh-CN" sz="3300" b="1" dirty="0">
              <a:solidFill>
                <a:srgbClr val="000000"/>
              </a:solidFill>
              <a:latin typeface="黑体" pitchFamily="18" charset="0"/>
              <a:cs typeface="黑体" pitchFamily="18" charset="0"/>
            </a:endParaRPr>
          </a:p>
          <a:p>
            <a:pPr defTabSz="-756">
              <a:lnSpc>
                <a:spcPct val="150000"/>
              </a:lnSpc>
              <a:tabLst>
                <a:tab pos="544251" algn="l"/>
                <a:tab pos="7725339" algn="l"/>
              </a:tabLst>
            </a:pPr>
            <a:r>
              <a:rPr lang="en-US" altLang="zh-CN" dirty="0" smtClean="0"/>
              <a:t>	</a:t>
            </a:r>
            <a:r>
              <a:rPr lang="en-US" altLang="zh-CN" sz="2900" dirty="0">
                <a:solidFill>
                  <a:srgbClr val="4BACC6"/>
                </a:solidFill>
                <a:latin typeface="Wingdings" pitchFamily="18" charset="0"/>
                <a:cs typeface="Wingdings" pitchFamily="18" charset="0"/>
              </a:rPr>
              <a:t> </a:t>
            </a:r>
            <a:r>
              <a:rPr lang="zh-CN" altLang="en-US" sz="2900" dirty="0"/>
              <a:t>掌握</a:t>
            </a:r>
            <a:r>
              <a:rPr lang="en-US" altLang="zh-CN" sz="2900" dirty="0"/>
              <a:t>PHP</a:t>
            </a:r>
            <a:r>
              <a:rPr lang="zh-CN" altLang="zh-CN" sz="2900" dirty="0"/>
              <a:t>自定义函数</a:t>
            </a:r>
            <a:endParaRPr lang="zh-CN" altLang="en-US" sz="2900" dirty="0">
              <a:solidFill>
                <a:srgbClr val="000000"/>
              </a:solidFill>
              <a:latin typeface="黑体" pitchFamily="18" charset="0"/>
              <a:cs typeface="Wingdings" pitchFamily="18" charset="0"/>
            </a:endParaRPr>
          </a:p>
          <a:p>
            <a:pPr defTabSz="-756">
              <a:lnSpc>
                <a:spcPct val="150000"/>
              </a:lnSpc>
              <a:tabLst>
                <a:tab pos="544251" algn="l"/>
                <a:tab pos="7725339" algn="l"/>
              </a:tabLst>
            </a:pPr>
            <a:r>
              <a:rPr lang="en-US" altLang="zh-CN" sz="2900" dirty="0"/>
              <a:t>	</a:t>
            </a:r>
            <a:r>
              <a:rPr lang="en-US" altLang="zh-CN" sz="2900" dirty="0">
                <a:solidFill>
                  <a:srgbClr val="4BACC6"/>
                </a:solidFill>
                <a:latin typeface="Wingdings" pitchFamily="18" charset="0"/>
                <a:cs typeface="Wingdings" pitchFamily="18" charset="0"/>
              </a:rPr>
              <a:t> </a:t>
            </a:r>
            <a:r>
              <a:rPr lang="zh-CN" altLang="en-US" sz="2900" dirty="0"/>
              <a:t>熟悉</a:t>
            </a:r>
            <a:r>
              <a:rPr lang="en-US" altLang="zh-CN" sz="2900" dirty="0"/>
              <a:t>PHP</a:t>
            </a:r>
            <a:r>
              <a:rPr lang="zh-CN" altLang="zh-CN" sz="2900" dirty="0"/>
              <a:t>内置函数</a:t>
            </a:r>
            <a:endParaRPr lang="zh-CN" altLang="en-US" sz="2900" dirty="0">
              <a:solidFill>
                <a:srgbClr val="000000"/>
              </a:solidFill>
              <a:latin typeface="黑体" pitchFamily="18" charset="0"/>
              <a:cs typeface="Wingdings" pitchFamily="18" charset="0"/>
            </a:endParaRPr>
          </a:p>
          <a:p>
            <a:pPr defTabSz="-756">
              <a:lnSpc>
                <a:spcPct val="150000"/>
              </a:lnSpc>
              <a:tabLst>
                <a:tab pos="544251" algn="l"/>
                <a:tab pos="7725339" algn="l"/>
              </a:tabLst>
            </a:pPr>
            <a:r>
              <a:rPr lang="en-US" altLang="zh-CN" sz="2900" dirty="0">
                <a:sym typeface="+mn-ea"/>
              </a:rPr>
              <a:t>	</a:t>
            </a:r>
            <a:r>
              <a:rPr lang="en-US" altLang="zh-CN" sz="2900" dirty="0">
                <a:solidFill>
                  <a:srgbClr val="4BACC6"/>
                </a:solidFill>
                <a:latin typeface="Wingdings" pitchFamily="18" charset="0"/>
                <a:cs typeface="Wingdings" pitchFamily="18" charset="0"/>
                <a:sym typeface="+mn-ea"/>
              </a:rPr>
              <a:t> </a:t>
            </a:r>
            <a:r>
              <a:rPr lang="zh-CN" altLang="en-US" sz="2900" dirty="0">
                <a:sym typeface="+mn-ea"/>
              </a:rPr>
              <a:t>掌握</a:t>
            </a:r>
            <a:r>
              <a:rPr lang="zh-CN" altLang="zh-CN" sz="2900" dirty="0"/>
              <a:t>常用的字符串函数</a:t>
            </a:r>
            <a:endParaRPr lang="en-US" altLang="zh-CN" sz="2900" dirty="0"/>
          </a:p>
          <a:p>
            <a:pPr defTabSz="-756">
              <a:lnSpc>
                <a:spcPct val="150000"/>
              </a:lnSpc>
              <a:tabLst>
                <a:tab pos="544251" algn="l"/>
                <a:tab pos="7725339" algn="l"/>
              </a:tabLst>
            </a:pPr>
            <a:r>
              <a:rPr lang="en-US" altLang="zh-CN" sz="2900" dirty="0">
                <a:solidFill>
                  <a:srgbClr val="000000"/>
                </a:solidFill>
                <a:latin typeface="黑体" pitchFamily="18" charset="0"/>
                <a:cs typeface="Wingdings" pitchFamily="18" charset="0"/>
              </a:rPr>
              <a:t>	</a:t>
            </a:r>
            <a:r>
              <a:rPr lang="en-US" altLang="zh-CN" sz="2900" dirty="0">
                <a:solidFill>
                  <a:srgbClr val="4BACC6"/>
                </a:solidFill>
                <a:latin typeface="Wingdings" pitchFamily="18" charset="0"/>
                <a:cs typeface="Wingdings" pitchFamily="18" charset="0"/>
                <a:sym typeface="+mn-ea"/>
              </a:rPr>
              <a:t> </a:t>
            </a:r>
            <a:r>
              <a:rPr lang="zh-CN" altLang="en-US" sz="2900" dirty="0">
                <a:sym typeface="+mn-ea"/>
              </a:rPr>
              <a:t>掌握</a:t>
            </a:r>
            <a:r>
              <a:rPr lang="zh-CN" altLang="zh-CN" sz="2900" dirty="0"/>
              <a:t>常用的数组函数</a:t>
            </a:r>
            <a:endParaRPr lang="zh-CN" altLang="en-US" sz="2900" dirty="0">
              <a:solidFill>
                <a:srgbClr val="000000"/>
              </a:solidFill>
              <a:latin typeface="黑体" pitchFamily="18" charset="0"/>
              <a:cs typeface="Wingdings" pitchFamily="18" charset="0"/>
            </a:endParaRPr>
          </a:p>
        </p:txBody>
      </p:sp>
      <p:pic>
        <p:nvPicPr>
          <p:cNvPr id="7" name="Picture 3"/>
          <p:cNvPicPr>
            <a:picLocks noChangeAspect="1" noChangeArrowheads="1"/>
          </p:cNvPicPr>
          <p:nvPr/>
        </p:nvPicPr>
        <p:blipFill>
          <a:blip r:embed="rId2" cstate="print"/>
          <a:srcRect/>
          <a:stretch>
            <a:fillRect/>
          </a:stretch>
        </p:blipFill>
        <p:spPr bwMode="auto">
          <a:xfrm>
            <a:off x="5993620" y="3201194"/>
            <a:ext cx="982005" cy="749474"/>
          </a:xfrm>
          <a:prstGeom prst="rect">
            <a:avLst/>
          </a:prstGeom>
          <a:noFill/>
        </p:spPr>
      </p:pic>
      <p:pic>
        <p:nvPicPr>
          <p:cNvPr id="9" name="Picture 3"/>
          <p:cNvPicPr>
            <a:picLocks noChangeAspect="1" noChangeArrowheads="1"/>
          </p:cNvPicPr>
          <p:nvPr/>
        </p:nvPicPr>
        <p:blipFill>
          <a:blip r:embed="rId2" cstate="print"/>
          <a:srcRect/>
          <a:stretch>
            <a:fillRect/>
          </a:stretch>
        </p:blipFill>
        <p:spPr bwMode="auto">
          <a:xfrm>
            <a:off x="5714206" y="3886994"/>
            <a:ext cx="982005" cy="749474"/>
          </a:xfrm>
          <a:prstGeom prst="rect">
            <a:avLst/>
          </a:prstGeom>
          <a:noFill/>
        </p:spPr>
      </p:pic>
      <p:pic>
        <p:nvPicPr>
          <p:cNvPr id="10" name="Picture 3"/>
          <p:cNvPicPr>
            <a:picLocks noChangeAspect="1" noChangeArrowheads="1"/>
          </p:cNvPicPr>
          <p:nvPr/>
        </p:nvPicPr>
        <p:blipFill>
          <a:blip r:embed="rId2" cstate="print"/>
          <a:srcRect/>
          <a:stretch>
            <a:fillRect/>
          </a:stretch>
        </p:blipFill>
        <p:spPr bwMode="auto">
          <a:xfrm>
            <a:off x="5688860" y="1981994"/>
            <a:ext cx="982005" cy="749474"/>
          </a:xfrm>
          <a:prstGeom prst="rect">
            <a:avLst/>
          </a:prstGeom>
          <a:noFill/>
        </p:spPr>
      </p:pic>
      <p:sp>
        <p:nvSpPr>
          <p:cNvPr id="12" name="灯片编号占位符 7"/>
          <p:cNvSpPr>
            <a:spLocks noGrp="1"/>
          </p:cNvSpPr>
          <p:nvPr>
            <p:ph type="sldNum" sz="quarter" idx="12"/>
          </p:nvPr>
        </p:nvSpPr>
        <p:spPr>
          <a:xfrm>
            <a:off x="9292202" y="6494379"/>
            <a:ext cx="2844430" cy="365210"/>
          </a:xfrm>
        </p:spPr>
        <p:txBody>
          <a:bodyPr/>
          <a:lstStyle/>
          <a:p>
            <a:fld id="{B6F15528-21DE-4FAA-801E-634DDDAF4B2B}" type="slidenum">
              <a:rPr lang="en-US" smtClean="0"/>
              <a:pPr/>
              <a:t>3</a:t>
            </a:fld>
            <a:r>
              <a:rPr lang="en-US" dirty="0" smtClean="0"/>
              <a:t>/46</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
          <p:cNvSpPr txBox="1"/>
          <p:nvPr/>
        </p:nvSpPr>
        <p:spPr>
          <a:xfrm>
            <a:off x="9113048" y="304871"/>
            <a:ext cx="2757165" cy="606390"/>
          </a:xfrm>
          <a:prstGeom prst="rect">
            <a:avLst/>
          </a:prstGeom>
          <a:noFill/>
        </p:spPr>
        <p:txBody>
          <a:bodyPr wrap="none" lIns="0" tIns="0" rIns="0" bIns="54425" rtlCol="0">
            <a:spAutoFit/>
          </a:bodyPr>
          <a:lstStyle/>
          <a:p>
            <a:pPr defTabSz="-756">
              <a:lnSpc>
                <a:spcPts val="4285"/>
              </a:lnSpc>
            </a:pPr>
            <a:r>
              <a:rPr lang="zh-CN" altLang="en-US" sz="4300" dirty="0">
                <a:solidFill>
                  <a:srgbClr val="004D73"/>
                </a:solidFill>
                <a:latin typeface="黑体" pitchFamily="18" charset="0"/>
                <a:cs typeface="黑体" pitchFamily="18" charset="0"/>
              </a:rPr>
              <a:t>字符串函数</a:t>
            </a:r>
            <a:endParaRPr lang="en-US" altLang="zh-CN" sz="4300" dirty="0">
              <a:solidFill>
                <a:srgbClr val="004D73"/>
              </a:solidFill>
              <a:latin typeface="黑体" pitchFamily="18" charset="0"/>
              <a:cs typeface="黑体" pitchFamily="18" charset="0"/>
            </a:endParaRPr>
          </a:p>
        </p:txBody>
      </p:sp>
      <p:sp>
        <p:nvSpPr>
          <p:cNvPr id="10" name="TextBox 1"/>
          <p:cNvSpPr txBox="1"/>
          <p:nvPr/>
        </p:nvSpPr>
        <p:spPr>
          <a:xfrm>
            <a:off x="880420" y="1232186"/>
            <a:ext cx="2532745" cy="516621"/>
          </a:xfrm>
          <a:prstGeom prst="rect">
            <a:avLst/>
          </a:prstGeom>
          <a:noFill/>
        </p:spPr>
        <p:txBody>
          <a:bodyPr wrap="non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en-US" sz="3300" dirty="0">
                <a:solidFill>
                  <a:srgbClr val="000000"/>
                </a:solidFill>
                <a:latin typeface="黑体" pitchFamily="18" charset="0"/>
                <a:cs typeface="黑体" pitchFamily="18" charset="0"/>
              </a:rPr>
              <a:t>字符串函数</a:t>
            </a:r>
            <a:endParaRPr lang="en-US" altLang="zh-CN" sz="3300" dirty="0">
              <a:solidFill>
                <a:srgbClr val="000000"/>
              </a:solidFill>
              <a:latin typeface="黑体" pitchFamily="18" charset="0"/>
              <a:cs typeface="黑体" pitchFamily="18" charset="0"/>
            </a:endParaRPr>
          </a:p>
        </p:txBody>
      </p:sp>
      <p:sp>
        <p:nvSpPr>
          <p:cNvPr id="20" name="灯片编号占位符 19"/>
          <p:cNvSpPr>
            <a:spLocks noGrp="1"/>
          </p:cNvSpPr>
          <p:nvPr>
            <p:ph type="sldNum" sz="quarter" idx="12"/>
          </p:nvPr>
        </p:nvSpPr>
        <p:spPr/>
        <p:txBody>
          <a:bodyPr/>
          <a:lstStyle/>
          <a:p>
            <a:fld id="{B6F15528-21DE-4FAA-801E-634DDDAF4B2B}" type="slidenum">
              <a:rPr lang="en-US" smtClean="0"/>
              <a:pPr/>
              <a:t>30</a:t>
            </a:fld>
            <a:r>
              <a:rPr lang="en-US" dirty="0" smtClean="0"/>
              <a:t>/46</a:t>
            </a:r>
            <a:endParaRPr lang="en-US" dirty="0"/>
          </a:p>
        </p:txBody>
      </p:sp>
      <p:sp>
        <p:nvSpPr>
          <p:cNvPr id="14" name="TextBox 13"/>
          <p:cNvSpPr txBox="1"/>
          <p:nvPr/>
        </p:nvSpPr>
        <p:spPr>
          <a:xfrm>
            <a:off x="1320628" y="1829223"/>
            <a:ext cx="7415835" cy="433078"/>
          </a:xfrm>
          <a:prstGeom prst="rect">
            <a:avLst/>
          </a:prstGeom>
          <a:solidFill>
            <a:schemeClr val="accent1"/>
          </a:solidFill>
        </p:spPr>
        <p:txBody>
          <a:bodyPr wrap="square" lIns="108850" tIns="54425" rIns="108850" bIns="54425" rtlCol="0">
            <a:spAutoFit/>
          </a:bodyPr>
          <a:lstStyle/>
          <a:p>
            <a:pPr lvl="0"/>
            <a:r>
              <a:rPr lang="en-US" altLang="zh-CN" b="1" dirty="0" err="1" smtClean="0"/>
              <a:t>strlen</a:t>
            </a:r>
            <a:r>
              <a:rPr lang="en-US" altLang="zh-CN" b="1" dirty="0" smtClean="0"/>
              <a:t>()</a:t>
            </a:r>
            <a:r>
              <a:rPr lang="zh-CN" altLang="zh-CN" b="1" dirty="0" smtClean="0"/>
              <a:t>获取字符串的长度</a:t>
            </a:r>
            <a:endParaRPr lang="zh-CN" altLang="en-US" b="1" dirty="0" smtClean="0"/>
          </a:p>
        </p:txBody>
      </p:sp>
      <p:pic>
        <p:nvPicPr>
          <p:cNvPr id="11" name="Picture 3"/>
          <p:cNvPicPr>
            <a:picLocks noChangeAspect="1" noChangeArrowheads="1"/>
          </p:cNvPicPr>
          <p:nvPr/>
        </p:nvPicPr>
        <p:blipFill>
          <a:blip r:embed="rId3" cstate="print"/>
          <a:srcRect/>
          <a:stretch>
            <a:fillRect/>
          </a:stretch>
        </p:blipFill>
        <p:spPr bwMode="auto">
          <a:xfrm>
            <a:off x="812694" y="2438965"/>
            <a:ext cx="1557664" cy="470009"/>
          </a:xfrm>
          <a:prstGeom prst="rect">
            <a:avLst/>
          </a:prstGeom>
          <a:noFill/>
        </p:spPr>
      </p:pic>
      <p:sp>
        <p:nvSpPr>
          <p:cNvPr id="12" name="TextBox 11"/>
          <p:cNvSpPr txBox="1"/>
          <p:nvPr/>
        </p:nvSpPr>
        <p:spPr>
          <a:xfrm>
            <a:off x="1320628" y="2972488"/>
            <a:ext cx="5079339" cy="433078"/>
          </a:xfrm>
          <a:prstGeom prst="rect">
            <a:avLst/>
          </a:prstGeom>
          <a:solidFill>
            <a:schemeClr val="accent1"/>
          </a:solidFill>
        </p:spPr>
        <p:txBody>
          <a:bodyPr wrap="square" lIns="108850" tIns="54425" rIns="108850" bIns="54425" rtlCol="0">
            <a:spAutoFit/>
          </a:bodyPr>
          <a:lstStyle/>
          <a:p>
            <a:pPr lvl="0"/>
            <a:r>
              <a:rPr lang="en-US" altLang="zh-CN" b="1" dirty="0" err="1" smtClean="0"/>
              <a:t>int</a:t>
            </a:r>
            <a:r>
              <a:rPr lang="en-US" altLang="zh-CN" b="1" dirty="0" smtClean="0"/>
              <a:t> </a:t>
            </a:r>
            <a:r>
              <a:rPr lang="en-US" altLang="zh-CN" b="1" dirty="0" err="1" smtClean="0"/>
              <a:t>strlen</a:t>
            </a:r>
            <a:r>
              <a:rPr lang="en-US" altLang="zh-CN" b="1" dirty="0" smtClean="0"/>
              <a:t> ( string $</a:t>
            </a:r>
            <a:r>
              <a:rPr lang="en-US" altLang="zh-CN" b="1" dirty="0" err="1" smtClean="0"/>
              <a:t>str</a:t>
            </a:r>
            <a:r>
              <a:rPr lang="en-US" altLang="zh-CN" b="1" dirty="0" smtClean="0"/>
              <a:t> )</a:t>
            </a:r>
            <a:endParaRPr lang="zh-CN" altLang="zh-CN" b="1" dirty="0"/>
          </a:p>
        </p:txBody>
      </p:sp>
      <p:pic>
        <p:nvPicPr>
          <p:cNvPr id="17" name="Picture 3"/>
          <p:cNvPicPr>
            <a:picLocks noChangeAspect="1" noChangeArrowheads="1"/>
          </p:cNvPicPr>
          <p:nvPr/>
        </p:nvPicPr>
        <p:blipFill>
          <a:blip r:embed="rId4" cstate="print"/>
          <a:srcRect/>
          <a:stretch>
            <a:fillRect/>
          </a:stretch>
        </p:blipFill>
        <p:spPr bwMode="auto">
          <a:xfrm>
            <a:off x="3149190" y="6021194"/>
            <a:ext cx="5790446" cy="571632"/>
          </a:xfrm>
          <a:prstGeom prst="rect">
            <a:avLst/>
          </a:prstGeom>
          <a:noFill/>
        </p:spPr>
      </p:pic>
      <p:sp>
        <p:nvSpPr>
          <p:cNvPr id="18" name="TextBox 17"/>
          <p:cNvSpPr txBox="1"/>
          <p:nvPr/>
        </p:nvSpPr>
        <p:spPr>
          <a:xfrm>
            <a:off x="4266644" y="6097411"/>
            <a:ext cx="4165058" cy="433078"/>
          </a:xfrm>
          <a:prstGeom prst="rect">
            <a:avLst/>
          </a:prstGeom>
          <a:noFill/>
        </p:spPr>
        <p:txBody>
          <a:bodyPr wrap="square" lIns="108850" tIns="54425" rIns="108850" bIns="54425" rtlCol="0">
            <a:spAutoFit/>
          </a:bodyPr>
          <a:lstStyle/>
          <a:p>
            <a:r>
              <a:rPr lang="en-US" altLang="zh-CN" dirty="0" smtClean="0">
                <a:solidFill>
                  <a:srgbClr val="FFFFFF"/>
                </a:solidFill>
                <a:latin typeface="黑体" pitchFamily="18" charset="0"/>
                <a:cs typeface="黑体" pitchFamily="18" charset="0"/>
              </a:rPr>
              <a:t>演示示例23</a:t>
            </a:r>
            <a:r>
              <a:rPr lang="zh-CN" altLang="en-US" dirty="0" smtClean="0">
                <a:solidFill>
                  <a:srgbClr val="FFFFFF"/>
                </a:solidFill>
                <a:latin typeface="黑体" pitchFamily="18" charset="0"/>
                <a:cs typeface="黑体" pitchFamily="18" charset="0"/>
              </a:rPr>
              <a:t>：</a:t>
            </a:r>
            <a:r>
              <a:rPr lang="en-US" altLang="zh-CN" dirty="0" err="1" smtClean="0">
                <a:solidFill>
                  <a:srgbClr val="FFFFFF"/>
                </a:solidFill>
                <a:latin typeface="黑体" pitchFamily="18" charset="0"/>
                <a:cs typeface="黑体" pitchFamily="18" charset="0"/>
              </a:rPr>
              <a:t>strlen</a:t>
            </a:r>
            <a:endParaRPr lang="zh-CN" altLang="en-US" dirty="0" smtClean="0">
              <a:solidFill>
                <a:srgbClr val="FFFFFF"/>
              </a:solidFill>
              <a:latin typeface="黑体" pitchFamily="18" charset="0"/>
              <a:cs typeface="黑体" pitchFamily="18" charset="0"/>
            </a:endParaRPr>
          </a:p>
        </p:txBody>
      </p:sp>
      <p:pic>
        <p:nvPicPr>
          <p:cNvPr id="19" name="Picture 3"/>
          <p:cNvPicPr>
            <a:picLocks noChangeAspect="1" noChangeArrowheads="1"/>
          </p:cNvPicPr>
          <p:nvPr/>
        </p:nvPicPr>
        <p:blipFill>
          <a:blip r:embed="rId5" cstate="print"/>
          <a:srcRect/>
          <a:stretch>
            <a:fillRect/>
          </a:stretch>
        </p:blipFill>
        <p:spPr bwMode="auto">
          <a:xfrm>
            <a:off x="1219041" y="3429794"/>
            <a:ext cx="10260264" cy="2286529"/>
          </a:xfrm>
          <a:prstGeom prst="rect">
            <a:avLst/>
          </a:prstGeom>
          <a:noFill/>
        </p:spPr>
      </p:pic>
      <p:sp>
        <p:nvSpPr>
          <p:cNvPr id="13" name="TextBox 12"/>
          <p:cNvSpPr txBox="1"/>
          <p:nvPr/>
        </p:nvSpPr>
        <p:spPr>
          <a:xfrm>
            <a:off x="1219042" y="3506011"/>
            <a:ext cx="9752330" cy="2695236"/>
          </a:xfrm>
          <a:prstGeom prst="rect">
            <a:avLst/>
          </a:prstGeom>
          <a:noFill/>
        </p:spPr>
        <p:txBody>
          <a:bodyPr wrap="square" lIns="108850" tIns="54425" rIns="108850" bIns="54425" rtlCol="0">
            <a:spAutoFit/>
          </a:bodyPr>
          <a:lstStyle/>
          <a:p>
            <a:pPr lvl="1"/>
            <a:r>
              <a:rPr lang="en-US" altLang="zh-CN" b="1" dirty="0" smtClean="0"/>
              <a:t>&lt;?</a:t>
            </a:r>
            <a:r>
              <a:rPr lang="en-US" altLang="zh-CN" b="1" dirty="0" err="1" smtClean="0"/>
              <a:t>php</a:t>
            </a:r>
            <a:endParaRPr lang="en-US" altLang="zh-CN" b="1" dirty="0" smtClean="0"/>
          </a:p>
          <a:p>
            <a:pPr lvl="1"/>
            <a:r>
              <a:rPr lang="en-US" altLang="zh-CN" b="1" dirty="0" smtClean="0"/>
              <a:t>    $str1 = "</a:t>
            </a:r>
            <a:r>
              <a:rPr lang="en-US" altLang="zh-CN" b="1" dirty="0" err="1" smtClean="0"/>
              <a:t>abcd</a:t>
            </a:r>
            <a:r>
              <a:rPr lang="en-US" altLang="zh-CN" b="1" dirty="0" smtClean="0"/>
              <a:t>";</a:t>
            </a:r>
          </a:p>
          <a:p>
            <a:pPr lvl="1"/>
            <a:r>
              <a:rPr lang="en-US" altLang="zh-CN" b="1" dirty="0" smtClean="0"/>
              <a:t>    $str2 = "</a:t>
            </a:r>
            <a:r>
              <a:rPr lang="zh-CN" altLang="en-US" b="1" dirty="0" smtClean="0"/>
              <a:t>中文字符串</a:t>
            </a:r>
            <a:r>
              <a:rPr lang="en-US" altLang="zh-CN" b="1" dirty="0" smtClean="0"/>
              <a:t>";</a:t>
            </a:r>
          </a:p>
          <a:p>
            <a:pPr lvl="1"/>
            <a:r>
              <a:rPr lang="en-US" altLang="zh-CN" b="1" dirty="0" smtClean="0"/>
              <a:t>    $str3 = "</a:t>
            </a:r>
            <a:r>
              <a:rPr lang="zh-CN" altLang="en-US" b="1" dirty="0" smtClean="0"/>
              <a:t>空 格</a:t>
            </a:r>
            <a:r>
              <a:rPr lang="en-US" altLang="zh-CN" b="1" dirty="0" smtClean="0"/>
              <a:t>";</a:t>
            </a:r>
          </a:p>
          <a:p>
            <a:pPr lvl="1"/>
            <a:r>
              <a:rPr lang="en-US" altLang="zh-CN" b="1" dirty="0" smtClean="0"/>
              <a:t>    echo "str1</a:t>
            </a:r>
            <a:r>
              <a:rPr lang="zh-CN" altLang="en-US" b="1" dirty="0" smtClean="0"/>
              <a:t>的长度为</a:t>
            </a:r>
            <a:r>
              <a:rPr lang="en-US" altLang="zh-CN" b="1" dirty="0" smtClean="0"/>
              <a:t>".</a:t>
            </a:r>
            <a:r>
              <a:rPr lang="en-US" altLang="zh-CN" b="1" dirty="0" err="1" smtClean="0"/>
              <a:t>strlen</a:t>
            </a:r>
            <a:r>
              <a:rPr lang="en-US" altLang="zh-CN" b="1" dirty="0" smtClean="0"/>
              <a:t>($str1)."&lt;</a:t>
            </a:r>
            <a:r>
              <a:rPr lang="en-US" altLang="zh-CN" b="1" dirty="0" err="1" smtClean="0"/>
              <a:t>br</a:t>
            </a:r>
            <a:r>
              <a:rPr lang="en-US" altLang="zh-CN" b="1" dirty="0" smtClean="0"/>
              <a:t>&gt;";</a:t>
            </a:r>
          </a:p>
          <a:p>
            <a:pPr lvl="1"/>
            <a:r>
              <a:rPr lang="en-US" altLang="zh-CN" b="1" dirty="0" smtClean="0"/>
              <a:t>    echo "str2</a:t>
            </a:r>
            <a:r>
              <a:rPr lang="zh-CN" altLang="en-US" b="1" dirty="0" smtClean="0"/>
              <a:t>的长度为</a:t>
            </a:r>
            <a:r>
              <a:rPr lang="en-US" altLang="zh-CN" b="1" dirty="0" smtClean="0"/>
              <a:t>".</a:t>
            </a:r>
            <a:r>
              <a:rPr lang="en-US" altLang="zh-CN" b="1" dirty="0" err="1" smtClean="0"/>
              <a:t>strlen</a:t>
            </a:r>
            <a:r>
              <a:rPr lang="en-US" altLang="zh-CN" b="1" dirty="0" smtClean="0"/>
              <a:t>($str2)."&lt;</a:t>
            </a:r>
            <a:r>
              <a:rPr lang="en-US" altLang="zh-CN" b="1" dirty="0" err="1" smtClean="0"/>
              <a:t>br</a:t>
            </a:r>
            <a:r>
              <a:rPr lang="en-US" altLang="zh-CN" b="1" dirty="0" smtClean="0"/>
              <a:t>&gt;";</a:t>
            </a:r>
          </a:p>
          <a:p>
            <a:pPr lvl="1"/>
            <a:r>
              <a:rPr lang="en-US" altLang="zh-CN" b="1" dirty="0" smtClean="0"/>
              <a:t>    echo "str3</a:t>
            </a:r>
            <a:r>
              <a:rPr lang="zh-CN" altLang="en-US" b="1" dirty="0" smtClean="0"/>
              <a:t>的长度为</a:t>
            </a:r>
            <a:r>
              <a:rPr lang="en-US" altLang="zh-CN" b="1" dirty="0" smtClean="0"/>
              <a:t>".</a:t>
            </a:r>
            <a:r>
              <a:rPr lang="en-US" altLang="zh-CN" b="1" dirty="0" err="1" smtClean="0"/>
              <a:t>strlen</a:t>
            </a:r>
            <a:r>
              <a:rPr lang="en-US" altLang="zh-CN" b="1" dirty="0" smtClean="0"/>
              <a:t>($str3)."&lt;</a:t>
            </a:r>
            <a:r>
              <a:rPr lang="en-US" altLang="zh-CN" b="1" dirty="0" err="1" smtClean="0"/>
              <a:t>br</a:t>
            </a:r>
            <a:r>
              <a:rPr lang="en-US" altLang="zh-CN" b="1" dirty="0" smtClean="0"/>
              <a:t>&gt;";</a:t>
            </a:r>
          </a:p>
          <a:p>
            <a:pPr lvl="1"/>
            <a:r>
              <a:rPr lang="en-US" altLang="zh-CN" b="1" dirty="0" smtClean="0"/>
              <a:t>?&gt;</a:t>
            </a:r>
            <a:endParaRPr lang="zh-CN" altLang="zh-CN" sz="29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
          <p:cNvSpPr txBox="1"/>
          <p:nvPr/>
        </p:nvSpPr>
        <p:spPr>
          <a:xfrm>
            <a:off x="9113048" y="304871"/>
            <a:ext cx="2757165" cy="606390"/>
          </a:xfrm>
          <a:prstGeom prst="rect">
            <a:avLst/>
          </a:prstGeom>
          <a:noFill/>
        </p:spPr>
        <p:txBody>
          <a:bodyPr wrap="none" lIns="0" tIns="0" rIns="0" bIns="54425" rtlCol="0">
            <a:spAutoFit/>
          </a:bodyPr>
          <a:lstStyle/>
          <a:p>
            <a:pPr defTabSz="-756">
              <a:lnSpc>
                <a:spcPts val="4285"/>
              </a:lnSpc>
            </a:pPr>
            <a:r>
              <a:rPr lang="zh-CN" altLang="en-US" sz="4300" dirty="0">
                <a:solidFill>
                  <a:srgbClr val="004D73"/>
                </a:solidFill>
                <a:latin typeface="黑体" pitchFamily="18" charset="0"/>
                <a:cs typeface="黑体" pitchFamily="18" charset="0"/>
              </a:rPr>
              <a:t>字符串函数</a:t>
            </a:r>
            <a:endParaRPr lang="en-US" altLang="zh-CN" sz="4300" dirty="0">
              <a:solidFill>
                <a:srgbClr val="004D73"/>
              </a:solidFill>
              <a:latin typeface="黑体" pitchFamily="18" charset="0"/>
              <a:cs typeface="黑体" pitchFamily="18" charset="0"/>
            </a:endParaRPr>
          </a:p>
        </p:txBody>
      </p:sp>
      <p:sp>
        <p:nvSpPr>
          <p:cNvPr id="10" name="TextBox 1"/>
          <p:cNvSpPr txBox="1"/>
          <p:nvPr/>
        </p:nvSpPr>
        <p:spPr>
          <a:xfrm>
            <a:off x="880420" y="1232186"/>
            <a:ext cx="2532745" cy="516621"/>
          </a:xfrm>
          <a:prstGeom prst="rect">
            <a:avLst/>
          </a:prstGeom>
          <a:noFill/>
        </p:spPr>
        <p:txBody>
          <a:bodyPr wrap="non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en-US" sz="3300" dirty="0">
                <a:solidFill>
                  <a:srgbClr val="000000"/>
                </a:solidFill>
                <a:latin typeface="黑体" pitchFamily="18" charset="0"/>
                <a:cs typeface="黑体" pitchFamily="18" charset="0"/>
              </a:rPr>
              <a:t>字符串函数</a:t>
            </a:r>
            <a:endParaRPr lang="en-US" altLang="zh-CN" sz="3300" dirty="0">
              <a:solidFill>
                <a:srgbClr val="000000"/>
              </a:solidFill>
              <a:latin typeface="黑体" pitchFamily="18" charset="0"/>
              <a:cs typeface="黑体" pitchFamily="18" charset="0"/>
            </a:endParaRPr>
          </a:p>
        </p:txBody>
      </p:sp>
      <p:sp>
        <p:nvSpPr>
          <p:cNvPr id="20" name="灯片编号占位符 19"/>
          <p:cNvSpPr>
            <a:spLocks noGrp="1"/>
          </p:cNvSpPr>
          <p:nvPr>
            <p:ph type="sldNum" sz="quarter" idx="12"/>
          </p:nvPr>
        </p:nvSpPr>
        <p:spPr/>
        <p:txBody>
          <a:bodyPr/>
          <a:lstStyle/>
          <a:p>
            <a:fld id="{B6F15528-21DE-4FAA-801E-634DDDAF4B2B}" type="slidenum">
              <a:rPr lang="en-US" smtClean="0"/>
              <a:pPr/>
              <a:t>31</a:t>
            </a:fld>
            <a:r>
              <a:rPr lang="en-US" dirty="0" smtClean="0"/>
              <a:t>/46</a:t>
            </a:r>
            <a:endParaRPr lang="en-US" dirty="0"/>
          </a:p>
        </p:txBody>
      </p:sp>
      <p:sp>
        <p:nvSpPr>
          <p:cNvPr id="14" name="TextBox 13"/>
          <p:cNvSpPr txBox="1"/>
          <p:nvPr/>
        </p:nvSpPr>
        <p:spPr>
          <a:xfrm>
            <a:off x="1320628" y="1829223"/>
            <a:ext cx="7415835" cy="433078"/>
          </a:xfrm>
          <a:prstGeom prst="rect">
            <a:avLst/>
          </a:prstGeom>
          <a:solidFill>
            <a:schemeClr val="accent1"/>
          </a:solidFill>
        </p:spPr>
        <p:txBody>
          <a:bodyPr wrap="square" lIns="108850" tIns="54425" rIns="108850" bIns="54425" rtlCol="0">
            <a:spAutoFit/>
          </a:bodyPr>
          <a:lstStyle/>
          <a:p>
            <a:pPr lvl="0"/>
            <a:r>
              <a:rPr lang="en-US" altLang="zh-CN" b="1" dirty="0" err="1" smtClean="0"/>
              <a:t>substr</a:t>
            </a:r>
            <a:r>
              <a:rPr lang="en-US" altLang="zh-CN" b="1" dirty="0" smtClean="0"/>
              <a:t>()</a:t>
            </a:r>
            <a:r>
              <a:rPr lang="zh-CN" altLang="zh-CN" b="1" dirty="0" smtClean="0"/>
              <a:t>对字符串中的某些字符进行截取</a:t>
            </a:r>
            <a:endParaRPr lang="zh-CN" altLang="zh-CN" b="1" dirty="0"/>
          </a:p>
        </p:txBody>
      </p:sp>
      <p:pic>
        <p:nvPicPr>
          <p:cNvPr id="11" name="Picture 3"/>
          <p:cNvPicPr>
            <a:picLocks noChangeAspect="1" noChangeArrowheads="1"/>
          </p:cNvPicPr>
          <p:nvPr/>
        </p:nvPicPr>
        <p:blipFill>
          <a:blip r:embed="rId3" cstate="print"/>
          <a:srcRect/>
          <a:stretch>
            <a:fillRect/>
          </a:stretch>
        </p:blipFill>
        <p:spPr bwMode="auto">
          <a:xfrm>
            <a:off x="812694" y="2438965"/>
            <a:ext cx="1557664" cy="470009"/>
          </a:xfrm>
          <a:prstGeom prst="rect">
            <a:avLst/>
          </a:prstGeom>
          <a:noFill/>
        </p:spPr>
      </p:pic>
      <p:sp>
        <p:nvSpPr>
          <p:cNvPr id="12" name="TextBox 11"/>
          <p:cNvSpPr txBox="1"/>
          <p:nvPr/>
        </p:nvSpPr>
        <p:spPr>
          <a:xfrm>
            <a:off x="1320628" y="2972488"/>
            <a:ext cx="7619008" cy="433078"/>
          </a:xfrm>
          <a:prstGeom prst="rect">
            <a:avLst/>
          </a:prstGeom>
          <a:solidFill>
            <a:schemeClr val="accent1"/>
          </a:solidFill>
        </p:spPr>
        <p:txBody>
          <a:bodyPr wrap="square" lIns="108850" tIns="54425" rIns="108850" bIns="54425" rtlCol="0">
            <a:spAutoFit/>
          </a:bodyPr>
          <a:lstStyle/>
          <a:p>
            <a:pPr lvl="0"/>
            <a:r>
              <a:rPr lang="en-US" altLang="zh-CN" b="1" dirty="0" smtClean="0"/>
              <a:t>string </a:t>
            </a:r>
            <a:r>
              <a:rPr lang="en-US" altLang="zh-CN" b="1" dirty="0" err="1" smtClean="0"/>
              <a:t>substr</a:t>
            </a:r>
            <a:r>
              <a:rPr lang="en-US" altLang="zh-CN" b="1" dirty="0" smtClean="0"/>
              <a:t> ( string $</a:t>
            </a:r>
            <a:r>
              <a:rPr lang="en-US" altLang="zh-CN" b="1" dirty="0" err="1" smtClean="0"/>
              <a:t>str</a:t>
            </a:r>
            <a:r>
              <a:rPr lang="en-US" altLang="zh-CN" b="1" dirty="0" smtClean="0"/>
              <a:t>, </a:t>
            </a:r>
            <a:r>
              <a:rPr lang="en-US" altLang="zh-CN" b="1" dirty="0" err="1" smtClean="0"/>
              <a:t>int</a:t>
            </a:r>
            <a:r>
              <a:rPr lang="en-US" altLang="zh-CN" b="1" dirty="0" smtClean="0"/>
              <a:t>  $start [, </a:t>
            </a:r>
            <a:r>
              <a:rPr lang="en-US" altLang="zh-CN" b="1" dirty="0" err="1" smtClean="0"/>
              <a:t>int</a:t>
            </a:r>
            <a:r>
              <a:rPr lang="en-US" altLang="zh-CN" b="1" dirty="0" smtClean="0"/>
              <a:t> $length] )</a:t>
            </a:r>
            <a:endParaRPr lang="zh-CN" altLang="zh-CN" b="1" dirty="0"/>
          </a:p>
        </p:txBody>
      </p:sp>
      <p:pic>
        <p:nvPicPr>
          <p:cNvPr id="17" name="Picture 3"/>
          <p:cNvPicPr>
            <a:picLocks noChangeAspect="1" noChangeArrowheads="1"/>
          </p:cNvPicPr>
          <p:nvPr/>
        </p:nvPicPr>
        <p:blipFill>
          <a:blip r:embed="rId4" cstate="print"/>
          <a:srcRect/>
          <a:stretch>
            <a:fillRect/>
          </a:stretch>
        </p:blipFill>
        <p:spPr bwMode="auto">
          <a:xfrm>
            <a:off x="3149190" y="6021194"/>
            <a:ext cx="5790446" cy="571632"/>
          </a:xfrm>
          <a:prstGeom prst="rect">
            <a:avLst/>
          </a:prstGeom>
          <a:noFill/>
        </p:spPr>
      </p:pic>
      <p:sp>
        <p:nvSpPr>
          <p:cNvPr id="18" name="TextBox 17"/>
          <p:cNvSpPr txBox="1"/>
          <p:nvPr/>
        </p:nvSpPr>
        <p:spPr>
          <a:xfrm>
            <a:off x="4266644" y="6097411"/>
            <a:ext cx="4165058" cy="433078"/>
          </a:xfrm>
          <a:prstGeom prst="rect">
            <a:avLst/>
          </a:prstGeom>
          <a:noFill/>
        </p:spPr>
        <p:txBody>
          <a:bodyPr wrap="square" lIns="108850" tIns="54425" rIns="108850" bIns="54425" rtlCol="0">
            <a:spAutoFit/>
          </a:bodyPr>
          <a:lstStyle/>
          <a:p>
            <a:r>
              <a:rPr lang="en-US" altLang="zh-CN" dirty="0" smtClean="0">
                <a:solidFill>
                  <a:srgbClr val="FFFFFF"/>
                </a:solidFill>
                <a:latin typeface="黑体" pitchFamily="18" charset="0"/>
                <a:cs typeface="黑体" pitchFamily="18" charset="0"/>
              </a:rPr>
              <a:t>演示示例24</a:t>
            </a:r>
            <a:r>
              <a:rPr lang="zh-CN" altLang="en-US" dirty="0" smtClean="0">
                <a:solidFill>
                  <a:srgbClr val="FFFFFF"/>
                </a:solidFill>
                <a:latin typeface="黑体" pitchFamily="18" charset="0"/>
                <a:cs typeface="黑体" pitchFamily="18" charset="0"/>
              </a:rPr>
              <a:t>：</a:t>
            </a:r>
            <a:r>
              <a:rPr lang="en-US" altLang="zh-CN" dirty="0" err="1" smtClean="0">
                <a:solidFill>
                  <a:srgbClr val="FFFFFF"/>
                </a:solidFill>
                <a:latin typeface="黑体" pitchFamily="18" charset="0"/>
                <a:cs typeface="黑体" pitchFamily="18" charset="0"/>
              </a:rPr>
              <a:t>substr</a:t>
            </a:r>
            <a:endParaRPr lang="zh-CN" altLang="en-US" dirty="0" smtClean="0">
              <a:solidFill>
                <a:srgbClr val="FFFFFF"/>
              </a:solidFill>
              <a:latin typeface="黑体" pitchFamily="18" charset="0"/>
              <a:cs typeface="黑体" pitchFamily="18" charset="0"/>
            </a:endParaRPr>
          </a:p>
        </p:txBody>
      </p:sp>
      <p:pic>
        <p:nvPicPr>
          <p:cNvPr id="19" name="Picture 3"/>
          <p:cNvPicPr>
            <a:picLocks noChangeAspect="1" noChangeArrowheads="1"/>
          </p:cNvPicPr>
          <p:nvPr/>
        </p:nvPicPr>
        <p:blipFill>
          <a:blip r:embed="rId5" cstate="print"/>
          <a:srcRect/>
          <a:stretch>
            <a:fillRect/>
          </a:stretch>
        </p:blipFill>
        <p:spPr bwMode="auto">
          <a:xfrm>
            <a:off x="1219041" y="3429794"/>
            <a:ext cx="10260264" cy="1676788"/>
          </a:xfrm>
          <a:prstGeom prst="rect">
            <a:avLst/>
          </a:prstGeom>
          <a:noFill/>
        </p:spPr>
      </p:pic>
      <p:sp>
        <p:nvSpPr>
          <p:cNvPr id="13" name="TextBox 12"/>
          <p:cNvSpPr txBox="1"/>
          <p:nvPr/>
        </p:nvSpPr>
        <p:spPr>
          <a:xfrm>
            <a:off x="1219042" y="3506012"/>
            <a:ext cx="9752330" cy="1725740"/>
          </a:xfrm>
          <a:prstGeom prst="rect">
            <a:avLst/>
          </a:prstGeom>
          <a:noFill/>
        </p:spPr>
        <p:txBody>
          <a:bodyPr wrap="square" lIns="108850" tIns="54425" rIns="108850" bIns="54425" rtlCol="0">
            <a:spAutoFit/>
          </a:bodyPr>
          <a:lstStyle/>
          <a:p>
            <a:pPr lvl="1"/>
            <a:r>
              <a:rPr lang="zh-CN" altLang="en-US" b="1" dirty="0" smtClean="0"/>
              <a:t>参数：</a:t>
            </a:r>
            <a:endParaRPr lang="en-US" altLang="zh-CN" b="1" dirty="0" smtClean="0"/>
          </a:p>
          <a:p>
            <a:pPr lvl="1"/>
            <a:r>
              <a:rPr lang="en-US" altLang="zh-CN" b="1" dirty="0" smtClean="0"/>
              <a:t>$</a:t>
            </a:r>
            <a:r>
              <a:rPr lang="en-US" altLang="zh-CN" b="1" dirty="0" err="1" smtClean="0"/>
              <a:t>str</a:t>
            </a:r>
            <a:r>
              <a:rPr lang="zh-CN" altLang="zh-CN" b="1" dirty="0" smtClean="0"/>
              <a:t>：</a:t>
            </a:r>
            <a:r>
              <a:rPr lang="zh-CN" altLang="zh-CN" dirty="0" smtClean="0"/>
              <a:t>从位置</a:t>
            </a:r>
            <a:r>
              <a:rPr lang="en-US" altLang="zh-CN" dirty="0" smtClean="0"/>
              <a:t>start</a:t>
            </a:r>
            <a:r>
              <a:rPr lang="zh-CN" altLang="zh-CN" dirty="0" smtClean="0"/>
              <a:t>的字符处开始进行截取</a:t>
            </a:r>
            <a:r>
              <a:rPr lang="en-US" altLang="zh-CN" dirty="0" smtClean="0"/>
              <a:t> </a:t>
            </a:r>
          </a:p>
          <a:p>
            <a:pPr lvl="1"/>
            <a:r>
              <a:rPr lang="en-US" altLang="zh-CN" b="1" dirty="0" smtClean="0"/>
              <a:t>$start:</a:t>
            </a:r>
            <a:r>
              <a:rPr lang="zh-CN" altLang="en-US" dirty="0" smtClean="0"/>
              <a:t>截取的起始位置</a:t>
            </a:r>
            <a:endParaRPr lang="zh-CN" altLang="zh-CN" dirty="0" smtClean="0"/>
          </a:p>
          <a:p>
            <a:pPr lvl="1"/>
            <a:r>
              <a:rPr lang="en-US" altLang="zh-CN" b="1" dirty="0" smtClean="0"/>
              <a:t>$length</a:t>
            </a:r>
            <a:r>
              <a:rPr lang="zh-CN" altLang="zh-CN" b="1" dirty="0" smtClean="0"/>
              <a:t>：</a:t>
            </a:r>
            <a:r>
              <a:rPr lang="zh-CN" altLang="zh-CN" dirty="0" smtClean="0"/>
              <a:t>表示字符串截取的长度为</a:t>
            </a:r>
            <a:r>
              <a:rPr lang="en-US" altLang="zh-CN" dirty="0" smtClean="0"/>
              <a:t>length</a:t>
            </a:r>
            <a:r>
              <a:rPr lang="zh-CN" altLang="zh-CN" dirty="0" smtClean="0"/>
              <a:t>，该参数为可选，如果为空，则默认截取到字符末尾。</a:t>
            </a:r>
            <a:endParaRPr lang="zh-CN" altLang="zh-C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
          <p:cNvSpPr txBox="1"/>
          <p:nvPr/>
        </p:nvSpPr>
        <p:spPr>
          <a:xfrm>
            <a:off x="9113048" y="304871"/>
            <a:ext cx="2757165" cy="606390"/>
          </a:xfrm>
          <a:prstGeom prst="rect">
            <a:avLst/>
          </a:prstGeom>
          <a:noFill/>
        </p:spPr>
        <p:txBody>
          <a:bodyPr wrap="none" lIns="0" tIns="0" rIns="0" bIns="54425" rtlCol="0">
            <a:spAutoFit/>
          </a:bodyPr>
          <a:lstStyle/>
          <a:p>
            <a:pPr defTabSz="-756">
              <a:lnSpc>
                <a:spcPts val="4285"/>
              </a:lnSpc>
            </a:pPr>
            <a:r>
              <a:rPr lang="zh-CN" altLang="en-US" sz="4300" dirty="0">
                <a:solidFill>
                  <a:srgbClr val="004D73"/>
                </a:solidFill>
                <a:latin typeface="黑体" pitchFamily="18" charset="0"/>
                <a:cs typeface="黑体" pitchFamily="18" charset="0"/>
              </a:rPr>
              <a:t>字符串函数</a:t>
            </a:r>
            <a:endParaRPr lang="en-US" altLang="zh-CN" sz="4300" dirty="0">
              <a:solidFill>
                <a:srgbClr val="004D73"/>
              </a:solidFill>
              <a:latin typeface="黑体" pitchFamily="18" charset="0"/>
              <a:cs typeface="黑体" pitchFamily="18" charset="0"/>
            </a:endParaRPr>
          </a:p>
        </p:txBody>
      </p:sp>
      <p:sp>
        <p:nvSpPr>
          <p:cNvPr id="10" name="TextBox 1"/>
          <p:cNvSpPr txBox="1"/>
          <p:nvPr/>
        </p:nvSpPr>
        <p:spPr>
          <a:xfrm>
            <a:off x="880420" y="1232186"/>
            <a:ext cx="2532745" cy="516621"/>
          </a:xfrm>
          <a:prstGeom prst="rect">
            <a:avLst/>
          </a:prstGeom>
          <a:noFill/>
        </p:spPr>
        <p:txBody>
          <a:bodyPr wrap="non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en-US" sz="3300" dirty="0">
                <a:solidFill>
                  <a:srgbClr val="000000"/>
                </a:solidFill>
                <a:latin typeface="黑体" pitchFamily="18" charset="0"/>
                <a:cs typeface="黑体" pitchFamily="18" charset="0"/>
              </a:rPr>
              <a:t>字符串函数</a:t>
            </a:r>
            <a:endParaRPr lang="en-US" altLang="zh-CN" sz="3300" dirty="0">
              <a:solidFill>
                <a:srgbClr val="000000"/>
              </a:solidFill>
              <a:latin typeface="黑体" pitchFamily="18" charset="0"/>
              <a:cs typeface="黑体" pitchFamily="18" charset="0"/>
            </a:endParaRPr>
          </a:p>
        </p:txBody>
      </p:sp>
      <p:sp>
        <p:nvSpPr>
          <p:cNvPr id="20" name="灯片编号占位符 19"/>
          <p:cNvSpPr>
            <a:spLocks noGrp="1"/>
          </p:cNvSpPr>
          <p:nvPr>
            <p:ph type="sldNum" sz="quarter" idx="12"/>
          </p:nvPr>
        </p:nvSpPr>
        <p:spPr/>
        <p:txBody>
          <a:bodyPr/>
          <a:lstStyle/>
          <a:p>
            <a:fld id="{B6F15528-21DE-4FAA-801E-634DDDAF4B2B}" type="slidenum">
              <a:rPr lang="en-US" smtClean="0"/>
              <a:pPr/>
              <a:t>32</a:t>
            </a:fld>
            <a:r>
              <a:rPr lang="en-US" dirty="0" smtClean="0"/>
              <a:t>/46</a:t>
            </a:r>
            <a:endParaRPr lang="en-US" dirty="0"/>
          </a:p>
        </p:txBody>
      </p:sp>
      <p:sp>
        <p:nvSpPr>
          <p:cNvPr id="14" name="TextBox 13"/>
          <p:cNvSpPr txBox="1"/>
          <p:nvPr/>
        </p:nvSpPr>
        <p:spPr>
          <a:xfrm>
            <a:off x="1320628" y="1829223"/>
            <a:ext cx="7415835" cy="433078"/>
          </a:xfrm>
          <a:prstGeom prst="rect">
            <a:avLst/>
          </a:prstGeom>
          <a:solidFill>
            <a:schemeClr val="accent1"/>
          </a:solidFill>
        </p:spPr>
        <p:txBody>
          <a:bodyPr wrap="square" lIns="108850" tIns="54425" rIns="108850" bIns="54425" rtlCol="0">
            <a:spAutoFit/>
          </a:bodyPr>
          <a:lstStyle/>
          <a:p>
            <a:pPr lvl="0"/>
            <a:r>
              <a:rPr lang="en-US" altLang="zh-CN" b="1" dirty="0" smtClean="0"/>
              <a:t>trim()</a:t>
            </a:r>
            <a:r>
              <a:rPr lang="zh-CN" altLang="zh-CN" b="1" dirty="0" smtClean="0"/>
              <a:t>过滤字符串中的空白字符或其它指定字符</a:t>
            </a:r>
            <a:endParaRPr lang="zh-CN" altLang="zh-CN" b="1" dirty="0"/>
          </a:p>
        </p:txBody>
      </p:sp>
      <p:pic>
        <p:nvPicPr>
          <p:cNvPr id="11" name="Picture 3"/>
          <p:cNvPicPr>
            <a:picLocks noChangeAspect="1" noChangeArrowheads="1"/>
          </p:cNvPicPr>
          <p:nvPr/>
        </p:nvPicPr>
        <p:blipFill>
          <a:blip r:embed="rId3" cstate="print"/>
          <a:srcRect/>
          <a:stretch>
            <a:fillRect/>
          </a:stretch>
        </p:blipFill>
        <p:spPr bwMode="auto">
          <a:xfrm>
            <a:off x="812694" y="2438965"/>
            <a:ext cx="1557664" cy="470009"/>
          </a:xfrm>
          <a:prstGeom prst="rect">
            <a:avLst/>
          </a:prstGeom>
          <a:noFill/>
        </p:spPr>
      </p:pic>
      <p:sp>
        <p:nvSpPr>
          <p:cNvPr id="12" name="TextBox 11"/>
          <p:cNvSpPr txBox="1"/>
          <p:nvPr/>
        </p:nvSpPr>
        <p:spPr>
          <a:xfrm>
            <a:off x="1320628" y="2972488"/>
            <a:ext cx="7619008" cy="433078"/>
          </a:xfrm>
          <a:prstGeom prst="rect">
            <a:avLst/>
          </a:prstGeom>
          <a:solidFill>
            <a:schemeClr val="accent1"/>
          </a:solidFill>
        </p:spPr>
        <p:txBody>
          <a:bodyPr wrap="square" lIns="108850" tIns="54425" rIns="108850" bIns="54425" rtlCol="0">
            <a:spAutoFit/>
          </a:bodyPr>
          <a:lstStyle/>
          <a:p>
            <a:pPr lvl="0"/>
            <a:r>
              <a:rPr lang="en-US" altLang="zh-CN" b="1" dirty="0" smtClean="0"/>
              <a:t>string trim ( string </a:t>
            </a:r>
            <a:r>
              <a:rPr lang="en-US" altLang="zh-CN" b="1" dirty="0" err="1" smtClean="0"/>
              <a:t>str</a:t>
            </a:r>
            <a:r>
              <a:rPr lang="en-US" altLang="zh-CN" b="1" dirty="0" smtClean="0"/>
              <a:t> [, string </a:t>
            </a:r>
            <a:r>
              <a:rPr lang="en-US" altLang="zh-CN" b="1" dirty="0" err="1" smtClean="0"/>
              <a:t>charlist</a:t>
            </a:r>
            <a:r>
              <a:rPr lang="en-US" altLang="zh-CN" b="1" dirty="0" smtClean="0"/>
              <a:t>] )</a:t>
            </a:r>
            <a:endParaRPr lang="zh-CN" altLang="zh-CN" b="1" dirty="0"/>
          </a:p>
        </p:txBody>
      </p:sp>
      <p:pic>
        <p:nvPicPr>
          <p:cNvPr id="17" name="Picture 3"/>
          <p:cNvPicPr>
            <a:picLocks noChangeAspect="1" noChangeArrowheads="1"/>
          </p:cNvPicPr>
          <p:nvPr/>
        </p:nvPicPr>
        <p:blipFill>
          <a:blip r:embed="rId4" cstate="print"/>
          <a:srcRect/>
          <a:stretch>
            <a:fillRect/>
          </a:stretch>
        </p:blipFill>
        <p:spPr bwMode="auto">
          <a:xfrm>
            <a:off x="3149190" y="6021194"/>
            <a:ext cx="5790446" cy="571632"/>
          </a:xfrm>
          <a:prstGeom prst="rect">
            <a:avLst/>
          </a:prstGeom>
          <a:noFill/>
        </p:spPr>
      </p:pic>
      <p:sp>
        <p:nvSpPr>
          <p:cNvPr id="18" name="TextBox 17"/>
          <p:cNvSpPr txBox="1"/>
          <p:nvPr/>
        </p:nvSpPr>
        <p:spPr>
          <a:xfrm>
            <a:off x="4266644" y="6097411"/>
            <a:ext cx="4165058" cy="433078"/>
          </a:xfrm>
          <a:prstGeom prst="rect">
            <a:avLst/>
          </a:prstGeom>
          <a:noFill/>
        </p:spPr>
        <p:txBody>
          <a:bodyPr wrap="square" lIns="108850" tIns="54425" rIns="108850" bIns="54425" rtlCol="0">
            <a:spAutoFit/>
          </a:bodyPr>
          <a:lstStyle/>
          <a:p>
            <a:r>
              <a:rPr lang="en-US" altLang="zh-CN" dirty="0" smtClean="0">
                <a:solidFill>
                  <a:srgbClr val="FFFFFF"/>
                </a:solidFill>
                <a:latin typeface="黑体" pitchFamily="18" charset="0"/>
                <a:cs typeface="黑体" pitchFamily="18" charset="0"/>
              </a:rPr>
              <a:t>演示示例25</a:t>
            </a:r>
            <a:r>
              <a:rPr lang="zh-CN" altLang="en-US" dirty="0" smtClean="0">
                <a:solidFill>
                  <a:srgbClr val="FFFFFF"/>
                </a:solidFill>
                <a:latin typeface="黑体" pitchFamily="18" charset="0"/>
                <a:cs typeface="黑体" pitchFamily="18" charset="0"/>
              </a:rPr>
              <a:t>：</a:t>
            </a:r>
            <a:r>
              <a:rPr lang="en-US" altLang="zh-CN" dirty="0" smtClean="0">
                <a:solidFill>
                  <a:srgbClr val="FFFFFF"/>
                </a:solidFill>
                <a:latin typeface="黑体" pitchFamily="18" charset="0"/>
                <a:cs typeface="黑体" pitchFamily="18" charset="0"/>
              </a:rPr>
              <a:t>trim</a:t>
            </a:r>
            <a:endParaRPr lang="zh-CN" altLang="en-US" dirty="0" smtClean="0">
              <a:solidFill>
                <a:srgbClr val="FFFFFF"/>
              </a:solidFill>
              <a:latin typeface="黑体" pitchFamily="18" charset="0"/>
              <a:cs typeface="黑体" pitchFamily="18" charset="0"/>
            </a:endParaRPr>
          </a:p>
        </p:txBody>
      </p:sp>
      <p:pic>
        <p:nvPicPr>
          <p:cNvPr id="19" name="Picture 3"/>
          <p:cNvPicPr>
            <a:picLocks noChangeAspect="1" noChangeArrowheads="1"/>
          </p:cNvPicPr>
          <p:nvPr/>
        </p:nvPicPr>
        <p:blipFill>
          <a:blip r:embed="rId5" cstate="print"/>
          <a:srcRect/>
          <a:stretch>
            <a:fillRect/>
          </a:stretch>
        </p:blipFill>
        <p:spPr bwMode="auto">
          <a:xfrm>
            <a:off x="1219041" y="3429794"/>
            <a:ext cx="10260264" cy="1676788"/>
          </a:xfrm>
          <a:prstGeom prst="rect">
            <a:avLst/>
          </a:prstGeom>
          <a:noFill/>
        </p:spPr>
      </p:pic>
      <p:sp>
        <p:nvSpPr>
          <p:cNvPr id="13" name="TextBox 12"/>
          <p:cNvSpPr txBox="1"/>
          <p:nvPr/>
        </p:nvSpPr>
        <p:spPr>
          <a:xfrm>
            <a:off x="1219042" y="3506012"/>
            <a:ext cx="9752330" cy="1402575"/>
          </a:xfrm>
          <a:prstGeom prst="rect">
            <a:avLst/>
          </a:prstGeom>
          <a:noFill/>
        </p:spPr>
        <p:txBody>
          <a:bodyPr wrap="square" lIns="108850" tIns="54425" rIns="108850" bIns="54425" rtlCol="0">
            <a:spAutoFit/>
          </a:bodyPr>
          <a:lstStyle/>
          <a:p>
            <a:pPr lvl="1"/>
            <a:r>
              <a:rPr lang="zh-CN" altLang="en-US" b="1" dirty="0" smtClean="0"/>
              <a:t>参数：</a:t>
            </a:r>
            <a:endParaRPr lang="en-US" altLang="zh-CN" b="1" dirty="0" smtClean="0"/>
          </a:p>
          <a:p>
            <a:pPr lvl="1"/>
            <a:r>
              <a:rPr lang="en-US" altLang="zh-CN" b="1" dirty="0" err="1" smtClean="0"/>
              <a:t>str</a:t>
            </a:r>
            <a:r>
              <a:rPr lang="zh-CN" altLang="zh-CN" b="1" dirty="0" smtClean="0"/>
              <a:t>：</a:t>
            </a:r>
            <a:r>
              <a:rPr lang="zh-CN" altLang="zh-CN" dirty="0" smtClean="0"/>
              <a:t>待处理的字符串</a:t>
            </a:r>
            <a:r>
              <a:rPr lang="en-US" altLang="zh-CN" dirty="0" smtClean="0"/>
              <a:t> </a:t>
            </a:r>
            <a:endParaRPr lang="zh-CN" altLang="zh-CN" dirty="0" smtClean="0"/>
          </a:p>
          <a:p>
            <a:pPr lvl="1"/>
            <a:r>
              <a:rPr lang="en-US" altLang="zh-CN" b="1" dirty="0" err="1" smtClean="0"/>
              <a:t>charlist</a:t>
            </a:r>
            <a:r>
              <a:rPr lang="zh-CN" altLang="zh-CN" b="1" dirty="0" smtClean="0"/>
              <a:t>：</a:t>
            </a:r>
            <a:r>
              <a:rPr lang="zh-CN" altLang="zh-CN" dirty="0" smtClean="0"/>
              <a:t>参数</a:t>
            </a:r>
            <a:r>
              <a:rPr lang="en-US" altLang="zh-CN" dirty="0" err="1" smtClean="0"/>
              <a:t>charlist</a:t>
            </a:r>
            <a:r>
              <a:rPr lang="zh-CN" altLang="zh-CN" dirty="0" smtClean="0"/>
              <a:t>是可选参数，若指定了</a:t>
            </a:r>
            <a:r>
              <a:rPr lang="en-US" altLang="zh-CN" dirty="0" err="1" smtClean="0"/>
              <a:t>charlist</a:t>
            </a:r>
            <a:r>
              <a:rPr lang="zh-CN" altLang="zh-CN" dirty="0" smtClean="0"/>
              <a:t>，则函数会删除</a:t>
            </a:r>
            <a:r>
              <a:rPr lang="en-US" altLang="zh-CN" dirty="0" err="1" smtClean="0"/>
              <a:t>charlist</a:t>
            </a:r>
            <a:r>
              <a:rPr lang="zh-CN" altLang="zh-CN" dirty="0" smtClean="0"/>
              <a:t>指定的字符，若没有指定</a:t>
            </a:r>
            <a:r>
              <a:rPr lang="en-US" altLang="zh-CN" dirty="0" err="1" smtClean="0"/>
              <a:t>charlist</a:t>
            </a:r>
            <a:r>
              <a:rPr lang="zh-CN" altLang="zh-CN" dirty="0" smtClean="0"/>
              <a:t>，则去除字符串首尾处的空白字符</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
          <p:cNvSpPr txBox="1"/>
          <p:nvPr/>
        </p:nvSpPr>
        <p:spPr>
          <a:xfrm>
            <a:off x="7882102" y="304871"/>
            <a:ext cx="3860031" cy="606390"/>
          </a:xfrm>
          <a:prstGeom prst="rect">
            <a:avLst/>
          </a:prstGeom>
          <a:noFill/>
        </p:spPr>
        <p:txBody>
          <a:bodyPr wrap="none" lIns="0" tIns="0" rIns="0" bIns="54425" rtlCol="0">
            <a:spAutoFit/>
          </a:bodyPr>
          <a:lstStyle/>
          <a:p>
            <a:pPr defTabSz="-756">
              <a:lnSpc>
                <a:spcPts val="4285"/>
              </a:lnSpc>
            </a:pPr>
            <a:r>
              <a:rPr lang="zh-CN" altLang="en-US" sz="4300" dirty="0">
                <a:solidFill>
                  <a:srgbClr val="004D73"/>
                </a:solidFill>
                <a:latin typeface="黑体" pitchFamily="18" charset="0"/>
                <a:cs typeface="黑体" pitchFamily="18" charset="0"/>
              </a:rPr>
              <a:t>中文字符串函数</a:t>
            </a:r>
            <a:endParaRPr lang="en-US" altLang="zh-CN" sz="4300" dirty="0">
              <a:solidFill>
                <a:srgbClr val="004D73"/>
              </a:solidFill>
              <a:latin typeface="黑体" pitchFamily="18" charset="0"/>
              <a:cs typeface="黑体" pitchFamily="18" charset="0"/>
            </a:endParaRPr>
          </a:p>
        </p:txBody>
      </p:sp>
      <p:sp>
        <p:nvSpPr>
          <p:cNvPr id="10" name="TextBox 1"/>
          <p:cNvSpPr txBox="1"/>
          <p:nvPr/>
        </p:nvSpPr>
        <p:spPr>
          <a:xfrm>
            <a:off x="880419" y="1232186"/>
            <a:ext cx="3379130" cy="516621"/>
          </a:xfrm>
          <a:prstGeom prst="rect">
            <a:avLst/>
          </a:prstGeom>
          <a:noFill/>
        </p:spPr>
        <p:txBody>
          <a:bodyPr wrap="non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en-US" sz="3300" dirty="0">
                <a:solidFill>
                  <a:srgbClr val="000000"/>
                </a:solidFill>
                <a:latin typeface="黑体" pitchFamily="18" charset="0"/>
                <a:cs typeface="黑体" pitchFamily="18" charset="0"/>
              </a:rPr>
              <a:t>中文字符串函数</a:t>
            </a:r>
            <a:endParaRPr lang="en-US" altLang="zh-CN" sz="3300" dirty="0">
              <a:solidFill>
                <a:srgbClr val="000000"/>
              </a:solidFill>
              <a:latin typeface="黑体" pitchFamily="18" charset="0"/>
              <a:cs typeface="黑体" pitchFamily="18" charset="0"/>
            </a:endParaRPr>
          </a:p>
        </p:txBody>
      </p:sp>
      <p:sp>
        <p:nvSpPr>
          <p:cNvPr id="20" name="灯片编号占位符 19"/>
          <p:cNvSpPr>
            <a:spLocks noGrp="1"/>
          </p:cNvSpPr>
          <p:nvPr>
            <p:ph type="sldNum" sz="quarter" idx="12"/>
          </p:nvPr>
        </p:nvSpPr>
        <p:spPr/>
        <p:txBody>
          <a:bodyPr/>
          <a:lstStyle/>
          <a:p>
            <a:fld id="{B6F15528-21DE-4FAA-801E-634DDDAF4B2B}" type="slidenum">
              <a:rPr lang="en-US" smtClean="0"/>
              <a:pPr/>
              <a:t>33</a:t>
            </a:fld>
            <a:r>
              <a:rPr lang="en-US" dirty="0" smtClean="0"/>
              <a:t>/46</a:t>
            </a:r>
            <a:endParaRPr lang="en-US" dirty="0"/>
          </a:p>
        </p:txBody>
      </p:sp>
      <p:sp>
        <p:nvSpPr>
          <p:cNvPr id="14" name="TextBox 13"/>
          <p:cNvSpPr txBox="1"/>
          <p:nvPr/>
        </p:nvSpPr>
        <p:spPr>
          <a:xfrm>
            <a:off x="1320628" y="2515182"/>
            <a:ext cx="7415835" cy="433078"/>
          </a:xfrm>
          <a:prstGeom prst="rect">
            <a:avLst/>
          </a:prstGeom>
          <a:solidFill>
            <a:schemeClr val="accent1"/>
          </a:solidFill>
        </p:spPr>
        <p:txBody>
          <a:bodyPr wrap="square" lIns="108850" tIns="54425" rIns="108850" bIns="54425" rtlCol="0">
            <a:spAutoFit/>
          </a:bodyPr>
          <a:lstStyle/>
          <a:p>
            <a:pPr lvl="0"/>
            <a:r>
              <a:rPr lang="en-US" altLang="zh-CN" b="1" dirty="0" err="1" smtClean="0"/>
              <a:t>mb_strlen</a:t>
            </a:r>
            <a:r>
              <a:rPr lang="en-US" altLang="zh-CN" b="1" dirty="0" smtClean="0"/>
              <a:t>()</a:t>
            </a:r>
            <a:r>
              <a:rPr lang="zh-CN" altLang="en-US" b="1" dirty="0" smtClean="0"/>
              <a:t>获取字符串长度</a:t>
            </a:r>
            <a:endParaRPr lang="zh-CN" altLang="zh-CN" b="1" dirty="0"/>
          </a:p>
        </p:txBody>
      </p:sp>
      <p:pic>
        <p:nvPicPr>
          <p:cNvPr id="11" name="Picture 3"/>
          <p:cNvPicPr>
            <a:picLocks noChangeAspect="1" noChangeArrowheads="1"/>
          </p:cNvPicPr>
          <p:nvPr/>
        </p:nvPicPr>
        <p:blipFill>
          <a:blip r:embed="rId3" cstate="print"/>
          <a:srcRect/>
          <a:stretch>
            <a:fillRect/>
          </a:stretch>
        </p:blipFill>
        <p:spPr bwMode="auto">
          <a:xfrm>
            <a:off x="406347" y="2972488"/>
            <a:ext cx="1557664" cy="470009"/>
          </a:xfrm>
          <a:prstGeom prst="rect">
            <a:avLst/>
          </a:prstGeom>
          <a:noFill/>
        </p:spPr>
      </p:pic>
      <p:sp>
        <p:nvSpPr>
          <p:cNvPr id="12" name="TextBox 11"/>
          <p:cNvSpPr txBox="1"/>
          <p:nvPr/>
        </p:nvSpPr>
        <p:spPr>
          <a:xfrm>
            <a:off x="1320628" y="3582229"/>
            <a:ext cx="10463438" cy="433078"/>
          </a:xfrm>
          <a:prstGeom prst="rect">
            <a:avLst/>
          </a:prstGeom>
          <a:solidFill>
            <a:schemeClr val="accent1"/>
          </a:solidFill>
        </p:spPr>
        <p:txBody>
          <a:bodyPr wrap="square" lIns="108850" tIns="54425" rIns="108850" bIns="54425" rtlCol="0">
            <a:spAutoFit/>
          </a:bodyPr>
          <a:lstStyle/>
          <a:p>
            <a:pPr lvl="0"/>
            <a:r>
              <a:rPr lang="en-US" altLang="zh-CN" b="1" dirty="0" smtClean="0">
                <a:hlinkClick r:id="rId4" action="ppaction://hlinkfile"/>
              </a:rPr>
              <a:t>mixed</a:t>
            </a:r>
            <a:r>
              <a:rPr lang="en-US" altLang="zh-CN" b="1" dirty="0" smtClean="0"/>
              <a:t> </a:t>
            </a:r>
            <a:r>
              <a:rPr lang="en-US" altLang="zh-CN" b="1" dirty="0" err="1" smtClean="0"/>
              <a:t>mb_strlen</a:t>
            </a:r>
            <a:r>
              <a:rPr lang="en-US" altLang="zh-CN" b="1" dirty="0" smtClean="0"/>
              <a:t>(string $</a:t>
            </a:r>
            <a:r>
              <a:rPr lang="en-US" altLang="zh-CN" b="1" dirty="0" err="1" smtClean="0"/>
              <a:t>str</a:t>
            </a:r>
            <a:r>
              <a:rPr lang="en-US" altLang="zh-CN" b="1" dirty="0" smtClean="0"/>
              <a:t>[,string $encoding = </a:t>
            </a:r>
            <a:r>
              <a:rPr lang="en-US" altLang="zh-CN" b="1" dirty="0" err="1" smtClean="0"/>
              <a:t>mb_internal_encoding</a:t>
            </a:r>
            <a:r>
              <a:rPr lang="en-US" altLang="zh-CN" b="1" dirty="0" smtClean="0"/>
              <a:t>() ] )</a:t>
            </a:r>
            <a:endParaRPr lang="zh-CN" altLang="zh-CN" b="1" dirty="0"/>
          </a:p>
        </p:txBody>
      </p:sp>
      <p:sp>
        <p:nvSpPr>
          <p:cNvPr id="15" name="TextBox 14"/>
          <p:cNvSpPr txBox="1"/>
          <p:nvPr/>
        </p:nvSpPr>
        <p:spPr>
          <a:xfrm>
            <a:off x="1117455" y="1753006"/>
            <a:ext cx="10361851" cy="756244"/>
          </a:xfrm>
          <a:prstGeom prst="rect">
            <a:avLst/>
          </a:prstGeom>
          <a:noFill/>
        </p:spPr>
        <p:txBody>
          <a:bodyPr wrap="square" lIns="108850" tIns="54425" rIns="108850" bIns="54425" rtlCol="0">
            <a:spAutoFit/>
          </a:bodyPr>
          <a:lstStyle/>
          <a:p>
            <a:r>
              <a:rPr lang="zh-CN" altLang="zh-CN" dirty="0" smtClean="0"/>
              <a:t>使用中文字符串函数需要</a:t>
            </a:r>
            <a:r>
              <a:rPr lang="en-US" altLang="zh-CN" dirty="0" err="1" smtClean="0"/>
              <a:t>php_mbstring.dll</a:t>
            </a:r>
            <a:r>
              <a:rPr lang="zh-CN" altLang="zh-CN" dirty="0" smtClean="0"/>
              <a:t>扩展的支持，在使用中文字符串函数时必须要保证该扩展是开启的状态</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
          <p:cNvSpPr txBox="1"/>
          <p:nvPr/>
        </p:nvSpPr>
        <p:spPr>
          <a:xfrm>
            <a:off x="7882102" y="304871"/>
            <a:ext cx="3860031" cy="606390"/>
          </a:xfrm>
          <a:prstGeom prst="rect">
            <a:avLst/>
          </a:prstGeom>
          <a:noFill/>
        </p:spPr>
        <p:txBody>
          <a:bodyPr wrap="none" lIns="0" tIns="0" rIns="0" bIns="54425" rtlCol="0">
            <a:spAutoFit/>
          </a:bodyPr>
          <a:lstStyle/>
          <a:p>
            <a:pPr defTabSz="-756">
              <a:lnSpc>
                <a:spcPts val="4285"/>
              </a:lnSpc>
            </a:pPr>
            <a:r>
              <a:rPr lang="zh-CN" altLang="en-US" sz="4300" dirty="0">
                <a:solidFill>
                  <a:srgbClr val="004D73"/>
                </a:solidFill>
                <a:latin typeface="黑体" pitchFamily="18" charset="0"/>
                <a:cs typeface="黑体" pitchFamily="18" charset="0"/>
              </a:rPr>
              <a:t>中文字符串函数</a:t>
            </a:r>
            <a:endParaRPr lang="en-US" altLang="zh-CN" sz="4300" dirty="0">
              <a:solidFill>
                <a:srgbClr val="004D73"/>
              </a:solidFill>
              <a:latin typeface="黑体" pitchFamily="18" charset="0"/>
              <a:cs typeface="黑体" pitchFamily="18" charset="0"/>
            </a:endParaRPr>
          </a:p>
        </p:txBody>
      </p:sp>
      <p:sp>
        <p:nvSpPr>
          <p:cNvPr id="10" name="TextBox 1"/>
          <p:cNvSpPr txBox="1"/>
          <p:nvPr/>
        </p:nvSpPr>
        <p:spPr>
          <a:xfrm>
            <a:off x="880419" y="1232186"/>
            <a:ext cx="3379130" cy="516621"/>
          </a:xfrm>
          <a:prstGeom prst="rect">
            <a:avLst/>
          </a:prstGeom>
          <a:noFill/>
        </p:spPr>
        <p:txBody>
          <a:bodyPr wrap="non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en-US" sz="3300" dirty="0">
                <a:solidFill>
                  <a:srgbClr val="000000"/>
                </a:solidFill>
                <a:latin typeface="黑体" pitchFamily="18" charset="0"/>
                <a:cs typeface="黑体" pitchFamily="18" charset="0"/>
              </a:rPr>
              <a:t>中文字符串函数</a:t>
            </a:r>
            <a:endParaRPr lang="en-US" altLang="zh-CN" sz="3300" dirty="0">
              <a:solidFill>
                <a:srgbClr val="000000"/>
              </a:solidFill>
              <a:latin typeface="黑体" pitchFamily="18" charset="0"/>
              <a:cs typeface="黑体" pitchFamily="18" charset="0"/>
            </a:endParaRPr>
          </a:p>
        </p:txBody>
      </p:sp>
      <p:sp>
        <p:nvSpPr>
          <p:cNvPr id="20" name="灯片编号占位符 19"/>
          <p:cNvSpPr>
            <a:spLocks noGrp="1"/>
          </p:cNvSpPr>
          <p:nvPr>
            <p:ph type="sldNum" sz="quarter" idx="12"/>
          </p:nvPr>
        </p:nvSpPr>
        <p:spPr/>
        <p:txBody>
          <a:bodyPr/>
          <a:lstStyle/>
          <a:p>
            <a:fld id="{B6F15528-21DE-4FAA-801E-634DDDAF4B2B}" type="slidenum">
              <a:rPr lang="en-US" smtClean="0"/>
              <a:pPr/>
              <a:t>34</a:t>
            </a:fld>
            <a:r>
              <a:rPr lang="en-US" dirty="0" smtClean="0"/>
              <a:t>/46</a:t>
            </a:r>
            <a:endParaRPr lang="en-US" dirty="0"/>
          </a:p>
        </p:txBody>
      </p:sp>
      <p:sp>
        <p:nvSpPr>
          <p:cNvPr id="14" name="TextBox 13"/>
          <p:cNvSpPr txBox="1"/>
          <p:nvPr/>
        </p:nvSpPr>
        <p:spPr>
          <a:xfrm>
            <a:off x="1219041" y="1829223"/>
            <a:ext cx="7415835" cy="433078"/>
          </a:xfrm>
          <a:prstGeom prst="rect">
            <a:avLst/>
          </a:prstGeom>
          <a:solidFill>
            <a:schemeClr val="accent1"/>
          </a:solidFill>
        </p:spPr>
        <p:txBody>
          <a:bodyPr wrap="square" lIns="108850" tIns="54425" rIns="108850" bIns="54425" rtlCol="0">
            <a:spAutoFit/>
          </a:bodyPr>
          <a:lstStyle/>
          <a:p>
            <a:pPr lvl="0"/>
            <a:r>
              <a:rPr lang="en-US" altLang="zh-CN" b="1" dirty="0" err="1" smtClean="0"/>
              <a:t>mb_substr</a:t>
            </a:r>
            <a:r>
              <a:rPr lang="en-US" altLang="zh-CN" b="1" dirty="0" smtClean="0"/>
              <a:t>()</a:t>
            </a:r>
            <a:r>
              <a:rPr lang="zh-CN" altLang="en-US" b="1" dirty="0" smtClean="0"/>
              <a:t>截取字符串</a:t>
            </a:r>
            <a:endParaRPr lang="zh-CN" altLang="zh-CN" b="1" dirty="0"/>
          </a:p>
        </p:txBody>
      </p:sp>
      <p:pic>
        <p:nvPicPr>
          <p:cNvPr id="11" name="Picture 3"/>
          <p:cNvPicPr>
            <a:picLocks noChangeAspect="1" noChangeArrowheads="1"/>
          </p:cNvPicPr>
          <p:nvPr/>
        </p:nvPicPr>
        <p:blipFill>
          <a:blip r:embed="rId3" cstate="print"/>
          <a:srcRect/>
          <a:stretch>
            <a:fillRect/>
          </a:stretch>
        </p:blipFill>
        <p:spPr bwMode="auto">
          <a:xfrm>
            <a:off x="609521" y="2362747"/>
            <a:ext cx="1557664" cy="470009"/>
          </a:xfrm>
          <a:prstGeom prst="rect">
            <a:avLst/>
          </a:prstGeom>
          <a:noFill/>
        </p:spPr>
      </p:pic>
      <p:sp>
        <p:nvSpPr>
          <p:cNvPr id="12" name="TextBox 11"/>
          <p:cNvSpPr txBox="1"/>
          <p:nvPr/>
        </p:nvSpPr>
        <p:spPr>
          <a:xfrm>
            <a:off x="1320628" y="2972488"/>
            <a:ext cx="10463438" cy="756244"/>
          </a:xfrm>
          <a:prstGeom prst="rect">
            <a:avLst/>
          </a:prstGeom>
          <a:solidFill>
            <a:schemeClr val="accent1"/>
          </a:solidFill>
        </p:spPr>
        <p:txBody>
          <a:bodyPr wrap="square" lIns="108850" tIns="54425" rIns="108850" bIns="54425" rtlCol="0">
            <a:spAutoFit/>
          </a:bodyPr>
          <a:lstStyle/>
          <a:p>
            <a:pPr lvl="0"/>
            <a:r>
              <a:rPr lang="en-US" altLang="zh-CN" b="1" dirty="0" smtClean="0"/>
              <a:t>string </a:t>
            </a:r>
            <a:r>
              <a:rPr lang="en-US" altLang="zh-CN" b="1" dirty="0" err="1" smtClean="0"/>
              <a:t>mb_substr</a:t>
            </a:r>
            <a:r>
              <a:rPr lang="en-US" altLang="zh-CN" b="1" dirty="0" smtClean="0"/>
              <a:t> ( string $</a:t>
            </a:r>
            <a:r>
              <a:rPr lang="en-US" altLang="zh-CN" b="1" dirty="0" err="1" smtClean="0"/>
              <a:t>str</a:t>
            </a:r>
            <a:r>
              <a:rPr lang="en-US" altLang="zh-CN" b="1" dirty="0" smtClean="0"/>
              <a:t> , </a:t>
            </a:r>
            <a:r>
              <a:rPr lang="en-US" altLang="zh-CN" b="1" dirty="0" err="1" smtClean="0"/>
              <a:t>int</a:t>
            </a:r>
            <a:r>
              <a:rPr lang="en-US" altLang="zh-CN" b="1" dirty="0" smtClean="0"/>
              <a:t> $start [, </a:t>
            </a:r>
            <a:r>
              <a:rPr lang="en-US" altLang="zh-CN" b="1" dirty="0" err="1" smtClean="0"/>
              <a:t>int</a:t>
            </a:r>
            <a:r>
              <a:rPr lang="en-US" altLang="zh-CN" b="1" dirty="0" smtClean="0"/>
              <a:t> $length = NULL [, string $encoding = </a:t>
            </a:r>
            <a:r>
              <a:rPr lang="en-US" altLang="zh-CN" b="1" dirty="0" err="1" smtClean="0"/>
              <a:t>mb_internal_encoding</a:t>
            </a:r>
            <a:r>
              <a:rPr lang="en-US" altLang="zh-CN" b="1" dirty="0" smtClean="0"/>
              <a:t>() ]] )</a:t>
            </a:r>
            <a:endParaRPr lang="zh-CN" altLang="zh-CN" b="1" dirty="0"/>
          </a:p>
        </p:txBody>
      </p:sp>
      <p:pic>
        <p:nvPicPr>
          <p:cNvPr id="17" name="Picture 3"/>
          <p:cNvPicPr>
            <a:picLocks noChangeAspect="1" noChangeArrowheads="1"/>
          </p:cNvPicPr>
          <p:nvPr/>
        </p:nvPicPr>
        <p:blipFill>
          <a:blip r:embed="rId4" cstate="print"/>
          <a:srcRect/>
          <a:stretch>
            <a:fillRect/>
          </a:stretch>
        </p:blipFill>
        <p:spPr bwMode="auto">
          <a:xfrm>
            <a:off x="3149190" y="6021194"/>
            <a:ext cx="5790446" cy="571632"/>
          </a:xfrm>
          <a:prstGeom prst="rect">
            <a:avLst/>
          </a:prstGeom>
          <a:noFill/>
        </p:spPr>
      </p:pic>
      <p:sp>
        <p:nvSpPr>
          <p:cNvPr id="18" name="TextBox 17"/>
          <p:cNvSpPr txBox="1"/>
          <p:nvPr/>
        </p:nvSpPr>
        <p:spPr>
          <a:xfrm>
            <a:off x="4266645" y="6097411"/>
            <a:ext cx="4469818" cy="433078"/>
          </a:xfrm>
          <a:prstGeom prst="rect">
            <a:avLst/>
          </a:prstGeom>
          <a:noFill/>
        </p:spPr>
        <p:txBody>
          <a:bodyPr wrap="square" lIns="108850" tIns="54425" rIns="108850" bIns="54425" rtlCol="0">
            <a:spAutoFit/>
          </a:bodyPr>
          <a:lstStyle/>
          <a:p>
            <a:r>
              <a:rPr lang="en-US" altLang="zh-CN" dirty="0" smtClean="0">
                <a:solidFill>
                  <a:srgbClr val="FFFFFF"/>
                </a:solidFill>
                <a:latin typeface="黑体" pitchFamily="18" charset="0"/>
                <a:cs typeface="黑体" pitchFamily="18" charset="0"/>
              </a:rPr>
              <a:t>演示示例26</a:t>
            </a:r>
            <a:r>
              <a:rPr lang="zh-CN" altLang="en-US" dirty="0" smtClean="0">
                <a:solidFill>
                  <a:srgbClr val="FFFFFF"/>
                </a:solidFill>
                <a:latin typeface="黑体" pitchFamily="18" charset="0"/>
                <a:cs typeface="黑体" pitchFamily="18" charset="0"/>
              </a:rPr>
              <a:t>：中文字符串函数</a:t>
            </a:r>
          </a:p>
        </p:txBody>
      </p:sp>
      <p:pic>
        <p:nvPicPr>
          <p:cNvPr id="19" name="Picture 3"/>
          <p:cNvPicPr>
            <a:picLocks noChangeAspect="1" noChangeArrowheads="1"/>
          </p:cNvPicPr>
          <p:nvPr/>
        </p:nvPicPr>
        <p:blipFill>
          <a:blip r:embed="rId5" cstate="print"/>
          <a:srcRect/>
          <a:stretch>
            <a:fillRect/>
          </a:stretch>
        </p:blipFill>
        <p:spPr bwMode="auto">
          <a:xfrm>
            <a:off x="1168942" y="3887100"/>
            <a:ext cx="10260264" cy="2134094"/>
          </a:xfrm>
          <a:prstGeom prst="rect">
            <a:avLst/>
          </a:prstGeom>
          <a:noFill/>
        </p:spPr>
      </p:pic>
      <p:sp>
        <p:nvSpPr>
          <p:cNvPr id="13" name="TextBox 12"/>
          <p:cNvSpPr txBox="1"/>
          <p:nvPr/>
        </p:nvSpPr>
        <p:spPr>
          <a:xfrm>
            <a:off x="1372116" y="4039535"/>
            <a:ext cx="9752330" cy="2048905"/>
          </a:xfrm>
          <a:prstGeom prst="rect">
            <a:avLst/>
          </a:prstGeom>
          <a:noFill/>
        </p:spPr>
        <p:txBody>
          <a:bodyPr wrap="square" lIns="108850" tIns="54425" rIns="108850" bIns="54425" rtlCol="0">
            <a:spAutoFit/>
          </a:bodyPr>
          <a:lstStyle/>
          <a:p>
            <a:pPr lvl="0"/>
            <a:r>
              <a:rPr lang="zh-CN" altLang="en-US" b="1" dirty="0" smtClean="0"/>
              <a:t>参数：</a:t>
            </a:r>
            <a:endParaRPr lang="en-US" altLang="zh-CN" b="1" dirty="0" smtClean="0"/>
          </a:p>
          <a:p>
            <a:pPr lvl="0"/>
            <a:r>
              <a:rPr lang="en-US" altLang="zh-CN" b="1" dirty="0" err="1" smtClean="0"/>
              <a:t>str</a:t>
            </a:r>
            <a:r>
              <a:rPr lang="zh-CN" altLang="zh-CN" b="1" dirty="0" smtClean="0"/>
              <a:t>：</a:t>
            </a:r>
            <a:r>
              <a:rPr lang="zh-CN" altLang="zh-CN" dirty="0" smtClean="0"/>
              <a:t>从该 </a:t>
            </a:r>
            <a:r>
              <a:rPr lang="en-US" altLang="zh-CN" dirty="0" smtClean="0">
                <a:hlinkClick r:id="rId6" action="ppaction://hlinkfile"/>
              </a:rPr>
              <a:t>string</a:t>
            </a:r>
            <a:r>
              <a:rPr lang="en-US" altLang="zh-CN" dirty="0" smtClean="0"/>
              <a:t> </a:t>
            </a:r>
            <a:r>
              <a:rPr lang="zh-CN" altLang="zh-CN" dirty="0" smtClean="0"/>
              <a:t>中提取子字符串。</a:t>
            </a:r>
            <a:r>
              <a:rPr lang="en-US" altLang="zh-CN" dirty="0" smtClean="0"/>
              <a:t> </a:t>
            </a:r>
            <a:endParaRPr lang="zh-CN" altLang="zh-CN" sz="2900" dirty="0"/>
          </a:p>
          <a:p>
            <a:pPr lvl="0"/>
            <a:r>
              <a:rPr lang="en-US" altLang="zh-CN" b="1" dirty="0" smtClean="0"/>
              <a:t>start</a:t>
            </a:r>
            <a:r>
              <a:rPr lang="zh-CN" altLang="zh-CN" b="1" dirty="0" smtClean="0"/>
              <a:t>：</a:t>
            </a:r>
            <a:r>
              <a:rPr lang="en-US" altLang="zh-CN" dirty="0" err="1" smtClean="0"/>
              <a:t>str</a:t>
            </a:r>
            <a:r>
              <a:rPr lang="en-US" altLang="zh-CN" dirty="0" smtClean="0"/>
              <a:t> </a:t>
            </a:r>
            <a:r>
              <a:rPr lang="zh-CN" altLang="zh-CN" dirty="0" smtClean="0"/>
              <a:t>中要使用的第一个字符的位置。</a:t>
            </a:r>
            <a:r>
              <a:rPr lang="en-US" altLang="zh-CN" dirty="0" smtClean="0"/>
              <a:t> </a:t>
            </a:r>
            <a:endParaRPr lang="zh-CN" altLang="zh-CN" sz="2900" dirty="0"/>
          </a:p>
          <a:p>
            <a:pPr lvl="0"/>
            <a:r>
              <a:rPr lang="en-US" altLang="zh-CN" b="1" dirty="0" smtClean="0"/>
              <a:t>length</a:t>
            </a:r>
            <a:r>
              <a:rPr lang="zh-CN" altLang="zh-CN" b="1" dirty="0" smtClean="0"/>
              <a:t>：</a:t>
            </a:r>
            <a:r>
              <a:rPr lang="en-US" altLang="zh-CN" dirty="0" err="1" smtClean="0"/>
              <a:t>str</a:t>
            </a:r>
            <a:r>
              <a:rPr lang="en-US" altLang="zh-CN" dirty="0" smtClean="0"/>
              <a:t> </a:t>
            </a:r>
            <a:r>
              <a:rPr lang="zh-CN" altLang="zh-CN" dirty="0" smtClean="0"/>
              <a:t>中要使用的最大字符数。</a:t>
            </a:r>
            <a:r>
              <a:rPr lang="en-US" altLang="zh-CN" dirty="0" smtClean="0"/>
              <a:t> If omitted or NULL is passed, extract all characters to the end of the string. </a:t>
            </a:r>
            <a:endParaRPr lang="zh-CN" altLang="zh-CN" sz="2900" dirty="0"/>
          </a:p>
          <a:p>
            <a:pPr lvl="0"/>
            <a:r>
              <a:rPr lang="en-US" altLang="zh-CN" b="1" dirty="0" smtClean="0"/>
              <a:t>encoding</a:t>
            </a:r>
            <a:r>
              <a:rPr lang="zh-CN" altLang="zh-CN" b="1" dirty="0" smtClean="0"/>
              <a:t>：</a:t>
            </a:r>
            <a:r>
              <a:rPr lang="en-US" altLang="zh-CN" dirty="0" smtClean="0"/>
              <a:t>encoding </a:t>
            </a:r>
            <a:r>
              <a:rPr lang="zh-CN" altLang="zh-CN" dirty="0" smtClean="0"/>
              <a:t>参数为字符编码。如果省略，则使用内部字符编码。</a:t>
            </a:r>
            <a:endParaRPr lang="zh-CN" altLang="zh-CN" sz="29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
          <p:cNvSpPr txBox="1"/>
          <p:nvPr/>
        </p:nvSpPr>
        <p:spPr>
          <a:xfrm>
            <a:off x="7882102" y="304871"/>
            <a:ext cx="3860031" cy="606390"/>
          </a:xfrm>
          <a:prstGeom prst="rect">
            <a:avLst/>
          </a:prstGeom>
          <a:noFill/>
        </p:spPr>
        <p:txBody>
          <a:bodyPr wrap="none" lIns="0" tIns="0" rIns="0" bIns="54425" rtlCol="0">
            <a:spAutoFit/>
          </a:bodyPr>
          <a:lstStyle/>
          <a:p>
            <a:pPr defTabSz="-756">
              <a:lnSpc>
                <a:spcPts val="4285"/>
              </a:lnSpc>
            </a:pPr>
            <a:r>
              <a:rPr lang="zh-CN" altLang="en-US" sz="4300" dirty="0">
                <a:solidFill>
                  <a:srgbClr val="004D73"/>
                </a:solidFill>
                <a:latin typeface="黑体" pitchFamily="18" charset="0"/>
                <a:cs typeface="黑体" pitchFamily="18" charset="0"/>
              </a:rPr>
              <a:t>其它字符串函数</a:t>
            </a:r>
            <a:endParaRPr lang="en-US" altLang="zh-CN" sz="4300" dirty="0">
              <a:solidFill>
                <a:srgbClr val="004D73"/>
              </a:solidFill>
              <a:latin typeface="黑体" pitchFamily="18" charset="0"/>
              <a:cs typeface="黑体" pitchFamily="18" charset="0"/>
            </a:endParaRPr>
          </a:p>
        </p:txBody>
      </p:sp>
      <p:sp>
        <p:nvSpPr>
          <p:cNvPr id="10" name="TextBox 1"/>
          <p:cNvSpPr txBox="1"/>
          <p:nvPr/>
        </p:nvSpPr>
        <p:spPr>
          <a:xfrm>
            <a:off x="880419" y="1232186"/>
            <a:ext cx="4225516" cy="516621"/>
          </a:xfrm>
          <a:prstGeom prst="rect">
            <a:avLst/>
          </a:prstGeom>
          <a:noFill/>
        </p:spPr>
        <p:txBody>
          <a:bodyPr wrap="non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en-US" sz="3300" dirty="0">
                <a:solidFill>
                  <a:srgbClr val="000000"/>
                </a:solidFill>
                <a:latin typeface="黑体" pitchFamily="18" charset="0"/>
                <a:cs typeface="黑体" pitchFamily="18" charset="0"/>
              </a:rPr>
              <a:t>字符串函数扩展知识</a:t>
            </a:r>
            <a:endParaRPr lang="en-US" altLang="zh-CN" sz="3300" dirty="0">
              <a:solidFill>
                <a:srgbClr val="000000"/>
              </a:solidFill>
              <a:latin typeface="黑体" pitchFamily="18" charset="0"/>
              <a:cs typeface="黑体" pitchFamily="18" charset="0"/>
            </a:endParaRPr>
          </a:p>
        </p:txBody>
      </p:sp>
      <p:sp>
        <p:nvSpPr>
          <p:cNvPr id="20" name="灯片编号占位符 19"/>
          <p:cNvSpPr>
            <a:spLocks noGrp="1"/>
          </p:cNvSpPr>
          <p:nvPr>
            <p:ph type="sldNum" sz="quarter" idx="12"/>
          </p:nvPr>
        </p:nvSpPr>
        <p:spPr/>
        <p:txBody>
          <a:bodyPr/>
          <a:lstStyle/>
          <a:p>
            <a:fld id="{B6F15528-21DE-4FAA-801E-634DDDAF4B2B}" type="slidenum">
              <a:rPr lang="en-US" smtClean="0"/>
              <a:pPr/>
              <a:t>35</a:t>
            </a:fld>
            <a:r>
              <a:rPr lang="en-US" dirty="0" smtClean="0"/>
              <a:t>/46</a:t>
            </a:r>
            <a:endParaRPr lang="en-US" dirty="0"/>
          </a:p>
        </p:txBody>
      </p:sp>
      <p:pic>
        <p:nvPicPr>
          <p:cNvPr id="19" name="Picture 3"/>
          <p:cNvPicPr>
            <a:picLocks noChangeAspect="1" noChangeArrowheads="1"/>
          </p:cNvPicPr>
          <p:nvPr/>
        </p:nvPicPr>
        <p:blipFill>
          <a:blip r:embed="rId3" cstate="print"/>
          <a:srcRect/>
          <a:stretch>
            <a:fillRect/>
          </a:stretch>
        </p:blipFill>
        <p:spPr bwMode="auto">
          <a:xfrm>
            <a:off x="1294606" y="1753006"/>
            <a:ext cx="10260264" cy="4724788"/>
          </a:xfrm>
          <a:prstGeom prst="rect">
            <a:avLst/>
          </a:prstGeom>
          <a:noFill/>
        </p:spPr>
      </p:pic>
      <p:sp>
        <p:nvSpPr>
          <p:cNvPr id="15" name="TextBox 14"/>
          <p:cNvSpPr txBox="1"/>
          <p:nvPr/>
        </p:nvSpPr>
        <p:spPr>
          <a:xfrm>
            <a:off x="1599366" y="1981659"/>
            <a:ext cx="9650744" cy="4311063"/>
          </a:xfrm>
          <a:prstGeom prst="rect">
            <a:avLst/>
          </a:prstGeom>
          <a:noFill/>
        </p:spPr>
        <p:txBody>
          <a:bodyPr wrap="square" lIns="108850" tIns="54425" rIns="108850" bIns="54425" rtlCol="0">
            <a:spAutoFit/>
          </a:bodyPr>
          <a:lstStyle/>
          <a:p>
            <a:pPr lvl="0"/>
            <a:r>
              <a:rPr lang="en-US" altLang="zh-CN" b="1" dirty="0" err="1" smtClean="0"/>
              <a:t>strip_tags</a:t>
            </a:r>
            <a:r>
              <a:rPr lang="en-US" altLang="zh-CN" b="1" dirty="0" smtClean="0"/>
              <a:t>($</a:t>
            </a:r>
            <a:r>
              <a:rPr lang="en-US" altLang="zh-CN" b="1" dirty="0" err="1" smtClean="0"/>
              <a:t>str</a:t>
            </a:r>
            <a:r>
              <a:rPr lang="en-US" altLang="zh-CN" b="1" dirty="0" smtClean="0"/>
              <a:t>[,$</a:t>
            </a:r>
            <a:r>
              <a:rPr lang="en-US" altLang="zh-CN" b="1" dirty="0" err="1" smtClean="0"/>
              <a:t>allow_tags</a:t>
            </a:r>
            <a:r>
              <a:rPr lang="en-US" altLang="zh-CN" b="1" dirty="0" smtClean="0"/>
              <a:t>])</a:t>
            </a:r>
            <a:r>
              <a:rPr lang="zh-CN" altLang="zh-CN" b="1" dirty="0" smtClean="0"/>
              <a:t>：</a:t>
            </a:r>
            <a:r>
              <a:rPr lang="zh-CN" altLang="zh-CN" dirty="0" smtClean="0"/>
              <a:t>去除字符串中的</a:t>
            </a:r>
            <a:r>
              <a:rPr lang="en-US" altLang="zh-CN" dirty="0" smtClean="0"/>
              <a:t>html</a:t>
            </a:r>
            <a:r>
              <a:rPr lang="zh-CN" altLang="zh-CN" dirty="0" smtClean="0"/>
              <a:t>和</a:t>
            </a:r>
            <a:r>
              <a:rPr lang="en-US" altLang="zh-CN" dirty="0" err="1" smtClean="0"/>
              <a:t>php</a:t>
            </a:r>
            <a:r>
              <a:rPr lang="zh-CN" altLang="zh-CN" dirty="0" smtClean="0"/>
              <a:t>标签</a:t>
            </a:r>
            <a:r>
              <a:rPr lang="en-US" altLang="zh-CN" dirty="0" smtClean="0"/>
              <a:t>,</a:t>
            </a:r>
            <a:r>
              <a:rPr lang="zh-CN" altLang="zh-CN" dirty="0" smtClean="0"/>
              <a:t>第二个参数为要保留的标签</a:t>
            </a:r>
          </a:p>
          <a:p>
            <a:pPr lvl="0"/>
            <a:r>
              <a:rPr lang="en-US" altLang="zh-CN" b="1" dirty="0" err="1" smtClean="0"/>
              <a:t>strpos</a:t>
            </a:r>
            <a:r>
              <a:rPr lang="en-US" altLang="zh-CN" b="1" dirty="0" smtClean="0"/>
              <a:t>($</a:t>
            </a:r>
            <a:r>
              <a:rPr lang="en-US" altLang="zh-CN" b="1" dirty="0" err="1" smtClean="0"/>
              <a:t>str,$find</a:t>
            </a:r>
            <a:r>
              <a:rPr lang="en-US" altLang="zh-CN" b="1" dirty="0" smtClean="0"/>
              <a:t>)</a:t>
            </a:r>
            <a:r>
              <a:rPr lang="zh-CN" altLang="zh-CN" b="1" dirty="0" smtClean="0"/>
              <a:t>：</a:t>
            </a:r>
            <a:r>
              <a:rPr lang="zh-CN" altLang="zh-CN" dirty="0" smtClean="0"/>
              <a:t>返回某字符在字符串中首次出现的位置</a:t>
            </a:r>
            <a:r>
              <a:rPr lang="en-US" altLang="zh-CN" dirty="0" smtClean="0"/>
              <a:t> </a:t>
            </a:r>
            <a:endParaRPr lang="zh-CN" altLang="zh-CN" dirty="0" smtClean="0"/>
          </a:p>
          <a:p>
            <a:pPr lvl="0"/>
            <a:r>
              <a:rPr lang="en-US" altLang="zh-CN" b="1" dirty="0" err="1" smtClean="0"/>
              <a:t>strstr</a:t>
            </a:r>
            <a:r>
              <a:rPr lang="en-US" altLang="zh-CN" b="1" dirty="0" smtClean="0"/>
              <a:t>($</a:t>
            </a:r>
            <a:r>
              <a:rPr lang="en-US" altLang="zh-CN" b="1" dirty="0" err="1" smtClean="0"/>
              <a:t>str,$find</a:t>
            </a:r>
            <a:r>
              <a:rPr lang="en-US" altLang="zh-CN" b="1" dirty="0" smtClean="0"/>
              <a:t>)</a:t>
            </a:r>
            <a:r>
              <a:rPr lang="zh-CN" altLang="zh-CN" b="1" dirty="0" smtClean="0"/>
              <a:t>：</a:t>
            </a:r>
            <a:r>
              <a:rPr lang="zh-CN" altLang="zh-CN" dirty="0" smtClean="0"/>
              <a:t>返回从</a:t>
            </a:r>
            <a:r>
              <a:rPr lang="en-US" altLang="zh-CN" dirty="0" smtClean="0"/>
              <a:t>$find</a:t>
            </a:r>
            <a:r>
              <a:rPr lang="zh-CN" altLang="zh-CN" dirty="0" smtClean="0"/>
              <a:t>开始往后的字符</a:t>
            </a:r>
            <a:r>
              <a:rPr lang="en-US" altLang="zh-CN" dirty="0" smtClean="0"/>
              <a:t> </a:t>
            </a:r>
            <a:endParaRPr lang="zh-CN" altLang="zh-CN" dirty="0" smtClean="0"/>
          </a:p>
          <a:p>
            <a:pPr lvl="0"/>
            <a:r>
              <a:rPr lang="en-US" altLang="zh-CN" b="1" dirty="0" err="1" smtClean="0"/>
              <a:t>strrev</a:t>
            </a:r>
            <a:r>
              <a:rPr lang="en-US" altLang="zh-CN" b="1" dirty="0" smtClean="0"/>
              <a:t>()</a:t>
            </a:r>
            <a:r>
              <a:rPr lang="zh-CN" altLang="zh-CN" b="1" dirty="0" smtClean="0"/>
              <a:t>：</a:t>
            </a:r>
            <a:r>
              <a:rPr lang="zh-CN" altLang="zh-CN" dirty="0" smtClean="0"/>
              <a:t>字符串反转函数</a:t>
            </a:r>
            <a:r>
              <a:rPr lang="en-US" altLang="zh-CN" dirty="0" smtClean="0"/>
              <a:t>hello</a:t>
            </a:r>
            <a:endParaRPr lang="zh-CN" altLang="zh-CN" dirty="0" smtClean="0"/>
          </a:p>
          <a:p>
            <a:pPr lvl="0"/>
            <a:r>
              <a:rPr lang="en-US" altLang="zh-CN" b="1" dirty="0" smtClean="0"/>
              <a:t>md5()</a:t>
            </a:r>
            <a:r>
              <a:rPr lang="zh-CN" altLang="zh-CN" b="1" dirty="0" smtClean="0"/>
              <a:t>：</a:t>
            </a:r>
            <a:r>
              <a:rPr lang="zh-CN" altLang="zh-CN" dirty="0" smtClean="0"/>
              <a:t>加密函数</a:t>
            </a:r>
            <a:r>
              <a:rPr lang="en-US" altLang="zh-CN" dirty="0" smtClean="0"/>
              <a:t> </a:t>
            </a:r>
            <a:endParaRPr lang="zh-CN" altLang="zh-CN" dirty="0" smtClean="0"/>
          </a:p>
          <a:p>
            <a:pPr lvl="0"/>
            <a:r>
              <a:rPr lang="en-US" altLang="zh-CN" b="1" dirty="0" err="1" smtClean="0"/>
              <a:t>str_split</a:t>
            </a:r>
            <a:r>
              <a:rPr lang="en-US" altLang="zh-CN" b="1" dirty="0" smtClean="0"/>
              <a:t>($</a:t>
            </a:r>
            <a:r>
              <a:rPr lang="en-US" altLang="zh-CN" b="1" dirty="0" err="1" smtClean="0"/>
              <a:t>str,$num</a:t>
            </a:r>
            <a:r>
              <a:rPr lang="en-US" altLang="zh-CN" b="1" dirty="0" smtClean="0"/>
              <a:t>)</a:t>
            </a:r>
            <a:r>
              <a:rPr lang="zh-CN" altLang="zh-CN" b="1" dirty="0" smtClean="0"/>
              <a:t>：</a:t>
            </a:r>
            <a:r>
              <a:rPr lang="zh-CN" altLang="zh-CN" dirty="0" smtClean="0"/>
              <a:t>将字符串转换成数组</a:t>
            </a:r>
            <a:r>
              <a:rPr lang="en-US" altLang="zh-CN" dirty="0" smtClean="0"/>
              <a:t>,$num</a:t>
            </a:r>
            <a:r>
              <a:rPr lang="zh-CN" altLang="zh-CN" dirty="0" smtClean="0"/>
              <a:t>是转换成的数组中每个元素的包含的字符长度</a:t>
            </a:r>
          </a:p>
          <a:p>
            <a:pPr lvl="0"/>
            <a:r>
              <a:rPr lang="en-US" altLang="zh-CN" b="1" dirty="0" smtClean="0"/>
              <a:t>nl2br()</a:t>
            </a:r>
            <a:r>
              <a:rPr lang="zh-CN" altLang="zh-CN" b="1" dirty="0" smtClean="0"/>
              <a:t>：</a:t>
            </a:r>
            <a:r>
              <a:rPr lang="zh-CN" altLang="zh-CN" dirty="0" smtClean="0"/>
              <a:t>将字符串中的</a:t>
            </a:r>
            <a:r>
              <a:rPr lang="en-US" altLang="zh-CN" dirty="0" smtClean="0"/>
              <a:t>\n</a:t>
            </a:r>
            <a:r>
              <a:rPr lang="zh-CN" altLang="zh-CN" dirty="0" smtClean="0"/>
              <a:t>换行转换成</a:t>
            </a:r>
            <a:r>
              <a:rPr lang="en-US" altLang="zh-CN" dirty="0" smtClean="0"/>
              <a:t>html</a:t>
            </a:r>
            <a:r>
              <a:rPr lang="zh-CN" altLang="zh-CN" dirty="0" smtClean="0"/>
              <a:t>中的</a:t>
            </a:r>
            <a:r>
              <a:rPr lang="en-US" altLang="zh-CN" dirty="0" smtClean="0"/>
              <a:t>&lt;</a:t>
            </a:r>
            <a:r>
              <a:rPr lang="en-US" altLang="zh-CN" dirty="0" err="1" smtClean="0"/>
              <a:t>br</a:t>
            </a:r>
            <a:r>
              <a:rPr lang="en-US" altLang="zh-CN" dirty="0" smtClean="0"/>
              <a:t>/&gt;</a:t>
            </a:r>
            <a:endParaRPr lang="zh-CN" altLang="zh-CN" dirty="0" smtClean="0"/>
          </a:p>
          <a:p>
            <a:pPr lvl="0"/>
            <a:r>
              <a:rPr lang="en-US" altLang="zh-CN" b="1" dirty="0" err="1" smtClean="0"/>
              <a:t>ucfirst</a:t>
            </a:r>
            <a:r>
              <a:rPr lang="en-US" altLang="zh-CN" b="1" dirty="0" smtClean="0"/>
              <a:t>()</a:t>
            </a:r>
            <a:r>
              <a:rPr lang="zh-CN" altLang="zh-CN" b="1" dirty="0" smtClean="0"/>
              <a:t>：</a:t>
            </a:r>
            <a:r>
              <a:rPr lang="zh-CN" altLang="zh-CN" dirty="0" smtClean="0"/>
              <a:t>首字母大写</a:t>
            </a:r>
            <a:r>
              <a:rPr lang="en-US" altLang="zh-CN" dirty="0" smtClean="0"/>
              <a:t> </a:t>
            </a:r>
            <a:endParaRPr lang="zh-CN" altLang="zh-CN" dirty="0" smtClean="0"/>
          </a:p>
          <a:p>
            <a:pPr lvl="0"/>
            <a:r>
              <a:rPr lang="en-US" altLang="zh-CN" b="1" dirty="0" err="1" smtClean="0"/>
              <a:t>ucwords</a:t>
            </a:r>
            <a:r>
              <a:rPr lang="en-US" altLang="zh-CN" b="1" dirty="0" smtClean="0"/>
              <a:t>()</a:t>
            </a:r>
            <a:r>
              <a:rPr lang="zh-CN" altLang="zh-CN" b="1" dirty="0" smtClean="0"/>
              <a:t>：</a:t>
            </a:r>
            <a:r>
              <a:rPr lang="zh-CN" altLang="zh-CN" dirty="0" smtClean="0"/>
              <a:t>每个单词的首字母大写</a:t>
            </a:r>
            <a:r>
              <a:rPr lang="en-US" altLang="zh-CN" dirty="0" smtClean="0"/>
              <a:t> </a:t>
            </a:r>
            <a:endParaRPr lang="zh-CN" altLang="zh-CN" dirty="0" smtClean="0"/>
          </a:p>
          <a:p>
            <a:pPr lvl="0"/>
            <a:r>
              <a:rPr lang="en-US" altLang="zh-CN" b="1" dirty="0" err="1" smtClean="0"/>
              <a:t>strtolower</a:t>
            </a:r>
            <a:r>
              <a:rPr lang="en-US" altLang="zh-CN" b="1" dirty="0" smtClean="0"/>
              <a:t>()</a:t>
            </a:r>
            <a:r>
              <a:rPr lang="zh-CN" altLang="zh-CN" b="1" dirty="0" smtClean="0"/>
              <a:t>：</a:t>
            </a:r>
            <a:r>
              <a:rPr lang="zh-CN" altLang="zh-CN" dirty="0" smtClean="0"/>
              <a:t>全转换成小写字母</a:t>
            </a:r>
            <a:r>
              <a:rPr lang="en-US" altLang="zh-CN" dirty="0" smtClean="0"/>
              <a:t> </a:t>
            </a:r>
            <a:endParaRPr lang="zh-CN" altLang="zh-CN" dirty="0" smtClean="0"/>
          </a:p>
          <a:p>
            <a:pPr lvl="0"/>
            <a:r>
              <a:rPr lang="en-US" altLang="zh-CN" b="1" dirty="0" err="1" smtClean="0"/>
              <a:t>strtoupper</a:t>
            </a:r>
            <a:r>
              <a:rPr lang="en-US" altLang="zh-CN" b="1" dirty="0" smtClean="0"/>
              <a:t>()</a:t>
            </a:r>
            <a:r>
              <a:rPr lang="zh-CN" altLang="zh-CN" b="1" dirty="0" smtClean="0"/>
              <a:t>：</a:t>
            </a:r>
            <a:r>
              <a:rPr lang="zh-CN" altLang="zh-CN" dirty="0" smtClean="0"/>
              <a:t>全转换成大写字母</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p:cNvSpPr/>
          <p:nvPr/>
        </p:nvSpPr>
        <p:spPr>
          <a:xfrm>
            <a:off x="2761805" y="5644882"/>
            <a:ext cx="6706928" cy="406494"/>
          </a:xfrm>
          <a:custGeom>
            <a:avLst/>
            <a:gdLst>
              <a:gd name="connsiteX0" fmla="*/ 0 w 5030851"/>
              <a:gd name="connsiteY0" fmla="*/ 67741 h 406400"/>
              <a:gd name="connsiteX1" fmla="*/ 67818 w 5030851"/>
              <a:gd name="connsiteY1" fmla="*/ 0 h 406400"/>
              <a:gd name="connsiteX2" fmla="*/ 67818 w 5030851"/>
              <a:gd name="connsiteY2" fmla="*/ 0 h 406400"/>
              <a:gd name="connsiteX3" fmla="*/ 67818 w 5030851"/>
              <a:gd name="connsiteY3" fmla="*/ 0 h 406400"/>
              <a:gd name="connsiteX4" fmla="*/ 4963159 w 5030851"/>
              <a:gd name="connsiteY4" fmla="*/ 0 h 406400"/>
              <a:gd name="connsiteX5" fmla="*/ 4963159 w 5030851"/>
              <a:gd name="connsiteY5" fmla="*/ 0 h 406400"/>
              <a:gd name="connsiteX6" fmla="*/ 5030851 w 5030851"/>
              <a:gd name="connsiteY6" fmla="*/ 67741 h 406400"/>
              <a:gd name="connsiteX7" fmla="*/ 5030851 w 5030851"/>
              <a:gd name="connsiteY7" fmla="*/ 67741 h 406400"/>
              <a:gd name="connsiteX8" fmla="*/ 5030851 w 5030851"/>
              <a:gd name="connsiteY8" fmla="*/ 67741 h 406400"/>
              <a:gd name="connsiteX9" fmla="*/ 5030851 w 5030851"/>
              <a:gd name="connsiteY9" fmla="*/ 338670 h 406400"/>
              <a:gd name="connsiteX10" fmla="*/ 5030851 w 5030851"/>
              <a:gd name="connsiteY10" fmla="*/ 338670 h 406400"/>
              <a:gd name="connsiteX11" fmla="*/ 4963159 w 5030851"/>
              <a:gd name="connsiteY11" fmla="*/ 406400 h 406400"/>
              <a:gd name="connsiteX12" fmla="*/ 4963159 w 5030851"/>
              <a:gd name="connsiteY12" fmla="*/ 406400 h 406400"/>
              <a:gd name="connsiteX13" fmla="*/ 4963159 w 5030851"/>
              <a:gd name="connsiteY13" fmla="*/ 406400 h 406400"/>
              <a:gd name="connsiteX14" fmla="*/ 67818 w 5030851"/>
              <a:gd name="connsiteY14" fmla="*/ 406400 h 406400"/>
              <a:gd name="connsiteX15" fmla="*/ 67818 w 5030851"/>
              <a:gd name="connsiteY15" fmla="*/ 406400 h 406400"/>
              <a:gd name="connsiteX16" fmla="*/ 0 w 5030851"/>
              <a:gd name="connsiteY16" fmla="*/ 338670 h 406400"/>
              <a:gd name="connsiteX17" fmla="*/ 0 w 5030851"/>
              <a:gd name="connsiteY17" fmla="*/ 338670 h 406400"/>
              <a:gd name="connsiteX18" fmla="*/ 0 w 5030851"/>
              <a:gd name="connsiteY18" fmla="*/ 67741 h 4064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5030851" h="406400">
                <a:moveTo>
                  <a:pt x="0" y="67741"/>
                </a:moveTo>
                <a:cubicBezTo>
                  <a:pt x="0" y="30327"/>
                  <a:pt x="30352" y="0"/>
                  <a:pt x="67818" y="0"/>
                </a:cubicBezTo>
                <a:cubicBezTo>
                  <a:pt x="67818" y="0"/>
                  <a:pt x="67818" y="0"/>
                  <a:pt x="67818" y="0"/>
                </a:cubicBezTo>
                <a:lnTo>
                  <a:pt x="67818" y="0"/>
                </a:lnTo>
                <a:lnTo>
                  <a:pt x="4963159" y="0"/>
                </a:lnTo>
                <a:lnTo>
                  <a:pt x="4963159" y="0"/>
                </a:lnTo>
                <a:cubicBezTo>
                  <a:pt x="5000497" y="0"/>
                  <a:pt x="5030851" y="30327"/>
                  <a:pt x="5030851" y="67741"/>
                </a:cubicBezTo>
                <a:cubicBezTo>
                  <a:pt x="5030851" y="67741"/>
                  <a:pt x="5030851" y="67741"/>
                  <a:pt x="5030851" y="67741"/>
                </a:cubicBezTo>
                <a:lnTo>
                  <a:pt x="5030851" y="67741"/>
                </a:lnTo>
                <a:lnTo>
                  <a:pt x="5030851" y="338670"/>
                </a:lnTo>
                <a:lnTo>
                  <a:pt x="5030851" y="338670"/>
                </a:lnTo>
                <a:cubicBezTo>
                  <a:pt x="5030851" y="376072"/>
                  <a:pt x="5000497" y="406400"/>
                  <a:pt x="4963159" y="406400"/>
                </a:cubicBezTo>
                <a:cubicBezTo>
                  <a:pt x="4963159" y="406400"/>
                  <a:pt x="4963159" y="406400"/>
                  <a:pt x="4963159" y="406400"/>
                </a:cubicBezTo>
                <a:lnTo>
                  <a:pt x="4963159" y="406400"/>
                </a:lnTo>
                <a:lnTo>
                  <a:pt x="67818" y="406400"/>
                </a:lnTo>
                <a:lnTo>
                  <a:pt x="67818" y="406400"/>
                </a:lnTo>
                <a:cubicBezTo>
                  <a:pt x="30352" y="406400"/>
                  <a:pt x="0" y="376072"/>
                  <a:pt x="0" y="338670"/>
                </a:cubicBezTo>
                <a:cubicBezTo>
                  <a:pt x="0" y="338670"/>
                  <a:pt x="0" y="338670"/>
                  <a:pt x="0" y="338670"/>
                </a:cubicBezTo>
                <a:lnTo>
                  <a:pt x="0" y="67741"/>
                </a:lnTo>
              </a:path>
            </a:pathLst>
          </a:custGeom>
          <a:solidFill>
            <a:srgbClr val="FFFF9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zh-CN" altLang="en-US"/>
          </a:p>
        </p:txBody>
      </p:sp>
      <p:sp>
        <p:nvSpPr>
          <p:cNvPr id="3" name="Freeform 3"/>
          <p:cNvSpPr/>
          <p:nvPr/>
        </p:nvSpPr>
        <p:spPr>
          <a:xfrm>
            <a:off x="2744874" y="5632179"/>
            <a:ext cx="6740790" cy="431900"/>
          </a:xfrm>
          <a:custGeom>
            <a:avLst/>
            <a:gdLst>
              <a:gd name="connsiteX0" fmla="*/ 12700 w 5056251"/>
              <a:gd name="connsiteY0" fmla="*/ 80441 h 431800"/>
              <a:gd name="connsiteX1" fmla="*/ 80518 w 5056251"/>
              <a:gd name="connsiteY1" fmla="*/ 12700 h 431800"/>
              <a:gd name="connsiteX2" fmla="*/ 80518 w 5056251"/>
              <a:gd name="connsiteY2" fmla="*/ 12700 h 431800"/>
              <a:gd name="connsiteX3" fmla="*/ 80518 w 5056251"/>
              <a:gd name="connsiteY3" fmla="*/ 12700 h 431800"/>
              <a:gd name="connsiteX4" fmla="*/ 4975859 w 5056251"/>
              <a:gd name="connsiteY4" fmla="*/ 12700 h 431800"/>
              <a:gd name="connsiteX5" fmla="*/ 4975859 w 5056251"/>
              <a:gd name="connsiteY5" fmla="*/ 12700 h 431800"/>
              <a:gd name="connsiteX6" fmla="*/ 5043551 w 5056251"/>
              <a:gd name="connsiteY6" fmla="*/ 80441 h 431800"/>
              <a:gd name="connsiteX7" fmla="*/ 5043551 w 5056251"/>
              <a:gd name="connsiteY7" fmla="*/ 80441 h 431800"/>
              <a:gd name="connsiteX8" fmla="*/ 5043551 w 5056251"/>
              <a:gd name="connsiteY8" fmla="*/ 80441 h 431800"/>
              <a:gd name="connsiteX9" fmla="*/ 5043551 w 5056251"/>
              <a:gd name="connsiteY9" fmla="*/ 351370 h 431800"/>
              <a:gd name="connsiteX10" fmla="*/ 5043551 w 5056251"/>
              <a:gd name="connsiteY10" fmla="*/ 351370 h 431800"/>
              <a:gd name="connsiteX11" fmla="*/ 4975859 w 5056251"/>
              <a:gd name="connsiteY11" fmla="*/ 419100 h 431800"/>
              <a:gd name="connsiteX12" fmla="*/ 4975859 w 5056251"/>
              <a:gd name="connsiteY12" fmla="*/ 419100 h 431800"/>
              <a:gd name="connsiteX13" fmla="*/ 4975859 w 5056251"/>
              <a:gd name="connsiteY13" fmla="*/ 419100 h 431800"/>
              <a:gd name="connsiteX14" fmla="*/ 80518 w 5056251"/>
              <a:gd name="connsiteY14" fmla="*/ 419100 h 431800"/>
              <a:gd name="connsiteX15" fmla="*/ 80518 w 5056251"/>
              <a:gd name="connsiteY15" fmla="*/ 419100 h 431800"/>
              <a:gd name="connsiteX16" fmla="*/ 12700 w 5056251"/>
              <a:gd name="connsiteY16" fmla="*/ 351370 h 431800"/>
              <a:gd name="connsiteX17" fmla="*/ 12700 w 5056251"/>
              <a:gd name="connsiteY17" fmla="*/ 351370 h 431800"/>
              <a:gd name="connsiteX18" fmla="*/ 12700 w 5056251"/>
              <a:gd name="connsiteY18" fmla="*/ 80441 h 43180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5056251" h="431800">
                <a:moveTo>
                  <a:pt x="12700" y="80441"/>
                </a:moveTo>
                <a:cubicBezTo>
                  <a:pt x="12700" y="43027"/>
                  <a:pt x="43052" y="12700"/>
                  <a:pt x="80518" y="12700"/>
                </a:cubicBezTo>
                <a:cubicBezTo>
                  <a:pt x="80518" y="12700"/>
                  <a:pt x="80518" y="12700"/>
                  <a:pt x="80518" y="12700"/>
                </a:cubicBezTo>
                <a:lnTo>
                  <a:pt x="80518" y="12700"/>
                </a:lnTo>
                <a:lnTo>
                  <a:pt x="4975859" y="12700"/>
                </a:lnTo>
                <a:lnTo>
                  <a:pt x="4975859" y="12700"/>
                </a:lnTo>
                <a:cubicBezTo>
                  <a:pt x="5013197" y="12700"/>
                  <a:pt x="5043551" y="43027"/>
                  <a:pt x="5043551" y="80441"/>
                </a:cubicBezTo>
                <a:cubicBezTo>
                  <a:pt x="5043551" y="80441"/>
                  <a:pt x="5043551" y="80441"/>
                  <a:pt x="5043551" y="80441"/>
                </a:cubicBezTo>
                <a:lnTo>
                  <a:pt x="5043551" y="80441"/>
                </a:lnTo>
                <a:lnTo>
                  <a:pt x="5043551" y="351370"/>
                </a:lnTo>
                <a:lnTo>
                  <a:pt x="5043551" y="351370"/>
                </a:lnTo>
                <a:cubicBezTo>
                  <a:pt x="5043551" y="388772"/>
                  <a:pt x="5013197" y="419100"/>
                  <a:pt x="4975859" y="419100"/>
                </a:cubicBezTo>
                <a:cubicBezTo>
                  <a:pt x="4975859" y="419100"/>
                  <a:pt x="4975859" y="419100"/>
                  <a:pt x="4975859" y="419100"/>
                </a:cubicBezTo>
                <a:lnTo>
                  <a:pt x="4975859" y="419100"/>
                </a:lnTo>
                <a:lnTo>
                  <a:pt x="80518" y="419100"/>
                </a:lnTo>
                <a:lnTo>
                  <a:pt x="80518" y="419100"/>
                </a:lnTo>
                <a:cubicBezTo>
                  <a:pt x="43052" y="419100"/>
                  <a:pt x="12700" y="388772"/>
                  <a:pt x="12700" y="351370"/>
                </a:cubicBezTo>
                <a:cubicBezTo>
                  <a:pt x="12700" y="351370"/>
                  <a:pt x="12700" y="351370"/>
                  <a:pt x="12700" y="351370"/>
                </a:cubicBezTo>
                <a:lnTo>
                  <a:pt x="12700" y="80441"/>
                </a:lnTo>
              </a:path>
            </a:pathLst>
          </a:custGeom>
          <a:solidFill>
            <a:srgbClr val="000000">
              <a:alpha val="0"/>
            </a:srgbClr>
          </a:solidFill>
          <a:ln w="25400">
            <a:solidFill>
              <a:srgbClr val="7F7F7F">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zh-CN" altLang="en-US"/>
          </a:p>
        </p:txBody>
      </p:sp>
      <p:sp>
        <p:nvSpPr>
          <p:cNvPr id="5" name="Freeform 3"/>
          <p:cNvSpPr/>
          <p:nvPr/>
        </p:nvSpPr>
        <p:spPr>
          <a:xfrm>
            <a:off x="2761805" y="6145060"/>
            <a:ext cx="6666801" cy="438263"/>
          </a:xfrm>
          <a:custGeom>
            <a:avLst/>
            <a:gdLst>
              <a:gd name="connsiteX0" fmla="*/ 0 w 5000752"/>
              <a:gd name="connsiteY0" fmla="*/ 73037 h 438162"/>
              <a:gd name="connsiteX1" fmla="*/ 73025 w 5000752"/>
              <a:gd name="connsiteY1" fmla="*/ 0 h 438162"/>
              <a:gd name="connsiteX2" fmla="*/ 73025 w 5000752"/>
              <a:gd name="connsiteY2" fmla="*/ 0 h 438162"/>
              <a:gd name="connsiteX3" fmla="*/ 73025 w 5000752"/>
              <a:gd name="connsiteY3" fmla="*/ 0 h 438162"/>
              <a:gd name="connsiteX4" fmla="*/ 4927727 w 5000752"/>
              <a:gd name="connsiteY4" fmla="*/ 0 h 438162"/>
              <a:gd name="connsiteX5" fmla="*/ 4927727 w 5000752"/>
              <a:gd name="connsiteY5" fmla="*/ 0 h 438162"/>
              <a:gd name="connsiteX6" fmla="*/ 5000752 w 5000752"/>
              <a:gd name="connsiteY6" fmla="*/ 73037 h 438162"/>
              <a:gd name="connsiteX7" fmla="*/ 5000752 w 5000752"/>
              <a:gd name="connsiteY7" fmla="*/ 73037 h 438162"/>
              <a:gd name="connsiteX8" fmla="*/ 5000752 w 5000752"/>
              <a:gd name="connsiteY8" fmla="*/ 73037 h 438162"/>
              <a:gd name="connsiteX9" fmla="*/ 5000752 w 5000752"/>
              <a:gd name="connsiteY9" fmla="*/ 365124 h 438162"/>
              <a:gd name="connsiteX10" fmla="*/ 5000752 w 5000752"/>
              <a:gd name="connsiteY10" fmla="*/ 365124 h 438162"/>
              <a:gd name="connsiteX11" fmla="*/ 4927727 w 5000752"/>
              <a:gd name="connsiteY11" fmla="*/ 438162 h 438162"/>
              <a:gd name="connsiteX12" fmla="*/ 4927727 w 5000752"/>
              <a:gd name="connsiteY12" fmla="*/ 438162 h 438162"/>
              <a:gd name="connsiteX13" fmla="*/ 4927727 w 5000752"/>
              <a:gd name="connsiteY13" fmla="*/ 438162 h 438162"/>
              <a:gd name="connsiteX14" fmla="*/ 73025 w 5000752"/>
              <a:gd name="connsiteY14" fmla="*/ 438162 h 438162"/>
              <a:gd name="connsiteX15" fmla="*/ 73025 w 5000752"/>
              <a:gd name="connsiteY15" fmla="*/ 438162 h 438162"/>
              <a:gd name="connsiteX16" fmla="*/ 0 w 5000752"/>
              <a:gd name="connsiteY16" fmla="*/ 365124 h 438162"/>
              <a:gd name="connsiteX17" fmla="*/ 0 w 5000752"/>
              <a:gd name="connsiteY17" fmla="*/ 365124 h 438162"/>
              <a:gd name="connsiteX18" fmla="*/ 0 w 5000752"/>
              <a:gd name="connsiteY18" fmla="*/ 73037 h 43816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5000752" h="438162">
                <a:moveTo>
                  <a:pt x="0" y="73037"/>
                </a:moveTo>
                <a:cubicBezTo>
                  <a:pt x="0" y="32702"/>
                  <a:pt x="32766" y="0"/>
                  <a:pt x="73025" y="0"/>
                </a:cubicBezTo>
                <a:cubicBezTo>
                  <a:pt x="73025" y="0"/>
                  <a:pt x="73025" y="0"/>
                  <a:pt x="73025" y="0"/>
                </a:cubicBezTo>
                <a:lnTo>
                  <a:pt x="73025" y="0"/>
                </a:lnTo>
                <a:lnTo>
                  <a:pt x="4927727" y="0"/>
                </a:lnTo>
                <a:lnTo>
                  <a:pt x="4927727" y="0"/>
                </a:lnTo>
                <a:cubicBezTo>
                  <a:pt x="4967985" y="0"/>
                  <a:pt x="5000752" y="32702"/>
                  <a:pt x="5000752" y="73037"/>
                </a:cubicBezTo>
                <a:cubicBezTo>
                  <a:pt x="5000752" y="73037"/>
                  <a:pt x="5000752" y="73037"/>
                  <a:pt x="5000752" y="73037"/>
                </a:cubicBezTo>
                <a:lnTo>
                  <a:pt x="5000752" y="73037"/>
                </a:lnTo>
                <a:lnTo>
                  <a:pt x="5000752" y="365124"/>
                </a:lnTo>
                <a:lnTo>
                  <a:pt x="5000752" y="365124"/>
                </a:lnTo>
                <a:cubicBezTo>
                  <a:pt x="5000752" y="405460"/>
                  <a:pt x="4967985" y="438162"/>
                  <a:pt x="4927727" y="438162"/>
                </a:cubicBezTo>
                <a:cubicBezTo>
                  <a:pt x="4927727" y="438162"/>
                  <a:pt x="4927727" y="438162"/>
                  <a:pt x="4927727" y="438162"/>
                </a:cubicBezTo>
                <a:lnTo>
                  <a:pt x="4927727" y="438162"/>
                </a:lnTo>
                <a:lnTo>
                  <a:pt x="73025" y="438162"/>
                </a:lnTo>
                <a:lnTo>
                  <a:pt x="73025" y="438162"/>
                </a:lnTo>
                <a:cubicBezTo>
                  <a:pt x="32766" y="438162"/>
                  <a:pt x="0" y="405460"/>
                  <a:pt x="0" y="365124"/>
                </a:cubicBezTo>
                <a:cubicBezTo>
                  <a:pt x="0" y="365124"/>
                  <a:pt x="0" y="365124"/>
                  <a:pt x="0" y="365124"/>
                </a:cubicBezTo>
                <a:lnTo>
                  <a:pt x="0" y="73037"/>
                </a:lnTo>
              </a:path>
            </a:pathLst>
          </a:custGeom>
          <a:solidFill>
            <a:srgbClr val="67B9C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zh-CN" altLang="en-US"/>
          </a:p>
        </p:txBody>
      </p:sp>
      <p:sp>
        <p:nvSpPr>
          <p:cNvPr id="6" name="Freeform 3"/>
          <p:cNvSpPr/>
          <p:nvPr/>
        </p:nvSpPr>
        <p:spPr>
          <a:xfrm>
            <a:off x="2736408" y="6126005"/>
            <a:ext cx="6717595" cy="476372"/>
          </a:xfrm>
          <a:custGeom>
            <a:avLst/>
            <a:gdLst>
              <a:gd name="connsiteX0" fmla="*/ 19050 w 5038852"/>
              <a:gd name="connsiteY0" fmla="*/ 92087 h 476262"/>
              <a:gd name="connsiteX1" fmla="*/ 92075 w 5038852"/>
              <a:gd name="connsiteY1" fmla="*/ 19050 h 476262"/>
              <a:gd name="connsiteX2" fmla="*/ 92075 w 5038852"/>
              <a:gd name="connsiteY2" fmla="*/ 19050 h 476262"/>
              <a:gd name="connsiteX3" fmla="*/ 92075 w 5038852"/>
              <a:gd name="connsiteY3" fmla="*/ 19050 h 476262"/>
              <a:gd name="connsiteX4" fmla="*/ 4946777 w 5038852"/>
              <a:gd name="connsiteY4" fmla="*/ 19050 h 476262"/>
              <a:gd name="connsiteX5" fmla="*/ 4946777 w 5038852"/>
              <a:gd name="connsiteY5" fmla="*/ 19050 h 476262"/>
              <a:gd name="connsiteX6" fmla="*/ 5019802 w 5038852"/>
              <a:gd name="connsiteY6" fmla="*/ 92087 h 476262"/>
              <a:gd name="connsiteX7" fmla="*/ 5019802 w 5038852"/>
              <a:gd name="connsiteY7" fmla="*/ 92087 h 476262"/>
              <a:gd name="connsiteX8" fmla="*/ 5019802 w 5038852"/>
              <a:gd name="connsiteY8" fmla="*/ 92087 h 476262"/>
              <a:gd name="connsiteX9" fmla="*/ 5019802 w 5038852"/>
              <a:gd name="connsiteY9" fmla="*/ 384174 h 476262"/>
              <a:gd name="connsiteX10" fmla="*/ 5019802 w 5038852"/>
              <a:gd name="connsiteY10" fmla="*/ 384174 h 476262"/>
              <a:gd name="connsiteX11" fmla="*/ 4946777 w 5038852"/>
              <a:gd name="connsiteY11" fmla="*/ 457212 h 476262"/>
              <a:gd name="connsiteX12" fmla="*/ 4946777 w 5038852"/>
              <a:gd name="connsiteY12" fmla="*/ 457212 h 476262"/>
              <a:gd name="connsiteX13" fmla="*/ 4946777 w 5038852"/>
              <a:gd name="connsiteY13" fmla="*/ 457212 h 476262"/>
              <a:gd name="connsiteX14" fmla="*/ 92075 w 5038852"/>
              <a:gd name="connsiteY14" fmla="*/ 457212 h 476262"/>
              <a:gd name="connsiteX15" fmla="*/ 92075 w 5038852"/>
              <a:gd name="connsiteY15" fmla="*/ 457212 h 476262"/>
              <a:gd name="connsiteX16" fmla="*/ 19050 w 5038852"/>
              <a:gd name="connsiteY16" fmla="*/ 384174 h 476262"/>
              <a:gd name="connsiteX17" fmla="*/ 19050 w 5038852"/>
              <a:gd name="connsiteY17" fmla="*/ 384174 h 476262"/>
              <a:gd name="connsiteX18" fmla="*/ 19050 w 5038852"/>
              <a:gd name="connsiteY18" fmla="*/ 92087 h 47626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Lst>
            <a:rect l="l" t="t" r="r" b="b"/>
            <a:pathLst>
              <a:path w="5038852" h="476262">
                <a:moveTo>
                  <a:pt x="19050" y="92087"/>
                </a:moveTo>
                <a:cubicBezTo>
                  <a:pt x="19050" y="51752"/>
                  <a:pt x="51816" y="19050"/>
                  <a:pt x="92075" y="19050"/>
                </a:cubicBezTo>
                <a:cubicBezTo>
                  <a:pt x="92075" y="19050"/>
                  <a:pt x="92075" y="19050"/>
                  <a:pt x="92075" y="19050"/>
                </a:cubicBezTo>
                <a:lnTo>
                  <a:pt x="92075" y="19050"/>
                </a:lnTo>
                <a:lnTo>
                  <a:pt x="4946777" y="19050"/>
                </a:lnTo>
                <a:lnTo>
                  <a:pt x="4946777" y="19050"/>
                </a:lnTo>
                <a:cubicBezTo>
                  <a:pt x="4987035" y="19050"/>
                  <a:pt x="5019802" y="51752"/>
                  <a:pt x="5019802" y="92087"/>
                </a:cubicBezTo>
                <a:cubicBezTo>
                  <a:pt x="5019802" y="92087"/>
                  <a:pt x="5019802" y="92087"/>
                  <a:pt x="5019802" y="92087"/>
                </a:cubicBezTo>
                <a:lnTo>
                  <a:pt x="5019802" y="92087"/>
                </a:lnTo>
                <a:lnTo>
                  <a:pt x="5019802" y="384174"/>
                </a:lnTo>
                <a:lnTo>
                  <a:pt x="5019802" y="384174"/>
                </a:lnTo>
                <a:cubicBezTo>
                  <a:pt x="5019802" y="424510"/>
                  <a:pt x="4987035" y="457212"/>
                  <a:pt x="4946777" y="457212"/>
                </a:cubicBezTo>
                <a:cubicBezTo>
                  <a:pt x="4946777" y="457212"/>
                  <a:pt x="4946777" y="457212"/>
                  <a:pt x="4946777" y="457212"/>
                </a:cubicBezTo>
                <a:lnTo>
                  <a:pt x="4946777" y="457212"/>
                </a:lnTo>
                <a:lnTo>
                  <a:pt x="92075" y="457212"/>
                </a:lnTo>
                <a:lnTo>
                  <a:pt x="92075" y="457212"/>
                </a:lnTo>
                <a:cubicBezTo>
                  <a:pt x="51816" y="457212"/>
                  <a:pt x="19050" y="424510"/>
                  <a:pt x="19050" y="384174"/>
                </a:cubicBezTo>
                <a:cubicBezTo>
                  <a:pt x="19050" y="384174"/>
                  <a:pt x="19050" y="384174"/>
                  <a:pt x="19050" y="384174"/>
                </a:cubicBezTo>
                <a:lnTo>
                  <a:pt x="19050" y="92087"/>
                </a:lnTo>
              </a:path>
            </a:pathLst>
          </a:custGeom>
          <a:solidFill>
            <a:srgbClr val="000000">
              <a:alpha val="0"/>
            </a:srgbClr>
          </a:solidFill>
          <a:ln w="38100">
            <a:solidFill>
              <a:srgbClr val="FFFFFF">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zh-CN" altLang="en-US"/>
          </a:p>
        </p:txBody>
      </p:sp>
      <p:pic>
        <p:nvPicPr>
          <p:cNvPr id="1027" name="Picture 3"/>
          <p:cNvPicPr>
            <a:picLocks noChangeAspect="1" noChangeArrowheads="1"/>
          </p:cNvPicPr>
          <p:nvPr/>
        </p:nvPicPr>
        <p:blipFill>
          <a:blip r:embed="rId2" cstate="print"/>
          <a:srcRect b="13804"/>
          <a:stretch>
            <a:fillRect/>
          </a:stretch>
        </p:blipFill>
        <p:spPr bwMode="auto">
          <a:xfrm>
            <a:off x="2658188" y="6084709"/>
            <a:ext cx="6874038" cy="503672"/>
          </a:xfrm>
          <a:prstGeom prst="rect">
            <a:avLst/>
          </a:prstGeom>
          <a:noFill/>
        </p:spPr>
      </p:pic>
      <p:sp>
        <p:nvSpPr>
          <p:cNvPr id="9" name="TextBox 1"/>
          <p:cNvSpPr txBox="1"/>
          <p:nvPr/>
        </p:nvSpPr>
        <p:spPr>
          <a:xfrm>
            <a:off x="9379845" y="279465"/>
            <a:ext cx="2205732" cy="606390"/>
          </a:xfrm>
          <a:prstGeom prst="rect">
            <a:avLst/>
          </a:prstGeom>
          <a:noFill/>
        </p:spPr>
        <p:txBody>
          <a:bodyPr wrap="none" lIns="0" tIns="0" rIns="0" bIns="54425" rtlCol="0">
            <a:spAutoFit/>
          </a:bodyPr>
          <a:lstStyle/>
          <a:p>
            <a:pPr defTabSz="-756">
              <a:lnSpc>
                <a:spcPts val="4285"/>
              </a:lnSpc>
            </a:pPr>
            <a:r>
              <a:rPr lang="en-US" altLang="zh-CN" sz="4300" dirty="0">
                <a:solidFill>
                  <a:srgbClr val="004D73"/>
                </a:solidFill>
                <a:latin typeface="黑体" pitchFamily="18" charset="0"/>
                <a:cs typeface="黑体" pitchFamily="18" charset="0"/>
              </a:rPr>
              <a:t>课堂练习</a:t>
            </a:r>
          </a:p>
        </p:txBody>
      </p:sp>
      <p:sp>
        <p:nvSpPr>
          <p:cNvPr id="10" name="TextBox 1"/>
          <p:cNvSpPr txBox="1"/>
          <p:nvPr/>
        </p:nvSpPr>
        <p:spPr>
          <a:xfrm>
            <a:off x="880419" y="1232186"/>
            <a:ext cx="1263166" cy="516621"/>
          </a:xfrm>
          <a:prstGeom prst="rect">
            <a:avLst/>
          </a:prstGeom>
          <a:noFill/>
        </p:spPr>
        <p:txBody>
          <a:bodyPr wrap="non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en-US" altLang="zh-CN" sz="3300" dirty="0" err="1">
                <a:solidFill>
                  <a:srgbClr val="000000"/>
                </a:solidFill>
                <a:latin typeface="黑体" pitchFamily="18" charset="0"/>
                <a:cs typeface="黑体" pitchFamily="18" charset="0"/>
              </a:rPr>
              <a:t>需求</a:t>
            </a:r>
            <a:endParaRPr lang="en-US" altLang="zh-CN" sz="3300" dirty="0">
              <a:solidFill>
                <a:srgbClr val="000000"/>
              </a:solidFill>
              <a:latin typeface="黑体" pitchFamily="18" charset="0"/>
              <a:cs typeface="黑体" pitchFamily="18" charset="0"/>
            </a:endParaRPr>
          </a:p>
        </p:txBody>
      </p:sp>
      <p:sp>
        <p:nvSpPr>
          <p:cNvPr id="18" name="TextBox 1"/>
          <p:cNvSpPr txBox="1"/>
          <p:nvPr/>
        </p:nvSpPr>
        <p:spPr>
          <a:xfrm>
            <a:off x="4859234" y="5741730"/>
            <a:ext cx="2154436" cy="349909"/>
          </a:xfrm>
          <a:prstGeom prst="rect">
            <a:avLst/>
          </a:prstGeom>
          <a:noFill/>
        </p:spPr>
        <p:txBody>
          <a:bodyPr wrap="none" lIns="0" tIns="0" rIns="0" bIns="54425" rtlCol="0">
            <a:spAutoFit/>
          </a:bodyPr>
          <a:lstStyle/>
          <a:p>
            <a:pPr defTabSz="-756">
              <a:lnSpc>
                <a:spcPts val="2262"/>
              </a:lnSpc>
            </a:pPr>
            <a:r>
              <a:rPr lang="en-US" altLang="zh-CN" dirty="0">
                <a:solidFill>
                  <a:srgbClr val="000000"/>
                </a:solidFill>
                <a:latin typeface="黑体" pitchFamily="18" charset="0"/>
                <a:cs typeface="黑体" pitchFamily="18" charset="0"/>
              </a:rPr>
              <a:t>完成时间：</a:t>
            </a:r>
            <a:r>
              <a:rPr lang="en-US" altLang="zh-CN" b="1" dirty="0" smtClean="0">
                <a:solidFill>
                  <a:srgbClr val="000000"/>
                </a:solidFill>
                <a:latin typeface="Times New Roman" pitchFamily="18" charset="0"/>
                <a:cs typeface="Times New Roman" pitchFamily="18" charset="0"/>
              </a:rPr>
              <a:t>20</a:t>
            </a:r>
            <a:r>
              <a:rPr lang="en-US" altLang="zh-CN" dirty="0">
                <a:solidFill>
                  <a:srgbClr val="000000"/>
                </a:solidFill>
                <a:latin typeface="黑体" pitchFamily="18" charset="0"/>
                <a:cs typeface="黑体" pitchFamily="18" charset="0"/>
              </a:rPr>
              <a:t>分钟</a:t>
            </a:r>
          </a:p>
        </p:txBody>
      </p:sp>
      <p:sp>
        <p:nvSpPr>
          <p:cNvPr id="19" name="TextBox 1"/>
          <p:cNvSpPr txBox="1"/>
          <p:nvPr/>
        </p:nvSpPr>
        <p:spPr>
          <a:xfrm>
            <a:off x="4859234" y="6237144"/>
            <a:ext cx="2154436" cy="324261"/>
          </a:xfrm>
          <a:prstGeom prst="rect">
            <a:avLst/>
          </a:prstGeom>
          <a:noFill/>
        </p:spPr>
        <p:txBody>
          <a:bodyPr wrap="none" lIns="0" tIns="0" rIns="0" bIns="54425" rtlCol="0">
            <a:spAutoFit/>
          </a:bodyPr>
          <a:lstStyle/>
          <a:p>
            <a:pPr defTabSz="-756">
              <a:lnSpc>
                <a:spcPts val="2143"/>
              </a:lnSpc>
            </a:pPr>
            <a:r>
              <a:rPr lang="en-US" altLang="zh-CN" dirty="0">
                <a:solidFill>
                  <a:srgbClr val="FFFFFF"/>
                </a:solidFill>
                <a:latin typeface="黑体" pitchFamily="18" charset="0"/>
                <a:cs typeface="黑体" pitchFamily="18" charset="0"/>
              </a:rPr>
              <a:t>共性问题集中讲解</a:t>
            </a:r>
          </a:p>
        </p:txBody>
      </p:sp>
      <p:sp>
        <p:nvSpPr>
          <p:cNvPr id="20" name="灯片编号占位符 19"/>
          <p:cNvSpPr>
            <a:spLocks noGrp="1"/>
          </p:cNvSpPr>
          <p:nvPr>
            <p:ph type="sldNum" sz="quarter" idx="12"/>
          </p:nvPr>
        </p:nvSpPr>
        <p:spPr/>
        <p:txBody>
          <a:bodyPr/>
          <a:lstStyle/>
          <a:p>
            <a:fld id="{B6F15528-21DE-4FAA-801E-634DDDAF4B2B}" type="slidenum">
              <a:rPr lang="en-US" smtClean="0"/>
              <a:pPr/>
              <a:t>36</a:t>
            </a:fld>
            <a:r>
              <a:rPr lang="en-US" dirty="0" smtClean="0"/>
              <a:t>/46</a:t>
            </a:r>
            <a:endParaRPr lang="en-US" dirty="0"/>
          </a:p>
        </p:txBody>
      </p:sp>
      <p:sp>
        <p:nvSpPr>
          <p:cNvPr id="16" name="TextBox 15"/>
          <p:cNvSpPr txBox="1"/>
          <p:nvPr/>
        </p:nvSpPr>
        <p:spPr>
          <a:xfrm>
            <a:off x="914281" y="1753006"/>
            <a:ext cx="10971372" cy="3480066"/>
          </a:xfrm>
          <a:prstGeom prst="rect">
            <a:avLst/>
          </a:prstGeom>
          <a:noFill/>
        </p:spPr>
        <p:txBody>
          <a:bodyPr wrap="square" lIns="108850" tIns="54425" rIns="108850" bIns="54425" rtlCol="0">
            <a:spAutoFit/>
          </a:bodyPr>
          <a:lstStyle/>
          <a:p>
            <a:pPr lvl="0">
              <a:buClr>
                <a:schemeClr val="accent5">
                  <a:lumMod val="60000"/>
                  <a:lumOff val="40000"/>
                </a:schemeClr>
              </a:buClr>
              <a:buFont typeface="Wingdings" pitchFamily="2" charset="2"/>
              <a:buChar char="n"/>
            </a:pPr>
            <a:r>
              <a:rPr lang="zh-CN" altLang="zh-CN" sz="3300" dirty="0"/>
              <a:t>用尽可能多的方式获取一个绝对路径的文件的扩展名</a:t>
            </a:r>
          </a:p>
          <a:p>
            <a:pPr lvl="0">
              <a:buClr>
                <a:schemeClr val="accent5">
                  <a:lumMod val="60000"/>
                  <a:lumOff val="40000"/>
                </a:schemeClr>
              </a:buClr>
              <a:buFont typeface="Wingdings" pitchFamily="2" charset="2"/>
              <a:buChar char="n"/>
            </a:pPr>
            <a:r>
              <a:rPr lang="en-US" altLang="zh-CN" sz="3300" dirty="0"/>
              <a:t>$a = '</a:t>
            </a:r>
            <a:r>
              <a:rPr lang="en-US" altLang="zh-CN" sz="3300" dirty="0" err="1"/>
              <a:t>abcedf</a:t>
            </a:r>
            <a:r>
              <a:rPr lang="en-US" altLang="zh-CN" sz="3300" dirty="0"/>
              <a:t>';</a:t>
            </a:r>
            <a:r>
              <a:rPr lang="zh-CN" altLang="zh-CN" sz="3300" dirty="0"/>
              <a:t>读取</a:t>
            </a:r>
            <a:r>
              <a:rPr lang="en-US" altLang="zh-CN" sz="3300" dirty="0"/>
              <a:t>$a</a:t>
            </a:r>
            <a:r>
              <a:rPr lang="zh-CN" altLang="zh-CN" sz="3300" dirty="0"/>
              <a:t>的值，并打印第一个字母</a:t>
            </a:r>
          </a:p>
          <a:p>
            <a:pPr lvl="0">
              <a:buClr>
                <a:schemeClr val="accent5">
                  <a:lumMod val="60000"/>
                  <a:lumOff val="40000"/>
                </a:schemeClr>
              </a:buClr>
              <a:buFont typeface="Wingdings" pitchFamily="2" charset="2"/>
              <a:buChar char="n"/>
            </a:pPr>
            <a:r>
              <a:rPr lang="zh-CN" altLang="zh-CN" sz="3300" dirty="0"/>
              <a:t>将字符串</a:t>
            </a:r>
            <a:r>
              <a:rPr lang="en-US" altLang="zh-CN" sz="3300" dirty="0" err="1"/>
              <a:t>open_door</a:t>
            </a:r>
            <a:r>
              <a:rPr lang="zh-CN" altLang="zh-CN" sz="3300" dirty="0"/>
              <a:t>转换成</a:t>
            </a:r>
            <a:r>
              <a:rPr lang="en-US" altLang="zh-CN" sz="3300" dirty="0" err="1"/>
              <a:t>OpenDoor</a:t>
            </a:r>
            <a:endParaRPr lang="zh-CN" altLang="zh-CN" sz="3300" dirty="0"/>
          </a:p>
          <a:p>
            <a:pPr lvl="0">
              <a:buClr>
                <a:schemeClr val="accent5">
                  <a:lumMod val="60000"/>
                  <a:lumOff val="40000"/>
                </a:schemeClr>
              </a:buClr>
              <a:buFont typeface="Wingdings" pitchFamily="2" charset="2"/>
              <a:buChar char="n"/>
            </a:pPr>
            <a:r>
              <a:rPr lang="zh-CN" altLang="zh-CN" sz="3300" dirty="0"/>
              <a:t>假设现在有一个字符串</a:t>
            </a:r>
            <a:r>
              <a:rPr lang="en-US" altLang="zh-CN" sz="3300" dirty="0"/>
              <a:t>'</a:t>
            </a:r>
            <a:r>
              <a:rPr lang="en-US" altLang="zh-CN" sz="3300" dirty="0" err="1"/>
              <a:t>www.baidu.com</a:t>
            </a:r>
            <a:r>
              <a:rPr lang="en-US" altLang="zh-CN" sz="3300" dirty="0"/>
              <a:t>',</a:t>
            </a:r>
            <a:r>
              <a:rPr lang="zh-CN" altLang="zh-CN" sz="3300" dirty="0"/>
              <a:t>请用</a:t>
            </a:r>
            <a:r>
              <a:rPr lang="en-US" altLang="zh-CN" sz="3300" dirty="0" err="1"/>
              <a:t>php</a:t>
            </a:r>
            <a:r>
              <a:rPr lang="zh-CN" altLang="zh-CN" sz="3300" dirty="0"/>
              <a:t>实现对它进行操作实现输出</a:t>
            </a:r>
            <a:r>
              <a:rPr lang="en-US" altLang="zh-CN" sz="3300" dirty="0"/>
              <a:t>'</a:t>
            </a:r>
            <a:r>
              <a:rPr lang="en-US" altLang="zh-CN" sz="3300" dirty="0" err="1"/>
              <a:t>moc.udiab</a:t>
            </a:r>
            <a:r>
              <a:rPr lang="en-US" altLang="zh-CN" sz="3300" dirty="0"/>
              <a:t>.'</a:t>
            </a:r>
            <a:endParaRPr lang="zh-CN" altLang="zh-CN" sz="3300" dirty="0"/>
          </a:p>
          <a:p>
            <a:pPr lvl="0">
              <a:buClr>
                <a:schemeClr val="accent5">
                  <a:lumMod val="60000"/>
                  <a:lumOff val="40000"/>
                </a:schemeClr>
              </a:buClr>
              <a:buFont typeface="Wingdings" pitchFamily="2" charset="2"/>
              <a:buChar char="n"/>
            </a:pPr>
            <a:r>
              <a:rPr lang="zh-CN" altLang="zh-CN" sz="3300" dirty="0"/>
              <a:t>不使用</a:t>
            </a:r>
            <a:r>
              <a:rPr lang="en-US" altLang="zh-CN" sz="3300" dirty="0" err="1"/>
              <a:t>php</a:t>
            </a:r>
            <a:r>
              <a:rPr lang="zh-CN" altLang="zh-CN" sz="3300" dirty="0"/>
              <a:t>内置函数</a:t>
            </a:r>
            <a:r>
              <a:rPr lang="en-US" altLang="zh-CN" sz="3300" dirty="0" err="1"/>
              <a:t>strrev</a:t>
            </a:r>
            <a:r>
              <a:rPr lang="en-US" altLang="zh-CN" sz="3300" dirty="0"/>
              <a:t>()</a:t>
            </a:r>
            <a:r>
              <a:rPr lang="zh-CN" altLang="zh-CN" sz="3300" dirty="0"/>
              <a:t>，实现字符串翻转</a:t>
            </a:r>
          </a:p>
          <a:p>
            <a:pPr>
              <a:buClr>
                <a:schemeClr val="accent5">
                  <a:lumMod val="60000"/>
                  <a:lumOff val="40000"/>
                </a:schemeClr>
              </a:buClr>
              <a:buFont typeface="Wingdings" pitchFamily="2" charset="2"/>
              <a:buChar char="n"/>
            </a:pP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
          <p:cNvSpPr txBox="1"/>
          <p:nvPr/>
        </p:nvSpPr>
        <p:spPr>
          <a:xfrm>
            <a:off x="9728522" y="304871"/>
            <a:ext cx="2205732" cy="606390"/>
          </a:xfrm>
          <a:prstGeom prst="rect">
            <a:avLst/>
          </a:prstGeom>
          <a:noFill/>
        </p:spPr>
        <p:txBody>
          <a:bodyPr wrap="none" lIns="0" tIns="0" rIns="0" bIns="54425" rtlCol="0">
            <a:spAutoFit/>
          </a:bodyPr>
          <a:lstStyle/>
          <a:p>
            <a:pPr defTabSz="-756">
              <a:lnSpc>
                <a:spcPts val="4285"/>
              </a:lnSpc>
            </a:pPr>
            <a:r>
              <a:rPr lang="zh-CN" altLang="en-US" sz="4300" dirty="0">
                <a:solidFill>
                  <a:srgbClr val="004D73"/>
                </a:solidFill>
                <a:latin typeface="黑体" pitchFamily="18" charset="0"/>
                <a:cs typeface="黑体" pitchFamily="18" charset="0"/>
              </a:rPr>
              <a:t>数组函数</a:t>
            </a:r>
            <a:endParaRPr lang="en-US" altLang="zh-CN" sz="4300" dirty="0">
              <a:solidFill>
                <a:srgbClr val="004D73"/>
              </a:solidFill>
              <a:latin typeface="黑体" pitchFamily="18" charset="0"/>
              <a:cs typeface="黑体" pitchFamily="18" charset="0"/>
            </a:endParaRPr>
          </a:p>
        </p:txBody>
      </p:sp>
      <p:sp>
        <p:nvSpPr>
          <p:cNvPr id="10" name="TextBox 1"/>
          <p:cNvSpPr txBox="1"/>
          <p:nvPr/>
        </p:nvSpPr>
        <p:spPr>
          <a:xfrm>
            <a:off x="880419" y="1232186"/>
            <a:ext cx="2109552" cy="516621"/>
          </a:xfrm>
          <a:prstGeom prst="rect">
            <a:avLst/>
          </a:prstGeom>
          <a:noFill/>
        </p:spPr>
        <p:txBody>
          <a:bodyPr wrap="non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en-US" sz="3300" dirty="0">
                <a:solidFill>
                  <a:srgbClr val="000000"/>
                </a:solidFill>
                <a:latin typeface="黑体" pitchFamily="18" charset="0"/>
                <a:cs typeface="黑体" pitchFamily="18" charset="0"/>
              </a:rPr>
              <a:t>数组函数</a:t>
            </a:r>
            <a:endParaRPr lang="en-US" altLang="zh-CN" sz="3300" dirty="0">
              <a:solidFill>
                <a:srgbClr val="000000"/>
              </a:solidFill>
              <a:latin typeface="黑体" pitchFamily="18" charset="0"/>
              <a:cs typeface="黑体" pitchFamily="18" charset="0"/>
            </a:endParaRPr>
          </a:p>
        </p:txBody>
      </p:sp>
      <p:sp>
        <p:nvSpPr>
          <p:cNvPr id="20" name="灯片编号占位符 19"/>
          <p:cNvSpPr>
            <a:spLocks noGrp="1"/>
          </p:cNvSpPr>
          <p:nvPr>
            <p:ph type="sldNum" sz="quarter" idx="12"/>
          </p:nvPr>
        </p:nvSpPr>
        <p:spPr/>
        <p:txBody>
          <a:bodyPr/>
          <a:lstStyle/>
          <a:p>
            <a:fld id="{B6F15528-21DE-4FAA-801E-634DDDAF4B2B}" type="slidenum">
              <a:rPr lang="en-US" smtClean="0"/>
              <a:pPr/>
              <a:t>37</a:t>
            </a:fld>
            <a:r>
              <a:rPr lang="en-US" dirty="0" smtClean="0"/>
              <a:t>/46</a:t>
            </a:r>
            <a:endParaRPr lang="en-US" dirty="0"/>
          </a:p>
        </p:txBody>
      </p:sp>
      <p:sp>
        <p:nvSpPr>
          <p:cNvPr id="14" name="TextBox 13"/>
          <p:cNvSpPr txBox="1"/>
          <p:nvPr/>
        </p:nvSpPr>
        <p:spPr>
          <a:xfrm>
            <a:off x="1219041" y="1829223"/>
            <a:ext cx="7415835" cy="433078"/>
          </a:xfrm>
          <a:prstGeom prst="rect">
            <a:avLst/>
          </a:prstGeom>
          <a:solidFill>
            <a:schemeClr val="accent1"/>
          </a:solidFill>
        </p:spPr>
        <p:txBody>
          <a:bodyPr wrap="square" lIns="108850" tIns="54425" rIns="108850" bIns="54425" rtlCol="0">
            <a:spAutoFit/>
          </a:bodyPr>
          <a:lstStyle/>
          <a:p>
            <a:pPr lvl="0"/>
            <a:r>
              <a:rPr lang="en-US" altLang="zh-CN" b="1" dirty="0" smtClean="0"/>
              <a:t>count()</a:t>
            </a:r>
            <a:r>
              <a:rPr lang="zh-CN" altLang="zh-CN" b="1" dirty="0" smtClean="0"/>
              <a:t>统计数组的元素个数</a:t>
            </a:r>
            <a:endParaRPr lang="zh-CN" altLang="zh-CN" b="1" dirty="0"/>
          </a:p>
        </p:txBody>
      </p:sp>
      <p:pic>
        <p:nvPicPr>
          <p:cNvPr id="11" name="Picture 3"/>
          <p:cNvPicPr>
            <a:picLocks noChangeAspect="1" noChangeArrowheads="1"/>
          </p:cNvPicPr>
          <p:nvPr/>
        </p:nvPicPr>
        <p:blipFill>
          <a:blip r:embed="rId3" cstate="print"/>
          <a:srcRect/>
          <a:stretch>
            <a:fillRect/>
          </a:stretch>
        </p:blipFill>
        <p:spPr bwMode="auto">
          <a:xfrm>
            <a:off x="879942" y="2362747"/>
            <a:ext cx="1557664" cy="470009"/>
          </a:xfrm>
          <a:prstGeom prst="rect">
            <a:avLst/>
          </a:prstGeom>
          <a:noFill/>
        </p:spPr>
      </p:pic>
      <p:sp>
        <p:nvSpPr>
          <p:cNvPr id="12" name="TextBox 11"/>
          <p:cNvSpPr txBox="1"/>
          <p:nvPr/>
        </p:nvSpPr>
        <p:spPr>
          <a:xfrm>
            <a:off x="1320628" y="2972488"/>
            <a:ext cx="5282512" cy="433078"/>
          </a:xfrm>
          <a:prstGeom prst="rect">
            <a:avLst/>
          </a:prstGeom>
          <a:solidFill>
            <a:schemeClr val="accent1"/>
          </a:solidFill>
        </p:spPr>
        <p:txBody>
          <a:bodyPr wrap="square" lIns="108850" tIns="54425" rIns="108850" bIns="54425" rtlCol="0">
            <a:spAutoFit/>
          </a:bodyPr>
          <a:lstStyle/>
          <a:p>
            <a:pPr lvl="0"/>
            <a:r>
              <a:rPr lang="en-US" altLang="zh-CN" b="1" dirty="0" err="1" smtClean="0"/>
              <a:t>int</a:t>
            </a:r>
            <a:r>
              <a:rPr lang="en-US" altLang="zh-CN" b="1" dirty="0" smtClean="0"/>
              <a:t> count( mixed $</a:t>
            </a:r>
            <a:r>
              <a:rPr lang="en-US" altLang="zh-CN" b="1" dirty="0" err="1" smtClean="0"/>
              <a:t>var</a:t>
            </a:r>
            <a:r>
              <a:rPr lang="en-US" altLang="zh-CN" b="1" dirty="0" smtClean="0"/>
              <a:t> [, </a:t>
            </a:r>
            <a:r>
              <a:rPr lang="en-US" altLang="zh-CN" b="1" dirty="0" err="1" smtClean="0"/>
              <a:t>int</a:t>
            </a:r>
            <a:r>
              <a:rPr lang="en-US" altLang="zh-CN" b="1" dirty="0" smtClean="0"/>
              <a:t> $mode ])</a:t>
            </a:r>
            <a:endParaRPr lang="zh-CN" altLang="zh-CN" b="1" dirty="0"/>
          </a:p>
        </p:txBody>
      </p:sp>
      <p:pic>
        <p:nvPicPr>
          <p:cNvPr id="17" name="Picture 3"/>
          <p:cNvPicPr>
            <a:picLocks noChangeAspect="1" noChangeArrowheads="1"/>
          </p:cNvPicPr>
          <p:nvPr/>
        </p:nvPicPr>
        <p:blipFill>
          <a:blip r:embed="rId4" cstate="print"/>
          <a:srcRect/>
          <a:stretch>
            <a:fillRect/>
          </a:stretch>
        </p:blipFill>
        <p:spPr bwMode="auto">
          <a:xfrm>
            <a:off x="3200360" y="6287162"/>
            <a:ext cx="5790446" cy="571632"/>
          </a:xfrm>
          <a:prstGeom prst="rect">
            <a:avLst/>
          </a:prstGeom>
          <a:noFill/>
        </p:spPr>
      </p:pic>
      <p:sp>
        <p:nvSpPr>
          <p:cNvPr id="18" name="TextBox 17"/>
          <p:cNvSpPr txBox="1"/>
          <p:nvPr/>
        </p:nvSpPr>
        <p:spPr>
          <a:xfrm>
            <a:off x="4317815" y="6363379"/>
            <a:ext cx="4469818" cy="433078"/>
          </a:xfrm>
          <a:prstGeom prst="rect">
            <a:avLst/>
          </a:prstGeom>
          <a:noFill/>
        </p:spPr>
        <p:txBody>
          <a:bodyPr wrap="square" lIns="108850" tIns="54425" rIns="108850" bIns="54425" rtlCol="0">
            <a:spAutoFit/>
          </a:bodyPr>
          <a:lstStyle/>
          <a:p>
            <a:r>
              <a:rPr lang="en-US" altLang="zh-CN" dirty="0" smtClean="0">
                <a:solidFill>
                  <a:srgbClr val="FFFFFF"/>
                </a:solidFill>
                <a:latin typeface="黑体" pitchFamily="18" charset="0"/>
                <a:cs typeface="黑体" pitchFamily="18" charset="0"/>
              </a:rPr>
              <a:t>演示示例27</a:t>
            </a:r>
            <a:r>
              <a:rPr lang="zh-CN" altLang="en-US" dirty="0" smtClean="0">
                <a:solidFill>
                  <a:srgbClr val="FFFFFF"/>
                </a:solidFill>
                <a:latin typeface="黑体" pitchFamily="18" charset="0"/>
                <a:cs typeface="黑体" pitchFamily="18" charset="0"/>
              </a:rPr>
              <a:t>：</a:t>
            </a:r>
            <a:r>
              <a:rPr lang="en-US" altLang="zh-CN" dirty="0" smtClean="0">
                <a:solidFill>
                  <a:srgbClr val="FFFFFF"/>
                </a:solidFill>
                <a:latin typeface="黑体" pitchFamily="18" charset="0"/>
                <a:cs typeface="黑体" pitchFamily="18" charset="0"/>
              </a:rPr>
              <a:t>count</a:t>
            </a:r>
            <a:endParaRPr lang="zh-CN" altLang="en-US" dirty="0" smtClean="0">
              <a:solidFill>
                <a:srgbClr val="FFFFFF"/>
              </a:solidFill>
              <a:latin typeface="黑体" pitchFamily="18" charset="0"/>
              <a:cs typeface="黑体" pitchFamily="18" charset="0"/>
            </a:endParaRPr>
          </a:p>
        </p:txBody>
      </p:sp>
      <p:pic>
        <p:nvPicPr>
          <p:cNvPr id="19" name="Picture 3"/>
          <p:cNvPicPr>
            <a:picLocks noChangeAspect="1" noChangeArrowheads="1"/>
          </p:cNvPicPr>
          <p:nvPr/>
        </p:nvPicPr>
        <p:blipFill>
          <a:blip r:embed="rId5" cstate="print"/>
          <a:srcRect/>
          <a:stretch>
            <a:fillRect/>
          </a:stretch>
        </p:blipFill>
        <p:spPr bwMode="auto">
          <a:xfrm>
            <a:off x="1625389" y="3582229"/>
            <a:ext cx="10260264" cy="2704933"/>
          </a:xfrm>
          <a:prstGeom prst="rect">
            <a:avLst/>
          </a:prstGeom>
          <a:noFill/>
        </p:spPr>
      </p:pic>
      <p:sp>
        <p:nvSpPr>
          <p:cNvPr id="13" name="TextBox 12"/>
          <p:cNvSpPr txBox="1"/>
          <p:nvPr/>
        </p:nvSpPr>
        <p:spPr>
          <a:xfrm>
            <a:off x="1930149" y="3734664"/>
            <a:ext cx="9752330" cy="2695236"/>
          </a:xfrm>
          <a:prstGeom prst="rect">
            <a:avLst/>
          </a:prstGeom>
          <a:noFill/>
        </p:spPr>
        <p:txBody>
          <a:bodyPr wrap="square" lIns="108850" tIns="54425" rIns="108850" bIns="54425" rtlCol="0">
            <a:spAutoFit/>
          </a:bodyPr>
          <a:lstStyle/>
          <a:p>
            <a:pPr lvl="0"/>
            <a:r>
              <a:rPr lang="en-US" altLang="zh-CN" b="1" dirty="0" smtClean="0"/>
              <a:t>&lt;?</a:t>
            </a:r>
            <a:r>
              <a:rPr lang="en-US" altLang="zh-CN" b="1" dirty="0" err="1" smtClean="0"/>
              <a:t>php</a:t>
            </a:r>
            <a:endParaRPr lang="en-US" altLang="zh-CN" b="1" dirty="0" smtClean="0"/>
          </a:p>
          <a:p>
            <a:pPr lvl="0"/>
            <a:r>
              <a:rPr lang="en-US" altLang="zh-CN" b="1" dirty="0" smtClean="0"/>
              <a:t>    $arr1 = array(array(1,2,3),array(4,5,6));</a:t>
            </a:r>
          </a:p>
          <a:p>
            <a:pPr lvl="0"/>
            <a:r>
              <a:rPr lang="en-US" altLang="zh-CN" b="1" dirty="0" smtClean="0"/>
              <a:t>    $num = count($arr1);</a:t>
            </a:r>
          </a:p>
          <a:p>
            <a:pPr lvl="0"/>
            <a:r>
              <a:rPr lang="en-US" altLang="zh-CN" b="1" dirty="0" smtClean="0"/>
              <a:t>    $num1 = count($arr1,1); //</a:t>
            </a:r>
            <a:r>
              <a:rPr lang="zh-CN" altLang="en-US" b="1" dirty="0" smtClean="0"/>
              <a:t>递归计算多维数组中元素的个数</a:t>
            </a:r>
          </a:p>
          <a:p>
            <a:pPr lvl="0"/>
            <a:r>
              <a:rPr lang="zh-CN" altLang="en-US" b="1" dirty="0" smtClean="0"/>
              <a:t>    </a:t>
            </a:r>
            <a:r>
              <a:rPr lang="en-US" altLang="zh-CN" b="1" dirty="0" smtClean="0"/>
              <a:t>echo $num;  //2</a:t>
            </a:r>
          </a:p>
          <a:p>
            <a:pPr lvl="0"/>
            <a:r>
              <a:rPr lang="en-US" altLang="zh-CN" b="1" dirty="0" smtClean="0"/>
              <a:t>    echo '&lt;</a:t>
            </a:r>
            <a:r>
              <a:rPr lang="en-US" altLang="zh-CN" b="1" dirty="0" err="1" smtClean="0"/>
              <a:t>br</a:t>
            </a:r>
            <a:r>
              <a:rPr lang="en-US" altLang="zh-CN" b="1" dirty="0" smtClean="0"/>
              <a:t>/&gt;';</a:t>
            </a:r>
          </a:p>
          <a:p>
            <a:pPr lvl="0"/>
            <a:r>
              <a:rPr lang="en-US" altLang="zh-CN" b="1" dirty="0" smtClean="0"/>
              <a:t>    echo $num1; //8</a:t>
            </a:r>
          </a:p>
          <a:p>
            <a:pPr lvl="0"/>
            <a:r>
              <a:rPr lang="en-US" altLang="zh-CN" b="1" dirty="0" smtClean="0"/>
              <a:t>?&gt;</a:t>
            </a:r>
            <a:endParaRPr lang="zh-CN" altLang="zh-CN" sz="2900" dirty="0"/>
          </a:p>
        </p:txBody>
      </p:sp>
      <p:pic>
        <p:nvPicPr>
          <p:cNvPr id="15" name="Picture 3"/>
          <p:cNvPicPr>
            <a:picLocks noChangeAspect="1" noChangeArrowheads="1"/>
          </p:cNvPicPr>
          <p:nvPr/>
        </p:nvPicPr>
        <p:blipFill>
          <a:blip r:embed="rId6" cstate="print"/>
          <a:srcRect/>
          <a:stretch>
            <a:fillRect/>
          </a:stretch>
        </p:blipFill>
        <p:spPr bwMode="auto">
          <a:xfrm>
            <a:off x="0" y="3429794"/>
            <a:ext cx="1591526" cy="558929"/>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
          <p:cNvSpPr txBox="1"/>
          <p:nvPr/>
        </p:nvSpPr>
        <p:spPr>
          <a:xfrm>
            <a:off x="9728522" y="304871"/>
            <a:ext cx="2205732" cy="606390"/>
          </a:xfrm>
          <a:prstGeom prst="rect">
            <a:avLst/>
          </a:prstGeom>
          <a:noFill/>
        </p:spPr>
        <p:txBody>
          <a:bodyPr wrap="none" lIns="0" tIns="0" rIns="0" bIns="54425" rtlCol="0">
            <a:spAutoFit/>
          </a:bodyPr>
          <a:lstStyle/>
          <a:p>
            <a:pPr defTabSz="-756">
              <a:lnSpc>
                <a:spcPts val="4285"/>
              </a:lnSpc>
            </a:pPr>
            <a:r>
              <a:rPr lang="zh-CN" altLang="en-US" sz="4300" dirty="0">
                <a:solidFill>
                  <a:srgbClr val="004D73"/>
                </a:solidFill>
                <a:latin typeface="黑体" pitchFamily="18" charset="0"/>
                <a:cs typeface="黑体" pitchFamily="18" charset="0"/>
              </a:rPr>
              <a:t>数组函数</a:t>
            </a:r>
            <a:endParaRPr lang="en-US" altLang="zh-CN" sz="4300" dirty="0">
              <a:solidFill>
                <a:srgbClr val="004D73"/>
              </a:solidFill>
              <a:latin typeface="黑体" pitchFamily="18" charset="0"/>
              <a:cs typeface="黑体" pitchFamily="18" charset="0"/>
            </a:endParaRPr>
          </a:p>
        </p:txBody>
      </p:sp>
      <p:sp>
        <p:nvSpPr>
          <p:cNvPr id="10" name="TextBox 1"/>
          <p:cNvSpPr txBox="1"/>
          <p:nvPr/>
        </p:nvSpPr>
        <p:spPr>
          <a:xfrm>
            <a:off x="880419" y="1232186"/>
            <a:ext cx="10395713" cy="516621"/>
          </a:xfrm>
          <a:prstGeom prst="rect">
            <a:avLst/>
          </a:prstGeom>
          <a:noFill/>
        </p:spPr>
        <p:txBody>
          <a:bodyPr wrap="squar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en-US" sz="3300" dirty="0">
                <a:solidFill>
                  <a:srgbClr val="000000"/>
                </a:solidFill>
                <a:latin typeface="黑体" pitchFamily="18" charset="0"/>
                <a:cs typeface="黑体" pitchFamily="18" charset="0"/>
              </a:rPr>
              <a:t>数组函数   </a:t>
            </a:r>
            <a:r>
              <a:rPr lang="en-US" altLang="zh-CN" sz="3300" dirty="0"/>
              <a:t>l</a:t>
            </a:r>
            <a:r>
              <a:rPr lang="x-none" altLang="zh-CN" sz="3300" dirty="0"/>
              <a:t>ist()、each()、reset()函数</a:t>
            </a:r>
            <a:endParaRPr lang="zh-CN" altLang="zh-CN" sz="3300" dirty="0"/>
          </a:p>
        </p:txBody>
      </p:sp>
      <p:sp>
        <p:nvSpPr>
          <p:cNvPr id="20" name="灯片编号占位符 19"/>
          <p:cNvSpPr>
            <a:spLocks noGrp="1"/>
          </p:cNvSpPr>
          <p:nvPr>
            <p:ph type="sldNum" sz="quarter" idx="12"/>
          </p:nvPr>
        </p:nvSpPr>
        <p:spPr/>
        <p:txBody>
          <a:bodyPr/>
          <a:lstStyle/>
          <a:p>
            <a:fld id="{B6F15528-21DE-4FAA-801E-634DDDAF4B2B}" type="slidenum">
              <a:rPr lang="en-US" smtClean="0"/>
              <a:pPr/>
              <a:t>38</a:t>
            </a:fld>
            <a:r>
              <a:rPr lang="en-US" dirty="0" smtClean="0"/>
              <a:t>/46</a:t>
            </a:r>
            <a:endParaRPr lang="en-US" dirty="0"/>
          </a:p>
        </p:txBody>
      </p:sp>
      <p:sp>
        <p:nvSpPr>
          <p:cNvPr id="14" name="TextBox 13"/>
          <p:cNvSpPr txBox="1"/>
          <p:nvPr/>
        </p:nvSpPr>
        <p:spPr>
          <a:xfrm>
            <a:off x="1219041" y="1829223"/>
            <a:ext cx="7415835" cy="433078"/>
          </a:xfrm>
          <a:prstGeom prst="rect">
            <a:avLst/>
          </a:prstGeom>
          <a:solidFill>
            <a:schemeClr val="accent1"/>
          </a:solidFill>
        </p:spPr>
        <p:txBody>
          <a:bodyPr wrap="square" lIns="108850" tIns="54425" rIns="108850" bIns="54425" rtlCol="0">
            <a:spAutoFit/>
          </a:bodyPr>
          <a:lstStyle/>
          <a:p>
            <a:pPr lvl="0"/>
            <a:r>
              <a:rPr lang="en-US" altLang="zh-CN" b="1" dirty="0" smtClean="0"/>
              <a:t>list()</a:t>
            </a:r>
            <a:r>
              <a:rPr lang="zh-CN" altLang="zh-CN" b="1" dirty="0" smtClean="0"/>
              <a:t>：把数组中的值赋给一些变量</a:t>
            </a:r>
            <a:endParaRPr lang="zh-CN" altLang="zh-CN" dirty="0" smtClean="0"/>
          </a:p>
        </p:txBody>
      </p:sp>
      <p:pic>
        <p:nvPicPr>
          <p:cNvPr id="11" name="Picture 3"/>
          <p:cNvPicPr>
            <a:picLocks noChangeAspect="1" noChangeArrowheads="1"/>
          </p:cNvPicPr>
          <p:nvPr/>
        </p:nvPicPr>
        <p:blipFill>
          <a:blip r:embed="rId3" cstate="print"/>
          <a:srcRect/>
          <a:stretch>
            <a:fillRect/>
          </a:stretch>
        </p:blipFill>
        <p:spPr bwMode="auto">
          <a:xfrm>
            <a:off x="711107" y="3277359"/>
            <a:ext cx="1557664" cy="470009"/>
          </a:xfrm>
          <a:prstGeom prst="rect">
            <a:avLst/>
          </a:prstGeom>
          <a:noFill/>
        </p:spPr>
      </p:pic>
      <p:sp>
        <p:nvSpPr>
          <p:cNvPr id="12" name="TextBox 11"/>
          <p:cNvSpPr txBox="1"/>
          <p:nvPr/>
        </p:nvSpPr>
        <p:spPr>
          <a:xfrm>
            <a:off x="1219041" y="3810882"/>
            <a:ext cx="6298380" cy="433078"/>
          </a:xfrm>
          <a:prstGeom prst="rect">
            <a:avLst/>
          </a:prstGeom>
          <a:solidFill>
            <a:schemeClr val="accent1"/>
          </a:solidFill>
        </p:spPr>
        <p:txBody>
          <a:bodyPr wrap="square" lIns="108850" tIns="54425" rIns="108850" bIns="54425" rtlCol="0">
            <a:spAutoFit/>
          </a:bodyPr>
          <a:lstStyle/>
          <a:p>
            <a:r>
              <a:rPr lang="en-US" altLang="zh-CN" b="1" dirty="0" smtClean="0"/>
              <a:t>array list ( </a:t>
            </a:r>
            <a:r>
              <a:rPr lang="en-US" altLang="zh-CN" b="1" dirty="0" smtClean="0">
                <a:hlinkClick r:id="rId4" action="ppaction://hlinkfile"/>
              </a:rPr>
              <a:t>mixed</a:t>
            </a:r>
            <a:r>
              <a:rPr lang="en-US" altLang="zh-CN" b="1" dirty="0" smtClean="0"/>
              <a:t> $</a:t>
            </a:r>
            <a:r>
              <a:rPr lang="en-US" altLang="zh-CN" b="1" dirty="0" err="1" smtClean="0"/>
              <a:t>varname</a:t>
            </a:r>
            <a:r>
              <a:rPr lang="en-US" altLang="zh-CN" b="1" dirty="0" smtClean="0"/>
              <a:t> [, </a:t>
            </a:r>
            <a:r>
              <a:rPr lang="en-US" altLang="zh-CN" b="1" dirty="0" smtClean="0">
                <a:hlinkClick r:id="rId4" action="ppaction://hlinkfile"/>
              </a:rPr>
              <a:t>mixed</a:t>
            </a:r>
            <a:r>
              <a:rPr lang="en-US" altLang="zh-CN" b="1" dirty="0" smtClean="0"/>
              <a:t> $... ] )</a:t>
            </a:r>
            <a:endParaRPr lang="zh-CN" altLang="zh-CN" dirty="0"/>
          </a:p>
        </p:txBody>
      </p:sp>
      <p:pic>
        <p:nvPicPr>
          <p:cNvPr id="17" name="Picture 3"/>
          <p:cNvPicPr>
            <a:picLocks noChangeAspect="1" noChangeArrowheads="1"/>
          </p:cNvPicPr>
          <p:nvPr/>
        </p:nvPicPr>
        <p:blipFill>
          <a:blip r:embed="rId5" cstate="print"/>
          <a:srcRect/>
          <a:stretch>
            <a:fillRect/>
          </a:stretch>
        </p:blipFill>
        <p:spPr bwMode="auto">
          <a:xfrm>
            <a:off x="3301748" y="5563394"/>
            <a:ext cx="4165058" cy="571632"/>
          </a:xfrm>
          <a:prstGeom prst="rect">
            <a:avLst/>
          </a:prstGeom>
          <a:noFill/>
        </p:spPr>
      </p:pic>
      <p:sp>
        <p:nvSpPr>
          <p:cNvPr id="18" name="TextBox 17"/>
          <p:cNvSpPr txBox="1"/>
          <p:nvPr/>
        </p:nvSpPr>
        <p:spPr>
          <a:xfrm>
            <a:off x="4216029" y="5639611"/>
            <a:ext cx="3047603" cy="433078"/>
          </a:xfrm>
          <a:prstGeom prst="rect">
            <a:avLst/>
          </a:prstGeom>
          <a:noFill/>
        </p:spPr>
        <p:txBody>
          <a:bodyPr wrap="square" lIns="108850" tIns="54425" rIns="108850" bIns="54425" rtlCol="0">
            <a:spAutoFit/>
          </a:bodyPr>
          <a:lstStyle/>
          <a:p>
            <a:r>
              <a:rPr lang="en-US" altLang="zh-CN" dirty="0" smtClean="0">
                <a:solidFill>
                  <a:srgbClr val="FFFFFF"/>
                </a:solidFill>
                <a:latin typeface="黑体" pitchFamily="18" charset="0"/>
                <a:cs typeface="黑体" pitchFamily="18" charset="0"/>
              </a:rPr>
              <a:t>演示示例28</a:t>
            </a:r>
            <a:r>
              <a:rPr lang="zh-CN" altLang="en-US" dirty="0" smtClean="0">
                <a:solidFill>
                  <a:srgbClr val="FFFFFF"/>
                </a:solidFill>
                <a:latin typeface="黑体" pitchFamily="18" charset="0"/>
                <a:cs typeface="黑体" pitchFamily="18" charset="0"/>
              </a:rPr>
              <a:t>：</a:t>
            </a:r>
            <a:r>
              <a:rPr lang="en-US" altLang="zh-CN" dirty="0" smtClean="0">
                <a:solidFill>
                  <a:srgbClr val="FFFFFF"/>
                </a:solidFill>
                <a:latin typeface="黑体" pitchFamily="18" charset="0"/>
                <a:cs typeface="黑体" pitchFamily="18" charset="0"/>
              </a:rPr>
              <a:t>list</a:t>
            </a:r>
            <a:endParaRPr lang="zh-CN" altLang="en-US" dirty="0" smtClean="0">
              <a:solidFill>
                <a:srgbClr val="FFFFFF"/>
              </a:solidFill>
              <a:latin typeface="黑体" pitchFamily="18" charset="0"/>
              <a:cs typeface="黑体" pitchFamily="18" charset="0"/>
            </a:endParaRPr>
          </a:p>
        </p:txBody>
      </p:sp>
      <p:pic>
        <p:nvPicPr>
          <p:cNvPr id="16" name="Picture 3"/>
          <p:cNvPicPr>
            <a:picLocks noChangeAspect="1" noChangeArrowheads="1"/>
          </p:cNvPicPr>
          <p:nvPr/>
        </p:nvPicPr>
        <p:blipFill>
          <a:blip r:embed="rId5" cstate="print"/>
          <a:srcRect/>
          <a:stretch>
            <a:fillRect/>
          </a:stretch>
        </p:blipFill>
        <p:spPr bwMode="auto">
          <a:xfrm>
            <a:off x="1218406" y="6249194"/>
            <a:ext cx="4165058" cy="571632"/>
          </a:xfrm>
          <a:prstGeom prst="rect">
            <a:avLst/>
          </a:prstGeom>
          <a:noFill/>
        </p:spPr>
      </p:pic>
      <p:sp>
        <p:nvSpPr>
          <p:cNvPr id="21" name="TextBox 20"/>
          <p:cNvSpPr txBox="1"/>
          <p:nvPr/>
        </p:nvSpPr>
        <p:spPr>
          <a:xfrm>
            <a:off x="1827927" y="6287179"/>
            <a:ext cx="3047603" cy="433078"/>
          </a:xfrm>
          <a:prstGeom prst="rect">
            <a:avLst/>
          </a:prstGeom>
          <a:noFill/>
        </p:spPr>
        <p:txBody>
          <a:bodyPr wrap="square" lIns="108850" tIns="54425" rIns="108850" bIns="54425" rtlCol="0">
            <a:spAutoFit/>
          </a:bodyPr>
          <a:lstStyle/>
          <a:p>
            <a:r>
              <a:rPr lang="en-US" altLang="zh-CN" dirty="0" smtClean="0">
                <a:solidFill>
                  <a:srgbClr val="FFFFFF"/>
                </a:solidFill>
                <a:latin typeface="黑体" pitchFamily="18" charset="0"/>
                <a:cs typeface="黑体" pitchFamily="18" charset="0"/>
              </a:rPr>
              <a:t>演示示例29</a:t>
            </a:r>
            <a:r>
              <a:rPr lang="zh-CN" altLang="en-US" dirty="0" smtClean="0">
                <a:solidFill>
                  <a:srgbClr val="FFFFFF"/>
                </a:solidFill>
                <a:latin typeface="黑体" pitchFamily="18" charset="0"/>
                <a:cs typeface="黑体" pitchFamily="18" charset="0"/>
              </a:rPr>
              <a:t>：</a:t>
            </a:r>
            <a:r>
              <a:rPr lang="en-US" altLang="zh-CN" dirty="0" smtClean="0">
                <a:solidFill>
                  <a:srgbClr val="FFFFFF"/>
                </a:solidFill>
                <a:latin typeface="黑体" pitchFamily="18" charset="0"/>
                <a:cs typeface="黑体" pitchFamily="18" charset="0"/>
              </a:rPr>
              <a:t>each</a:t>
            </a:r>
            <a:endParaRPr lang="zh-CN" altLang="en-US" dirty="0" smtClean="0">
              <a:solidFill>
                <a:srgbClr val="FFFFFF"/>
              </a:solidFill>
              <a:latin typeface="黑体" pitchFamily="18" charset="0"/>
              <a:cs typeface="黑体" pitchFamily="18" charset="0"/>
            </a:endParaRPr>
          </a:p>
        </p:txBody>
      </p:sp>
      <p:pic>
        <p:nvPicPr>
          <p:cNvPr id="22" name="Picture 3"/>
          <p:cNvPicPr>
            <a:picLocks noChangeAspect="1" noChangeArrowheads="1"/>
          </p:cNvPicPr>
          <p:nvPr/>
        </p:nvPicPr>
        <p:blipFill>
          <a:blip r:embed="rId5" cstate="print"/>
          <a:srcRect/>
          <a:stretch>
            <a:fillRect/>
          </a:stretch>
        </p:blipFill>
        <p:spPr bwMode="auto">
          <a:xfrm>
            <a:off x="5714206" y="6249194"/>
            <a:ext cx="4165058" cy="571632"/>
          </a:xfrm>
          <a:prstGeom prst="rect">
            <a:avLst/>
          </a:prstGeom>
          <a:noFill/>
        </p:spPr>
      </p:pic>
      <p:sp>
        <p:nvSpPr>
          <p:cNvPr id="23" name="TextBox 22"/>
          <p:cNvSpPr txBox="1"/>
          <p:nvPr/>
        </p:nvSpPr>
        <p:spPr>
          <a:xfrm>
            <a:off x="6425313" y="6287302"/>
            <a:ext cx="3047603" cy="433078"/>
          </a:xfrm>
          <a:prstGeom prst="rect">
            <a:avLst/>
          </a:prstGeom>
          <a:noFill/>
        </p:spPr>
        <p:txBody>
          <a:bodyPr wrap="square" lIns="108850" tIns="54425" rIns="108850" bIns="54425" rtlCol="0">
            <a:spAutoFit/>
          </a:bodyPr>
          <a:lstStyle/>
          <a:p>
            <a:r>
              <a:rPr lang="en-US" altLang="zh-CN" dirty="0" smtClean="0">
                <a:solidFill>
                  <a:srgbClr val="FFFFFF"/>
                </a:solidFill>
                <a:latin typeface="黑体" pitchFamily="18" charset="0"/>
                <a:cs typeface="黑体" pitchFamily="18" charset="0"/>
              </a:rPr>
              <a:t>演示示例30</a:t>
            </a:r>
            <a:r>
              <a:rPr lang="zh-CN" altLang="en-US" dirty="0" smtClean="0">
                <a:solidFill>
                  <a:srgbClr val="FFFFFF"/>
                </a:solidFill>
                <a:latin typeface="黑体" pitchFamily="18" charset="0"/>
                <a:cs typeface="黑体" pitchFamily="18" charset="0"/>
              </a:rPr>
              <a:t>：</a:t>
            </a:r>
            <a:r>
              <a:rPr lang="en-US" altLang="zh-CN" dirty="0" smtClean="0">
                <a:solidFill>
                  <a:srgbClr val="FFFFFF"/>
                </a:solidFill>
                <a:latin typeface="黑体" pitchFamily="18" charset="0"/>
                <a:cs typeface="黑体" pitchFamily="18" charset="0"/>
              </a:rPr>
              <a:t>reset</a:t>
            </a:r>
            <a:endParaRPr lang="zh-CN" altLang="en-US" dirty="0" smtClean="0">
              <a:solidFill>
                <a:srgbClr val="FFFFFF"/>
              </a:solidFill>
              <a:latin typeface="黑体" pitchFamily="18" charset="0"/>
              <a:cs typeface="黑体" pitchFamily="18" charset="0"/>
            </a:endParaRPr>
          </a:p>
        </p:txBody>
      </p:sp>
      <p:sp>
        <p:nvSpPr>
          <p:cNvPr id="24" name="TextBox 23"/>
          <p:cNvSpPr txBox="1"/>
          <p:nvPr/>
        </p:nvSpPr>
        <p:spPr>
          <a:xfrm>
            <a:off x="1219041" y="2286529"/>
            <a:ext cx="9955504" cy="433078"/>
          </a:xfrm>
          <a:prstGeom prst="rect">
            <a:avLst/>
          </a:prstGeom>
          <a:solidFill>
            <a:schemeClr val="accent1"/>
          </a:solidFill>
        </p:spPr>
        <p:txBody>
          <a:bodyPr wrap="square" lIns="108850" tIns="54425" rIns="108850" bIns="54425" rtlCol="0">
            <a:spAutoFit/>
          </a:bodyPr>
          <a:lstStyle/>
          <a:p>
            <a:pPr lvl="0"/>
            <a:r>
              <a:rPr lang="en-US" altLang="zh-CN" b="1" dirty="0" smtClean="0"/>
              <a:t>each()</a:t>
            </a:r>
            <a:r>
              <a:rPr lang="zh-CN" altLang="zh-CN" b="1" dirty="0" smtClean="0"/>
              <a:t>：返回数组中当前的键／值对并将数组指针向前移动一步</a:t>
            </a:r>
            <a:endParaRPr lang="zh-CN" altLang="zh-CN" dirty="0" smtClean="0"/>
          </a:p>
        </p:txBody>
      </p:sp>
      <p:sp>
        <p:nvSpPr>
          <p:cNvPr id="25" name="TextBox 24"/>
          <p:cNvSpPr txBox="1"/>
          <p:nvPr/>
        </p:nvSpPr>
        <p:spPr>
          <a:xfrm>
            <a:off x="1219041" y="2743835"/>
            <a:ext cx="7415835" cy="433078"/>
          </a:xfrm>
          <a:prstGeom prst="rect">
            <a:avLst/>
          </a:prstGeom>
          <a:solidFill>
            <a:schemeClr val="accent1"/>
          </a:solidFill>
        </p:spPr>
        <p:txBody>
          <a:bodyPr wrap="square" lIns="108850" tIns="54425" rIns="108850" bIns="54425" rtlCol="0">
            <a:spAutoFit/>
          </a:bodyPr>
          <a:lstStyle/>
          <a:p>
            <a:pPr lvl="0"/>
            <a:r>
              <a:rPr lang="en-US" altLang="zh-CN" b="1" dirty="0" smtClean="0"/>
              <a:t>reset()</a:t>
            </a:r>
            <a:r>
              <a:rPr lang="zh-CN" altLang="zh-CN" b="1" dirty="0" smtClean="0"/>
              <a:t>：将数组的内部指针指向第一个单元</a:t>
            </a:r>
            <a:endParaRPr lang="zh-CN" altLang="zh-CN" dirty="0" smtClean="0"/>
          </a:p>
        </p:txBody>
      </p:sp>
      <p:sp>
        <p:nvSpPr>
          <p:cNvPr id="26" name="TextBox 25"/>
          <p:cNvSpPr txBox="1"/>
          <p:nvPr/>
        </p:nvSpPr>
        <p:spPr>
          <a:xfrm>
            <a:off x="1219041" y="4268188"/>
            <a:ext cx="6298380" cy="433078"/>
          </a:xfrm>
          <a:prstGeom prst="rect">
            <a:avLst/>
          </a:prstGeom>
          <a:solidFill>
            <a:schemeClr val="accent1"/>
          </a:solidFill>
        </p:spPr>
        <p:txBody>
          <a:bodyPr wrap="square" lIns="108850" tIns="54425" rIns="108850" bIns="54425" rtlCol="0">
            <a:spAutoFit/>
          </a:bodyPr>
          <a:lstStyle/>
          <a:p>
            <a:r>
              <a:rPr lang="en-US" altLang="zh-CN" b="1" dirty="0" smtClean="0"/>
              <a:t>array each ( array &amp;$array )</a:t>
            </a:r>
            <a:endParaRPr lang="zh-CN" altLang="zh-CN" dirty="0"/>
          </a:p>
        </p:txBody>
      </p:sp>
      <p:sp>
        <p:nvSpPr>
          <p:cNvPr id="27" name="TextBox 26"/>
          <p:cNvSpPr txBox="1"/>
          <p:nvPr/>
        </p:nvSpPr>
        <p:spPr>
          <a:xfrm>
            <a:off x="1219041" y="4725494"/>
            <a:ext cx="6298380" cy="433078"/>
          </a:xfrm>
          <a:prstGeom prst="rect">
            <a:avLst/>
          </a:prstGeom>
          <a:solidFill>
            <a:schemeClr val="accent1"/>
          </a:solidFill>
        </p:spPr>
        <p:txBody>
          <a:bodyPr wrap="square" lIns="108850" tIns="54425" rIns="108850" bIns="54425" rtlCol="0">
            <a:spAutoFit/>
          </a:bodyPr>
          <a:lstStyle/>
          <a:p>
            <a:r>
              <a:rPr lang="en-US" altLang="zh-CN" b="1" dirty="0" smtClean="0">
                <a:hlinkClick r:id="rId4" action="ppaction://hlinkfile"/>
              </a:rPr>
              <a:t>mixed</a:t>
            </a:r>
            <a:r>
              <a:rPr lang="en-US" altLang="zh-CN" b="1" dirty="0" smtClean="0"/>
              <a:t> reset ( array &amp;$array )</a:t>
            </a:r>
            <a:endParaRPr lang="zh-CN" altLang="zh-C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
          <p:cNvSpPr txBox="1"/>
          <p:nvPr/>
        </p:nvSpPr>
        <p:spPr>
          <a:xfrm>
            <a:off x="9728522" y="304871"/>
            <a:ext cx="2205732" cy="606390"/>
          </a:xfrm>
          <a:prstGeom prst="rect">
            <a:avLst/>
          </a:prstGeom>
          <a:noFill/>
        </p:spPr>
        <p:txBody>
          <a:bodyPr wrap="none" lIns="0" tIns="0" rIns="0" bIns="54425" rtlCol="0">
            <a:spAutoFit/>
          </a:bodyPr>
          <a:lstStyle/>
          <a:p>
            <a:pPr defTabSz="-756">
              <a:lnSpc>
                <a:spcPts val="4285"/>
              </a:lnSpc>
            </a:pPr>
            <a:r>
              <a:rPr lang="zh-CN" altLang="en-US" sz="4300" dirty="0">
                <a:solidFill>
                  <a:srgbClr val="004D73"/>
                </a:solidFill>
                <a:latin typeface="黑体" pitchFamily="18" charset="0"/>
                <a:cs typeface="黑体" pitchFamily="18" charset="0"/>
              </a:rPr>
              <a:t>数组函数</a:t>
            </a:r>
            <a:endParaRPr lang="en-US" altLang="zh-CN" sz="4300" dirty="0">
              <a:solidFill>
                <a:srgbClr val="004D73"/>
              </a:solidFill>
              <a:latin typeface="黑体" pitchFamily="18" charset="0"/>
              <a:cs typeface="黑体" pitchFamily="18" charset="0"/>
            </a:endParaRPr>
          </a:p>
        </p:txBody>
      </p:sp>
      <p:sp>
        <p:nvSpPr>
          <p:cNvPr id="10" name="TextBox 1"/>
          <p:cNvSpPr txBox="1"/>
          <p:nvPr/>
        </p:nvSpPr>
        <p:spPr>
          <a:xfrm>
            <a:off x="880419" y="1232186"/>
            <a:ext cx="10395713" cy="516621"/>
          </a:xfrm>
          <a:prstGeom prst="rect">
            <a:avLst/>
          </a:prstGeom>
          <a:noFill/>
        </p:spPr>
        <p:txBody>
          <a:bodyPr wrap="squar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en-US" sz="3300" dirty="0">
                <a:solidFill>
                  <a:srgbClr val="000000"/>
                </a:solidFill>
                <a:latin typeface="黑体" pitchFamily="18" charset="0"/>
                <a:cs typeface="黑体" pitchFamily="18" charset="0"/>
              </a:rPr>
              <a:t>数组函数   </a:t>
            </a:r>
            <a:r>
              <a:rPr lang="en-US" altLang="zh-CN" sz="3300" dirty="0"/>
              <a:t>l</a:t>
            </a:r>
            <a:r>
              <a:rPr lang="x-none" altLang="zh-CN" sz="3300" dirty="0"/>
              <a:t>ist()、each()、reset()函数</a:t>
            </a:r>
            <a:endParaRPr lang="zh-CN" altLang="zh-CN" sz="3300" dirty="0"/>
          </a:p>
        </p:txBody>
      </p:sp>
      <p:sp>
        <p:nvSpPr>
          <p:cNvPr id="20" name="灯片编号占位符 19"/>
          <p:cNvSpPr>
            <a:spLocks noGrp="1"/>
          </p:cNvSpPr>
          <p:nvPr>
            <p:ph type="sldNum" sz="quarter" idx="12"/>
          </p:nvPr>
        </p:nvSpPr>
        <p:spPr/>
        <p:txBody>
          <a:bodyPr/>
          <a:lstStyle/>
          <a:p>
            <a:fld id="{B6F15528-21DE-4FAA-801E-634DDDAF4B2B}" type="slidenum">
              <a:rPr lang="en-US" smtClean="0"/>
              <a:pPr/>
              <a:t>39</a:t>
            </a:fld>
            <a:r>
              <a:rPr lang="en-US" dirty="0" smtClean="0"/>
              <a:t>/46</a:t>
            </a:r>
            <a:endParaRPr lang="en-US" dirty="0"/>
          </a:p>
        </p:txBody>
      </p:sp>
      <p:pic>
        <p:nvPicPr>
          <p:cNvPr id="22" name="Picture 3"/>
          <p:cNvPicPr>
            <a:picLocks noChangeAspect="1" noChangeArrowheads="1"/>
          </p:cNvPicPr>
          <p:nvPr/>
        </p:nvPicPr>
        <p:blipFill>
          <a:blip r:embed="rId3" cstate="print"/>
          <a:srcRect/>
          <a:stretch>
            <a:fillRect/>
          </a:stretch>
        </p:blipFill>
        <p:spPr bwMode="auto">
          <a:xfrm>
            <a:off x="2234909" y="6097412"/>
            <a:ext cx="8126942" cy="571632"/>
          </a:xfrm>
          <a:prstGeom prst="rect">
            <a:avLst/>
          </a:prstGeom>
          <a:noFill/>
        </p:spPr>
      </p:pic>
      <p:sp>
        <p:nvSpPr>
          <p:cNvPr id="23" name="TextBox 22"/>
          <p:cNvSpPr txBox="1"/>
          <p:nvPr/>
        </p:nvSpPr>
        <p:spPr>
          <a:xfrm>
            <a:off x="3453950" y="6173629"/>
            <a:ext cx="6399967" cy="433078"/>
          </a:xfrm>
          <a:prstGeom prst="rect">
            <a:avLst/>
          </a:prstGeom>
          <a:noFill/>
        </p:spPr>
        <p:txBody>
          <a:bodyPr wrap="square" lIns="108850" tIns="54425" rIns="108850" bIns="54425" rtlCol="0">
            <a:spAutoFit/>
          </a:bodyPr>
          <a:lstStyle/>
          <a:p>
            <a:r>
              <a:rPr lang="en-US" altLang="zh-CN" dirty="0" err="1" smtClean="0">
                <a:solidFill>
                  <a:srgbClr val="FFFFFF"/>
                </a:solidFill>
                <a:latin typeface="黑体" pitchFamily="18" charset="0"/>
                <a:cs typeface="黑体" pitchFamily="18" charset="0"/>
              </a:rPr>
              <a:t>演示示例</a:t>
            </a:r>
            <a:r>
              <a:rPr lang="en-US" altLang="zh-CN" dirty="0" smtClean="0"/>
              <a:t> </a:t>
            </a:r>
            <a:r>
              <a:rPr lang="en-US" altLang="zh-CN" dirty="0" smtClean="0">
                <a:solidFill>
                  <a:srgbClr val="FFFFFF"/>
                </a:solidFill>
                <a:latin typeface="黑体" pitchFamily="18" charset="0"/>
                <a:cs typeface="黑体" pitchFamily="18" charset="0"/>
              </a:rPr>
              <a:t>31</a:t>
            </a:r>
            <a:r>
              <a:rPr lang="zh-CN" altLang="zh-CN" dirty="0" smtClean="0">
                <a:solidFill>
                  <a:srgbClr val="FFFFFF"/>
                </a:solidFill>
                <a:latin typeface="黑体" pitchFamily="18" charset="0"/>
                <a:cs typeface="黑体" pitchFamily="18" charset="0"/>
              </a:rPr>
              <a:t>：</a:t>
            </a:r>
            <a:r>
              <a:rPr lang="en-US" altLang="zh-CN" dirty="0" smtClean="0">
                <a:solidFill>
                  <a:srgbClr val="FFFFFF"/>
                </a:solidFill>
                <a:latin typeface="黑体" pitchFamily="18" charset="0"/>
                <a:cs typeface="黑体" pitchFamily="18" charset="0"/>
              </a:rPr>
              <a:t>list()</a:t>
            </a:r>
            <a:r>
              <a:rPr lang="zh-CN" altLang="zh-CN" dirty="0" smtClean="0">
                <a:solidFill>
                  <a:srgbClr val="FFFFFF"/>
                </a:solidFill>
                <a:latin typeface="黑体" pitchFamily="18" charset="0"/>
                <a:cs typeface="黑体" pitchFamily="18" charset="0"/>
              </a:rPr>
              <a:t>和</a:t>
            </a:r>
            <a:r>
              <a:rPr lang="en-US" altLang="zh-CN" dirty="0" smtClean="0">
                <a:solidFill>
                  <a:srgbClr val="FFFFFF"/>
                </a:solidFill>
                <a:latin typeface="黑体" pitchFamily="18" charset="0"/>
                <a:cs typeface="黑体" pitchFamily="18" charset="0"/>
              </a:rPr>
              <a:t>each()</a:t>
            </a:r>
            <a:r>
              <a:rPr lang="zh-CN" altLang="zh-CN" dirty="0" smtClean="0">
                <a:solidFill>
                  <a:srgbClr val="FFFFFF"/>
                </a:solidFill>
                <a:latin typeface="黑体" pitchFamily="18" charset="0"/>
                <a:cs typeface="黑体" pitchFamily="18" charset="0"/>
              </a:rPr>
              <a:t>实现数组遍历</a:t>
            </a:r>
            <a:endParaRPr lang="zh-CN" altLang="en-US" dirty="0" smtClean="0">
              <a:solidFill>
                <a:srgbClr val="FFFFFF"/>
              </a:solidFill>
              <a:latin typeface="黑体" pitchFamily="18" charset="0"/>
              <a:cs typeface="黑体" pitchFamily="18" charset="0"/>
            </a:endParaRPr>
          </a:p>
        </p:txBody>
      </p:sp>
      <p:pic>
        <p:nvPicPr>
          <p:cNvPr id="19" name="Picture 3"/>
          <p:cNvPicPr>
            <a:picLocks noChangeAspect="1" noChangeArrowheads="1"/>
          </p:cNvPicPr>
          <p:nvPr/>
        </p:nvPicPr>
        <p:blipFill>
          <a:blip r:embed="rId4" cstate="print"/>
          <a:srcRect/>
          <a:stretch>
            <a:fillRect/>
          </a:stretch>
        </p:blipFill>
        <p:spPr bwMode="auto">
          <a:xfrm>
            <a:off x="1219041" y="1753006"/>
            <a:ext cx="8634876" cy="685959"/>
          </a:xfrm>
          <a:prstGeom prst="rect">
            <a:avLst/>
          </a:prstGeom>
          <a:noFill/>
        </p:spPr>
      </p:pic>
      <p:sp>
        <p:nvSpPr>
          <p:cNvPr id="28" name="TextBox 27"/>
          <p:cNvSpPr txBox="1"/>
          <p:nvPr/>
        </p:nvSpPr>
        <p:spPr>
          <a:xfrm>
            <a:off x="1422215" y="1905441"/>
            <a:ext cx="6298380" cy="756244"/>
          </a:xfrm>
          <a:prstGeom prst="rect">
            <a:avLst/>
          </a:prstGeom>
          <a:noFill/>
        </p:spPr>
        <p:txBody>
          <a:bodyPr wrap="square" lIns="108850" tIns="54425" rIns="108850" bIns="54425" rtlCol="0">
            <a:spAutoFit/>
          </a:bodyPr>
          <a:lstStyle/>
          <a:p>
            <a:pPr lvl="0"/>
            <a:r>
              <a:rPr lang="zh-CN" altLang="zh-CN" b="1" dirty="0" smtClean="0"/>
              <a:t>使用</a:t>
            </a:r>
            <a:r>
              <a:rPr lang="en-US" altLang="zh-CN" b="1" dirty="0" smtClean="0"/>
              <a:t>list()</a:t>
            </a:r>
            <a:r>
              <a:rPr lang="zh-CN" altLang="zh-CN" b="1" dirty="0" smtClean="0"/>
              <a:t>和</a:t>
            </a:r>
            <a:r>
              <a:rPr lang="en-US" altLang="zh-CN" b="1" dirty="0" smtClean="0"/>
              <a:t>each()</a:t>
            </a:r>
            <a:r>
              <a:rPr lang="zh-CN" altLang="zh-CN" b="1" dirty="0" smtClean="0"/>
              <a:t>函数实现数组的遍历</a:t>
            </a:r>
            <a:endParaRPr lang="zh-CN" altLang="zh-CN" dirty="0" smtClean="0"/>
          </a:p>
          <a:p>
            <a:endParaRPr lang="zh-CN" altLang="en-US" dirty="0"/>
          </a:p>
        </p:txBody>
      </p:sp>
      <p:pic>
        <p:nvPicPr>
          <p:cNvPr id="29" name="Picture 3"/>
          <p:cNvPicPr>
            <a:picLocks noChangeAspect="1" noChangeArrowheads="1"/>
          </p:cNvPicPr>
          <p:nvPr/>
        </p:nvPicPr>
        <p:blipFill>
          <a:blip r:embed="rId5" cstate="print"/>
          <a:srcRect/>
          <a:stretch>
            <a:fillRect/>
          </a:stretch>
        </p:blipFill>
        <p:spPr bwMode="auto">
          <a:xfrm>
            <a:off x="609521" y="2743835"/>
            <a:ext cx="1591526" cy="558929"/>
          </a:xfrm>
          <a:prstGeom prst="rect">
            <a:avLst/>
          </a:prstGeom>
          <a:noFill/>
        </p:spPr>
      </p:pic>
      <p:pic>
        <p:nvPicPr>
          <p:cNvPr id="30" name="Picture 3"/>
          <p:cNvPicPr>
            <a:picLocks noChangeAspect="1" noChangeArrowheads="1"/>
          </p:cNvPicPr>
          <p:nvPr/>
        </p:nvPicPr>
        <p:blipFill>
          <a:blip r:embed="rId4" cstate="print"/>
          <a:srcRect/>
          <a:stretch>
            <a:fillRect/>
          </a:stretch>
        </p:blipFill>
        <p:spPr bwMode="auto">
          <a:xfrm>
            <a:off x="1015868" y="3353576"/>
            <a:ext cx="8634876" cy="2515182"/>
          </a:xfrm>
          <a:prstGeom prst="rect">
            <a:avLst/>
          </a:prstGeom>
          <a:noFill/>
        </p:spPr>
      </p:pic>
      <p:sp>
        <p:nvSpPr>
          <p:cNvPr id="31" name="TextBox 30"/>
          <p:cNvSpPr txBox="1"/>
          <p:nvPr/>
        </p:nvSpPr>
        <p:spPr>
          <a:xfrm>
            <a:off x="1320628" y="3506012"/>
            <a:ext cx="7314248" cy="2372071"/>
          </a:xfrm>
          <a:prstGeom prst="rect">
            <a:avLst/>
          </a:prstGeom>
          <a:noFill/>
        </p:spPr>
        <p:txBody>
          <a:bodyPr wrap="square" lIns="108850" tIns="54425" rIns="108850" bIns="54425" rtlCol="0">
            <a:spAutoFit/>
          </a:bodyPr>
          <a:lstStyle/>
          <a:p>
            <a:r>
              <a:rPr lang="en-US" altLang="zh-CN" dirty="0" smtClean="0"/>
              <a:t>&lt;?</a:t>
            </a:r>
            <a:r>
              <a:rPr lang="en-US" altLang="zh-CN" dirty="0" err="1" smtClean="0"/>
              <a:t>php</a:t>
            </a:r>
            <a:endParaRPr lang="en-US" altLang="zh-CN" dirty="0" smtClean="0"/>
          </a:p>
          <a:p>
            <a:r>
              <a:rPr lang="en-US" altLang="zh-CN" dirty="0" smtClean="0"/>
              <a:t>    $</a:t>
            </a:r>
            <a:r>
              <a:rPr lang="en-US" altLang="zh-CN" dirty="0" err="1" smtClean="0"/>
              <a:t>arr</a:t>
            </a:r>
            <a:r>
              <a:rPr lang="en-US" altLang="zh-CN" dirty="0" smtClean="0"/>
              <a:t> = array('id'=&gt;1,'name'=&gt;'</a:t>
            </a:r>
            <a:r>
              <a:rPr lang="zh-CN" altLang="en-US" dirty="0" smtClean="0"/>
              <a:t>沫沫</a:t>
            </a:r>
            <a:r>
              <a:rPr lang="en-US" altLang="zh-CN" dirty="0" smtClean="0"/>
              <a:t>','address'=&gt;'</a:t>
            </a:r>
            <a:r>
              <a:rPr lang="zh-CN" altLang="en-US" dirty="0" smtClean="0"/>
              <a:t>北京</a:t>
            </a:r>
            <a:r>
              <a:rPr lang="en-US" altLang="zh-CN" dirty="0" smtClean="0"/>
              <a:t>');</a:t>
            </a:r>
          </a:p>
          <a:p>
            <a:r>
              <a:rPr lang="en-US" altLang="zh-CN" dirty="0" smtClean="0"/>
              <a:t>    while(list($</a:t>
            </a:r>
            <a:r>
              <a:rPr lang="en-US" altLang="zh-CN" dirty="0" err="1" smtClean="0"/>
              <a:t>key,$value</a:t>
            </a:r>
            <a:r>
              <a:rPr lang="en-US" altLang="zh-CN" dirty="0" smtClean="0"/>
              <a:t>) = each($</a:t>
            </a:r>
            <a:r>
              <a:rPr lang="en-US" altLang="zh-CN" dirty="0" err="1" smtClean="0"/>
              <a:t>arr</a:t>
            </a:r>
            <a:r>
              <a:rPr lang="en-US" altLang="zh-CN" dirty="0" smtClean="0"/>
              <a:t>)){</a:t>
            </a:r>
          </a:p>
          <a:p>
            <a:r>
              <a:rPr lang="en-US" altLang="zh-CN" dirty="0" smtClean="0"/>
              <a:t>        echo "$key=&gt;$value";</a:t>
            </a:r>
          </a:p>
          <a:p>
            <a:r>
              <a:rPr lang="en-US" altLang="zh-CN" dirty="0" smtClean="0"/>
              <a:t>        echo "&lt;</a:t>
            </a:r>
            <a:r>
              <a:rPr lang="en-US" altLang="zh-CN" dirty="0" err="1" smtClean="0"/>
              <a:t>br</a:t>
            </a:r>
            <a:r>
              <a:rPr lang="en-US" altLang="zh-CN" dirty="0" smtClean="0"/>
              <a:t>/&gt;";</a:t>
            </a:r>
          </a:p>
          <a:p>
            <a:r>
              <a:rPr lang="en-US" altLang="zh-CN" dirty="0" smtClean="0"/>
              <a:t>    }</a:t>
            </a:r>
          </a:p>
          <a:p>
            <a:r>
              <a:rPr lang="en-US" altLang="zh-CN" dirty="0" smtClean="0"/>
              <a:t>?&gt;</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8838049" y="304871"/>
            <a:ext cx="2757165" cy="606390"/>
          </a:xfrm>
          <a:prstGeom prst="rect">
            <a:avLst/>
          </a:prstGeom>
          <a:noFill/>
        </p:spPr>
        <p:txBody>
          <a:bodyPr wrap="none" lIns="0" tIns="0" rIns="0" bIns="54425" rtlCol="0">
            <a:spAutoFit/>
          </a:bodyPr>
          <a:lstStyle/>
          <a:p>
            <a:pPr defTabSz="-756">
              <a:lnSpc>
                <a:spcPts val="4285"/>
              </a:lnSpc>
            </a:pPr>
            <a:r>
              <a:rPr lang="zh-CN" altLang="en-US" sz="4300" dirty="0">
                <a:solidFill>
                  <a:srgbClr val="004D73"/>
                </a:solidFill>
                <a:latin typeface="黑体" pitchFamily="18" charset="0"/>
                <a:cs typeface="黑体" pitchFamily="18" charset="0"/>
              </a:rPr>
              <a:t>函数的定义</a:t>
            </a:r>
            <a:endParaRPr lang="en-US" altLang="zh-CN" sz="4300" dirty="0">
              <a:solidFill>
                <a:srgbClr val="004D73"/>
              </a:solidFill>
              <a:latin typeface="黑体" pitchFamily="18" charset="0"/>
              <a:cs typeface="黑体" pitchFamily="18" charset="0"/>
            </a:endParaRPr>
          </a:p>
        </p:txBody>
      </p:sp>
      <p:sp>
        <p:nvSpPr>
          <p:cNvPr id="5" name="TextBox 1"/>
          <p:cNvSpPr txBox="1"/>
          <p:nvPr/>
        </p:nvSpPr>
        <p:spPr>
          <a:xfrm>
            <a:off x="880420" y="1232186"/>
            <a:ext cx="2532745" cy="516621"/>
          </a:xfrm>
          <a:prstGeom prst="rect">
            <a:avLst/>
          </a:prstGeom>
          <a:noFill/>
        </p:spPr>
        <p:txBody>
          <a:bodyPr wrap="non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en-US" sz="3300" dirty="0">
                <a:solidFill>
                  <a:srgbClr val="000000"/>
                </a:solidFill>
                <a:latin typeface="黑体" pitchFamily="18" charset="0"/>
                <a:cs typeface="黑体" pitchFamily="18" charset="0"/>
              </a:rPr>
              <a:t>自定义函数</a:t>
            </a:r>
            <a:endParaRPr lang="en-US" altLang="zh-CN" sz="3300" dirty="0">
              <a:solidFill>
                <a:srgbClr val="000000"/>
              </a:solidFill>
              <a:latin typeface="黑体" pitchFamily="18" charset="0"/>
              <a:cs typeface="黑体" pitchFamily="18" charset="0"/>
            </a:endParaRPr>
          </a:p>
        </p:txBody>
      </p:sp>
      <p:sp>
        <p:nvSpPr>
          <p:cNvPr id="12" name="TextBox 11"/>
          <p:cNvSpPr txBox="1"/>
          <p:nvPr/>
        </p:nvSpPr>
        <p:spPr>
          <a:xfrm>
            <a:off x="1422215" y="1676788"/>
            <a:ext cx="10057091" cy="1939441"/>
          </a:xfrm>
          <a:prstGeom prst="rect">
            <a:avLst/>
          </a:prstGeom>
          <a:noFill/>
        </p:spPr>
        <p:txBody>
          <a:bodyPr wrap="square" lIns="108850" tIns="54425" rIns="108850" bIns="54425" rtlCol="0">
            <a:spAutoFit/>
          </a:bodyPr>
          <a:lstStyle/>
          <a:p>
            <a:r>
              <a:rPr lang="en-US" altLang="zh-CN" sz="2900" dirty="0"/>
              <a:t>         </a:t>
            </a:r>
            <a:r>
              <a:rPr lang="zh-CN" altLang="zh-CN" sz="2900" dirty="0"/>
              <a:t>我们一般在项目开发中会把经常重复使用的代码提取出来写成一个代码块，这个代码块就是函数。下次再来使用相同或相似功能时无需再次编写同样的代码，而是直接调用函数即可，可以提高代码的可读性，便于项目维护</a:t>
            </a:r>
            <a:r>
              <a:rPr lang="zh-CN" altLang="en-US" sz="2900" dirty="0"/>
              <a:t>。</a:t>
            </a:r>
            <a:endParaRPr lang="zh-CN" altLang="zh-CN" sz="2900" dirty="0"/>
          </a:p>
        </p:txBody>
      </p:sp>
      <p:pic>
        <p:nvPicPr>
          <p:cNvPr id="10" name="Picture 3"/>
          <p:cNvPicPr>
            <a:picLocks noChangeAspect="1" noChangeArrowheads="1"/>
          </p:cNvPicPr>
          <p:nvPr/>
        </p:nvPicPr>
        <p:blipFill>
          <a:blip r:embed="rId3" cstate="print"/>
          <a:srcRect/>
          <a:stretch>
            <a:fillRect/>
          </a:stretch>
        </p:blipFill>
        <p:spPr bwMode="auto">
          <a:xfrm>
            <a:off x="914281" y="3734664"/>
            <a:ext cx="1557664" cy="470009"/>
          </a:xfrm>
          <a:prstGeom prst="rect">
            <a:avLst/>
          </a:prstGeom>
          <a:noFill/>
        </p:spPr>
      </p:pic>
      <p:pic>
        <p:nvPicPr>
          <p:cNvPr id="2" name="图片 349"/>
          <p:cNvPicPr>
            <a:picLocks noChangeAspect="1" noChangeArrowheads="1"/>
          </p:cNvPicPr>
          <p:nvPr/>
        </p:nvPicPr>
        <p:blipFill>
          <a:blip r:embed="rId4" cstate="print"/>
          <a:srcRect/>
          <a:stretch>
            <a:fillRect/>
          </a:stretch>
        </p:blipFill>
        <p:spPr bwMode="auto">
          <a:xfrm>
            <a:off x="2946016" y="3887100"/>
            <a:ext cx="5123424" cy="2057876"/>
          </a:xfrm>
          <a:prstGeom prst="rect">
            <a:avLst/>
          </a:prstGeom>
          <a:noFill/>
          <a:ln w="19050">
            <a:solidFill>
              <a:srgbClr val="000000"/>
            </a:solidFill>
            <a:miter lim="800000"/>
            <a:headEnd/>
            <a:tailEnd/>
          </a:ln>
          <a:effectLst/>
        </p:spPr>
      </p:pic>
      <p:sp>
        <p:nvSpPr>
          <p:cNvPr id="8" name="灯片编号占位符 7"/>
          <p:cNvSpPr>
            <a:spLocks noGrp="1"/>
          </p:cNvSpPr>
          <p:nvPr>
            <p:ph type="sldNum" sz="quarter" idx="12"/>
          </p:nvPr>
        </p:nvSpPr>
        <p:spPr>
          <a:xfrm>
            <a:off x="9292202" y="6494379"/>
            <a:ext cx="2844430" cy="365210"/>
          </a:xfrm>
        </p:spPr>
        <p:txBody>
          <a:bodyPr/>
          <a:lstStyle/>
          <a:p>
            <a:fld id="{B6F15528-21DE-4FAA-801E-634DDDAF4B2B}" type="slidenum">
              <a:rPr lang="en-US" smtClean="0"/>
              <a:pPr/>
              <a:t>4</a:t>
            </a:fld>
            <a:r>
              <a:rPr lang="en-US" dirty="0" smtClean="0"/>
              <a:t>/46</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
          <p:cNvSpPr txBox="1"/>
          <p:nvPr/>
        </p:nvSpPr>
        <p:spPr>
          <a:xfrm>
            <a:off x="9728522" y="304871"/>
            <a:ext cx="2205732" cy="606390"/>
          </a:xfrm>
          <a:prstGeom prst="rect">
            <a:avLst/>
          </a:prstGeom>
          <a:noFill/>
        </p:spPr>
        <p:txBody>
          <a:bodyPr wrap="none" lIns="0" tIns="0" rIns="0" bIns="54425" rtlCol="0">
            <a:spAutoFit/>
          </a:bodyPr>
          <a:lstStyle/>
          <a:p>
            <a:pPr defTabSz="-756">
              <a:lnSpc>
                <a:spcPts val="4285"/>
              </a:lnSpc>
            </a:pPr>
            <a:r>
              <a:rPr lang="zh-CN" altLang="en-US" sz="4300" dirty="0">
                <a:solidFill>
                  <a:srgbClr val="004D73"/>
                </a:solidFill>
                <a:latin typeface="黑体" pitchFamily="18" charset="0"/>
                <a:cs typeface="黑体" pitchFamily="18" charset="0"/>
              </a:rPr>
              <a:t>数组函数</a:t>
            </a:r>
            <a:endParaRPr lang="en-US" altLang="zh-CN" sz="4300" dirty="0">
              <a:solidFill>
                <a:srgbClr val="004D73"/>
              </a:solidFill>
              <a:latin typeface="黑体" pitchFamily="18" charset="0"/>
              <a:cs typeface="黑体" pitchFamily="18" charset="0"/>
            </a:endParaRPr>
          </a:p>
        </p:txBody>
      </p:sp>
      <p:sp>
        <p:nvSpPr>
          <p:cNvPr id="10" name="TextBox 1"/>
          <p:cNvSpPr txBox="1"/>
          <p:nvPr/>
        </p:nvSpPr>
        <p:spPr>
          <a:xfrm>
            <a:off x="880419" y="1232186"/>
            <a:ext cx="10395713" cy="516621"/>
          </a:xfrm>
          <a:prstGeom prst="rect">
            <a:avLst/>
          </a:prstGeom>
          <a:noFill/>
        </p:spPr>
        <p:txBody>
          <a:bodyPr wrap="squar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en-US" sz="3300" dirty="0">
                <a:solidFill>
                  <a:srgbClr val="000000"/>
                </a:solidFill>
                <a:latin typeface="黑体" pitchFamily="18" charset="0"/>
                <a:cs typeface="黑体" pitchFamily="18" charset="0"/>
              </a:rPr>
              <a:t>数组函数</a:t>
            </a:r>
            <a:endParaRPr lang="zh-CN" altLang="zh-CN" sz="3300" dirty="0"/>
          </a:p>
        </p:txBody>
      </p:sp>
      <p:sp>
        <p:nvSpPr>
          <p:cNvPr id="20" name="灯片编号占位符 19"/>
          <p:cNvSpPr>
            <a:spLocks noGrp="1"/>
          </p:cNvSpPr>
          <p:nvPr>
            <p:ph type="sldNum" sz="quarter" idx="12"/>
          </p:nvPr>
        </p:nvSpPr>
        <p:spPr/>
        <p:txBody>
          <a:bodyPr/>
          <a:lstStyle/>
          <a:p>
            <a:fld id="{B6F15528-21DE-4FAA-801E-634DDDAF4B2B}" type="slidenum">
              <a:rPr lang="en-US" smtClean="0"/>
              <a:pPr/>
              <a:t>40</a:t>
            </a:fld>
            <a:r>
              <a:rPr lang="en-US" dirty="0" smtClean="0"/>
              <a:t>/46</a:t>
            </a:r>
            <a:endParaRPr lang="en-US" dirty="0"/>
          </a:p>
        </p:txBody>
      </p:sp>
      <p:pic>
        <p:nvPicPr>
          <p:cNvPr id="22" name="Picture 3"/>
          <p:cNvPicPr>
            <a:picLocks noChangeAspect="1" noChangeArrowheads="1"/>
          </p:cNvPicPr>
          <p:nvPr/>
        </p:nvPicPr>
        <p:blipFill>
          <a:blip r:embed="rId3" cstate="print"/>
          <a:srcRect/>
          <a:stretch>
            <a:fillRect/>
          </a:stretch>
        </p:blipFill>
        <p:spPr bwMode="auto">
          <a:xfrm>
            <a:off x="2234909" y="6097412"/>
            <a:ext cx="5892033" cy="571632"/>
          </a:xfrm>
          <a:prstGeom prst="rect">
            <a:avLst/>
          </a:prstGeom>
          <a:noFill/>
        </p:spPr>
      </p:pic>
      <p:sp>
        <p:nvSpPr>
          <p:cNvPr id="23" name="TextBox 22"/>
          <p:cNvSpPr txBox="1"/>
          <p:nvPr/>
        </p:nvSpPr>
        <p:spPr>
          <a:xfrm>
            <a:off x="3453950" y="6173629"/>
            <a:ext cx="6399967" cy="433078"/>
          </a:xfrm>
          <a:prstGeom prst="rect">
            <a:avLst/>
          </a:prstGeom>
          <a:noFill/>
        </p:spPr>
        <p:txBody>
          <a:bodyPr wrap="square" lIns="108850" tIns="54425" rIns="108850" bIns="54425" rtlCol="0">
            <a:spAutoFit/>
          </a:bodyPr>
          <a:lstStyle/>
          <a:p>
            <a:r>
              <a:rPr lang="en-US" altLang="zh-CN" dirty="0" err="1" smtClean="0">
                <a:solidFill>
                  <a:srgbClr val="FFFFFF"/>
                </a:solidFill>
                <a:latin typeface="黑体" pitchFamily="18" charset="0"/>
                <a:cs typeface="黑体" pitchFamily="18" charset="0"/>
              </a:rPr>
              <a:t>演示示例</a:t>
            </a:r>
            <a:r>
              <a:rPr lang="en-US" altLang="zh-CN" dirty="0" smtClean="0"/>
              <a:t> </a:t>
            </a:r>
            <a:r>
              <a:rPr lang="en-US" altLang="zh-CN" dirty="0" smtClean="0">
                <a:solidFill>
                  <a:srgbClr val="FFFFFF"/>
                </a:solidFill>
                <a:latin typeface="黑体" pitchFamily="18" charset="0"/>
                <a:cs typeface="黑体" pitchFamily="18" charset="0"/>
              </a:rPr>
              <a:t>32</a:t>
            </a:r>
            <a:r>
              <a:rPr lang="zh-CN" altLang="zh-CN" dirty="0" smtClean="0">
                <a:solidFill>
                  <a:srgbClr val="FFFFFF"/>
                </a:solidFill>
                <a:latin typeface="黑体" pitchFamily="18" charset="0"/>
                <a:cs typeface="黑体" pitchFamily="18" charset="0"/>
              </a:rPr>
              <a:t>：</a:t>
            </a:r>
            <a:r>
              <a:rPr lang="en-US" altLang="zh-CN" dirty="0" err="1" smtClean="0">
                <a:solidFill>
                  <a:srgbClr val="FFFFFF"/>
                </a:solidFill>
                <a:latin typeface="黑体" pitchFamily="18" charset="0"/>
                <a:cs typeface="黑体" pitchFamily="18" charset="0"/>
              </a:rPr>
              <a:t>array_unique</a:t>
            </a:r>
            <a:r>
              <a:rPr lang="en-US" altLang="zh-CN" dirty="0" smtClean="0">
                <a:solidFill>
                  <a:srgbClr val="FFFFFF"/>
                </a:solidFill>
                <a:latin typeface="黑体" pitchFamily="18" charset="0"/>
                <a:cs typeface="黑体" pitchFamily="18" charset="0"/>
              </a:rPr>
              <a:t>()</a:t>
            </a:r>
            <a:endParaRPr lang="zh-CN" altLang="en-US" dirty="0" smtClean="0">
              <a:solidFill>
                <a:srgbClr val="FFFFFF"/>
              </a:solidFill>
              <a:latin typeface="黑体" pitchFamily="18" charset="0"/>
              <a:cs typeface="黑体" pitchFamily="18" charset="0"/>
            </a:endParaRPr>
          </a:p>
        </p:txBody>
      </p:sp>
      <p:sp>
        <p:nvSpPr>
          <p:cNvPr id="12" name="TextBox 11"/>
          <p:cNvSpPr txBox="1"/>
          <p:nvPr/>
        </p:nvSpPr>
        <p:spPr>
          <a:xfrm>
            <a:off x="1219041" y="1829223"/>
            <a:ext cx="7415835" cy="433078"/>
          </a:xfrm>
          <a:prstGeom prst="rect">
            <a:avLst/>
          </a:prstGeom>
          <a:solidFill>
            <a:schemeClr val="accent1"/>
          </a:solidFill>
        </p:spPr>
        <p:txBody>
          <a:bodyPr wrap="square" lIns="108850" tIns="54425" rIns="108850" bIns="54425" rtlCol="0">
            <a:spAutoFit/>
          </a:bodyPr>
          <a:lstStyle/>
          <a:p>
            <a:pPr lvl="0"/>
            <a:r>
              <a:rPr lang="en-US" altLang="zh-CN" b="1" dirty="0" err="1" smtClean="0"/>
              <a:t>array_unique</a:t>
            </a:r>
            <a:r>
              <a:rPr lang="en-US" altLang="zh-CN" b="1" dirty="0" smtClean="0"/>
              <a:t>()</a:t>
            </a:r>
            <a:r>
              <a:rPr lang="zh-CN" altLang="zh-CN" b="1" dirty="0" smtClean="0"/>
              <a:t>：用于移除数组中的重复元素</a:t>
            </a:r>
          </a:p>
        </p:txBody>
      </p:sp>
      <p:sp>
        <p:nvSpPr>
          <p:cNvPr id="13" name="TextBox 12"/>
          <p:cNvSpPr txBox="1"/>
          <p:nvPr/>
        </p:nvSpPr>
        <p:spPr>
          <a:xfrm>
            <a:off x="1219041" y="2972488"/>
            <a:ext cx="7415835" cy="433078"/>
          </a:xfrm>
          <a:prstGeom prst="rect">
            <a:avLst/>
          </a:prstGeom>
          <a:solidFill>
            <a:schemeClr val="accent1"/>
          </a:solidFill>
        </p:spPr>
        <p:txBody>
          <a:bodyPr wrap="square" lIns="108850" tIns="54425" rIns="108850" bIns="54425" rtlCol="0">
            <a:spAutoFit/>
          </a:bodyPr>
          <a:lstStyle/>
          <a:p>
            <a:pPr lvl="0"/>
            <a:r>
              <a:rPr lang="en-US" altLang="zh-CN" b="1" dirty="0" smtClean="0"/>
              <a:t>array </a:t>
            </a:r>
            <a:r>
              <a:rPr lang="en-US" altLang="zh-CN" b="1" dirty="0" err="1" smtClean="0"/>
              <a:t>array_unique</a:t>
            </a:r>
            <a:r>
              <a:rPr lang="en-US" altLang="zh-CN" b="1" dirty="0" smtClean="0"/>
              <a:t>( array $array)</a:t>
            </a:r>
            <a:endParaRPr lang="zh-CN" altLang="zh-CN" b="1" dirty="0"/>
          </a:p>
        </p:txBody>
      </p:sp>
      <p:pic>
        <p:nvPicPr>
          <p:cNvPr id="14" name="Picture 3"/>
          <p:cNvPicPr>
            <a:picLocks noChangeAspect="1" noChangeArrowheads="1"/>
          </p:cNvPicPr>
          <p:nvPr/>
        </p:nvPicPr>
        <p:blipFill>
          <a:blip r:embed="rId4" cstate="print"/>
          <a:srcRect/>
          <a:stretch>
            <a:fillRect/>
          </a:stretch>
        </p:blipFill>
        <p:spPr bwMode="auto">
          <a:xfrm>
            <a:off x="812694" y="2362747"/>
            <a:ext cx="1557664" cy="470009"/>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
          <p:cNvSpPr txBox="1"/>
          <p:nvPr/>
        </p:nvSpPr>
        <p:spPr>
          <a:xfrm>
            <a:off x="9728522" y="304871"/>
            <a:ext cx="2205732" cy="606390"/>
          </a:xfrm>
          <a:prstGeom prst="rect">
            <a:avLst/>
          </a:prstGeom>
          <a:noFill/>
        </p:spPr>
        <p:txBody>
          <a:bodyPr wrap="none" lIns="0" tIns="0" rIns="0" bIns="54425" rtlCol="0">
            <a:spAutoFit/>
          </a:bodyPr>
          <a:lstStyle/>
          <a:p>
            <a:pPr defTabSz="-756">
              <a:lnSpc>
                <a:spcPts val="4285"/>
              </a:lnSpc>
            </a:pPr>
            <a:r>
              <a:rPr lang="zh-CN" altLang="en-US" sz="4300" dirty="0">
                <a:solidFill>
                  <a:srgbClr val="004D73"/>
                </a:solidFill>
                <a:latin typeface="黑体" pitchFamily="18" charset="0"/>
                <a:cs typeface="黑体" pitchFamily="18" charset="0"/>
              </a:rPr>
              <a:t>数组函数</a:t>
            </a:r>
            <a:endParaRPr lang="en-US" altLang="zh-CN" sz="4300" dirty="0">
              <a:solidFill>
                <a:srgbClr val="004D73"/>
              </a:solidFill>
              <a:latin typeface="黑体" pitchFamily="18" charset="0"/>
              <a:cs typeface="黑体" pitchFamily="18" charset="0"/>
            </a:endParaRPr>
          </a:p>
        </p:txBody>
      </p:sp>
      <p:sp>
        <p:nvSpPr>
          <p:cNvPr id="10" name="TextBox 1"/>
          <p:cNvSpPr txBox="1"/>
          <p:nvPr/>
        </p:nvSpPr>
        <p:spPr>
          <a:xfrm>
            <a:off x="880419" y="1067594"/>
            <a:ext cx="10395713" cy="516621"/>
          </a:xfrm>
          <a:prstGeom prst="rect">
            <a:avLst/>
          </a:prstGeom>
          <a:noFill/>
        </p:spPr>
        <p:txBody>
          <a:bodyPr wrap="squar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en-US" sz="3300" dirty="0">
                <a:solidFill>
                  <a:srgbClr val="000000"/>
                </a:solidFill>
                <a:latin typeface="黑体" pitchFamily="18" charset="0"/>
                <a:cs typeface="黑体" pitchFamily="18" charset="0"/>
              </a:rPr>
              <a:t>数组函数</a:t>
            </a:r>
            <a:endParaRPr lang="zh-CN" altLang="zh-CN" sz="3300" dirty="0"/>
          </a:p>
        </p:txBody>
      </p:sp>
      <p:sp>
        <p:nvSpPr>
          <p:cNvPr id="20" name="灯片编号占位符 19"/>
          <p:cNvSpPr>
            <a:spLocks noGrp="1"/>
          </p:cNvSpPr>
          <p:nvPr>
            <p:ph type="sldNum" sz="quarter" idx="12"/>
          </p:nvPr>
        </p:nvSpPr>
        <p:spPr>
          <a:xfrm>
            <a:off x="9292202" y="6329787"/>
            <a:ext cx="2844430" cy="365210"/>
          </a:xfrm>
        </p:spPr>
        <p:txBody>
          <a:bodyPr/>
          <a:lstStyle/>
          <a:p>
            <a:fld id="{B6F15528-21DE-4FAA-801E-634DDDAF4B2B}" type="slidenum">
              <a:rPr lang="en-US" smtClean="0"/>
              <a:pPr/>
              <a:t>41</a:t>
            </a:fld>
            <a:r>
              <a:rPr lang="en-US" dirty="0" smtClean="0"/>
              <a:t>/46</a:t>
            </a:r>
            <a:endParaRPr lang="en-US" dirty="0"/>
          </a:p>
        </p:txBody>
      </p:sp>
      <p:pic>
        <p:nvPicPr>
          <p:cNvPr id="22" name="Picture 3"/>
          <p:cNvPicPr>
            <a:picLocks noChangeAspect="1" noChangeArrowheads="1"/>
          </p:cNvPicPr>
          <p:nvPr/>
        </p:nvPicPr>
        <p:blipFill>
          <a:blip r:embed="rId3" cstate="print"/>
          <a:srcRect/>
          <a:stretch>
            <a:fillRect/>
          </a:stretch>
        </p:blipFill>
        <p:spPr bwMode="auto">
          <a:xfrm>
            <a:off x="3428206" y="6249194"/>
            <a:ext cx="5892033" cy="571632"/>
          </a:xfrm>
          <a:prstGeom prst="rect">
            <a:avLst/>
          </a:prstGeom>
          <a:noFill/>
        </p:spPr>
      </p:pic>
      <p:sp>
        <p:nvSpPr>
          <p:cNvPr id="23" name="TextBox 22"/>
          <p:cNvSpPr txBox="1"/>
          <p:nvPr/>
        </p:nvSpPr>
        <p:spPr>
          <a:xfrm>
            <a:off x="4444074" y="6287302"/>
            <a:ext cx="4368231" cy="433078"/>
          </a:xfrm>
          <a:prstGeom prst="rect">
            <a:avLst/>
          </a:prstGeom>
          <a:noFill/>
        </p:spPr>
        <p:txBody>
          <a:bodyPr wrap="square" lIns="108850" tIns="54425" rIns="108850" bIns="54425" rtlCol="0">
            <a:spAutoFit/>
          </a:bodyPr>
          <a:lstStyle/>
          <a:p>
            <a:r>
              <a:rPr lang="en-US" altLang="zh-CN" dirty="0" err="1" smtClean="0">
                <a:solidFill>
                  <a:srgbClr val="FFFFFF"/>
                </a:solidFill>
                <a:latin typeface="黑体" pitchFamily="18" charset="0"/>
                <a:cs typeface="黑体" pitchFamily="18" charset="0"/>
              </a:rPr>
              <a:t>演示示例</a:t>
            </a:r>
            <a:r>
              <a:rPr lang="en-US" altLang="zh-CN" dirty="0" smtClean="0"/>
              <a:t> </a:t>
            </a:r>
            <a:r>
              <a:rPr lang="en-US" altLang="zh-CN" dirty="0" smtClean="0">
                <a:solidFill>
                  <a:srgbClr val="FFFFFF"/>
                </a:solidFill>
                <a:latin typeface="黑体" pitchFamily="18" charset="0"/>
                <a:cs typeface="黑体" pitchFamily="18" charset="0"/>
              </a:rPr>
              <a:t>33</a:t>
            </a:r>
            <a:r>
              <a:rPr lang="zh-CN" altLang="zh-CN" dirty="0" smtClean="0">
                <a:solidFill>
                  <a:srgbClr val="FFFFFF"/>
                </a:solidFill>
                <a:latin typeface="黑体" pitchFamily="18" charset="0"/>
                <a:cs typeface="黑体" pitchFamily="18" charset="0"/>
              </a:rPr>
              <a:t>：</a:t>
            </a:r>
            <a:r>
              <a:rPr lang="en-US" altLang="zh-CN" dirty="0" err="1" smtClean="0">
                <a:solidFill>
                  <a:srgbClr val="FFFFFF"/>
                </a:solidFill>
                <a:latin typeface="黑体" pitchFamily="18" charset="0"/>
                <a:cs typeface="黑体" pitchFamily="18" charset="0"/>
              </a:rPr>
              <a:t>array_search</a:t>
            </a:r>
            <a:r>
              <a:rPr lang="en-US" altLang="zh-CN" dirty="0" smtClean="0">
                <a:solidFill>
                  <a:srgbClr val="FFFFFF"/>
                </a:solidFill>
                <a:latin typeface="黑体" pitchFamily="18" charset="0"/>
                <a:cs typeface="黑体" pitchFamily="18" charset="0"/>
              </a:rPr>
              <a:t>()</a:t>
            </a:r>
            <a:endParaRPr lang="zh-CN" altLang="en-US" dirty="0" smtClean="0">
              <a:solidFill>
                <a:srgbClr val="FFFFFF"/>
              </a:solidFill>
              <a:latin typeface="黑体" pitchFamily="18" charset="0"/>
              <a:cs typeface="黑体" pitchFamily="18" charset="0"/>
            </a:endParaRPr>
          </a:p>
        </p:txBody>
      </p:sp>
      <p:sp>
        <p:nvSpPr>
          <p:cNvPr id="12" name="TextBox 11"/>
          <p:cNvSpPr txBox="1"/>
          <p:nvPr/>
        </p:nvSpPr>
        <p:spPr>
          <a:xfrm>
            <a:off x="1219041" y="1588802"/>
            <a:ext cx="7415835" cy="433078"/>
          </a:xfrm>
          <a:prstGeom prst="rect">
            <a:avLst/>
          </a:prstGeom>
          <a:solidFill>
            <a:schemeClr val="accent1"/>
          </a:solidFill>
        </p:spPr>
        <p:txBody>
          <a:bodyPr wrap="square" lIns="108850" tIns="54425" rIns="108850" bIns="54425" rtlCol="0">
            <a:spAutoFit/>
          </a:bodyPr>
          <a:lstStyle/>
          <a:p>
            <a:pPr lvl="1"/>
            <a:r>
              <a:rPr lang="en-US" altLang="zh-CN" b="1" dirty="0" err="1" smtClean="0"/>
              <a:t>array_search</a:t>
            </a:r>
            <a:r>
              <a:rPr lang="en-US" altLang="zh-CN" b="1" dirty="0" smtClean="0"/>
              <a:t>()</a:t>
            </a:r>
            <a:r>
              <a:rPr lang="zh-CN" altLang="zh-CN" b="1" dirty="0" smtClean="0"/>
              <a:t>：用于获取数组中元素对应的键名</a:t>
            </a:r>
          </a:p>
        </p:txBody>
      </p:sp>
      <p:sp>
        <p:nvSpPr>
          <p:cNvPr id="13" name="TextBox 12"/>
          <p:cNvSpPr txBox="1"/>
          <p:nvPr/>
        </p:nvSpPr>
        <p:spPr>
          <a:xfrm>
            <a:off x="1219041" y="2655602"/>
            <a:ext cx="8634876" cy="433078"/>
          </a:xfrm>
          <a:prstGeom prst="rect">
            <a:avLst/>
          </a:prstGeom>
          <a:solidFill>
            <a:schemeClr val="accent1"/>
          </a:solidFill>
        </p:spPr>
        <p:txBody>
          <a:bodyPr wrap="square" lIns="108850" tIns="54425" rIns="108850" bIns="54425" rtlCol="0">
            <a:spAutoFit/>
          </a:bodyPr>
          <a:lstStyle/>
          <a:p>
            <a:pPr lvl="0"/>
            <a:r>
              <a:rPr lang="en-US" altLang="zh-CN" b="1" dirty="0" smtClean="0"/>
              <a:t>mixed </a:t>
            </a:r>
            <a:r>
              <a:rPr lang="en-US" altLang="zh-CN" b="1" dirty="0" err="1" smtClean="0"/>
              <a:t>array_search</a:t>
            </a:r>
            <a:r>
              <a:rPr lang="en-US" altLang="zh-CN" b="1" dirty="0" smtClean="0"/>
              <a:t> ( mixed needle, array haystack [, </a:t>
            </a:r>
            <a:r>
              <a:rPr lang="en-US" altLang="zh-CN" b="1" dirty="0" err="1" smtClean="0"/>
              <a:t>bool</a:t>
            </a:r>
            <a:r>
              <a:rPr lang="en-US" altLang="zh-CN" b="1" dirty="0" smtClean="0"/>
              <a:t> strict] )</a:t>
            </a:r>
            <a:endParaRPr lang="zh-CN" altLang="zh-CN" b="1" dirty="0"/>
          </a:p>
        </p:txBody>
      </p:sp>
      <p:pic>
        <p:nvPicPr>
          <p:cNvPr id="14" name="Picture 3"/>
          <p:cNvPicPr>
            <a:picLocks noChangeAspect="1" noChangeArrowheads="1"/>
          </p:cNvPicPr>
          <p:nvPr/>
        </p:nvPicPr>
        <p:blipFill>
          <a:blip r:embed="rId4" cstate="print"/>
          <a:srcRect/>
          <a:stretch>
            <a:fillRect/>
          </a:stretch>
        </p:blipFill>
        <p:spPr bwMode="auto">
          <a:xfrm>
            <a:off x="812694" y="2122326"/>
            <a:ext cx="1557664" cy="470009"/>
          </a:xfrm>
          <a:prstGeom prst="rect">
            <a:avLst/>
          </a:prstGeom>
          <a:noFill/>
        </p:spPr>
      </p:pic>
      <p:pic>
        <p:nvPicPr>
          <p:cNvPr id="11" name="Picture 3"/>
          <p:cNvPicPr>
            <a:picLocks noChangeAspect="1" noChangeArrowheads="1"/>
          </p:cNvPicPr>
          <p:nvPr/>
        </p:nvPicPr>
        <p:blipFill>
          <a:blip r:embed="rId5" cstate="print"/>
          <a:srcRect/>
          <a:stretch>
            <a:fillRect/>
          </a:stretch>
        </p:blipFill>
        <p:spPr bwMode="auto">
          <a:xfrm>
            <a:off x="1117455" y="3189372"/>
            <a:ext cx="8025355" cy="3059821"/>
          </a:xfrm>
          <a:prstGeom prst="rect">
            <a:avLst/>
          </a:prstGeom>
          <a:noFill/>
        </p:spPr>
      </p:pic>
      <p:sp>
        <p:nvSpPr>
          <p:cNvPr id="15" name="TextBox 14"/>
          <p:cNvSpPr txBox="1"/>
          <p:nvPr/>
        </p:nvSpPr>
        <p:spPr>
          <a:xfrm>
            <a:off x="1422215" y="3201194"/>
            <a:ext cx="7009487" cy="3341567"/>
          </a:xfrm>
          <a:prstGeom prst="rect">
            <a:avLst/>
          </a:prstGeom>
          <a:noFill/>
        </p:spPr>
        <p:txBody>
          <a:bodyPr wrap="square" lIns="108850" tIns="54425" rIns="108850" bIns="54425" rtlCol="0">
            <a:spAutoFit/>
          </a:bodyPr>
          <a:lstStyle/>
          <a:p>
            <a:r>
              <a:rPr lang="en-US" altLang="zh-CN" dirty="0" smtClean="0"/>
              <a:t>&lt;?</a:t>
            </a:r>
            <a:r>
              <a:rPr lang="en-US" altLang="zh-CN" dirty="0" err="1" smtClean="0"/>
              <a:t>php</a:t>
            </a:r>
            <a:endParaRPr lang="en-US" altLang="zh-CN" dirty="0" smtClean="0"/>
          </a:p>
          <a:p>
            <a:r>
              <a:rPr lang="en-US" altLang="zh-CN" dirty="0" smtClean="0"/>
              <a:t>    $</a:t>
            </a:r>
            <a:r>
              <a:rPr lang="en-US" altLang="zh-CN" dirty="0" err="1" smtClean="0"/>
              <a:t>arr</a:t>
            </a:r>
            <a:r>
              <a:rPr lang="en-US" altLang="zh-CN" dirty="0" smtClean="0"/>
              <a:t> = array(</a:t>
            </a:r>
          </a:p>
          <a:p>
            <a:r>
              <a:rPr lang="en-US" altLang="zh-CN" dirty="0" smtClean="0"/>
              <a:t>            'id'=&gt;1,</a:t>
            </a:r>
          </a:p>
          <a:p>
            <a:r>
              <a:rPr lang="en-US" altLang="zh-CN" dirty="0" smtClean="0"/>
              <a:t>            'name'=&gt;'</a:t>
            </a:r>
            <a:r>
              <a:rPr lang="zh-CN" altLang="en-US" dirty="0" smtClean="0"/>
              <a:t>沫沫</a:t>
            </a:r>
            <a:r>
              <a:rPr lang="en-US" altLang="zh-CN" dirty="0" smtClean="0"/>
              <a:t>',</a:t>
            </a:r>
          </a:p>
          <a:p>
            <a:r>
              <a:rPr lang="en-US" altLang="zh-CN" dirty="0" smtClean="0"/>
              <a:t>            'address'=&gt;'</a:t>
            </a:r>
            <a:r>
              <a:rPr lang="zh-CN" altLang="en-US" dirty="0" smtClean="0"/>
              <a:t>北京</a:t>
            </a:r>
            <a:r>
              <a:rPr lang="en-US" altLang="zh-CN" dirty="0" smtClean="0"/>
              <a:t>',</a:t>
            </a:r>
          </a:p>
          <a:p>
            <a:r>
              <a:rPr lang="en-US" altLang="zh-CN" dirty="0" smtClean="0"/>
              <a:t>            'name2'=&gt;'</a:t>
            </a:r>
            <a:r>
              <a:rPr lang="zh-CN" altLang="en-US" dirty="0" smtClean="0"/>
              <a:t>沫沫</a:t>
            </a:r>
            <a:r>
              <a:rPr lang="en-US" altLang="zh-CN" dirty="0" smtClean="0"/>
              <a:t>'</a:t>
            </a:r>
          </a:p>
          <a:p>
            <a:r>
              <a:rPr lang="en-US" altLang="zh-CN" dirty="0" smtClean="0"/>
              <a:t>        );</a:t>
            </a:r>
          </a:p>
          <a:p>
            <a:r>
              <a:rPr lang="en-US" altLang="zh-CN" dirty="0" smtClean="0"/>
              <a:t>    echo "</a:t>
            </a:r>
            <a:r>
              <a:rPr lang="zh-CN" altLang="en-US" dirty="0" smtClean="0"/>
              <a:t>沫沫对应的键为</a:t>
            </a:r>
            <a:r>
              <a:rPr lang="en-US" altLang="zh-CN" dirty="0" smtClean="0"/>
              <a:t>:";</a:t>
            </a:r>
          </a:p>
          <a:p>
            <a:r>
              <a:rPr lang="en-US" altLang="zh-CN" dirty="0" smtClean="0"/>
              <a:t>    echo </a:t>
            </a:r>
            <a:r>
              <a:rPr lang="en-US" altLang="zh-CN" dirty="0" err="1" smtClean="0"/>
              <a:t>array_search</a:t>
            </a:r>
            <a:r>
              <a:rPr lang="en-US" altLang="zh-CN" dirty="0" smtClean="0"/>
              <a:t>('</a:t>
            </a:r>
            <a:r>
              <a:rPr lang="zh-CN" altLang="en-US" dirty="0" smtClean="0"/>
              <a:t>沫沫</a:t>
            </a:r>
            <a:r>
              <a:rPr lang="en-US" altLang="zh-CN" dirty="0" smtClean="0"/>
              <a:t>',$</a:t>
            </a:r>
            <a:r>
              <a:rPr lang="en-US" altLang="zh-CN" dirty="0" err="1" smtClean="0"/>
              <a:t>arr</a:t>
            </a:r>
            <a:r>
              <a:rPr lang="en-US" altLang="zh-CN" dirty="0" smtClean="0"/>
              <a:t>);</a:t>
            </a:r>
          </a:p>
          <a:p>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
          <p:cNvSpPr txBox="1"/>
          <p:nvPr/>
        </p:nvSpPr>
        <p:spPr>
          <a:xfrm>
            <a:off x="9728522" y="304871"/>
            <a:ext cx="2205732" cy="606390"/>
          </a:xfrm>
          <a:prstGeom prst="rect">
            <a:avLst/>
          </a:prstGeom>
          <a:noFill/>
        </p:spPr>
        <p:txBody>
          <a:bodyPr wrap="none" lIns="0" tIns="0" rIns="0" bIns="54425" rtlCol="0">
            <a:spAutoFit/>
          </a:bodyPr>
          <a:lstStyle/>
          <a:p>
            <a:pPr defTabSz="-756">
              <a:lnSpc>
                <a:spcPts val="4285"/>
              </a:lnSpc>
            </a:pPr>
            <a:r>
              <a:rPr lang="zh-CN" altLang="en-US" sz="4300" dirty="0">
                <a:solidFill>
                  <a:srgbClr val="004D73"/>
                </a:solidFill>
                <a:latin typeface="黑体" pitchFamily="18" charset="0"/>
                <a:cs typeface="黑体" pitchFamily="18" charset="0"/>
              </a:rPr>
              <a:t>数组函数</a:t>
            </a:r>
            <a:endParaRPr lang="en-US" altLang="zh-CN" sz="4300" dirty="0">
              <a:solidFill>
                <a:srgbClr val="004D73"/>
              </a:solidFill>
              <a:latin typeface="黑体" pitchFamily="18" charset="0"/>
              <a:cs typeface="黑体" pitchFamily="18" charset="0"/>
            </a:endParaRPr>
          </a:p>
        </p:txBody>
      </p:sp>
      <p:sp>
        <p:nvSpPr>
          <p:cNvPr id="10" name="TextBox 1"/>
          <p:cNvSpPr txBox="1"/>
          <p:nvPr/>
        </p:nvSpPr>
        <p:spPr>
          <a:xfrm>
            <a:off x="880419" y="1232186"/>
            <a:ext cx="10395713" cy="516621"/>
          </a:xfrm>
          <a:prstGeom prst="rect">
            <a:avLst/>
          </a:prstGeom>
          <a:noFill/>
        </p:spPr>
        <p:txBody>
          <a:bodyPr wrap="squar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en-US" sz="3300" dirty="0">
                <a:solidFill>
                  <a:srgbClr val="000000"/>
                </a:solidFill>
                <a:latin typeface="黑体" pitchFamily="18" charset="0"/>
                <a:cs typeface="黑体" pitchFamily="18" charset="0"/>
              </a:rPr>
              <a:t>数组函数</a:t>
            </a:r>
            <a:endParaRPr lang="zh-CN" altLang="zh-CN" sz="3300" dirty="0"/>
          </a:p>
        </p:txBody>
      </p:sp>
      <p:sp>
        <p:nvSpPr>
          <p:cNvPr id="20" name="灯片编号占位符 19"/>
          <p:cNvSpPr>
            <a:spLocks noGrp="1"/>
          </p:cNvSpPr>
          <p:nvPr>
            <p:ph type="sldNum" sz="quarter" idx="12"/>
          </p:nvPr>
        </p:nvSpPr>
        <p:spPr/>
        <p:txBody>
          <a:bodyPr/>
          <a:lstStyle/>
          <a:p>
            <a:fld id="{B6F15528-21DE-4FAA-801E-634DDDAF4B2B}" type="slidenum">
              <a:rPr lang="en-US" smtClean="0"/>
              <a:pPr/>
              <a:t>42</a:t>
            </a:fld>
            <a:r>
              <a:rPr lang="en-US" dirty="0" smtClean="0"/>
              <a:t>/46</a:t>
            </a:r>
            <a:endParaRPr lang="en-US" dirty="0"/>
          </a:p>
        </p:txBody>
      </p:sp>
      <p:pic>
        <p:nvPicPr>
          <p:cNvPr id="11" name="Picture 3"/>
          <p:cNvPicPr>
            <a:picLocks noChangeAspect="1" noChangeArrowheads="1"/>
          </p:cNvPicPr>
          <p:nvPr/>
        </p:nvPicPr>
        <p:blipFill>
          <a:blip r:embed="rId3" cstate="print"/>
          <a:srcRect/>
          <a:stretch>
            <a:fillRect/>
          </a:stretch>
        </p:blipFill>
        <p:spPr bwMode="auto">
          <a:xfrm>
            <a:off x="1320628" y="1676788"/>
            <a:ext cx="9853917" cy="2972488"/>
          </a:xfrm>
          <a:prstGeom prst="rect">
            <a:avLst/>
          </a:prstGeom>
          <a:noFill/>
        </p:spPr>
      </p:pic>
      <p:sp>
        <p:nvSpPr>
          <p:cNvPr id="15" name="TextBox 14"/>
          <p:cNvSpPr txBox="1"/>
          <p:nvPr/>
        </p:nvSpPr>
        <p:spPr>
          <a:xfrm>
            <a:off x="1523802" y="1829224"/>
            <a:ext cx="9345983" cy="3018402"/>
          </a:xfrm>
          <a:prstGeom prst="rect">
            <a:avLst/>
          </a:prstGeom>
          <a:noFill/>
        </p:spPr>
        <p:txBody>
          <a:bodyPr wrap="square" lIns="108850" tIns="54425" rIns="108850" bIns="54425" rtlCol="0">
            <a:spAutoFit/>
          </a:bodyPr>
          <a:lstStyle/>
          <a:p>
            <a:r>
              <a:rPr lang="en-US" altLang="zh-CN" b="1" dirty="0" err="1" smtClean="0"/>
              <a:t>array_merge</a:t>
            </a:r>
            <a:r>
              <a:rPr lang="en-US" altLang="zh-CN" b="1" dirty="0" smtClean="0"/>
              <a:t>()</a:t>
            </a:r>
            <a:r>
              <a:rPr lang="zh-CN" altLang="en-US" b="1" dirty="0" smtClean="0"/>
              <a:t>：</a:t>
            </a:r>
            <a:r>
              <a:rPr lang="zh-CN" altLang="en-US" dirty="0" smtClean="0"/>
              <a:t>合并一个或者多个数组</a:t>
            </a:r>
            <a:endParaRPr lang="en-US" altLang="zh-CN" dirty="0" smtClean="0"/>
          </a:p>
          <a:p>
            <a:pPr lvl="0"/>
            <a:r>
              <a:rPr lang="x-none" altLang="zh-CN" b="1" dirty="0" smtClean="0"/>
              <a:t>array_chunk()</a:t>
            </a:r>
            <a:r>
              <a:rPr lang="en-US" altLang="zh-CN" b="1" dirty="0" smtClean="0"/>
              <a:t>:</a:t>
            </a:r>
            <a:r>
              <a:rPr lang="zh-CN" altLang="en-US" dirty="0" smtClean="0"/>
              <a:t>将一个数组分割成多个</a:t>
            </a:r>
            <a:endParaRPr lang="en-US" altLang="zh-CN" dirty="0" smtClean="0"/>
          </a:p>
          <a:p>
            <a:r>
              <a:rPr lang="en-US" altLang="zh-CN" b="1" dirty="0" err="1" smtClean="0"/>
              <a:t>array_combine</a:t>
            </a:r>
            <a:r>
              <a:rPr lang="en-US" altLang="zh-CN" b="1" dirty="0" smtClean="0"/>
              <a:t>()</a:t>
            </a:r>
            <a:r>
              <a:rPr lang="zh-CN" altLang="en-US" dirty="0" smtClean="0"/>
              <a:t>：</a:t>
            </a:r>
            <a:r>
              <a:rPr lang="zh-CN" altLang="zh-CN" dirty="0" smtClean="0"/>
              <a:t>创建一个数组，用一个数组的值作为其键名，另一个数组的值作为其值</a:t>
            </a:r>
          </a:p>
          <a:p>
            <a:r>
              <a:rPr lang="en-US" altLang="zh-CN" b="1" dirty="0" err="1" smtClean="0"/>
              <a:t>in_array</a:t>
            </a:r>
            <a:r>
              <a:rPr lang="en-US" altLang="zh-CN" b="1" dirty="0" smtClean="0"/>
              <a:t>()</a:t>
            </a:r>
            <a:r>
              <a:rPr lang="zh-CN" altLang="en-US" b="1" dirty="0" smtClean="0"/>
              <a:t>：</a:t>
            </a:r>
            <a:r>
              <a:rPr lang="zh-CN" altLang="zh-CN" dirty="0" smtClean="0"/>
              <a:t>检查数组中是否存在某个值</a:t>
            </a:r>
          </a:p>
          <a:p>
            <a:r>
              <a:rPr lang="en-US" altLang="zh-CN" b="1" dirty="0" err="1" smtClean="0"/>
              <a:t>array_key_exists</a:t>
            </a:r>
            <a:r>
              <a:rPr lang="en-US" altLang="zh-CN" b="1" dirty="0" smtClean="0"/>
              <a:t>()</a:t>
            </a:r>
            <a:r>
              <a:rPr lang="zh-CN" altLang="en-US" b="1" dirty="0" smtClean="0"/>
              <a:t>：</a:t>
            </a:r>
            <a:r>
              <a:rPr lang="zh-CN" altLang="zh-CN" dirty="0" smtClean="0"/>
              <a:t>检查给定的键名或索引是否存在于数组中</a:t>
            </a:r>
            <a:endParaRPr lang="en-US" altLang="zh-CN" dirty="0" smtClean="0"/>
          </a:p>
          <a:p>
            <a:r>
              <a:rPr lang="en-US" altLang="zh-CN" b="1" dirty="0" err="1" smtClean="0"/>
              <a:t>array_keys</a:t>
            </a:r>
            <a:r>
              <a:rPr lang="en-US" altLang="zh-CN" b="1" dirty="0" smtClean="0"/>
              <a:t>():</a:t>
            </a:r>
            <a:r>
              <a:rPr lang="zh-CN" altLang="zh-CN" dirty="0" smtClean="0"/>
              <a:t>返回数组中部分的或所有的键名</a:t>
            </a:r>
          </a:p>
          <a:p>
            <a:pPr lvl="0"/>
            <a:r>
              <a:rPr lang="en-US" altLang="zh-CN" b="1" dirty="0" err="1" smtClean="0"/>
              <a:t>array_values</a:t>
            </a:r>
            <a:r>
              <a:rPr lang="en-US" altLang="zh-CN" b="1" dirty="0" smtClean="0"/>
              <a:t>():</a:t>
            </a:r>
            <a:r>
              <a:rPr lang="zh-CN" altLang="zh-CN" dirty="0" smtClean="0"/>
              <a:t>返回数组中所有的值</a:t>
            </a:r>
          </a:p>
          <a:p>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
          <p:cNvSpPr txBox="1"/>
          <p:nvPr/>
        </p:nvSpPr>
        <p:spPr>
          <a:xfrm>
            <a:off x="9728522" y="304871"/>
            <a:ext cx="2205732" cy="606390"/>
          </a:xfrm>
          <a:prstGeom prst="rect">
            <a:avLst/>
          </a:prstGeom>
          <a:noFill/>
        </p:spPr>
        <p:txBody>
          <a:bodyPr wrap="none" lIns="0" tIns="0" rIns="0" bIns="54425" rtlCol="0">
            <a:spAutoFit/>
          </a:bodyPr>
          <a:lstStyle/>
          <a:p>
            <a:pPr defTabSz="-756">
              <a:lnSpc>
                <a:spcPts val="4285"/>
              </a:lnSpc>
            </a:pPr>
            <a:r>
              <a:rPr lang="zh-CN" altLang="en-US" sz="4300" dirty="0">
                <a:solidFill>
                  <a:srgbClr val="004D73"/>
                </a:solidFill>
                <a:latin typeface="黑体" pitchFamily="18" charset="0"/>
                <a:cs typeface="黑体" pitchFamily="18" charset="0"/>
              </a:rPr>
              <a:t>数组函数</a:t>
            </a:r>
            <a:endParaRPr lang="en-US" altLang="zh-CN" sz="4300" dirty="0">
              <a:solidFill>
                <a:srgbClr val="004D73"/>
              </a:solidFill>
              <a:latin typeface="黑体" pitchFamily="18" charset="0"/>
              <a:cs typeface="黑体" pitchFamily="18" charset="0"/>
            </a:endParaRPr>
          </a:p>
        </p:txBody>
      </p:sp>
      <p:sp>
        <p:nvSpPr>
          <p:cNvPr id="10" name="TextBox 1"/>
          <p:cNvSpPr txBox="1"/>
          <p:nvPr/>
        </p:nvSpPr>
        <p:spPr>
          <a:xfrm>
            <a:off x="880419" y="1232186"/>
            <a:ext cx="10395713" cy="516621"/>
          </a:xfrm>
          <a:prstGeom prst="rect">
            <a:avLst/>
          </a:prstGeom>
          <a:noFill/>
        </p:spPr>
        <p:txBody>
          <a:bodyPr wrap="squar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en-US" sz="3300" dirty="0">
                <a:solidFill>
                  <a:srgbClr val="000000"/>
                </a:solidFill>
                <a:latin typeface="黑体" pitchFamily="18" charset="0"/>
                <a:cs typeface="黑体" pitchFamily="18" charset="0"/>
              </a:rPr>
              <a:t>数组排序函数</a:t>
            </a:r>
            <a:endParaRPr lang="zh-CN" altLang="zh-CN" sz="3300" dirty="0"/>
          </a:p>
        </p:txBody>
      </p:sp>
      <p:sp>
        <p:nvSpPr>
          <p:cNvPr id="20" name="灯片编号占位符 19"/>
          <p:cNvSpPr>
            <a:spLocks noGrp="1"/>
          </p:cNvSpPr>
          <p:nvPr>
            <p:ph type="sldNum" sz="quarter" idx="12"/>
          </p:nvPr>
        </p:nvSpPr>
        <p:spPr/>
        <p:txBody>
          <a:bodyPr/>
          <a:lstStyle/>
          <a:p>
            <a:fld id="{B6F15528-21DE-4FAA-801E-634DDDAF4B2B}" type="slidenum">
              <a:rPr lang="en-US" smtClean="0"/>
              <a:pPr/>
              <a:t>43</a:t>
            </a:fld>
            <a:r>
              <a:rPr lang="en-US" dirty="0" smtClean="0"/>
              <a:t>/46</a:t>
            </a:r>
            <a:endParaRPr lang="en-US" dirty="0"/>
          </a:p>
        </p:txBody>
      </p:sp>
      <p:pic>
        <p:nvPicPr>
          <p:cNvPr id="11" name="Picture 3"/>
          <p:cNvPicPr>
            <a:picLocks noChangeAspect="1" noChangeArrowheads="1"/>
          </p:cNvPicPr>
          <p:nvPr/>
        </p:nvPicPr>
        <p:blipFill>
          <a:blip r:embed="rId3" cstate="print"/>
          <a:srcRect/>
          <a:stretch>
            <a:fillRect/>
          </a:stretch>
        </p:blipFill>
        <p:spPr bwMode="auto">
          <a:xfrm>
            <a:off x="1320628" y="1676788"/>
            <a:ext cx="9853917" cy="2438965"/>
          </a:xfrm>
          <a:prstGeom prst="rect">
            <a:avLst/>
          </a:prstGeom>
          <a:noFill/>
        </p:spPr>
      </p:pic>
      <p:sp>
        <p:nvSpPr>
          <p:cNvPr id="15" name="TextBox 14"/>
          <p:cNvSpPr txBox="1"/>
          <p:nvPr/>
        </p:nvSpPr>
        <p:spPr>
          <a:xfrm>
            <a:off x="1523802" y="1829223"/>
            <a:ext cx="9345983" cy="2372071"/>
          </a:xfrm>
          <a:prstGeom prst="rect">
            <a:avLst/>
          </a:prstGeom>
          <a:noFill/>
        </p:spPr>
        <p:txBody>
          <a:bodyPr wrap="square" lIns="108850" tIns="54425" rIns="108850" bIns="54425" rtlCol="0">
            <a:spAutoFit/>
          </a:bodyPr>
          <a:lstStyle/>
          <a:p>
            <a:pPr lvl="0"/>
            <a:r>
              <a:rPr lang="en-US" altLang="zh-CN" b="1" dirty="0" smtClean="0"/>
              <a:t>sort()</a:t>
            </a:r>
            <a:r>
              <a:rPr lang="zh-CN" altLang="zh-CN" b="1" dirty="0" smtClean="0"/>
              <a:t>：</a:t>
            </a:r>
            <a:r>
              <a:rPr lang="zh-CN" altLang="zh-CN" dirty="0" smtClean="0"/>
              <a:t>对数组的值进行升序排列，不保留原有键名</a:t>
            </a:r>
          </a:p>
          <a:p>
            <a:pPr lvl="0"/>
            <a:r>
              <a:rPr lang="en-US" altLang="zh-CN" b="1" dirty="0" err="1" smtClean="0"/>
              <a:t>rsort</a:t>
            </a:r>
            <a:r>
              <a:rPr lang="en-US" altLang="zh-CN" b="1" dirty="0" smtClean="0"/>
              <a:t>()</a:t>
            </a:r>
            <a:r>
              <a:rPr lang="zh-CN" altLang="zh-CN" b="1" dirty="0" smtClean="0"/>
              <a:t>：</a:t>
            </a:r>
            <a:r>
              <a:rPr lang="zh-CN" altLang="zh-CN" dirty="0" smtClean="0"/>
              <a:t>对数组的值进行降序排列，不保留原有键名</a:t>
            </a:r>
          </a:p>
          <a:p>
            <a:pPr lvl="0"/>
            <a:r>
              <a:rPr lang="en-US" altLang="zh-CN" b="1" dirty="0" err="1" smtClean="0"/>
              <a:t>asort</a:t>
            </a:r>
            <a:r>
              <a:rPr lang="en-US" altLang="zh-CN" b="1" dirty="0" smtClean="0"/>
              <a:t>()</a:t>
            </a:r>
            <a:r>
              <a:rPr lang="zh-CN" altLang="zh-CN" b="1" dirty="0" smtClean="0"/>
              <a:t>：</a:t>
            </a:r>
            <a:r>
              <a:rPr lang="zh-CN" altLang="zh-CN" dirty="0" smtClean="0"/>
              <a:t>根据关联数组的值，对数组进行升序排列并保持索引关系</a:t>
            </a:r>
          </a:p>
          <a:p>
            <a:pPr lvl="0"/>
            <a:r>
              <a:rPr lang="en-US" altLang="zh-CN" b="1" dirty="0" err="1" smtClean="0"/>
              <a:t>ksort</a:t>
            </a:r>
            <a:r>
              <a:rPr lang="en-US" altLang="zh-CN" b="1" dirty="0" smtClean="0"/>
              <a:t>()</a:t>
            </a:r>
            <a:r>
              <a:rPr lang="zh-CN" altLang="zh-CN" b="1" dirty="0" smtClean="0"/>
              <a:t>：</a:t>
            </a:r>
            <a:r>
              <a:rPr lang="zh-CN" altLang="zh-CN" dirty="0" smtClean="0"/>
              <a:t>根据关联数组的键，对数组进行升序排列，保持键值的关系</a:t>
            </a:r>
          </a:p>
          <a:p>
            <a:pPr lvl="0"/>
            <a:r>
              <a:rPr lang="en-US" altLang="zh-CN" b="1" dirty="0" err="1" smtClean="0"/>
              <a:t>arsort</a:t>
            </a:r>
            <a:r>
              <a:rPr lang="en-US" altLang="zh-CN" b="1" dirty="0" smtClean="0"/>
              <a:t>()</a:t>
            </a:r>
            <a:r>
              <a:rPr lang="zh-CN" altLang="zh-CN" b="1" dirty="0" smtClean="0"/>
              <a:t>：</a:t>
            </a:r>
            <a:r>
              <a:rPr lang="zh-CN" altLang="zh-CN" dirty="0" smtClean="0"/>
              <a:t>根据关联数组的值，对数组进行降序排列并保持索引关系</a:t>
            </a:r>
          </a:p>
          <a:p>
            <a:pPr lvl="0"/>
            <a:r>
              <a:rPr lang="en-US" altLang="zh-CN" b="1" dirty="0" err="1" smtClean="0"/>
              <a:t>krsort</a:t>
            </a:r>
            <a:r>
              <a:rPr lang="en-US" altLang="zh-CN" b="1" dirty="0" smtClean="0"/>
              <a:t>()</a:t>
            </a:r>
            <a:r>
              <a:rPr lang="zh-CN" altLang="zh-CN" b="1" dirty="0" smtClean="0"/>
              <a:t>：</a:t>
            </a:r>
            <a:r>
              <a:rPr lang="zh-CN" altLang="zh-CN" dirty="0" smtClean="0"/>
              <a:t>根据关联数组的键，对数组进行降序排列，保持键值的关系</a:t>
            </a:r>
          </a:p>
          <a:p>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
          <p:cNvSpPr txBox="1"/>
          <p:nvPr/>
        </p:nvSpPr>
        <p:spPr>
          <a:xfrm>
            <a:off x="9728522" y="304871"/>
            <a:ext cx="2205732" cy="606390"/>
          </a:xfrm>
          <a:prstGeom prst="rect">
            <a:avLst/>
          </a:prstGeom>
          <a:noFill/>
        </p:spPr>
        <p:txBody>
          <a:bodyPr wrap="none" lIns="0" tIns="0" rIns="0" bIns="54425" rtlCol="0">
            <a:spAutoFit/>
          </a:bodyPr>
          <a:lstStyle/>
          <a:p>
            <a:pPr defTabSz="-756">
              <a:lnSpc>
                <a:spcPts val="4285"/>
              </a:lnSpc>
            </a:pPr>
            <a:r>
              <a:rPr lang="zh-CN" altLang="en-US" sz="4300" dirty="0">
                <a:solidFill>
                  <a:srgbClr val="004D73"/>
                </a:solidFill>
                <a:latin typeface="黑体" pitchFamily="18" charset="0"/>
                <a:cs typeface="黑体" pitchFamily="18" charset="0"/>
              </a:rPr>
              <a:t>数组函数</a:t>
            </a:r>
            <a:endParaRPr lang="en-US" altLang="zh-CN" sz="4300" dirty="0">
              <a:solidFill>
                <a:srgbClr val="004D73"/>
              </a:solidFill>
              <a:latin typeface="黑体" pitchFamily="18" charset="0"/>
              <a:cs typeface="黑体" pitchFamily="18" charset="0"/>
            </a:endParaRPr>
          </a:p>
        </p:txBody>
      </p:sp>
      <p:sp>
        <p:nvSpPr>
          <p:cNvPr id="10" name="TextBox 1"/>
          <p:cNvSpPr txBox="1"/>
          <p:nvPr/>
        </p:nvSpPr>
        <p:spPr>
          <a:xfrm>
            <a:off x="880419" y="1232186"/>
            <a:ext cx="10395713" cy="516621"/>
          </a:xfrm>
          <a:prstGeom prst="rect">
            <a:avLst/>
          </a:prstGeom>
          <a:noFill/>
        </p:spPr>
        <p:txBody>
          <a:bodyPr wrap="squar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en-US" sz="3300" dirty="0">
                <a:solidFill>
                  <a:srgbClr val="000000"/>
                </a:solidFill>
                <a:latin typeface="黑体" pitchFamily="18" charset="0"/>
                <a:cs typeface="黑体" pitchFamily="18" charset="0"/>
              </a:rPr>
              <a:t>数组其它函数</a:t>
            </a:r>
            <a:endParaRPr lang="zh-CN" altLang="zh-CN" sz="3300" dirty="0"/>
          </a:p>
        </p:txBody>
      </p:sp>
      <p:sp>
        <p:nvSpPr>
          <p:cNvPr id="20" name="灯片编号占位符 19"/>
          <p:cNvSpPr>
            <a:spLocks noGrp="1"/>
          </p:cNvSpPr>
          <p:nvPr>
            <p:ph type="sldNum" sz="quarter" idx="12"/>
          </p:nvPr>
        </p:nvSpPr>
        <p:spPr/>
        <p:txBody>
          <a:bodyPr/>
          <a:lstStyle/>
          <a:p>
            <a:fld id="{B6F15528-21DE-4FAA-801E-634DDDAF4B2B}" type="slidenum">
              <a:rPr lang="en-US" smtClean="0"/>
              <a:pPr/>
              <a:t>44</a:t>
            </a:fld>
            <a:r>
              <a:rPr lang="en-US" dirty="0" smtClean="0"/>
              <a:t>/46</a:t>
            </a:r>
            <a:endParaRPr lang="en-US" dirty="0"/>
          </a:p>
        </p:txBody>
      </p:sp>
      <p:pic>
        <p:nvPicPr>
          <p:cNvPr id="11" name="Picture 3"/>
          <p:cNvPicPr>
            <a:picLocks noChangeAspect="1" noChangeArrowheads="1"/>
          </p:cNvPicPr>
          <p:nvPr/>
        </p:nvPicPr>
        <p:blipFill>
          <a:blip r:embed="rId3" cstate="print"/>
          <a:srcRect/>
          <a:stretch>
            <a:fillRect/>
          </a:stretch>
        </p:blipFill>
        <p:spPr bwMode="auto">
          <a:xfrm>
            <a:off x="1320628" y="1676788"/>
            <a:ext cx="9853917" cy="2667406"/>
          </a:xfrm>
          <a:prstGeom prst="rect">
            <a:avLst/>
          </a:prstGeom>
          <a:noFill/>
        </p:spPr>
      </p:pic>
      <p:sp>
        <p:nvSpPr>
          <p:cNvPr id="15" name="TextBox 14"/>
          <p:cNvSpPr txBox="1"/>
          <p:nvPr/>
        </p:nvSpPr>
        <p:spPr>
          <a:xfrm>
            <a:off x="1523802" y="1829223"/>
            <a:ext cx="9345983" cy="2695236"/>
          </a:xfrm>
          <a:prstGeom prst="rect">
            <a:avLst/>
          </a:prstGeom>
          <a:noFill/>
        </p:spPr>
        <p:txBody>
          <a:bodyPr wrap="square" lIns="108850" tIns="54425" rIns="108850" bIns="54425" rtlCol="0">
            <a:spAutoFit/>
          </a:bodyPr>
          <a:lstStyle/>
          <a:p>
            <a:pPr lvl="0"/>
            <a:r>
              <a:rPr lang="en-US" altLang="zh-CN" b="1" dirty="0" smtClean="0"/>
              <a:t>shuffle()</a:t>
            </a:r>
            <a:r>
              <a:rPr lang="zh-CN" altLang="zh-CN" b="1" dirty="0" smtClean="0"/>
              <a:t>：</a:t>
            </a:r>
            <a:r>
              <a:rPr lang="zh-CN" altLang="zh-CN" dirty="0" smtClean="0"/>
              <a:t>打乱数组，将会删除原有的键名</a:t>
            </a:r>
          </a:p>
          <a:p>
            <a:pPr lvl="0"/>
            <a:r>
              <a:rPr lang="en-US" altLang="zh-CN" b="1" dirty="0" err="1" smtClean="0"/>
              <a:t>array_sum</a:t>
            </a:r>
            <a:r>
              <a:rPr lang="en-US" altLang="zh-CN" b="1" dirty="0" smtClean="0"/>
              <a:t>()</a:t>
            </a:r>
            <a:r>
              <a:rPr lang="zh-CN" altLang="zh-CN" b="1" dirty="0" smtClean="0"/>
              <a:t>：</a:t>
            </a:r>
            <a:r>
              <a:rPr lang="zh-CN" altLang="zh-CN" dirty="0" smtClean="0"/>
              <a:t>计算数组中所有元素的和</a:t>
            </a:r>
          </a:p>
          <a:p>
            <a:pPr lvl="0"/>
            <a:r>
              <a:rPr lang="en-US" altLang="zh-CN" b="1" dirty="0" err="1" smtClean="0"/>
              <a:t>array_push</a:t>
            </a:r>
            <a:r>
              <a:rPr lang="en-US" altLang="zh-CN" b="1" dirty="0" smtClean="0"/>
              <a:t>()</a:t>
            </a:r>
            <a:r>
              <a:rPr lang="zh-CN" altLang="zh-CN" b="1" dirty="0" smtClean="0"/>
              <a:t>：</a:t>
            </a:r>
            <a:r>
              <a:rPr lang="zh-CN" altLang="zh-CN" dirty="0" smtClean="0"/>
              <a:t>将一个或多个单元压入数组的末尾</a:t>
            </a:r>
          </a:p>
          <a:p>
            <a:pPr lvl="0"/>
            <a:r>
              <a:rPr lang="en-US" altLang="zh-CN" b="1" dirty="0" err="1" smtClean="0"/>
              <a:t>array_pop</a:t>
            </a:r>
            <a:r>
              <a:rPr lang="en-US" altLang="zh-CN" b="1" dirty="0" smtClean="0"/>
              <a:t>()</a:t>
            </a:r>
            <a:r>
              <a:rPr lang="zh-CN" altLang="zh-CN" b="1" dirty="0" smtClean="0"/>
              <a:t>：</a:t>
            </a:r>
            <a:r>
              <a:rPr lang="zh-CN" altLang="zh-CN" dirty="0" smtClean="0"/>
              <a:t>将数组的最后一个元素弹出</a:t>
            </a:r>
          </a:p>
          <a:p>
            <a:pPr lvl="0"/>
            <a:r>
              <a:rPr lang="en-US" altLang="zh-CN" b="1" dirty="0" err="1" smtClean="0"/>
              <a:t>array_shift</a:t>
            </a:r>
            <a:r>
              <a:rPr lang="en-US" altLang="zh-CN" b="1" dirty="0" smtClean="0"/>
              <a:t>()</a:t>
            </a:r>
            <a:r>
              <a:rPr lang="zh-CN" altLang="zh-CN" b="1" dirty="0" smtClean="0"/>
              <a:t>：</a:t>
            </a:r>
            <a:r>
              <a:rPr lang="zh-CN" altLang="zh-CN" dirty="0" smtClean="0"/>
              <a:t>将数组开头的元素移除</a:t>
            </a:r>
          </a:p>
          <a:p>
            <a:pPr lvl="0"/>
            <a:r>
              <a:rPr lang="en-US" altLang="zh-CN" b="1" dirty="0" err="1" smtClean="0"/>
              <a:t>array_unshift</a:t>
            </a:r>
            <a:r>
              <a:rPr lang="en-US" altLang="zh-CN" b="1" dirty="0" smtClean="0"/>
              <a:t>()</a:t>
            </a:r>
            <a:r>
              <a:rPr lang="zh-CN" altLang="zh-CN" b="1" dirty="0" smtClean="0"/>
              <a:t>：</a:t>
            </a:r>
            <a:r>
              <a:rPr lang="zh-CN" altLang="zh-CN" dirty="0" smtClean="0"/>
              <a:t>往数组头部添加一个元素</a:t>
            </a:r>
            <a:r>
              <a:rPr lang="en-US" altLang="zh-CN" dirty="0" smtClean="0"/>
              <a:t> </a:t>
            </a:r>
            <a:endParaRPr lang="zh-CN" altLang="zh-CN" dirty="0" smtClean="0"/>
          </a:p>
          <a:p>
            <a:pPr lvl="0"/>
            <a:r>
              <a:rPr lang="en-US" altLang="zh-CN" b="1" dirty="0" err="1" smtClean="0"/>
              <a:t>array_rand</a:t>
            </a:r>
            <a:r>
              <a:rPr lang="en-US" altLang="zh-CN" b="1" dirty="0" smtClean="0"/>
              <a:t>()</a:t>
            </a:r>
            <a:r>
              <a:rPr lang="zh-CN" altLang="zh-CN" b="1" dirty="0" smtClean="0"/>
              <a:t>：</a:t>
            </a:r>
            <a:r>
              <a:rPr lang="zh-CN" altLang="zh-CN" dirty="0" smtClean="0"/>
              <a:t>从数组中随机取出一个或多个键名</a:t>
            </a:r>
            <a:r>
              <a:rPr lang="en-US" altLang="zh-CN" dirty="0" smtClean="0"/>
              <a:t> </a:t>
            </a:r>
            <a:endParaRPr lang="zh-CN" altLang="zh-CN" dirty="0" smtClean="0"/>
          </a:p>
          <a:p>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304761" y="1067047"/>
            <a:ext cx="1506870" cy="533524"/>
          </a:xfrm>
          <a:prstGeom prst="rect">
            <a:avLst/>
          </a:prstGeom>
          <a:noFill/>
        </p:spPr>
      </p:pic>
      <p:sp>
        <p:nvSpPr>
          <p:cNvPr id="5" name="TextBox 1"/>
          <p:cNvSpPr txBox="1"/>
          <p:nvPr/>
        </p:nvSpPr>
        <p:spPr>
          <a:xfrm>
            <a:off x="880419" y="1791115"/>
            <a:ext cx="8880636" cy="4625438"/>
          </a:xfrm>
          <a:prstGeom prst="rect">
            <a:avLst/>
          </a:prstGeom>
          <a:noFill/>
        </p:spPr>
        <p:txBody>
          <a:bodyPr wrap="none" lIns="0" tIns="0" rIns="0" bIns="54425" rtlCol="0">
            <a:spAutoFit/>
          </a:bodyPr>
          <a:lstStyle/>
          <a:p>
            <a:pPr lvl="0"/>
            <a:r>
              <a:rPr lang="en-US" altLang="zh-CN" sz="3300" dirty="0">
                <a:solidFill>
                  <a:srgbClr val="4BACC6"/>
                </a:solidFill>
                <a:latin typeface="Wingdings" pitchFamily="18" charset="0"/>
                <a:cs typeface="Wingdings" pitchFamily="18" charset="0"/>
              </a:rPr>
              <a:t></a:t>
            </a:r>
            <a:r>
              <a:rPr lang="zh-CN" altLang="zh-CN" sz="3300" dirty="0"/>
              <a:t>函数的定义方式以及调用方式</a:t>
            </a:r>
          </a:p>
          <a:p>
            <a:pPr lvl="0"/>
            <a:r>
              <a:rPr lang="en-US" altLang="zh-CN" sz="3300" dirty="0">
                <a:solidFill>
                  <a:srgbClr val="4BACC6"/>
                </a:solidFill>
                <a:latin typeface="Wingdings" pitchFamily="18" charset="0"/>
                <a:cs typeface="Wingdings" pitchFamily="18" charset="0"/>
              </a:rPr>
              <a:t></a:t>
            </a:r>
            <a:r>
              <a:rPr lang="zh-CN" altLang="zh-CN" sz="3300" dirty="0"/>
              <a:t>参数的传递方式有哪几种？区别是什么</a:t>
            </a:r>
            <a:r>
              <a:rPr lang="en-US" altLang="zh-CN" sz="3300" dirty="0"/>
              <a:t>?</a:t>
            </a:r>
            <a:endParaRPr lang="zh-CN" altLang="zh-CN" sz="3300" dirty="0"/>
          </a:p>
          <a:p>
            <a:pPr lvl="0"/>
            <a:r>
              <a:rPr lang="en-US" altLang="zh-CN" sz="3300" dirty="0">
                <a:solidFill>
                  <a:srgbClr val="4BACC6"/>
                </a:solidFill>
                <a:latin typeface="Wingdings" pitchFamily="18" charset="0"/>
                <a:cs typeface="Wingdings" pitchFamily="18" charset="0"/>
              </a:rPr>
              <a:t></a:t>
            </a:r>
            <a:r>
              <a:rPr lang="zh-CN" altLang="zh-CN" sz="3300" dirty="0"/>
              <a:t>变量的作用域有哪些？</a:t>
            </a:r>
          </a:p>
          <a:p>
            <a:pPr lvl="0"/>
            <a:r>
              <a:rPr lang="en-US" altLang="zh-CN" sz="3300" dirty="0">
                <a:solidFill>
                  <a:srgbClr val="4BACC6"/>
                </a:solidFill>
                <a:latin typeface="Wingdings" pitchFamily="18" charset="0"/>
                <a:cs typeface="Wingdings" pitchFamily="18" charset="0"/>
              </a:rPr>
              <a:t></a:t>
            </a:r>
            <a:r>
              <a:rPr lang="zh-CN" altLang="zh-CN" sz="3300" dirty="0"/>
              <a:t>静态变量与非静态变量的区别是什么？</a:t>
            </a:r>
          </a:p>
          <a:p>
            <a:pPr lvl="0"/>
            <a:r>
              <a:rPr lang="en-US" altLang="zh-CN" sz="3300" dirty="0">
                <a:solidFill>
                  <a:srgbClr val="4BACC6"/>
                </a:solidFill>
                <a:latin typeface="Wingdings" pitchFamily="18" charset="0"/>
                <a:cs typeface="Wingdings" pitchFamily="18" charset="0"/>
              </a:rPr>
              <a:t></a:t>
            </a:r>
            <a:r>
              <a:rPr lang="zh-CN" altLang="zh-CN" sz="3300" dirty="0"/>
              <a:t>递归函数的用法</a:t>
            </a:r>
          </a:p>
          <a:p>
            <a:pPr lvl="0"/>
            <a:r>
              <a:rPr lang="en-US" altLang="zh-CN" sz="3300" dirty="0">
                <a:solidFill>
                  <a:srgbClr val="4BACC6"/>
                </a:solidFill>
                <a:latin typeface="Wingdings" pitchFamily="18" charset="0"/>
                <a:cs typeface="Wingdings" pitchFamily="18" charset="0"/>
              </a:rPr>
              <a:t></a:t>
            </a:r>
            <a:r>
              <a:rPr lang="zh-CN" altLang="zh-CN" sz="3300" dirty="0"/>
              <a:t>常用的工具函数、数学函数、文件包含函数、</a:t>
            </a:r>
            <a:endParaRPr lang="en-US" altLang="zh-CN" sz="3300" dirty="0"/>
          </a:p>
          <a:p>
            <a:pPr lvl="0"/>
            <a:r>
              <a:rPr lang="en-US" altLang="zh-CN" sz="3300" dirty="0"/>
              <a:t>     </a:t>
            </a:r>
            <a:r>
              <a:rPr lang="zh-CN" altLang="zh-CN" sz="3300" dirty="0"/>
              <a:t>日期函数</a:t>
            </a:r>
          </a:p>
          <a:p>
            <a:pPr lvl="0"/>
            <a:r>
              <a:rPr lang="en-US" altLang="zh-CN" sz="3300" dirty="0">
                <a:solidFill>
                  <a:srgbClr val="4BACC6"/>
                </a:solidFill>
                <a:latin typeface="Wingdings" pitchFamily="18" charset="0"/>
                <a:cs typeface="Wingdings" pitchFamily="18" charset="0"/>
              </a:rPr>
              <a:t></a:t>
            </a:r>
            <a:r>
              <a:rPr lang="zh-CN" altLang="zh-CN" sz="3300" dirty="0"/>
              <a:t>常用的字符串函数</a:t>
            </a:r>
          </a:p>
          <a:p>
            <a:pPr lvl="0"/>
            <a:r>
              <a:rPr lang="en-US" altLang="zh-CN" sz="3300" dirty="0">
                <a:solidFill>
                  <a:srgbClr val="4BACC6"/>
                </a:solidFill>
                <a:latin typeface="Wingdings" pitchFamily="18" charset="0"/>
                <a:cs typeface="Wingdings" pitchFamily="18" charset="0"/>
              </a:rPr>
              <a:t></a:t>
            </a:r>
            <a:r>
              <a:rPr lang="zh-CN" altLang="zh-CN" sz="3300" dirty="0"/>
              <a:t>常用的数组函数</a:t>
            </a:r>
          </a:p>
        </p:txBody>
      </p:sp>
      <p:sp>
        <p:nvSpPr>
          <p:cNvPr id="6" name="TextBox 1"/>
          <p:cNvSpPr txBox="1"/>
          <p:nvPr/>
        </p:nvSpPr>
        <p:spPr>
          <a:xfrm>
            <a:off x="10649680" y="279465"/>
            <a:ext cx="1102866" cy="606390"/>
          </a:xfrm>
          <a:prstGeom prst="rect">
            <a:avLst/>
          </a:prstGeom>
          <a:noFill/>
        </p:spPr>
        <p:txBody>
          <a:bodyPr wrap="none" lIns="0" tIns="0" rIns="0" bIns="54425" rtlCol="0">
            <a:spAutoFit/>
          </a:bodyPr>
          <a:lstStyle/>
          <a:p>
            <a:pPr defTabSz="-756">
              <a:lnSpc>
                <a:spcPts val="4285"/>
              </a:lnSpc>
            </a:pPr>
            <a:r>
              <a:rPr lang="en-US" altLang="zh-CN" sz="4300" dirty="0">
                <a:solidFill>
                  <a:srgbClr val="004D73"/>
                </a:solidFill>
                <a:latin typeface="黑体" pitchFamily="18" charset="0"/>
                <a:cs typeface="黑体" pitchFamily="18" charset="0"/>
              </a:rPr>
              <a:t>总结</a:t>
            </a:r>
          </a:p>
        </p:txBody>
      </p:sp>
      <p:sp>
        <p:nvSpPr>
          <p:cNvPr id="7" name="TextBox 1"/>
          <p:cNvSpPr txBox="1"/>
          <p:nvPr/>
        </p:nvSpPr>
        <p:spPr>
          <a:xfrm>
            <a:off x="897350" y="1270294"/>
            <a:ext cx="615553" cy="362733"/>
          </a:xfrm>
          <a:prstGeom prst="rect">
            <a:avLst/>
          </a:prstGeom>
          <a:noFill/>
        </p:spPr>
        <p:txBody>
          <a:bodyPr wrap="none" lIns="0" tIns="0" rIns="0" bIns="54425" rtlCol="0">
            <a:spAutoFit/>
          </a:bodyPr>
          <a:lstStyle/>
          <a:p>
            <a:pPr defTabSz="-756">
              <a:lnSpc>
                <a:spcPts val="2381"/>
              </a:lnSpc>
            </a:pPr>
            <a:r>
              <a:rPr lang="en-US" altLang="zh-CN" sz="2400" dirty="0">
                <a:solidFill>
                  <a:srgbClr val="000000"/>
                </a:solidFill>
                <a:latin typeface="黑体" pitchFamily="18" charset="0"/>
                <a:cs typeface="黑体" pitchFamily="18" charset="0"/>
              </a:rPr>
              <a:t>问题</a:t>
            </a:r>
          </a:p>
        </p:txBody>
      </p:sp>
      <p:sp>
        <p:nvSpPr>
          <p:cNvPr id="9" name="灯片编号占位符 8"/>
          <p:cNvSpPr>
            <a:spLocks noGrp="1"/>
          </p:cNvSpPr>
          <p:nvPr>
            <p:ph type="sldNum" sz="quarter" idx="12"/>
          </p:nvPr>
        </p:nvSpPr>
        <p:spPr/>
        <p:txBody>
          <a:bodyPr/>
          <a:lstStyle/>
          <a:p>
            <a:fld id="{B6F15528-21DE-4FAA-801E-634DDDAF4B2B}" type="slidenum">
              <a:rPr lang="en-US" smtClean="0"/>
              <a:pPr/>
              <a:t>45</a:t>
            </a:fld>
            <a:r>
              <a:rPr lang="en-US" dirty="0" smtClean="0"/>
              <a:t>/46</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3" name="1111.jpg"/>
          <p:cNvPicPr>
            <a:picLocks noChangeAspect="1"/>
          </p:cNvPicPr>
          <p:nvPr/>
        </p:nvPicPr>
        <p:blipFill>
          <a:blip r:embed="rId2" cstate="print">
            <a:extLst/>
          </a:blip>
          <a:srcRect t="4889" b="4889"/>
          <a:stretch>
            <a:fillRect/>
          </a:stretch>
        </p:blipFill>
        <p:spPr>
          <a:xfrm>
            <a:off x="-1" y="-1"/>
            <a:ext cx="12190414" cy="6872292"/>
          </a:xfrm>
          <a:prstGeom prst="rect">
            <a:avLst/>
          </a:prstGeom>
          <a:ln w="12700">
            <a:miter lim="400000"/>
          </a:ln>
        </p:spPr>
      </p:pic>
      <p:sp>
        <p:nvSpPr>
          <p:cNvPr id="234" name="Shape 234"/>
          <p:cNvSpPr/>
          <p:nvPr/>
        </p:nvSpPr>
        <p:spPr>
          <a:xfrm>
            <a:off x="3352364" y="4242782"/>
            <a:ext cx="5455323" cy="0"/>
          </a:xfrm>
          <a:prstGeom prst="line">
            <a:avLst/>
          </a:prstGeom>
          <a:ln w="6350">
            <a:solidFill>
              <a:srgbClr val="FBFDFE">
                <a:alpha val="0"/>
              </a:srgbClr>
            </a:solidFill>
            <a:miter/>
          </a:ln>
        </p:spPr>
        <p:txBody>
          <a:bodyPr lIns="45719" rIns="45719"/>
          <a:lstStyle/>
          <a:p>
            <a:endParaRPr/>
          </a:p>
        </p:txBody>
      </p:sp>
      <p:sp>
        <p:nvSpPr>
          <p:cNvPr id="235" name="Shape 235"/>
          <p:cNvSpPr/>
          <p:nvPr/>
        </p:nvSpPr>
        <p:spPr>
          <a:xfrm>
            <a:off x="-18060" y="-20870"/>
            <a:ext cx="12196168" cy="6901328"/>
          </a:xfrm>
          <a:prstGeom prst="rect">
            <a:avLst/>
          </a:prstGeom>
          <a:solidFill>
            <a:srgbClr val="000000">
              <a:alpha val="72000"/>
            </a:srgbClr>
          </a:solidFill>
          <a:ln w="12700">
            <a:miter lim="400000"/>
          </a:ln>
        </p:spPr>
        <p:txBody>
          <a:bodyPr lIns="45719" rIns="45719" anchor="ctr"/>
          <a:lstStyle/>
          <a:p>
            <a:pPr algn="ctr">
              <a:defRPr>
                <a:solidFill>
                  <a:srgbClr val="FFFFFF"/>
                </a:solidFill>
              </a:defRPr>
            </a:pPr>
            <a:endParaRPr/>
          </a:p>
        </p:txBody>
      </p:sp>
      <p:grpSp>
        <p:nvGrpSpPr>
          <p:cNvPr id="240" name="Group 240"/>
          <p:cNvGrpSpPr/>
          <p:nvPr/>
        </p:nvGrpSpPr>
        <p:grpSpPr>
          <a:xfrm>
            <a:off x="3352364" y="2516598"/>
            <a:ext cx="5455324" cy="1525994"/>
            <a:chOff x="0" y="53498"/>
            <a:chExt cx="5456033" cy="1525640"/>
          </a:xfrm>
        </p:grpSpPr>
        <p:sp>
          <p:nvSpPr>
            <p:cNvPr id="236" name="Shape 236"/>
            <p:cNvSpPr/>
            <p:nvPr/>
          </p:nvSpPr>
          <p:spPr>
            <a:xfrm>
              <a:off x="1456190" y="471401"/>
              <a:ext cx="2543654" cy="11077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lgn="ctr">
                <a:lnSpc>
                  <a:spcPct val="150000"/>
                </a:lnSpc>
                <a:defRPr sz="4400" b="1">
                  <a:solidFill>
                    <a:srgbClr val="FFFFFF"/>
                  </a:solidFill>
                  <a:latin typeface="微软雅黑"/>
                  <a:ea typeface="微软雅黑"/>
                  <a:cs typeface="微软雅黑"/>
                  <a:sym typeface="微软雅黑"/>
                </a:defRPr>
              </a:lvl1pPr>
            </a:lstStyle>
            <a:p>
              <a:r>
                <a:rPr dirty="0"/>
                <a:t>THANKS</a:t>
              </a:r>
            </a:p>
          </p:txBody>
        </p:sp>
        <p:sp>
          <p:nvSpPr>
            <p:cNvPr id="237" name="Shape 237"/>
            <p:cNvSpPr/>
            <p:nvPr/>
          </p:nvSpPr>
          <p:spPr>
            <a:xfrm>
              <a:off x="0" y="290978"/>
              <a:ext cx="2463800" cy="1"/>
            </a:xfrm>
            <a:prstGeom prst="line">
              <a:avLst/>
            </a:prstGeom>
            <a:noFill/>
            <a:ln w="6350" cap="flat">
              <a:solidFill>
                <a:srgbClr val="FBFDFE">
                  <a:alpha val="50000"/>
                </a:srgbClr>
              </a:solidFill>
              <a:prstDash val="solid"/>
              <a:miter lim="800000"/>
            </a:ln>
            <a:effectLst/>
          </p:spPr>
          <p:txBody>
            <a:bodyPr wrap="square" lIns="45719" tIns="45719" rIns="45719" bIns="45719" numCol="1" anchor="t">
              <a:noAutofit/>
            </a:bodyPr>
            <a:lstStyle/>
            <a:p>
              <a:endParaRPr/>
            </a:p>
          </p:txBody>
        </p:sp>
        <p:sp>
          <p:nvSpPr>
            <p:cNvPr id="238" name="Shape 238"/>
            <p:cNvSpPr/>
            <p:nvPr/>
          </p:nvSpPr>
          <p:spPr>
            <a:xfrm rot="2700000">
              <a:off x="2616918" y="53498"/>
              <a:ext cx="258316" cy="25831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9" name="Shape 239"/>
            <p:cNvSpPr/>
            <p:nvPr/>
          </p:nvSpPr>
          <p:spPr>
            <a:xfrm>
              <a:off x="2992232" y="290978"/>
              <a:ext cx="2463801" cy="1"/>
            </a:xfrm>
            <a:prstGeom prst="line">
              <a:avLst/>
            </a:prstGeom>
            <a:noFill/>
            <a:ln w="6350" cap="flat">
              <a:solidFill>
                <a:srgbClr val="FFFFFF">
                  <a:alpha val="50000"/>
                </a:srgbClr>
              </a:solidFill>
              <a:prstDash val="solid"/>
              <a:miter lim="800000"/>
            </a:ln>
            <a:effectLst/>
          </p:spPr>
          <p:txBody>
            <a:bodyPr wrap="square" lIns="45719" tIns="45719" rIns="45719" bIns="45719" numCol="1" anchor="t">
              <a:noAutofit/>
            </a:bodyPr>
            <a:lstStyle/>
            <a:p>
              <a:endParaRPr/>
            </a:p>
          </p:txBody>
        </p:sp>
      </p:grpSp>
      <p:pic>
        <p:nvPicPr>
          <p:cNvPr id="241" name="image2.png"/>
          <p:cNvPicPr>
            <a:picLocks noChangeAspect="1"/>
          </p:cNvPicPr>
          <p:nvPr/>
        </p:nvPicPr>
        <p:blipFill>
          <a:blip r:embed="rId3" cstate="print">
            <a:extLst/>
          </a:blip>
          <a:stretch>
            <a:fillRect/>
          </a:stretch>
        </p:blipFill>
        <p:spPr>
          <a:xfrm>
            <a:off x="316208" y="489101"/>
            <a:ext cx="1948954" cy="311184"/>
          </a:xfrm>
          <a:prstGeom prst="rect">
            <a:avLst/>
          </a:prstGeom>
          <a:ln w="12700">
            <a:miter lim="400000"/>
          </a:ln>
        </p:spPr>
      </p:pic>
    </p:spTree>
    <p:extLst>
      <p:ext uri="{BB962C8B-B14F-4D97-AF65-F5344CB8AC3E}">
        <p14:creationId xmlns:p14="http://schemas.microsoft.com/office/powerpoint/2010/main" val="3363268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8838049" y="304871"/>
            <a:ext cx="2757165" cy="606390"/>
          </a:xfrm>
          <a:prstGeom prst="rect">
            <a:avLst/>
          </a:prstGeom>
          <a:noFill/>
        </p:spPr>
        <p:txBody>
          <a:bodyPr wrap="none" lIns="0" tIns="0" rIns="0" bIns="54425" rtlCol="0">
            <a:spAutoFit/>
          </a:bodyPr>
          <a:lstStyle/>
          <a:p>
            <a:pPr defTabSz="-756">
              <a:lnSpc>
                <a:spcPts val="4285"/>
              </a:lnSpc>
            </a:pPr>
            <a:r>
              <a:rPr lang="zh-CN" altLang="en-US" sz="4300" dirty="0">
                <a:solidFill>
                  <a:srgbClr val="004D73"/>
                </a:solidFill>
                <a:latin typeface="黑体" pitchFamily="18" charset="0"/>
                <a:cs typeface="黑体" pitchFamily="18" charset="0"/>
              </a:rPr>
              <a:t>函数的定义</a:t>
            </a:r>
            <a:endParaRPr lang="en-US" altLang="zh-CN" sz="4300" dirty="0">
              <a:solidFill>
                <a:srgbClr val="004D73"/>
              </a:solidFill>
              <a:latin typeface="黑体" pitchFamily="18" charset="0"/>
              <a:cs typeface="黑体" pitchFamily="18" charset="0"/>
            </a:endParaRPr>
          </a:p>
        </p:txBody>
      </p:sp>
      <p:sp>
        <p:nvSpPr>
          <p:cNvPr id="5" name="TextBox 1"/>
          <p:cNvSpPr txBox="1"/>
          <p:nvPr/>
        </p:nvSpPr>
        <p:spPr>
          <a:xfrm>
            <a:off x="880419" y="1232186"/>
            <a:ext cx="3379130" cy="516621"/>
          </a:xfrm>
          <a:prstGeom prst="rect">
            <a:avLst/>
          </a:prstGeom>
          <a:noFill/>
        </p:spPr>
        <p:txBody>
          <a:bodyPr wrap="non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en-US" sz="3300" dirty="0">
                <a:solidFill>
                  <a:srgbClr val="000000"/>
                </a:solidFill>
                <a:latin typeface="黑体" pitchFamily="18" charset="0"/>
                <a:cs typeface="黑体" pitchFamily="18" charset="0"/>
              </a:rPr>
              <a:t>函数名命名规则</a:t>
            </a:r>
            <a:endParaRPr lang="en-US" altLang="zh-CN" sz="3300" dirty="0">
              <a:solidFill>
                <a:srgbClr val="000000"/>
              </a:solidFill>
              <a:latin typeface="黑体" pitchFamily="18" charset="0"/>
              <a:cs typeface="黑体" pitchFamily="18" charset="0"/>
            </a:endParaRPr>
          </a:p>
        </p:txBody>
      </p:sp>
      <p:sp>
        <p:nvSpPr>
          <p:cNvPr id="12" name="TextBox 11"/>
          <p:cNvSpPr txBox="1"/>
          <p:nvPr/>
        </p:nvSpPr>
        <p:spPr>
          <a:xfrm>
            <a:off x="1422215" y="1676788"/>
            <a:ext cx="10057091" cy="4126397"/>
          </a:xfrm>
          <a:prstGeom prst="rect">
            <a:avLst/>
          </a:prstGeom>
          <a:noFill/>
        </p:spPr>
        <p:txBody>
          <a:bodyPr wrap="square" lIns="108850" tIns="54425" rIns="108850" bIns="54425" rtlCol="0">
            <a:spAutoFit/>
          </a:bodyPr>
          <a:lstStyle/>
          <a:p>
            <a:pPr lvl="0">
              <a:buClr>
                <a:schemeClr val="accent5">
                  <a:lumMod val="60000"/>
                  <a:lumOff val="40000"/>
                </a:schemeClr>
              </a:buClr>
              <a:buFont typeface="Wingdings" pitchFamily="2" charset="2"/>
              <a:buChar char="n"/>
            </a:pPr>
            <a:r>
              <a:rPr lang="zh-CN" altLang="zh-CN" sz="2900" dirty="0"/>
              <a:t>函数名必须以字母或下划线开头，后面可以跟任意的</a:t>
            </a:r>
            <a:r>
              <a:rPr lang="en-US" altLang="zh-CN" sz="2900" dirty="0"/>
              <a:t>       </a:t>
            </a:r>
            <a:r>
              <a:rPr lang="zh-CN" altLang="zh-CN" sz="2900" dirty="0"/>
              <a:t>字母、数字或下划线。</a:t>
            </a:r>
          </a:p>
          <a:p>
            <a:pPr lvl="0">
              <a:buClr>
                <a:schemeClr val="accent5">
                  <a:lumMod val="60000"/>
                  <a:lumOff val="40000"/>
                </a:schemeClr>
              </a:buClr>
              <a:buFont typeface="Wingdings" pitchFamily="2" charset="2"/>
              <a:buChar char="n"/>
            </a:pPr>
            <a:r>
              <a:rPr lang="zh-CN" altLang="zh-CN" sz="2900" dirty="0"/>
              <a:t>不能以关键字作为函数名称，如</a:t>
            </a:r>
            <a:r>
              <a:rPr lang="en-US" altLang="zh-CN" sz="2900" dirty="0"/>
              <a:t>if</a:t>
            </a:r>
            <a:r>
              <a:rPr lang="zh-CN" altLang="zh-CN" sz="2900" dirty="0"/>
              <a:t>、</a:t>
            </a:r>
            <a:r>
              <a:rPr lang="en-US" altLang="zh-CN" sz="2900" dirty="0"/>
              <a:t>while</a:t>
            </a:r>
            <a:r>
              <a:rPr lang="zh-CN" altLang="zh-CN" sz="2900" dirty="0"/>
              <a:t>、</a:t>
            </a:r>
            <a:r>
              <a:rPr lang="en-US" altLang="zh-CN" sz="2900" dirty="0"/>
              <a:t>break</a:t>
            </a:r>
            <a:r>
              <a:rPr lang="zh-CN" altLang="zh-CN" sz="2900" dirty="0"/>
              <a:t>等。</a:t>
            </a:r>
          </a:p>
          <a:p>
            <a:pPr lvl="0">
              <a:buClr>
                <a:schemeClr val="accent5">
                  <a:lumMod val="60000"/>
                  <a:lumOff val="40000"/>
                </a:schemeClr>
              </a:buClr>
              <a:buFont typeface="Wingdings" pitchFamily="2" charset="2"/>
              <a:buChar char="n"/>
            </a:pPr>
            <a:r>
              <a:rPr lang="en-US" altLang="zh-CN" sz="2900" dirty="0"/>
              <a:t>PHP</a:t>
            </a:r>
            <a:r>
              <a:rPr lang="zh-CN" altLang="zh-CN" sz="2900" dirty="0"/>
              <a:t>中的函数名不区分大小写。</a:t>
            </a:r>
          </a:p>
          <a:p>
            <a:pPr lvl="0">
              <a:buClr>
                <a:schemeClr val="accent5">
                  <a:lumMod val="60000"/>
                  <a:lumOff val="40000"/>
                </a:schemeClr>
              </a:buClr>
              <a:buFont typeface="Wingdings" pitchFamily="2" charset="2"/>
              <a:buChar char="n"/>
            </a:pPr>
            <a:r>
              <a:rPr lang="zh-CN" altLang="zh-CN" sz="2900" dirty="0"/>
              <a:t>自定义函数名不能与</a:t>
            </a:r>
            <a:r>
              <a:rPr lang="en-US" altLang="zh-CN" sz="2900" dirty="0"/>
              <a:t>PHP</a:t>
            </a:r>
            <a:r>
              <a:rPr lang="zh-CN" altLang="zh-CN" sz="2900" dirty="0"/>
              <a:t>内置函数同名。</a:t>
            </a:r>
          </a:p>
          <a:p>
            <a:pPr lvl="0">
              <a:buClr>
                <a:schemeClr val="accent5">
                  <a:lumMod val="60000"/>
                  <a:lumOff val="40000"/>
                </a:schemeClr>
              </a:buClr>
              <a:buFont typeface="Wingdings" pitchFamily="2" charset="2"/>
              <a:buChar char="n"/>
            </a:pPr>
            <a:r>
              <a:rPr lang="zh-CN" altLang="zh-CN" sz="2900" dirty="0"/>
              <a:t>函数名要有实际意义，如果函数名较长，一般有两种规范（驼峰式：首字母小写，后面每个单词首字母大写</a:t>
            </a:r>
            <a:r>
              <a:rPr lang="zh-CN" altLang="zh-CN" sz="2900" dirty="0" smtClean="0"/>
              <a:t>；每个单词</a:t>
            </a:r>
            <a:r>
              <a:rPr lang="zh-CN" altLang="zh-CN" sz="2900" dirty="0"/>
              <a:t>之间使用下划线隔开）</a:t>
            </a:r>
            <a:r>
              <a:rPr lang="zh-CN" altLang="zh-CN" sz="2900" dirty="0" smtClean="0"/>
              <a:t>。</a:t>
            </a:r>
            <a:endParaRPr lang="zh-CN" altLang="zh-CN" sz="2900" dirty="0"/>
          </a:p>
          <a:p>
            <a:endParaRPr lang="zh-CN" altLang="zh-CN" sz="2900" dirty="0"/>
          </a:p>
        </p:txBody>
      </p:sp>
      <p:sp>
        <p:nvSpPr>
          <p:cNvPr id="6" name="灯片编号占位符 7"/>
          <p:cNvSpPr>
            <a:spLocks noGrp="1"/>
          </p:cNvSpPr>
          <p:nvPr>
            <p:ph type="sldNum" sz="quarter" idx="12"/>
          </p:nvPr>
        </p:nvSpPr>
        <p:spPr>
          <a:xfrm>
            <a:off x="9292202" y="6494379"/>
            <a:ext cx="2844430" cy="365210"/>
          </a:xfrm>
        </p:spPr>
        <p:txBody>
          <a:bodyPr/>
          <a:lstStyle/>
          <a:p>
            <a:fld id="{B6F15528-21DE-4FAA-801E-634DDDAF4B2B}" type="slidenum">
              <a:rPr lang="en-US" smtClean="0"/>
              <a:pPr/>
              <a:t>5</a:t>
            </a:fld>
            <a:r>
              <a:rPr lang="en-US" dirty="0" smtClean="0"/>
              <a:t>/46</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9113048" y="304871"/>
            <a:ext cx="2757165" cy="606390"/>
          </a:xfrm>
          <a:prstGeom prst="rect">
            <a:avLst/>
          </a:prstGeom>
          <a:noFill/>
        </p:spPr>
        <p:txBody>
          <a:bodyPr wrap="none" lIns="0" tIns="0" rIns="0" bIns="54425" rtlCol="0">
            <a:spAutoFit/>
          </a:bodyPr>
          <a:lstStyle/>
          <a:p>
            <a:pPr defTabSz="-756">
              <a:lnSpc>
                <a:spcPts val="4285"/>
              </a:lnSpc>
            </a:pPr>
            <a:r>
              <a:rPr lang="zh-CN" altLang="en-US" sz="4300" dirty="0">
                <a:solidFill>
                  <a:srgbClr val="004D73"/>
                </a:solidFill>
                <a:latin typeface="黑体" pitchFamily="18" charset="0"/>
                <a:cs typeface="黑体" pitchFamily="18" charset="0"/>
              </a:rPr>
              <a:t>函数的定义</a:t>
            </a:r>
            <a:endParaRPr lang="en-US" altLang="zh-CN" sz="4300" dirty="0">
              <a:solidFill>
                <a:srgbClr val="004D73"/>
              </a:solidFill>
              <a:latin typeface="黑体" pitchFamily="18" charset="0"/>
              <a:cs typeface="黑体" pitchFamily="18" charset="0"/>
            </a:endParaRPr>
          </a:p>
        </p:txBody>
      </p:sp>
      <p:sp>
        <p:nvSpPr>
          <p:cNvPr id="9" name="TextBox 8"/>
          <p:cNvSpPr txBox="1"/>
          <p:nvPr/>
        </p:nvSpPr>
        <p:spPr>
          <a:xfrm>
            <a:off x="1015868" y="990830"/>
            <a:ext cx="8330116" cy="556189"/>
          </a:xfrm>
          <a:prstGeom prst="rect">
            <a:avLst/>
          </a:prstGeom>
          <a:noFill/>
        </p:spPr>
        <p:txBody>
          <a:bodyPr wrap="square" lIns="108850" tIns="54425" rIns="108850" bIns="54425" rtlCol="0">
            <a:spAutoFit/>
          </a:bodyPr>
          <a:lstStyle/>
          <a:p>
            <a:pPr>
              <a:buClr>
                <a:schemeClr val="accent5">
                  <a:lumMod val="60000"/>
                  <a:lumOff val="40000"/>
                </a:schemeClr>
              </a:buClr>
              <a:buFont typeface="Wingdings" pitchFamily="2" charset="2"/>
              <a:buChar char="n"/>
            </a:pPr>
            <a:r>
              <a:rPr lang="zh-CN" altLang="en-US" sz="2900" dirty="0"/>
              <a:t>带参数与不带参数的函数定义</a:t>
            </a:r>
          </a:p>
        </p:txBody>
      </p:sp>
      <p:pic>
        <p:nvPicPr>
          <p:cNvPr id="12" name="Picture 3"/>
          <p:cNvPicPr>
            <a:picLocks noChangeAspect="1" noChangeArrowheads="1"/>
          </p:cNvPicPr>
          <p:nvPr/>
        </p:nvPicPr>
        <p:blipFill>
          <a:blip r:embed="rId3" cstate="print"/>
          <a:srcRect/>
          <a:stretch>
            <a:fillRect/>
          </a:stretch>
        </p:blipFill>
        <p:spPr bwMode="auto">
          <a:xfrm>
            <a:off x="304760" y="1448135"/>
            <a:ext cx="1591526" cy="558929"/>
          </a:xfrm>
          <a:prstGeom prst="rect">
            <a:avLst/>
          </a:prstGeom>
          <a:noFill/>
        </p:spPr>
      </p:pic>
      <p:pic>
        <p:nvPicPr>
          <p:cNvPr id="13" name="Picture 3"/>
          <p:cNvPicPr>
            <a:picLocks noChangeAspect="1" noChangeArrowheads="1"/>
          </p:cNvPicPr>
          <p:nvPr/>
        </p:nvPicPr>
        <p:blipFill>
          <a:blip r:embed="rId4" cstate="print"/>
          <a:srcRect/>
          <a:stretch>
            <a:fillRect/>
          </a:stretch>
        </p:blipFill>
        <p:spPr bwMode="auto">
          <a:xfrm>
            <a:off x="914282" y="2515182"/>
            <a:ext cx="4655654" cy="2362747"/>
          </a:xfrm>
          <a:prstGeom prst="rect">
            <a:avLst/>
          </a:prstGeom>
          <a:noFill/>
        </p:spPr>
      </p:pic>
      <p:sp>
        <p:nvSpPr>
          <p:cNvPr id="14" name="TextBox 13"/>
          <p:cNvSpPr txBox="1"/>
          <p:nvPr/>
        </p:nvSpPr>
        <p:spPr>
          <a:xfrm>
            <a:off x="1219041" y="2667618"/>
            <a:ext cx="3758711" cy="2372071"/>
          </a:xfrm>
          <a:prstGeom prst="rect">
            <a:avLst/>
          </a:prstGeom>
          <a:noFill/>
        </p:spPr>
        <p:txBody>
          <a:bodyPr wrap="square" lIns="108850" tIns="54425" rIns="108850" bIns="54425" rtlCol="0">
            <a:spAutoFit/>
          </a:bodyPr>
          <a:lstStyle/>
          <a:p>
            <a:r>
              <a:rPr lang="en-US" altLang="zh-CN" b="1" dirty="0" smtClean="0"/>
              <a:t>&lt;?</a:t>
            </a:r>
            <a:r>
              <a:rPr lang="en-US" altLang="zh-CN" b="1" dirty="0" err="1" smtClean="0"/>
              <a:t>php</a:t>
            </a:r>
            <a:endParaRPr lang="en-US" altLang="zh-CN" b="1" dirty="0" smtClean="0"/>
          </a:p>
          <a:p>
            <a:r>
              <a:rPr lang="en-US" altLang="zh-CN" b="1" dirty="0" smtClean="0"/>
              <a:t>    function </a:t>
            </a:r>
            <a:r>
              <a:rPr lang="en-US" altLang="zh-CN" b="1" dirty="0" err="1" smtClean="0"/>
              <a:t>getSum</a:t>
            </a:r>
            <a:r>
              <a:rPr lang="en-US" altLang="zh-CN" b="1" dirty="0" smtClean="0"/>
              <a:t>(){</a:t>
            </a:r>
          </a:p>
          <a:p>
            <a:r>
              <a:rPr lang="en-US" altLang="zh-CN" b="1" dirty="0" smtClean="0"/>
              <a:t>        $m = 5;</a:t>
            </a:r>
          </a:p>
          <a:p>
            <a:r>
              <a:rPr lang="en-US" altLang="zh-CN" b="1" dirty="0" smtClean="0"/>
              <a:t>        $n = 10;</a:t>
            </a:r>
          </a:p>
          <a:p>
            <a:r>
              <a:rPr lang="en-US" altLang="zh-CN" b="1" dirty="0" smtClean="0"/>
              <a:t>        echo '</a:t>
            </a:r>
            <a:r>
              <a:rPr lang="en-US" altLang="zh-CN" b="1" dirty="0" err="1" smtClean="0"/>
              <a:t>m+n</a:t>
            </a:r>
            <a:r>
              <a:rPr lang="en-US" altLang="zh-CN" b="1" dirty="0" smtClean="0"/>
              <a:t>='.($m + $n);</a:t>
            </a:r>
          </a:p>
          <a:p>
            <a:r>
              <a:rPr lang="en-US" altLang="zh-CN" b="1" dirty="0" smtClean="0"/>
              <a:t>    }</a:t>
            </a:r>
          </a:p>
          <a:p>
            <a:r>
              <a:rPr lang="en-US" altLang="zh-CN" b="1" dirty="0" smtClean="0"/>
              <a:t>?&gt;</a:t>
            </a:r>
            <a:endParaRPr lang="zh-CN" altLang="en-US" b="1" dirty="0"/>
          </a:p>
        </p:txBody>
      </p:sp>
      <p:pic>
        <p:nvPicPr>
          <p:cNvPr id="10" name="Picture 3"/>
          <p:cNvPicPr>
            <a:picLocks noChangeAspect="1" noChangeArrowheads="1"/>
          </p:cNvPicPr>
          <p:nvPr/>
        </p:nvPicPr>
        <p:blipFill>
          <a:blip r:embed="rId4" cstate="print"/>
          <a:srcRect/>
          <a:stretch>
            <a:fillRect/>
          </a:stretch>
        </p:blipFill>
        <p:spPr bwMode="auto">
          <a:xfrm>
            <a:off x="6196794" y="2515182"/>
            <a:ext cx="4655654" cy="2362747"/>
          </a:xfrm>
          <a:prstGeom prst="rect">
            <a:avLst/>
          </a:prstGeom>
          <a:noFill/>
        </p:spPr>
      </p:pic>
      <p:sp>
        <p:nvSpPr>
          <p:cNvPr id="17" name="TextBox 16"/>
          <p:cNvSpPr txBox="1"/>
          <p:nvPr/>
        </p:nvSpPr>
        <p:spPr>
          <a:xfrm>
            <a:off x="6603140" y="2667618"/>
            <a:ext cx="3758711" cy="1725740"/>
          </a:xfrm>
          <a:prstGeom prst="rect">
            <a:avLst/>
          </a:prstGeom>
          <a:noFill/>
        </p:spPr>
        <p:txBody>
          <a:bodyPr wrap="square" lIns="108850" tIns="54425" rIns="108850" bIns="54425" rtlCol="0">
            <a:spAutoFit/>
          </a:bodyPr>
          <a:lstStyle/>
          <a:p>
            <a:r>
              <a:rPr lang="en-US" altLang="zh-CN" b="1" dirty="0" smtClean="0"/>
              <a:t>&lt;?</a:t>
            </a:r>
            <a:r>
              <a:rPr lang="en-US" altLang="zh-CN" b="1" dirty="0" err="1" smtClean="0"/>
              <a:t>php</a:t>
            </a:r>
            <a:endParaRPr lang="en-US" altLang="zh-CN" b="1" dirty="0" smtClean="0"/>
          </a:p>
          <a:p>
            <a:r>
              <a:rPr lang="en-US" altLang="zh-CN" b="1" dirty="0" smtClean="0"/>
              <a:t>    function </a:t>
            </a:r>
            <a:r>
              <a:rPr lang="en-US" altLang="zh-CN" b="1" dirty="0" err="1" smtClean="0"/>
              <a:t>getSum</a:t>
            </a:r>
            <a:r>
              <a:rPr lang="en-US" altLang="zh-CN" b="1" dirty="0" smtClean="0"/>
              <a:t>($</a:t>
            </a:r>
            <a:r>
              <a:rPr lang="en-US" altLang="zh-CN" b="1" dirty="0" err="1" smtClean="0"/>
              <a:t>m,$n</a:t>
            </a:r>
            <a:r>
              <a:rPr lang="en-US" altLang="zh-CN" b="1" dirty="0" smtClean="0"/>
              <a:t>){</a:t>
            </a:r>
          </a:p>
          <a:p>
            <a:r>
              <a:rPr lang="en-US" altLang="zh-CN" b="1" dirty="0" smtClean="0"/>
              <a:t>        echo '</a:t>
            </a:r>
            <a:r>
              <a:rPr lang="en-US" altLang="zh-CN" b="1" dirty="0" err="1" smtClean="0"/>
              <a:t>m+n</a:t>
            </a:r>
            <a:r>
              <a:rPr lang="en-US" altLang="zh-CN" b="1" dirty="0" smtClean="0"/>
              <a:t>='.($m + $n);</a:t>
            </a:r>
          </a:p>
          <a:p>
            <a:r>
              <a:rPr lang="en-US" altLang="zh-CN" b="1" dirty="0" smtClean="0"/>
              <a:t>    }</a:t>
            </a:r>
          </a:p>
          <a:p>
            <a:r>
              <a:rPr lang="en-US" altLang="zh-CN" b="1" dirty="0" smtClean="0"/>
              <a:t>?&gt;</a:t>
            </a:r>
            <a:endParaRPr lang="zh-CN" altLang="en-US" b="1" dirty="0"/>
          </a:p>
        </p:txBody>
      </p:sp>
      <p:sp>
        <p:nvSpPr>
          <p:cNvPr id="18" name="TextBox 17"/>
          <p:cNvSpPr txBox="1"/>
          <p:nvPr/>
        </p:nvSpPr>
        <p:spPr>
          <a:xfrm>
            <a:off x="1117455" y="2210311"/>
            <a:ext cx="3961884" cy="433078"/>
          </a:xfrm>
          <a:prstGeom prst="rect">
            <a:avLst/>
          </a:prstGeom>
          <a:noFill/>
        </p:spPr>
        <p:txBody>
          <a:bodyPr wrap="square" lIns="108850" tIns="54425" rIns="108850" bIns="54425" rtlCol="0">
            <a:spAutoFit/>
          </a:bodyPr>
          <a:lstStyle/>
          <a:p>
            <a:r>
              <a:rPr lang="zh-CN" altLang="en-US" dirty="0" smtClean="0"/>
              <a:t>无参数的函数定义</a:t>
            </a:r>
            <a:endParaRPr lang="zh-CN" altLang="en-US" dirty="0"/>
          </a:p>
        </p:txBody>
      </p:sp>
      <p:sp>
        <p:nvSpPr>
          <p:cNvPr id="19" name="TextBox 18"/>
          <p:cNvSpPr txBox="1"/>
          <p:nvPr/>
        </p:nvSpPr>
        <p:spPr>
          <a:xfrm>
            <a:off x="6298380" y="2134094"/>
            <a:ext cx="3961884" cy="433078"/>
          </a:xfrm>
          <a:prstGeom prst="rect">
            <a:avLst/>
          </a:prstGeom>
          <a:noFill/>
        </p:spPr>
        <p:txBody>
          <a:bodyPr wrap="square" lIns="108850" tIns="54425" rIns="108850" bIns="54425" rtlCol="0">
            <a:spAutoFit/>
          </a:bodyPr>
          <a:lstStyle/>
          <a:p>
            <a:r>
              <a:rPr lang="zh-CN" altLang="en-US" dirty="0" smtClean="0"/>
              <a:t>有参数的函数定义</a:t>
            </a:r>
            <a:endParaRPr lang="zh-CN" altLang="en-US" dirty="0"/>
          </a:p>
        </p:txBody>
      </p:sp>
      <p:sp>
        <p:nvSpPr>
          <p:cNvPr id="15" name="灯片编号占位符 7"/>
          <p:cNvSpPr>
            <a:spLocks noGrp="1"/>
          </p:cNvSpPr>
          <p:nvPr>
            <p:ph type="sldNum" sz="quarter" idx="12"/>
          </p:nvPr>
        </p:nvSpPr>
        <p:spPr>
          <a:xfrm>
            <a:off x="9292202" y="6494379"/>
            <a:ext cx="2844430" cy="365210"/>
          </a:xfrm>
        </p:spPr>
        <p:txBody>
          <a:bodyPr/>
          <a:lstStyle/>
          <a:p>
            <a:fld id="{B6F15528-21DE-4FAA-801E-634DDDAF4B2B}" type="slidenum">
              <a:rPr lang="en-US" smtClean="0"/>
              <a:pPr/>
              <a:t>6</a:t>
            </a:fld>
            <a:r>
              <a:rPr lang="en-US" dirty="0" smtClean="0"/>
              <a:t>/46</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8838049" y="304871"/>
            <a:ext cx="2757165" cy="606390"/>
          </a:xfrm>
          <a:prstGeom prst="rect">
            <a:avLst/>
          </a:prstGeom>
          <a:noFill/>
        </p:spPr>
        <p:txBody>
          <a:bodyPr wrap="none" lIns="0" tIns="0" rIns="0" bIns="54425" rtlCol="0">
            <a:spAutoFit/>
          </a:bodyPr>
          <a:lstStyle/>
          <a:p>
            <a:pPr defTabSz="-756">
              <a:lnSpc>
                <a:spcPts val="4285"/>
              </a:lnSpc>
            </a:pPr>
            <a:r>
              <a:rPr lang="zh-CN" altLang="en-US" sz="4300" dirty="0">
                <a:solidFill>
                  <a:srgbClr val="004D73"/>
                </a:solidFill>
                <a:latin typeface="黑体" pitchFamily="18" charset="0"/>
                <a:cs typeface="黑体" pitchFamily="18" charset="0"/>
              </a:rPr>
              <a:t>函数的调用</a:t>
            </a:r>
            <a:endParaRPr lang="en-US" altLang="zh-CN" sz="4300" dirty="0">
              <a:solidFill>
                <a:srgbClr val="004D73"/>
              </a:solidFill>
              <a:latin typeface="黑体" pitchFamily="18" charset="0"/>
              <a:cs typeface="黑体" pitchFamily="18" charset="0"/>
            </a:endParaRPr>
          </a:p>
        </p:txBody>
      </p:sp>
      <p:sp>
        <p:nvSpPr>
          <p:cNvPr id="5" name="TextBox 1"/>
          <p:cNvSpPr txBox="1"/>
          <p:nvPr/>
        </p:nvSpPr>
        <p:spPr>
          <a:xfrm>
            <a:off x="880419" y="1232186"/>
            <a:ext cx="2109552" cy="516621"/>
          </a:xfrm>
          <a:prstGeom prst="rect">
            <a:avLst/>
          </a:prstGeom>
          <a:noFill/>
        </p:spPr>
        <p:txBody>
          <a:bodyPr wrap="non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en-US" sz="3300" dirty="0">
                <a:solidFill>
                  <a:srgbClr val="000000"/>
                </a:solidFill>
                <a:latin typeface="黑体" pitchFamily="18" charset="0"/>
                <a:cs typeface="黑体" pitchFamily="18" charset="0"/>
              </a:rPr>
              <a:t>调用函数</a:t>
            </a:r>
            <a:endParaRPr lang="en-US" altLang="zh-CN" sz="3300" dirty="0">
              <a:solidFill>
                <a:srgbClr val="000000"/>
              </a:solidFill>
              <a:latin typeface="黑体" pitchFamily="18" charset="0"/>
              <a:cs typeface="黑体" pitchFamily="18" charset="0"/>
            </a:endParaRPr>
          </a:p>
        </p:txBody>
      </p:sp>
      <p:sp>
        <p:nvSpPr>
          <p:cNvPr id="12" name="TextBox 11"/>
          <p:cNvSpPr txBox="1"/>
          <p:nvPr/>
        </p:nvSpPr>
        <p:spPr>
          <a:xfrm>
            <a:off x="1422215" y="1676789"/>
            <a:ext cx="10057091" cy="1448741"/>
          </a:xfrm>
          <a:prstGeom prst="rect">
            <a:avLst/>
          </a:prstGeom>
          <a:noFill/>
        </p:spPr>
        <p:txBody>
          <a:bodyPr wrap="square" lIns="108850" tIns="54425" rIns="108850" bIns="54425" rtlCol="0">
            <a:spAutoFit/>
          </a:bodyPr>
          <a:lstStyle/>
          <a:p>
            <a:r>
              <a:rPr lang="en-US" altLang="zh-CN" sz="2900" dirty="0"/>
              <a:t>         </a:t>
            </a:r>
            <a:r>
              <a:rPr lang="zh-CN" altLang="zh-CN" sz="2900" dirty="0"/>
              <a:t>函数定义完成后，若想发挥作用，必须要去调用它。函数调用时，需要用到函数名称，如果有参数就传入</a:t>
            </a:r>
            <a:r>
              <a:rPr lang="zh-CN" altLang="en-US" sz="2900" dirty="0"/>
              <a:t>相</a:t>
            </a:r>
            <a:r>
              <a:rPr lang="zh-CN" altLang="zh-CN" sz="2900" dirty="0"/>
              <a:t>应的参数。</a:t>
            </a:r>
          </a:p>
        </p:txBody>
      </p:sp>
      <p:pic>
        <p:nvPicPr>
          <p:cNvPr id="6" name="Picture 3"/>
          <p:cNvPicPr>
            <a:picLocks noChangeAspect="1" noChangeArrowheads="1"/>
          </p:cNvPicPr>
          <p:nvPr/>
        </p:nvPicPr>
        <p:blipFill>
          <a:blip r:embed="rId3" cstate="print"/>
          <a:srcRect/>
          <a:stretch>
            <a:fillRect/>
          </a:stretch>
        </p:blipFill>
        <p:spPr bwMode="auto">
          <a:xfrm>
            <a:off x="1015868" y="3048706"/>
            <a:ext cx="1557664" cy="470009"/>
          </a:xfrm>
          <a:prstGeom prst="rect">
            <a:avLst/>
          </a:prstGeom>
          <a:noFill/>
        </p:spPr>
      </p:pic>
      <p:sp>
        <p:nvSpPr>
          <p:cNvPr id="7" name="TextBox 6"/>
          <p:cNvSpPr txBox="1"/>
          <p:nvPr/>
        </p:nvSpPr>
        <p:spPr>
          <a:xfrm>
            <a:off x="2742843" y="3201141"/>
            <a:ext cx="4368231" cy="433078"/>
          </a:xfrm>
          <a:prstGeom prst="rect">
            <a:avLst/>
          </a:prstGeom>
          <a:solidFill>
            <a:schemeClr val="accent1"/>
          </a:solidFill>
        </p:spPr>
        <p:txBody>
          <a:bodyPr wrap="square" lIns="108850" tIns="54425" rIns="108850" bIns="54425" rtlCol="0">
            <a:spAutoFit/>
          </a:bodyPr>
          <a:lstStyle/>
          <a:p>
            <a:r>
              <a:rPr lang="zh-CN" altLang="en-US" b="1" dirty="0" smtClean="0"/>
              <a:t>函数名称</a:t>
            </a:r>
            <a:r>
              <a:rPr lang="en-US" altLang="zh-CN" b="1" dirty="0" smtClean="0"/>
              <a:t>([</a:t>
            </a:r>
            <a:r>
              <a:rPr lang="zh-CN" altLang="en-US" b="1" dirty="0" smtClean="0"/>
              <a:t>参数</a:t>
            </a:r>
            <a:r>
              <a:rPr lang="en-US" altLang="zh-CN" b="1" dirty="0" smtClean="0"/>
              <a:t>1,</a:t>
            </a:r>
            <a:r>
              <a:rPr lang="zh-CN" altLang="en-US" b="1" dirty="0" smtClean="0"/>
              <a:t>参数</a:t>
            </a:r>
            <a:r>
              <a:rPr lang="en-US" altLang="zh-CN" b="1" dirty="0" smtClean="0"/>
              <a:t>2</a:t>
            </a:r>
            <a:r>
              <a:rPr lang="zh-CN" altLang="en-US" b="1" dirty="0" smtClean="0"/>
              <a:t>，</a:t>
            </a:r>
            <a:r>
              <a:rPr lang="en-US" altLang="zh-CN" b="1" dirty="0" smtClean="0"/>
              <a:t>……]);</a:t>
            </a:r>
            <a:endParaRPr lang="zh-CN" altLang="en-US" b="1" dirty="0"/>
          </a:p>
        </p:txBody>
      </p:sp>
      <p:pic>
        <p:nvPicPr>
          <p:cNvPr id="8" name="Picture 3"/>
          <p:cNvPicPr>
            <a:picLocks noChangeAspect="1" noChangeArrowheads="1"/>
          </p:cNvPicPr>
          <p:nvPr/>
        </p:nvPicPr>
        <p:blipFill>
          <a:blip r:embed="rId4" cstate="print"/>
          <a:srcRect/>
          <a:stretch>
            <a:fillRect/>
          </a:stretch>
        </p:blipFill>
        <p:spPr bwMode="auto">
          <a:xfrm>
            <a:off x="914281" y="3734664"/>
            <a:ext cx="1574595" cy="495415"/>
          </a:xfrm>
          <a:prstGeom prst="rect">
            <a:avLst/>
          </a:prstGeom>
          <a:noFill/>
        </p:spPr>
      </p:pic>
      <p:sp>
        <p:nvSpPr>
          <p:cNvPr id="9" name=" 167"/>
          <p:cNvSpPr/>
          <p:nvPr/>
        </p:nvSpPr>
        <p:spPr>
          <a:xfrm>
            <a:off x="2539669" y="3887100"/>
            <a:ext cx="8743235" cy="1371918"/>
          </a:xfrm>
          <a:prstGeom prst="roundRect">
            <a:avLst/>
          </a:prstGeom>
          <a:solidFill>
            <a:schemeClr val="tx2">
              <a:lumMod val="20000"/>
              <a:lumOff val="80000"/>
            </a:schemeClr>
          </a:solidFill>
        </p:spPr>
        <p:style>
          <a:lnRef idx="2">
            <a:schemeClr val="accent5"/>
          </a:lnRef>
          <a:fillRef idx="1">
            <a:schemeClr val="lt1"/>
          </a:fillRef>
          <a:effectRef idx="0">
            <a:schemeClr val="accent5"/>
          </a:effectRef>
          <a:fontRef idx="minor">
            <a:schemeClr val="dk1"/>
          </a:fontRef>
        </p:style>
        <p:txBody>
          <a:bodyPr lIns="108850" tIns="54425" rIns="108850" bIns="54425"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TextBox 9"/>
          <p:cNvSpPr txBox="1"/>
          <p:nvPr/>
        </p:nvSpPr>
        <p:spPr>
          <a:xfrm>
            <a:off x="2742843" y="3963318"/>
            <a:ext cx="8431702" cy="1448741"/>
          </a:xfrm>
          <a:prstGeom prst="rect">
            <a:avLst/>
          </a:prstGeom>
          <a:noFill/>
        </p:spPr>
        <p:txBody>
          <a:bodyPr wrap="square" lIns="108850" tIns="54425" rIns="108850" bIns="54425" rtlCol="0">
            <a:spAutoFit/>
          </a:bodyPr>
          <a:lstStyle/>
          <a:p>
            <a:r>
              <a:rPr lang="zh-CN" altLang="zh-CN" sz="2900" dirty="0"/>
              <a:t>在调用函数时，传入的参数叫做实参，实参的个数一般是跟定义函数时的形参个数相匹配的，除非函数定义时参数有默认值</a:t>
            </a:r>
            <a:r>
              <a:rPr lang="zh-CN" altLang="en-US" sz="2900" dirty="0"/>
              <a:t>。</a:t>
            </a:r>
          </a:p>
        </p:txBody>
      </p:sp>
      <p:pic>
        <p:nvPicPr>
          <p:cNvPr id="13" name="Picture 3"/>
          <p:cNvPicPr>
            <a:picLocks noChangeAspect="1" noChangeArrowheads="1"/>
          </p:cNvPicPr>
          <p:nvPr/>
        </p:nvPicPr>
        <p:blipFill>
          <a:blip r:embed="rId5" cstate="print"/>
          <a:srcRect/>
          <a:stretch>
            <a:fillRect/>
          </a:stretch>
        </p:blipFill>
        <p:spPr bwMode="auto">
          <a:xfrm>
            <a:off x="2870252" y="5601362"/>
            <a:ext cx="6501554" cy="571632"/>
          </a:xfrm>
          <a:prstGeom prst="rect">
            <a:avLst/>
          </a:prstGeom>
          <a:noFill/>
        </p:spPr>
      </p:pic>
      <p:sp>
        <p:nvSpPr>
          <p:cNvPr id="14" name="TextBox 13"/>
          <p:cNvSpPr txBox="1"/>
          <p:nvPr/>
        </p:nvSpPr>
        <p:spPr>
          <a:xfrm>
            <a:off x="3861448" y="5677579"/>
            <a:ext cx="5485686" cy="433078"/>
          </a:xfrm>
          <a:prstGeom prst="rect">
            <a:avLst/>
          </a:prstGeom>
          <a:noFill/>
        </p:spPr>
        <p:txBody>
          <a:bodyPr wrap="square" lIns="108850" tIns="54425" rIns="108850" bIns="54425" rtlCol="0">
            <a:spAutoFit/>
          </a:bodyPr>
          <a:lstStyle/>
          <a:p>
            <a:pPr lvl="0"/>
            <a:r>
              <a:rPr lang="en-US" altLang="zh-CN" dirty="0" smtClean="0">
                <a:solidFill>
                  <a:srgbClr val="FFFFFF"/>
                </a:solidFill>
                <a:latin typeface="黑体" pitchFamily="18" charset="0"/>
                <a:cs typeface="黑体" pitchFamily="18" charset="0"/>
              </a:rPr>
              <a:t>演示示例3</a:t>
            </a:r>
            <a:r>
              <a:rPr lang="zh-CN" altLang="zh-CN" dirty="0" smtClean="0">
                <a:solidFill>
                  <a:srgbClr val="FFFFFF"/>
                </a:solidFill>
                <a:latin typeface="黑体" pitchFamily="18" charset="0"/>
                <a:cs typeface="黑体" pitchFamily="18" charset="0"/>
              </a:rPr>
              <a:t>：无参数的函数定义及调用</a:t>
            </a:r>
            <a:endParaRPr lang="zh-CN" altLang="en-US" dirty="0" smtClean="0">
              <a:solidFill>
                <a:srgbClr val="FFFFFF"/>
              </a:solidFill>
              <a:latin typeface="黑体" pitchFamily="18" charset="0"/>
              <a:cs typeface="黑体" pitchFamily="18" charset="0"/>
            </a:endParaRPr>
          </a:p>
        </p:txBody>
      </p:sp>
      <p:pic>
        <p:nvPicPr>
          <p:cNvPr id="15" name="Picture 3"/>
          <p:cNvPicPr>
            <a:picLocks noChangeAspect="1" noChangeArrowheads="1"/>
          </p:cNvPicPr>
          <p:nvPr/>
        </p:nvPicPr>
        <p:blipFill>
          <a:blip r:embed="rId5" cstate="print"/>
          <a:srcRect/>
          <a:stretch>
            <a:fillRect/>
          </a:stretch>
        </p:blipFill>
        <p:spPr bwMode="auto">
          <a:xfrm>
            <a:off x="2844430" y="6287956"/>
            <a:ext cx="6501554" cy="571632"/>
          </a:xfrm>
          <a:prstGeom prst="rect">
            <a:avLst/>
          </a:prstGeom>
          <a:noFill/>
        </p:spPr>
      </p:pic>
      <p:sp>
        <p:nvSpPr>
          <p:cNvPr id="16" name="TextBox 15"/>
          <p:cNvSpPr txBox="1"/>
          <p:nvPr/>
        </p:nvSpPr>
        <p:spPr>
          <a:xfrm>
            <a:off x="3758711" y="6326064"/>
            <a:ext cx="5485686" cy="433078"/>
          </a:xfrm>
          <a:prstGeom prst="rect">
            <a:avLst/>
          </a:prstGeom>
          <a:noFill/>
        </p:spPr>
        <p:txBody>
          <a:bodyPr wrap="square" lIns="108850" tIns="54425" rIns="108850" bIns="54425" rtlCol="0">
            <a:spAutoFit/>
          </a:bodyPr>
          <a:lstStyle/>
          <a:p>
            <a:pPr lvl="0"/>
            <a:r>
              <a:rPr lang="en-US" altLang="zh-CN" dirty="0" smtClean="0">
                <a:solidFill>
                  <a:srgbClr val="FFFFFF"/>
                </a:solidFill>
                <a:latin typeface="黑体" pitchFamily="18" charset="0"/>
                <a:cs typeface="黑体" pitchFamily="18" charset="0"/>
              </a:rPr>
              <a:t>演示示例4</a:t>
            </a:r>
            <a:r>
              <a:rPr lang="zh-CN" altLang="zh-CN" dirty="0" smtClean="0">
                <a:solidFill>
                  <a:srgbClr val="FFFFFF"/>
                </a:solidFill>
                <a:latin typeface="黑体" pitchFamily="18" charset="0"/>
                <a:cs typeface="黑体" pitchFamily="18" charset="0"/>
              </a:rPr>
              <a:t>：</a:t>
            </a:r>
            <a:r>
              <a:rPr lang="zh-CN" altLang="en-US" dirty="0" smtClean="0">
                <a:solidFill>
                  <a:srgbClr val="FFFFFF"/>
                </a:solidFill>
                <a:latin typeface="黑体" pitchFamily="18" charset="0"/>
                <a:cs typeface="黑体" pitchFamily="18" charset="0"/>
              </a:rPr>
              <a:t>有</a:t>
            </a:r>
            <a:r>
              <a:rPr lang="zh-CN" altLang="zh-CN" dirty="0" smtClean="0">
                <a:solidFill>
                  <a:srgbClr val="FFFFFF"/>
                </a:solidFill>
                <a:latin typeface="黑体" pitchFamily="18" charset="0"/>
                <a:cs typeface="黑体" pitchFamily="18" charset="0"/>
              </a:rPr>
              <a:t>参数的函数定义及调用</a:t>
            </a:r>
            <a:endParaRPr lang="zh-CN" altLang="en-US" dirty="0" smtClean="0">
              <a:solidFill>
                <a:srgbClr val="FFFFFF"/>
              </a:solidFill>
              <a:latin typeface="黑体" pitchFamily="18" charset="0"/>
              <a:cs typeface="黑体" pitchFamily="18" charset="0"/>
            </a:endParaRPr>
          </a:p>
        </p:txBody>
      </p:sp>
      <p:sp>
        <p:nvSpPr>
          <p:cNvPr id="17" name="灯片编号占位符 7"/>
          <p:cNvSpPr>
            <a:spLocks noGrp="1"/>
          </p:cNvSpPr>
          <p:nvPr>
            <p:ph type="sldNum" sz="quarter" idx="12"/>
          </p:nvPr>
        </p:nvSpPr>
        <p:spPr>
          <a:xfrm>
            <a:off x="9292202" y="6494379"/>
            <a:ext cx="2844430" cy="365210"/>
          </a:xfrm>
        </p:spPr>
        <p:txBody>
          <a:bodyPr/>
          <a:lstStyle/>
          <a:p>
            <a:fld id="{B6F15528-21DE-4FAA-801E-634DDDAF4B2B}" type="slidenum">
              <a:rPr lang="en-US" smtClean="0"/>
              <a:pPr/>
              <a:t>7</a:t>
            </a:fld>
            <a:r>
              <a:rPr lang="en-US" dirty="0" smtClean="0"/>
              <a:t>/46</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8838049" y="304871"/>
            <a:ext cx="2757165" cy="606390"/>
          </a:xfrm>
          <a:prstGeom prst="rect">
            <a:avLst/>
          </a:prstGeom>
          <a:noFill/>
        </p:spPr>
        <p:txBody>
          <a:bodyPr wrap="none" lIns="0" tIns="0" rIns="0" bIns="54425" rtlCol="0">
            <a:spAutoFit/>
          </a:bodyPr>
          <a:lstStyle/>
          <a:p>
            <a:pPr defTabSz="-756">
              <a:lnSpc>
                <a:spcPts val="4285"/>
              </a:lnSpc>
            </a:pPr>
            <a:r>
              <a:rPr lang="zh-CN" altLang="en-US" sz="4300" dirty="0">
                <a:solidFill>
                  <a:srgbClr val="004D73"/>
                </a:solidFill>
                <a:latin typeface="黑体" pitchFamily="18" charset="0"/>
                <a:cs typeface="黑体" pitchFamily="18" charset="0"/>
              </a:rPr>
              <a:t>函数的调用</a:t>
            </a:r>
            <a:endParaRPr lang="en-US" altLang="zh-CN" sz="4300" dirty="0">
              <a:solidFill>
                <a:srgbClr val="004D73"/>
              </a:solidFill>
              <a:latin typeface="黑体" pitchFamily="18" charset="0"/>
              <a:cs typeface="黑体" pitchFamily="18" charset="0"/>
            </a:endParaRPr>
          </a:p>
        </p:txBody>
      </p:sp>
      <p:pic>
        <p:nvPicPr>
          <p:cNvPr id="15" name="Picture 3"/>
          <p:cNvPicPr>
            <a:picLocks noChangeAspect="1" noChangeArrowheads="1"/>
          </p:cNvPicPr>
          <p:nvPr/>
        </p:nvPicPr>
        <p:blipFill>
          <a:blip r:embed="rId3" cstate="print"/>
          <a:srcRect/>
          <a:stretch>
            <a:fillRect/>
          </a:stretch>
        </p:blipFill>
        <p:spPr bwMode="auto">
          <a:xfrm>
            <a:off x="2641256" y="6097411"/>
            <a:ext cx="7720595" cy="533524"/>
          </a:xfrm>
          <a:prstGeom prst="rect">
            <a:avLst/>
          </a:prstGeom>
          <a:noFill/>
        </p:spPr>
      </p:pic>
      <p:sp>
        <p:nvSpPr>
          <p:cNvPr id="16" name="TextBox 1"/>
          <p:cNvSpPr txBox="1"/>
          <p:nvPr/>
        </p:nvSpPr>
        <p:spPr>
          <a:xfrm>
            <a:off x="4165058" y="6249847"/>
            <a:ext cx="5587273" cy="324261"/>
          </a:xfrm>
          <a:prstGeom prst="rect">
            <a:avLst/>
          </a:prstGeom>
          <a:noFill/>
        </p:spPr>
        <p:txBody>
          <a:bodyPr wrap="square" lIns="0" tIns="0" rIns="0" bIns="54425" rtlCol="0">
            <a:spAutoFit/>
          </a:bodyPr>
          <a:lstStyle/>
          <a:p>
            <a:pPr defTabSz="-756">
              <a:lnSpc>
                <a:spcPts val="2143"/>
              </a:lnSpc>
            </a:pPr>
            <a:r>
              <a:rPr lang="en-US" altLang="zh-CN" dirty="0">
                <a:solidFill>
                  <a:srgbClr val="FFFFFF"/>
                </a:solidFill>
                <a:latin typeface="黑体" pitchFamily="18" charset="0"/>
                <a:cs typeface="黑体" pitchFamily="18" charset="0"/>
              </a:rPr>
              <a:t>演示示例5：</a:t>
            </a:r>
            <a:r>
              <a:rPr lang="zh-CN" altLang="zh-CN" dirty="0" smtClean="0">
                <a:solidFill>
                  <a:srgbClr val="FFFFFF"/>
                </a:solidFill>
                <a:latin typeface="黑体" pitchFamily="18" charset="0"/>
                <a:cs typeface="黑体" pitchFamily="18" charset="0"/>
              </a:rPr>
              <a:t>参数有默认值的函数调用</a:t>
            </a:r>
            <a:endParaRPr lang="en-US" altLang="zh-CN" dirty="0" smtClean="0">
              <a:solidFill>
                <a:srgbClr val="FFFFFF"/>
              </a:solidFill>
              <a:latin typeface="黑体" pitchFamily="18" charset="0"/>
              <a:cs typeface="黑体" pitchFamily="18" charset="0"/>
            </a:endParaRPr>
          </a:p>
        </p:txBody>
      </p:sp>
      <p:pic>
        <p:nvPicPr>
          <p:cNvPr id="12" name="Picture 3"/>
          <p:cNvPicPr>
            <a:picLocks noChangeAspect="1" noChangeArrowheads="1"/>
          </p:cNvPicPr>
          <p:nvPr/>
        </p:nvPicPr>
        <p:blipFill>
          <a:blip r:embed="rId4" cstate="print"/>
          <a:srcRect/>
          <a:stretch>
            <a:fillRect/>
          </a:stretch>
        </p:blipFill>
        <p:spPr bwMode="auto">
          <a:xfrm>
            <a:off x="914281" y="1295700"/>
            <a:ext cx="1591526" cy="558929"/>
          </a:xfrm>
          <a:prstGeom prst="rect">
            <a:avLst/>
          </a:prstGeom>
          <a:noFill/>
        </p:spPr>
      </p:pic>
      <p:pic>
        <p:nvPicPr>
          <p:cNvPr id="13" name="Picture 3"/>
          <p:cNvPicPr>
            <a:picLocks noChangeAspect="1" noChangeArrowheads="1"/>
          </p:cNvPicPr>
          <p:nvPr/>
        </p:nvPicPr>
        <p:blipFill>
          <a:blip r:embed="rId5" cstate="print"/>
          <a:srcRect/>
          <a:stretch>
            <a:fillRect/>
          </a:stretch>
        </p:blipFill>
        <p:spPr bwMode="auto">
          <a:xfrm>
            <a:off x="1625389" y="2057876"/>
            <a:ext cx="9611671" cy="2820053"/>
          </a:xfrm>
          <a:prstGeom prst="rect">
            <a:avLst/>
          </a:prstGeom>
          <a:noFill/>
        </p:spPr>
      </p:pic>
      <p:sp>
        <p:nvSpPr>
          <p:cNvPr id="14" name="TextBox 13"/>
          <p:cNvSpPr txBox="1"/>
          <p:nvPr/>
        </p:nvSpPr>
        <p:spPr>
          <a:xfrm>
            <a:off x="1930149" y="2286529"/>
            <a:ext cx="9041223" cy="2695236"/>
          </a:xfrm>
          <a:prstGeom prst="rect">
            <a:avLst/>
          </a:prstGeom>
          <a:noFill/>
        </p:spPr>
        <p:txBody>
          <a:bodyPr wrap="square" lIns="108850" tIns="54425" rIns="108850" bIns="54425" rtlCol="0">
            <a:spAutoFit/>
          </a:bodyPr>
          <a:lstStyle/>
          <a:p>
            <a:r>
              <a:rPr lang="en-US" altLang="zh-CN" b="1" dirty="0" smtClean="0"/>
              <a:t>&lt;?</a:t>
            </a:r>
            <a:r>
              <a:rPr lang="en-US" altLang="zh-CN" b="1" dirty="0" err="1" smtClean="0"/>
              <a:t>php</a:t>
            </a:r>
            <a:endParaRPr lang="en-US" altLang="zh-CN" b="1" dirty="0" smtClean="0"/>
          </a:p>
          <a:p>
            <a:r>
              <a:rPr lang="en-US" altLang="zh-CN" b="1" dirty="0" smtClean="0"/>
              <a:t>    function </a:t>
            </a:r>
            <a:r>
              <a:rPr lang="en-US" altLang="zh-CN" b="1" dirty="0" err="1" smtClean="0"/>
              <a:t>mianji</a:t>
            </a:r>
            <a:r>
              <a:rPr lang="en-US" altLang="zh-CN" b="1" dirty="0" smtClean="0"/>
              <a:t>($</a:t>
            </a:r>
            <a:r>
              <a:rPr lang="en-US" altLang="zh-CN" b="1" dirty="0" err="1" smtClean="0"/>
              <a:t>width,$height</a:t>
            </a:r>
            <a:r>
              <a:rPr lang="en-US" altLang="zh-CN" b="1" dirty="0" smtClean="0"/>
              <a:t>=9){   //</a:t>
            </a:r>
            <a:r>
              <a:rPr lang="zh-CN" altLang="en-US" b="1" dirty="0" smtClean="0"/>
              <a:t>形参</a:t>
            </a:r>
          </a:p>
          <a:p>
            <a:r>
              <a:rPr lang="zh-CN" altLang="en-US" b="1" dirty="0" smtClean="0"/>
              <a:t>    	</a:t>
            </a:r>
            <a:r>
              <a:rPr lang="en-US" altLang="zh-CN" b="1" dirty="0" smtClean="0"/>
              <a:t>echo $width*$height;</a:t>
            </a:r>
          </a:p>
          <a:p>
            <a:r>
              <a:rPr lang="en-US" altLang="zh-CN" b="1" dirty="0" smtClean="0"/>
              <a:t>    }</a:t>
            </a:r>
          </a:p>
          <a:p>
            <a:r>
              <a:rPr lang="en-US" altLang="zh-CN" b="1" dirty="0" smtClean="0"/>
              <a:t>    </a:t>
            </a:r>
            <a:r>
              <a:rPr lang="en-US" altLang="zh-CN" b="1" dirty="0" err="1" smtClean="0"/>
              <a:t>mianji</a:t>
            </a:r>
            <a:r>
              <a:rPr lang="en-US" altLang="zh-CN" b="1" dirty="0" smtClean="0"/>
              <a:t>(3,5);   //</a:t>
            </a:r>
            <a:r>
              <a:rPr lang="zh-CN" altLang="en-US" b="1" dirty="0" smtClean="0"/>
              <a:t>实参</a:t>
            </a:r>
          </a:p>
          <a:p>
            <a:r>
              <a:rPr lang="zh-CN" altLang="en-US" b="1" dirty="0" smtClean="0"/>
              <a:t>    </a:t>
            </a:r>
            <a:r>
              <a:rPr lang="en-US" altLang="zh-CN" b="1" dirty="0" smtClean="0"/>
              <a:t>echo '&lt;hr&gt;';</a:t>
            </a:r>
          </a:p>
          <a:p>
            <a:r>
              <a:rPr lang="en-US" altLang="zh-CN" b="1" dirty="0" smtClean="0"/>
              <a:t>    </a:t>
            </a:r>
            <a:r>
              <a:rPr lang="en-US" altLang="zh-CN" b="1" dirty="0" err="1" smtClean="0"/>
              <a:t>mianji</a:t>
            </a:r>
            <a:r>
              <a:rPr lang="en-US" altLang="zh-CN" b="1" dirty="0" smtClean="0"/>
              <a:t>(8);</a:t>
            </a:r>
          </a:p>
          <a:p>
            <a:r>
              <a:rPr lang="en-US" altLang="zh-CN" b="1" dirty="0" smtClean="0"/>
              <a:t>?&gt;</a:t>
            </a:r>
            <a:endParaRPr lang="zh-CN" altLang="en-US" b="1" dirty="0"/>
          </a:p>
        </p:txBody>
      </p:sp>
      <p:pic>
        <p:nvPicPr>
          <p:cNvPr id="10" name="Picture 3"/>
          <p:cNvPicPr>
            <a:picLocks noChangeAspect="1" noChangeArrowheads="1"/>
          </p:cNvPicPr>
          <p:nvPr/>
        </p:nvPicPr>
        <p:blipFill>
          <a:blip r:embed="rId6" cstate="print"/>
          <a:srcRect/>
          <a:stretch>
            <a:fillRect/>
          </a:stretch>
        </p:blipFill>
        <p:spPr bwMode="auto">
          <a:xfrm>
            <a:off x="507934" y="4954147"/>
            <a:ext cx="1439146" cy="470009"/>
          </a:xfrm>
          <a:prstGeom prst="rect">
            <a:avLst/>
          </a:prstGeom>
          <a:noFill/>
        </p:spPr>
      </p:pic>
      <p:pic>
        <p:nvPicPr>
          <p:cNvPr id="17" name="Picture 3"/>
          <p:cNvPicPr>
            <a:picLocks noChangeAspect="1" noChangeArrowheads="1"/>
          </p:cNvPicPr>
          <p:nvPr/>
        </p:nvPicPr>
        <p:blipFill>
          <a:blip r:embed="rId5" cstate="print"/>
          <a:srcRect/>
          <a:stretch>
            <a:fillRect/>
          </a:stretch>
        </p:blipFill>
        <p:spPr bwMode="auto">
          <a:xfrm>
            <a:off x="1828562" y="4877929"/>
            <a:ext cx="8736463" cy="1219482"/>
          </a:xfrm>
          <a:prstGeom prst="rect">
            <a:avLst/>
          </a:prstGeom>
          <a:noFill/>
        </p:spPr>
      </p:pic>
      <p:sp>
        <p:nvSpPr>
          <p:cNvPr id="18" name="TextBox 17"/>
          <p:cNvSpPr txBox="1"/>
          <p:nvPr/>
        </p:nvSpPr>
        <p:spPr>
          <a:xfrm>
            <a:off x="2133322" y="4954147"/>
            <a:ext cx="8126942" cy="1079409"/>
          </a:xfrm>
          <a:prstGeom prst="rect">
            <a:avLst/>
          </a:prstGeom>
          <a:noFill/>
        </p:spPr>
        <p:txBody>
          <a:bodyPr wrap="square" lIns="108850" tIns="54425" rIns="108850" bIns="54425" rtlCol="0">
            <a:spAutoFit/>
          </a:bodyPr>
          <a:lstStyle/>
          <a:p>
            <a:r>
              <a:rPr lang="en-US" altLang="zh-CN" dirty="0" smtClean="0"/>
              <a:t>          </a:t>
            </a:r>
            <a:r>
              <a:rPr lang="zh-CN" altLang="zh-CN" dirty="0" smtClean="0"/>
              <a:t>形参中第二个参数有默认值，所以在我们调用函数想使用这个默认值，可以省略第二个参数不传递，如果不使用默认值，则需要手动传递</a:t>
            </a:r>
            <a:endParaRPr lang="zh-CN" altLang="en-US" dirty="0"/>
          </a:p>
        </p:txBody>
      </p:sp>
      <p:sp>
        <p:nvSpPr>
          <p:cNvPr id="19" name="灯片编号占位符 7"/>
          <p:cNvSpPr>
            <a:spLocks noGrp="1"/>
          </p:cNvSpPr>
          <p:nvPr>
            <p:ph type="sldNum" sz="quarter" idx="12"/>
          </p:nvPr>
        </p:nvSpPr>
        <p:spPr>
          <a:xfrm>
            <a:off x="9292202" y="6494379"/>
            <a:ext cx="2844430" cy="365210"/>
          </a:xfrm>
        </p:spPr>
        <p:txBody>
          <a:bodyPr/>
          <a:lstStyle/>
          <a:p>
            <a:fld id="{B6F15528-21DE-4FAA-801E-634DDDAF4B2B}" type="slidenum">
              <a:rPr lang="en-US" smtClean="0"/>
              <a:pPr/>
              <a:t>8</a:t>
            </a:fld>
            <a:r>
              <a:rPr lang="en-US" dirty="0" smtClean="0"/>
              <a:t>/46</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7882102" y="304871"/>
            <a:ext cx="3860031" cy="606390"/>
          </a:xfrm>
          <a:prstGeom prst="rect">
            <a:avLst/>
          </a:prstGeom>
          <a:noFill/>
        </p:spPr>
        <p:txBody>
          <a:bodyPr wrap="none" lIns="0" tIns="0" rIns="0" bIns="54425" rtlCol="0">
            <a:spAutoFit/>
          </a:bodyPr>
          <a:lstStyle/>
          <a:p>
            <a:pPr defTabSz="-756">
              <a:lnSpc>
                <a:spcPts val="4285"/>
              </a:lnSpc>
            </a:pPr>
            <a:r>
              <a:rPr lang="zh-CN" altLang="en-US" sz="4300" dirty="0">
                <a:solidFill>
                  <a:srgbClr val="004D73"/>
                </a:solidFill>
                <a:latin typeface="黑体" pitchFamily="18" charset="0"/>
                <a:cs typeface="黑体" pitchFamily="18" charset="0"/>
              </a:rPr>
              <a:t>参数的传递方式</a:t>
            </a:r>
            <a:endParaRPr lang="en-US" altLang="zh-CN" sz="4300" dirty="0">
              <a:solidFill>
                <a:srgbClr val="004D73"/>
              </a:solidFill>
              <a:latin typeface="黑体" pitchFamily="18" charset="0"/>
              <a:cs typeface="黑体" pitchFamily="18" charset="0"/>
            </a:endParaRPr>
          </a:p>
        </p:txBody>
      </p:sp>
      <p:sp>
        <p:nvSpPr>
          <p:cNvPr id="5" name="TextBox 1"/>
          <p:cNvSpPr txBox="1"/>
          <p:nvPr/>
        </p:nvSpPr>
        <p:spPr>
          <a:xfrm>
            <a:off x="880419" y="1232186"/>
            <a:ext cx="3379130" cy="516621"/>
          </a:xfrm>
          <a:prstGeom prst="rect">
            <a:avLst/>
          </a:prstGeom>
          <a:noFill/>
        </p:spPr>
        <p:txBody>
          <a:bodyPr wrap="none" lIns="0" tIns="0" rIns="0" bIns="54425" rtlCol="0">
            <a:spAutoFit/>
          </a:bodyPr>
          <a:lstStyle/>
          <a:p>
            <a:pPr defTabSz="-756">
              <a:lnSpc>
                <a:spcPts val="3571"/>
              </a:lnSpc>
            </a:pPr>
            <a:r>
              <a:rPr lang="en-US" altLang="zh-CN" sz="3300" dirty="0">
                <a:solidFill>
                  <a:srgbClr val="4BACC6"/>
                </a:solidFill>
                <a:latin typeface="Wingdings" pitchFamily="18" charset="0"/>
                <a:cs typeface="Wingdings" pitchFamily="18" charset="0"/>
              </a:rPr>
              <a:t></a:t>
            </a:r>
            <a:r>
              <a:rPr lang="zh-CN" altLang="en-US" sz="3300" dirty="0">
                <a:solidFill>
                  <a:srgbClr val="000000"/>
                </a:solidFill>
                <a:latin typeface="黑体" pitchFamily="18" charset="0"/>
                <a:cs typeface="黑体" pitchFamily="18" charset="0"/>
              </a:rPr>
              <a:t>参数的传递方式</a:t>
            </a:r>
            <a:endParaRPr lang="en-US" altLang="zh-CN" sz="3300" dirty="0">
              <a:solidFill>
                <a:srgbClr val="000000"/>
              </a:solidFill>
              <a:latin typeface="黑体" pitchFamily="18" charset="0"/>
              <a:cs typeface="黑体" pitchFamily="18" charset="0"/>
            </a:endParaRPr>
          </a:p>
        </p:txBody>
      </p:sp>
      <p:sp>
        <p:nvSpPr>
          <p:cNvPr id="12" name="TextBox 11"/>
          <p:cNvSpPr txBox="1"/>
          <p:nvPr/>
        </p:nvSpPr>
        <p:spPr>
          <a:xfrm>
            <a:off x="1422215" y="1676789"/>
            <a:ext cx="10057091" cy="1002465"/>
          </a:xfrm>
          <a:prstGeom prst="rect">
            <a:avLst/>
          </a:prstGeom>
          <a:noFill/>
        </p:spPr>
        <p:txBody>
          <a:bodyPr wrap="square" lIns="108850" tIns="54425" rIns="108850" bIns="54425" rtlCol="0">
            <a:spAutoFit/>
          </a:bodyPr>
          <a:lstStyle/>
          <a:p>
            <a:r>
              <a:rPr lang="en-US" altLang="zh-CN" sz="2900" dirty="0"/>
              <a:t>          </a:t>
            </a:r>
            <a:r>
              <a:rPr lang="zh-CN" altLang="zh-CN" sz="2900" dirty="0"/>
              <a:t>定义函数时，参数有两种传递方式：值传递（传值）、引用传递（传内存地址）。</a:t>
            </a:r>
          </a:p>
        </p:txBody>
      </p:sp>
      <p:pic>
        <p:nvPicPr>
          <p:cNvPr id="8" name="Picture 3"/>
          <p:cNvPicPr>
            <a:picLocks noChangeAspect="1" noChangeArrowheads="1"/>
          </p:cNvPicPr>
          <p:nvPr/>
        </p:nvPicPr>
        <p:blipFill>
          <a:blip r:embed="rId3" cstate="print"/>
          <a:srcRect/>
          <a:stretch>
            <a:fillRect/>
          </a:stretch>
        </p:blipFill>
        <p:spPr bwMode="auto">
          <a:xfrm>
            <a:off x="761206" y="2553379"/>
            <a:ext cx="1574595" cy="495415"/>
          </a:xfrm>
          <a:prstGeom prst="rect">
            <a:avLst/>
          </a:prstGeom>
          <a:noFill/>
        </p:spPr>
      </p:pic>
      <p:sp>
        <p:nvSpPr>
          <p:cNvPr id="9" name=" 167"/>
          <p:cNvSpPr/>
          <p:nvPr/>
        </p:nvSpPr>
        <p:spPr>
          <a:xfrm>
            <a:off x="1523802" y="3048706"/>
            <a:ext cx="9955504" cy="2362747"/>
          </a:xfrm>
          <a:prstGeom prst="roundRect">
            <a:avLst/>
          </a:prstGeom>
          <a:solidFill>
            <a:schemeClr val="tx2">
              <a:lumMod val="20000"/>
              <a:lumOff val="80000"/>
            </a:schemeClr>
          </a:solidFill>
        </p:spPr>
        <p:style>
          <a:lnRef idx="2">
            <a:schemeClr val="accent5"/>
          </a:lnRef>
          <a:fillRef idx="1">
            <a:schemeClr val="lt1"/>
          </a:fillRef>
          <a:effectRef idx="0">
            <a:schemeClr val="accent5"/>
          </a:effectRef>
          <a:fontRef idx="minor">
            <a:schemeClr val="dk1"/>
          </a:fontRef>
        </p:style>
        <p:txBody>
          <a:bodyPr lIns="108850" tIns="54425" rIns="108850" bIns="54425"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TextBox 9"/>
          <p:cNvSpPr txBox="1"/>
          <p:nvPr/>
        </p:nvSpPr>
        <p:spPr>
          <a:xfrm>
            <a:off x="1726975" y="3124923"/>
            <a:ext cx="9345983" cy="2341293"/>
          </a:xfrm>
          <a:prstGeom prst="rect">
            <a:avLst/>
          </a:prstGeom>
          <a:noFill/>
        </p:spPr>
        <p:txBody>
          <a:bodyPr wrap="square" lIns="108850" tIns="54425" rIns="108850" bIns="54425" rtlCol="0">
            <a:spAutoFit/>
          </a:bodyPr>
          <a:lstStyle/>
          <a:p>
            <a:r>
              <a:rPr lang="zh-CN" altLang="en-US" sz="2900" dirty="0"/>
              <a:t>值传递相当于实参和形参使用两个不同的存储空间，即便在函数内部对形参改变也不会影响函数外部实参的值。</a:t>
            </a:r>
            <a:endParaRPr lang="en-US" altLang="zh-CN" sz="2900" dirty="0"/>
          </a:p>
          <a:p>
            <a:r>
              <a:rPr lang="zh-CN" altLang="en-US" sz="2900" dirty="0"/>
              <a:t>引用传参相当于实参和形参共用同一个存储空间，在函数内部对形参改变时函数外部实参的值也跟随其变化而变化。</a:t>
            </a:r>
          </a:p>
        </p:txBody>
      </p:sp>
      <p:pic>
        <p:nvPicPr>
          <p:cNvPr id="13" name="Picture 3"/>
          <p:cNvPicPr>
            <a:picLocks noChangeAspect="1" noChangeArrowheads="1"/>
          </p:cNvPicPr>
          <p:nvPr/>
        </p:nvPicPr>
        <p:blipFill>
          <a:blip r:embed="rId4" cstate="print"/>
          <a:srcRect/>
          <a:stretch>
            <a:fillRect/>
          </a:stretch>
        </p:blipFill>
        <p:spPr bwMode="auto">
          <a:xfrm>
            <a:off x="2336497" y="5601362"/>
            <a:ext cx="7009486" cy="571632"/>
          </a:xfrm>
          <a:prstGeom prst="rect">
            <a:avLst/>
          </a:prstGeom>
          <a:noFill/>
        </p:spPr>
      </p:pic>
      <p:sp>
        <p:nvSpPr>
          <p:cNvPr id="14" name="TextBox 13"/>
          <p:cNvSpPr txBox="1"/>
          <p:nvPr/>
        </p:nvSpPr>
        <p:spPr>
          <a:xfrm>
            <a:off x="3428920" y="5677579"/>
            <a:ext cx="5104686" cy="433078"/>
          </a:xfrm>
          <a:prstGeom prst="rect">
            <a:avLst/>
          </a:prstGeom>
          <a:noFill/>
        </p:spPr>
        <p:txBody>
          <a:bodyPr wrap="square" lIns="108850" tIns="54425" rIns="108850" bIns="54425" rtlCol="0">
            <a:spAutoFit/>
          </a:bodyPr>
          <a:lstStyle/>
          <a:p>
            <a:pPr lvl="0"/>
            <a:r>
              <a:rPr lang="en-US" altLang="zh-CN" dirty="0" smtClean="0">
                <a:solidFill>
                  <a:srgbClr val="FFFFFF"/>
                </a:solidFill>
                <a:latin typeface="黑体" pitchFamily="18" charset="0"/>
                <a:cs typeface="黑体" pitchFamily="18" charset="0"/>
              </a:rPr>
              <a:t>演示示例6</a:t>
            </a:r>
            <a:r>
              <a:rPr lang="zh-CN" altLang="zh-CN" dirty="0" smtClean="0">
                <a:solidFill>
                  <a:srgbClr val="FFFFFF"/>
                </a:solidFill>
                <a:latin typeface="黑体" pitchFamily="18" charset="0"/>
                <a:cs typeface="黑体" pitchFamily="18" charset="0"/>
              </a:rPr>
              <a:t>：参数的传递方式（值传递）</a:t>
            </a:r>
            <a:endParaRPr lang="zh-CN" altLang="en-US" dirty="0" smtClean="0">
              <a:solidFill>
                <a:srgbClr val="FFFFFF"/>
              </a:solidFill>
              <a:latin typeface="黑体" pitchFamily="18" charset="0"/>
              <a:cs typeface="黑体" pitchFamily="18" charset="0"/>
            </a:endParaRPr>
          </a:p>
        </p:txBody>
      </p:sp>
      <p:pic>
        <p:nvPicPr>
          <p:cNvPr id="15" name="Picture 3"/>
          <p:cNvPicPr>
            <a:picLocks noChangeAspect="1" noChangeArrowheads="1"/>
          </p:cNvPicPr>
          <p:nvPr/>
        </p:nvPicPr>
        <p:blipFill>
          <a:blip r:embed="rId4" cstate="print"/>
          <a:srcRect/>
          <a:stretch>
            <a:fillRect/>
          </a:stretch>
        </p:blipFill>
        <p:spPr bwMode="auto">
          <a:xfrm>
            <a:off x="2336496" y="6287956"/>
            <a:ext cx="7009487" cy="571632"/>
          </a:xfrm>
          <a:prstGeom prst="rect">
            <a:avLst/>
          </a:prstGeom>
          <a:noFill/>
        </p:spPr>
      </p:pic>
      <p:sp>
        <p:nvSpPr>
          <p:cNvPr id="16" name="TextBox 15"/>
          <p:cNvSpPr txBox="1"/>
          <p:nvPr/>
        </p:nvSpPr>
        <p:spPr>
          <a:xfrm>
            <a:off x="3453950" y="6326064"/>
            <a:ext cx="5790446" cy="433078"/>
          </a:xfrm>
          <a:prstGeom prst="rect">
            <a:avLst/>
          </a:prstGeom>
          <a:noFill/>
        </p:spPr>
        <p:txBody>
          <a:bodyPr wrap="square" lIns="108850" tIns="54425" rIns="108850" bIns="54425" rtlCol="0">
            <a:spAutoFit/>
          </a:bodyPr>
          <a:lstStyle/>
          <a:p>
            <a:pPr lvl="0"/>
            <a:r>
              <a:rPr lang="en-US" altLang="zh-CN" dirty="0" smtClean="0">
                <a:solidFill>
                  <a:srgbClr val="FFFFFF"/>
                </a:solidFill>
                <a:latin typeface="黑体" pitchFamily="18" charset="0"/>
                <a:cs typeface="黑体" pitchFamily="18" charset="0"/>
              </a:rPr>
              <a:t>演示示例7</a:t>
            </a:r>
            <a:r>
              <a:rPr lang="zh-CN" altLang="zh-CN" dirty="0" smtClean="0">
                <a:solidFill>
                  <a:srgbClr val="FFFFFF"/>
                </a:solidFill>
                <a:latin typeface="黑体" pitchFamily="18" charset="0"/>
                <a:cs typeface="黑体" pitchFamily="18" charset="0"/>
              </a:rPr>
              <a:t>：参数的传递方式（引用传参）</a:t>
            </a:r>
            <a:endParaRPr lang="zh-CN" altLang="en-US" dirty="0" smtClean="0">
              <a:solidFill>
                <a:srgbClr val="FFFFFF"/>
              </a:solidFill>
              <a:latin typeface="黑体" pitchFamily="18" charset="0"/>
              <a:cs typeface="黑体" pitchFamily="18" charset="0"/>
            </a:endParaRPr>
          </a:p>
        </p:txBody>
      </p:sp>
      <p:sp>
        <p:nvSpPr>
          <p:cNvPr id="17" name="灯片编号占位符 7"/>
          <p:cNvSpPr>
            <a:spLocks noGrp="1"/>
          </p:cNvSpPr>
          <p:nvPr>
            <p:ph type="sldNum" sz="quarter" idx="12"/>
          </p:nvPr>
        </p:nvSpPr>
        <p:spPr>
          <a:xfrm>
            <a:off x="9292202" y="6494379"/>
            <a:ext cx="2844430" cy="365210"/>
          </a:xfrm>
        </p:spPr>
        <p:txBody>
          <a:bodyPr/>
          <a:lstStyle/>
          <a:p>
            <a:fld id="{B6F15528-21DE-4FAA-801E-634DDDAF4B2B}" type="slidenum">
              <a:rPr lang="en-US" smtClean="0"/>
              <a:pPr/>
              <a:t>9</a:t>
            </a:fld>
            <a:r>
              <a:rPr lang="en-US" dirty="0" smtClean="0"/>
              <a:t>/46</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3584</TotalTime>
  <Words>4502</Words>
  <Application>Microsoft Office PowerPoint</Application>
  <PresentationFormat>自定义</PresentationFormat>
  <Paragraphs>688</Paragraphs>
  <Slides>46</Slides>
  <Notes>31</Notes>
  <HiddenSlides>0</HiddenSlides>
  <MMClips>0</MMClips>
  <ScaleCrop>false</ScaleCrop>
  <HeadingPairs>
    <vt:vector size="4" baseType="variant">
      <vt:variant>
        <vt:lpstr>主题</vt:lpstr>
      </vt:variant>
      <vt:variant>
        <vt:i4>1</vt:i4>
      </vt:variant>
      <vt:variant>
        <vt:lpstr>幻灯片标题</vt:lpstr>
      </vt:variant>
      <vt:variant>
        <vt:i4>46</vt:i4>
      </vt:variant>
    </vt:vector>
  </HeadingPairs>
  <TitlesOfParts>
    <vt:vector size="47" baseType="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LX</cp:lastModifiedBy>
  <cp:revision>1352</cp:revision>
  <dcterms:created xsi:type="dcterms:W3CDTF">2006-08-16T00:00:00Z</dcterms:created>
  <dcterms:modified xsi:type="dcterms:W3CDTF">2017-07-19T03:55:50Z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2052-10.1.0.5740</vt:lpwstr>
  </property>
</Properties>
</file>