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5b742d4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5b742d4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a7426aeb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a7426aeb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4e2bf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4e2bf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7a1a832ae_0_1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7a1a832ae_0_1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7a1a832ae_0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7a1a832ae_0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a1a832ae_0_1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a1a832ae_0_1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14e2bfd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14e2bfd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14e2bfd6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14e2bfd6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a7426aeb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7a7426aeb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5b742d4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5b742d4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-104525"/>
            <a:ext cx="76881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trabajo </a:t>
            </a:r>
            <a:r>
              <a:rPr lang="es-419" sz="3000"/>
              <a:t>práctico</a:t>
            </a:r>
            <a:r>
              <a:rPr lang="es-419" sz="3000"/>
              <a:t> integrador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II</a:t>
            </a:r>
            <a:endParaRPr sz="3000"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600" y="1137850"/>
            <a:ext cx="5242464" cy="349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163" y="1449263"/>
            <a:ext cx="62388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ctrTitle"/>
          </p:nvPr>
        </p:nvSpPr>
        <p:spPr>
          <a:xfrm>
            <a:off x="2303525" y="819925"/>
            <a:ext cx="2802900" cy="6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/>
              <a:t>Tabla de verdad</a:t>
            </a:r>
            <a:endParaRPr sz="2500"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12982"/>
          <a:stretch/>
        </p:blipFill>
        <p:spPr>
          <a:xfrm>
            <a:off x="507175" y="1751475"/>
            <a:ext cx="5959325" cy="28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4650" y="2369425"/>
            <a:ext cx="22288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3194250" y="430675"/>
            <a:ext cx="2755500" cy="8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Conjunto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475475" y="2491875"/>
            <a:ext cx="8104500" cy="18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</a:rPr>
              <a:t>U</a:t>
            </a:r>
            <a:r>
              <a:rPr lang="es-419" sz="2000">
                <a:solidFill>
                  <a:schemeClr val="dk2"/>
                </a:solidFill>
              </a:rPr>
              <a:t>n conjunto es una </a:t>
            </a:r>
            <a:r>
              <a:rPr lang="es-419" sz="2000">
                <a:solidFill>
                  <a:schemeClr val="dk2"/>
                </a:solidFill>
              </a:rPr>
              <a:t>colección</a:t>
            </a:r>
            <a:r>
              <a:rPr lang="es-419" sz="2000">
                <a:solidFill>
                  <a:schemeClr val="dk2"/>
                </a:solidFill>
              </a:rPr>
              <a:t> bien definida de elementos, utilizado para agrupar objetos o valores.Y se representan con letras </a:t>
            </a:r>
            <a:r>
              <a:rPr lang="es-419" sz="2000">
                <a:solidFill>
                  <a:schemeClr val="dk2"/>
                </a:solidFill>
              </a:rPr>
              <a:t>mayúsculas</a:t>
            </a:r>
            <a:r>
              <a:rPr lang="es-419" sz="2000">
                <a:solidFill>
                  <a:schemeClr val="dk2"/>
                </a:solidFill>
              </a:rPr>
              <a:t>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849850" y="1805950"/>
            <a:ext cx="30999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¿Que es un conjunto?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409600" y="545250"/>
            <a:ext cx="1708800" cy="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</a:t>
            </a:r>
            <a:r>
              <a:rPr lang="es-419"/>
              <a:t>nión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2118400" y="590950"/>
            <a:ext cx="6957000" cy="12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definición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 Es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unión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todos los elementos de dos o 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más</a:t>
            </a:r>
            <a:r>
              <a:rPr lang="es-419" sz="2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conjuntos</a:t>
            </a:r>
            <a:endParaRPr sz="2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99050" y="1493500"/>
            <a:ext cx="4107300" cy="13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A={0,2,3,4,9}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L={1,2,3,5,6,7,8,9}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Font typeface="Lato"/>
              <a:buChar char="●"/>
            </a:pPr>
            <a:r>
              <a:rPr lang="es-419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A∪L={0,1,2,3,4,5,6,7,8,9}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 b="32076" l="29432" r="28784" t="19455"/>
          <a:stretch/>
        </p:blipFill>
        <p:spPr>
          <a:xfrm>
            <a:off x="3591325" y="1493500"/>
            <a:ext cx="4889750" cy="31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ctrTitle"/>
          </p:nvPr>
        </p:nvSpPr>
        <p:spPr>
          <a:xfrm>
            <a:off x="-83825" y="560450"/>
            <a:ext cx="32232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</a:t>
            </a:r>
            <a:r>
              <a:rPr lang="es-419"/>
              <a:t>ntersección</a:t>
            </a:r>
            <a:endParaRPr/>
          </a:p>
        </p:txBody>
      </p:sp>
      <p:sp>
        <p:nvSpPr>
          <p:cNvPr id="108" name="Google Shape;108;p16"/>
          <p:cNvSpPr txBox="1"/>
          <p:nvPr>
            <p:ph idx="1" type="subTitle"/>
          </p:nvPr>
        </p:nvSpPr>
        <p:spPr>
          <a:xfrm>
            <a:off x="2893700" y="560450"/>
            <a:ext cx="6174000" cy="14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definición</a:t>
            </a:r>
            <a:r>
              <a:rPr lang="es-419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La intersección de dos o más conjuntos es el conjunto formado por los elementos que tienen en común todos ellos.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25775" y="1920250"/>
            <a:ext cx="2613600" cy="1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G</a:t>
            </a:r>
            <a:r>
              <a:rPr lang="es-419" sz="2000">
                <a:solidFill>
                  <a:schemeClr val="dk2"/>
                </a:solidFill>
              </a:rPr>
              <a:t>={2,3,4,5,7}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C={0,1,3,4,5,7,9}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Char char="❖"/>
            </a:pPr>
            <a:r>
              <a:rPr lang="es-419" sz="2000">
                <a:solidFill>
                  <a:schemeClr val="dk2"/>
                </a:solidFill>
              </a:rPr>
              <a:t>G∩C={3,4,5,7}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39150" l="10762" r="15322" t="14346"/>
          <a:stretch/>
        </p:blipFill>
        <p:spPr>
          <a:xfrm>
            <a:off x="3291862" y="1920250"/>
            <a:ext cx="5235875" cy="24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683725" y="6861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Diferencia </a:t>
            </a:r>
            <a:r>
              <a:rPr lang="es-419"/>
              <a:t>y diferencia</a:t>
            </a:r>
            <a:r>
              <a:rPr lang="es-419"/>
              <a:t> </a:t>
            </a:r>
            <a:r>
              <a:rPr lang="es-419"/>
              <a:t>simétrica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3525" y="1339725"/>
            <a:ext cx="46047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</a:t>
            </a: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:La diferencia entre dos conjuntos es el conjunto de elementos que están en el primer conjunto pero no en el segundo.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L={1,2,3,5,6,7,8,9}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C={0,1,3,4,5,7,9}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Arial"/>
              <a:buChar char="➢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L−C={2,6,8}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7"/>
          <p:cNvSpPr txBox="1"/>
          <p:nvPr>
            <p:ph idx="2" type="body"/>
          </p:nvPr>
        </p:nvSpPr>
        <p:spPr>
          <a:xfrm>
            <a:off x="4450075" y="1339725"/>
            <a:ext cx="45108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diferencia simétrica entre dos conjuntos es el conjunto de elementos que están en uno de los dos conjuntos, pero no en ambos.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A={0,2,3,4,9}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G={2,3,4,5,7}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Δ G={0,5,7,9}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37410" l="11293" r="15799" t="12701"/>
          <a:stretch/>
        </p:blipFill>
        <p:spPr>
          <a:xfrm>
            <a:off x="820838" y="3512825"/>
            <a:ext cx="2928275" cy="149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 rotWithShape="1">
          <a:blip r:embed="rId4">
            <a:alphaModFix/>
          </a:blip>
          <a:srcRect b="34364" l="7638" r="13291" t="11089"/>
          <a:stretch/>
        </p:blipFill>
        <p:spPr>
          <a:xfrm>
            <a:off x="4450075" y="3413625"/>
            <a:ext cx="2896722" cy="14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ctrTitle"/>
          </p:nvPr>
        </p:nvSpPr>
        <p:spPr>
          <a:xfrm>
            <a:off x="3219900" y="561275"/>
            <a:ext cx="19605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Lógica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" type="subTitle"/>
          </p:nvPr>
        </p:nvSpPr>
        <p:spPr>
          <a:xfrm>
            <a:off x="389700" y="1783550"/>
            <a:ext cx="8877600" cy="21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                                             ¿Qué es la lógica?</a:t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La lógica es el estudio del razonamiento, centrándose en la relación entre las afirmaciones y no en el contenido de una afirmación específica</a:t>
            </a:r>
            <a:r>
              <a:rPr lang="es-419" sz="1800">
                <a:solidFill>
                  <a:schemeClr val="dk2"/>
                </a:solidFill>
              </a:rPr>
              <a:t>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ctrTitle"/>
          </p:nvPr>
        </p:nvSpPr>
        <p:spPr>
          <a:xfrm>
            <a:off x="2505250" y="711025"/>
            <a:ext cx="3384600" cy="7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3000"/>
              <a:t>Métodos lógicos</a:t>
            </a:r>
            <a:endParaRPr sz="3700">
              <a:solidFill>
                <a:srgbClr val="000000"/>
              </a:solidFill>
            </a:endParaRPr>
          </a:p>
        </p:txBody>
      </p:sp>
      <p:sp>
        <p:nvSpPr>
          <p:cNvPr id="131" name="Google Shape;131;p19"/>
          <p:cNvSpPr txBox="1"/>
          <p:nvPr>
            <p:ph idx="1" type="subTitle"/>
          </p:nvPr>
        </p:nvSpPr>
        <p:spPr>
          <a:xfrm>
            <a:off x="537475" y="2352600"/>
            <a:ext cx="2943300" cy="19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-419" sz="1760">
                <a:solidFill>
                  <a:schemeClr val="dk2"/>
                </a:solidFill>
              </a:rPr>
              <a:t>Los métodos lógicos son usados en matemáticas para probar y demostrar teoremas, y en cuanto a las ciencias de la computación, se aplican para probar que los programas hacen lo que tienen que hacer.</a:t>
            </a:r>
            <a:endParaRPr sz="1760">
              <a:solidFill>
                <a:schemeClr val="dk2"/>
              </a:solidFill>
            </a:endParaRPr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425" y="1670300"/>
            <a:ext cx="4614176" cy="302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075" y="2128328"/>
            <a:ext cx="7340800" cy="2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250" y="968900"/>
            <a:ext cx="47244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725" y="1120525"/>
            <a:ext cx="6107000" cy="353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