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918400" cx="43891200"/>
  <p:notesSz cx="37947600" cy="50749200"/>
  <p:embeddedFontLst>
    <p:embeddedFont>
      <p:font typeface="Palatino Linotype"/>
      <p:regular r:id="rId7"/>
      <p:bold r:id="rId8"/>
      <p:italic r:id="rId9"/>
      <p:boldItalic r:id="rId10"/>
    </p:embeddedFont>
    <p:embeddedFont>
      <p:font typeface="Century Gothic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H5wobucxyH+ffAVawR7Djck8S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font" Target="fonts/PalatinoLinotype-boldItalic.fntdata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alatinoLinotype-italic.fntdata"/><Relationship Id="rId15" Type="http://schemas.openxmlformats.org/officeDocument/2006/relationships/font" Target="fonts/OpenSans-regular.fntdata"/><Relationship Id="rId14" Type="http://schemas.openxmlformats.org/officeDocument/2006/relationships/font" Target="fonts/CenturyGothic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font" Target="fonts/PalatinoLinotype-regular.fntdata"/><Relationship Id="rId8" Type="http://schemas.openxmlformats.org/officeDocument/2006/relationships/font" Target="fonts/PalatinoLinotyp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16459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21488400" y="0"/>
            <a:ext cx="16459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273800" y="3810000"/>
            <a:ext cx="25400000" cy="1905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5029200" y="24079200"/>
            <a:ext cx="27889200" cy="22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234600"/>
            <a:ext cx="16459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21488400" y="48234600"/>
            <a:ext cx="16459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21488400" y="48234600"/>
            <a:ext cx="16459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273800" y="3810000"/>
            <a:ext cx="25400000" cy="1905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5029200" y="24079200"/>
            <a:ext cx="27889200" cy="22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54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11083289" y="-1207766"/>
            <a:ext cx="21724622" cy="3950208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54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2598420" y="914405"/>
            <a:ext cx="28087320" cy="2889504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3291840" y="2926085"/>
            <a:ext cx="37307520" cy="204825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400"/>
              <a:buFont typeface="Palatino Linotype"/>
              <a:buNone/>
              <a:defRPr sz="38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6583680" y="23774400"/>
            <a:ext cx="3072384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lv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11500"/>
              <a:buNone/>
              <a:defRPr sz="115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54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717550" lvl="4" marL="22860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•"/>
              <a:defRPr/>
            </a:lvl5pPr>
            <a:lvl6pPr indent="-717550" lvl="5" marL="27432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o"/>
              <a:defRPr/>
            </a:lvl6pPr>
            <a:lvl7pPr indent="-717550" lvl="6" marL="32004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•"/>
              <a:defRPr/>
            </a:lvl7pPr>
            <a:lvl8pPr indent="-717550" lvl="7" marL="3657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o"/>
              <a:defRPr/>
            </a:lvl8pPr>
            <a:lvl9pPr indent="-717550" lvl="8" marL="4114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Arial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467102" y="6583682"/>
            <a:ext cx="37307520" cy="120243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0"/>
              <a:buFont typeface="Palatino Linotype"/>
              <a:buNone/>
              <a:defRPr sz="230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467102" y="19530065"/>
            <a:ext cx="37307520" cy="5433058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 sz="7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21579840" y="18836640"/>
            <a:ext cx="406906" cy="40690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baseline="-2500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22539960" y="18836640"/>
            <a:ext cx="406906" cy="40690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baseline="-2500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20624294" y="18836640"/>
            <a:ext cx="406906" cy="40690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baseline="-2500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54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22311360" y="7680963"/>
            <a:ext cx="19385280" cy="2172462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958850" lvl="0" marL="4572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F7F7F"/>
              </a:buClr>
              <a:buSzPts val="11500"/>
              <a:buChar char="•"/>
              <a:defRPr sz="11500"/>
            </a:lvl1pPr>
            <a:lvl2pPr indent="-717550" lvl="1" marL="9144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o"/>
              <a:defRPr sz="7700"/>
            </a:lvl2pPr>
            <a:lvl3pPr indent="-717550" lvl="2" marL="1371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•"/>
              <a:defRPr sz="7700"/>
            </a:lvl3pPr>
            <a:lvl4pPr indent="-717550" lvl="3" marL="1828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o"/>
              <a:defRPr sz="7700"/>
            </a:lvl4pPr>
            <a:lvl5pPr indent="-717550" lvl="4" marL="22860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•"/>
              <a:defRPr sz="7700"/>
            </a:lvl5pPr>
            <a:lvl6pPr indent="-717550" lvl="5" marL="27432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o"/>
              <a:defRPr sz="7700"/>
            </a:lvl6pPr>
            <a:lvl7pPr indent="-717550" lvl="6" marL="32004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•"/>
              <a:defRPr sz="7700"/>
            </a:lvl7pPr>
            <a:lvl8pPr indent="-717550" lvl="7" marL="3657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o"/>
              <a:defRPr sz="7700"/>
            </a:lvl8pPr>
            <a:lvl9pPr indent="-717550" lvl="8" marL="4114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•"/>
              <a:defRPr sz="7700"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755648" y="7680960"/>
            <a:ext cx="19399910" cy="21726144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0749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900"/>
              <a:buFont typeface="Palatino Linotyp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2194560" y="7680960"/>
            <a:ext cx="19392902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F7F7F"/>
              </a:buClr>
              <a:buSzPts val="11500"/>
              <a:buNone/>
              <a:defRPr b="0" sz="11500"/>
            </a:lvl1pPr>
            <a:lvl2pPr indent="-228600" lvl="1" marL="9144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7F7F7F"/>
              </a:buClr>
              <a:buSzPts val="8600"/>
              <a:buNone/>
              <a:defRPr b="1" sz="8600"/>
            </a:lvl3pPr>
            <a:lvl4pPr indent="-228600" lvl="3" marL="1828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4pPr>
            <a:lvl5pPr indent="-228600" lvl="4" marL="22860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5pPr>
            <a:lvl6pPr indent="-228600" lvl="5" marL="27432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6pPr>
            <a:lvl7pPr indent="-228600" lvl="6" marL="32004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7pPr>
            <a:lvl8pPr indent="-228600" lvl="7" marL="3657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8pPr>
            <a:lvl9pPr indent="-228600" lvl="8" marL="4114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22311362" y="7680960"/>
            <a:ext cx="1940052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F7F7F"/>
              </a:buClr>
              <a:buSzPts val="11500"/>
              <a:buNone/>
              <a:defRPr b="0" sz="11500"/>
            </a:lvl1pPr>
            <a:lvl2pPr indent="-228600" lvl="1" marL="9144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7F7F7F"/>
              </a:buClr>
              <a:buSzPts val="8600"/>
              <a:buNone/>
              <a:defRPr b="1" sz="8600"/>
            </a:lvl3pPr>
            <a:lvl4pPr indent="-228600" lvl="3" marL="1828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4pPr>
            <a:lvl5pPr indent="-228600" lvl="4" marL="22860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5pPr>
            <a:lvl6pPr indent="-228600" lvl="5" marL="27432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6pPr>
            <a:lvl7pPr indent="-228600" lvl="6" marL="32004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7pPr>
            <a:lvl8pPr indent="-228600" lvl="7" marL="3657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8pPr>
            <a:lvl9pPr indent="-228600" lvl="8" marL="4114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2194560" y="10621670"/>
            <a:ext cx="19399910" cy="18785434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22428403" y="10621673"/>
            <a:ext cx="19399910" cy="18783298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54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28354020" y="1280160"/>
            <a:ext cx="1443990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400"/>
              <a:buFont typeface="Palatino Linotype"/>
              <a:buNone/>
              <a:defRPr b="0" sz="1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3451860" y="1310643"/>
            <a:ext cx="23980142" cy="2809494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1206500" lvl="0" marL="457200" algn="l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7F7F7F"/>
              </a:buClr>
              <a:buSzPts val="15400"/>
              <a:buChar char="•"/>
              <a:defRPr sz="15400"/>
            </a:lvl1pPr>
            <a:lvl2pPr indent="-1079500" lvl="1" marL="91440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7F7F7F"/>
              </a:buClr>
              <a:buSzPts val="13400"/>
              <a:buChar char="o"/>
              <a:defRPr sz="13400"/>
            </a:lvl2pPr>
            <a:lvl3pPr indent="-958850" lvl="2" marL="13716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F7F7F"/>
              </a:buClr>
              <a:buSzPts val="11500"/>
              <a:buChar char="•"/>
              <a:defRPr sz="11500"/>
            </a:lvl3pPr>
            <a:lvl4pPr indent="-838200" lvl="3" marL="18288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Char char="o"/>
              <a:defRPr sz="9600"/>
            </a:lvl4pPr>
            <a:lvl5pPr indent="-838200" lvl="4" marL="22860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Char char="•"/>
              <a:defRPr sz="9600"/>
            </a:lvl5pPr>
            <a:lvl6pPr indent="-838200" lvl="5" marL="2743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Char char="o"/>
              <a:defRPr sz="9600"/>
            </a:lvl6pPr>
            <a:lvl7pPr indent="-838200" lvl="6" marL="32004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Char char="•"/>
              <a:defRPr sz="9600"/>
            </a:lvl7pPr>
            <a:lvl8pPr indent="-838200" lvl="7" marL="36576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Char char="o"/>
              <a:defRPr sz="9600"/>
            </a:lvl8pPr>
            <a:lvl9pPr indent="-838200" lvl="8" marL="41148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Char char="•"/>
              <a:defRPr sz="96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28354020" y="11704323"/>
            <a:ext cx="14439902" cy="1770126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228600" lvl="0" marL="457200" algn="ctr">
              <a:lnSpc>
                <a:spcPct val="125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sz="7700"/>
            </a:lvl1pPr>
            <a:lvl2pPr indent="-228600" lvl="1" marL="9144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7F7F7F"/>
              </a:buClr>
              <a:buSzPts val="5800"/>
              <a:buNone/>
              <a:defRPr sz="5800"/>
            </a:lvl2pPr>
            <a:lvl3pPr indent="-228600" lvl="2" marL="1371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4800"/>
              <a:buNone/>
              <a:defRPr sz="4800"/>
            </a:lvl3pPr>
            <a:lvl4pPr indent="-228600" lvl="3" marL="18288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4pPr>
            <a:lvl5pPr indent="-228600" lvl="4" marL="22860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5pPr>
            <a:lvl6pPr indent="-228600" lvl="5" marL="27432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6pPr>
            <a:lvl7pPr indent="-228600" lvl="6" marL="32004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7pPr>
            <a:lvl8pPr indent="-228600" lvl="7" marL="3657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8pPr>
            <a:lvl9pPr indent="-228600" lvl="8" marL="41148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061965" y="1097280"/>
            <a:ext cx="27416755" cy="429768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400"/>
              <a:buFont typeface="Palatino Linotype"/>
              <a:buNone/>
              <a:defRPr b="0" sz="1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7239005" y="5486400"/>
            <a:ext cx="29062675" cy="21797011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 algn="ctr" dir="5400000" dist="50800">
              <a:srgbClr val="000000">
                <a:alpha val="24313"/>
              </a:srgbClr>
            </a:outerShdw>
          </a:effectLst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8061965" y="27889200"/>
            <a:ext cx="27416755" cy="256032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sz="7700"/>
            </a:lvl1pPr>
            <a:lvl2pPr indent="-228600" lvl="1" marL="9144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7F7F7F"/>
              </a:buClr>
              <a:buSzPts val="5800"/>
              <a:buNone/>
              <a:defRPr sz="5800"/>
            </a:lvl2pPr>
            <a:lvl3pPr indent="-228600" lvl="2" marL="1371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4800"/>
              <a:buNone/>
              <a:defRPr sz="4800"/>
            </a:lvl3pPr>
            <a:lvl4pPr indent="-228600" lvl="3" marL="18288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4pPr>
            <a:lvl5pPr indent="-228600" lvl="4" marL="22860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5pPr>
            <a:lvl6pPr indent="-228600" lvl="5" marL="27432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6pPr>
            <a:lvl7pPr indent="-228600" lvl="6" marL="32004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7pPr>
            <a:lvl8pPr indent="-228600" lvl="7" marL="3657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8pPr>
            <a:lvl9pPr indent="-228600" lvl="8" marL="41148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marR="0" rtl="0" algn="ctr">
              <a:lnSpc>
                <a:spcPct val="10749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900"/>
              <a:buFont typeface="Palatino Linotype"/>
              <a:buNone/>
              <a:defRPr b="0" i="0" sz="259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958850" lvl="0" marL="4572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F7F7F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17550" lvl="1" marL="9144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Courier New"/>
              <a:buChar char="o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717550" lvl="2" marL="13716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717550" lvl="3" marL="18288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Courier New"/>
              <a:buChar char="o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717550" lvl="4" marL="22860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717550" lvl="5" marL="27432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Courier New"/>
              <a:buChar char="o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717550" lvl="6" marL="32004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717550" lvl="7" marL="36576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Courier New"/>
              <a:buChar char="o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717550" lvl="8" marL="41148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597248" y="31197043"/>
            <a:ext cx="406906" cy="40690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t/>
            </a:r>
            <a:endParaRPr b="1" baseline="-25000" i="0" sz="86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731771" y="31197043"/>
            <a:ext cx="406906" cy="40690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baseline="-2500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1" Type="http://schemas.openxmlformats.org/officeDocument/2006/relationships/image" Target="../media/image8.jpg"/><Relationship Id="rId10" Type="http://schemas.openxmlformats.org/officeDocument/2006/relationships/image" Target="../media/image10.jpg"/><Relationship Id="rId12" Type="http://schemas.openxmlformats.org/officeDocument/2006/relationships/image" Target="../media/image4.jpg"/><Relationship Id="rId9" Type="http://schemas.openxmlformats.org/officeDocument/2006/relationships/image" Target="../media/image7.png"/><Relationship Id="rId5" Type="http://schemas.openxmlformats.org/officeDocument/2006/relationships/image" Target="../media/image1.jpg"/><Relationship Id="rId6" Type="http://schemas.openxmlformats.org/officeDocument/2006/relationships/image" Target="../media/image6.jp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"/>
          <p:cNvGrpSpPr/>
          <p:nvPr/>
        </p:nvGrpSpPr>
        <p:grpSpPr>
          <a:xfrm>
            <a:off x="29665670" y="23198367"/>
            <a:ext cx="14026013" cy="5786642"/>
            <a:chOff x="34823399" y="26522362"/>
            <a:chExt cx="15555077" cy="6081600"/>
          </a:xfrm>
        </p:grpSpPr>
        <p:sp>
          <p:nvSpPr>
            <p:cNvPr id="95" name="Google Shape;95;p1"/>
            <p:cNvSpPr/>
            <p:nvPr/>
          </p:nvSpPr>
          <p:spPr>
            <a:xfrm>
              <a:off x="34823399" y="26522362"/>
              <a:ext cx="15547200" cy="60816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t/>
              </a:r>
              <a:endPara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34835797" y="26522362"/>
              <a:ext cx="15542679" cy="819990"/>
            </a:xfrm>
            <a:custGeom>
              <a:rect b="b" l="l" r="r" t="t"/>
              <a:pathLst>
                <a:path extrusionOk="0" h="819990" w="15542679">
                  <a:moveTo>
                    <a:pt x="14514" y="0"/>
                  </a:moveTo>
                  <a:lnTo>
                    <a:pt x="15542679" y="0"/>
                  </a:lnTo>
                  <a:lnTo>
                    <a:pt x="15542679" y="818511"/>
                  </a:lnTo>
                  <a:lnTo>
                    <a:pt x="0" y="819990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rgbClr val="4A86E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en-US" sz="48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Future Direction</a:t>
              </a:r>
              <a:endPara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7" name="Google Shape;97;p1"/>
          <p:cNvSpPr/>
          <p:nvPr/>
        </p:nvSpPr>
        <p:spPr>
          <a:xfrm>
            <a:off x="15488425" y="5657750"/>
            <a:ext cx="13731000" cy="27064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"/>
          <p:cNvGrpSpPr/>
          <p:nvPr/>
        </p:nvGrpSpPr>
        <p:grpSpPr>
          <a:xfrm>
            <a:off x="29667520" y="17482798"/>
            <a:ext cx="14026013" cy="5370661"/>
            <a:chOff x="34823399" y="26522362"/>
            <a:chExt cx="15555077" cy="6081600"/>
          </a:xfrm>
        </p:grpSpPr>
        <p:sp>
          <p:nvSpPr>
            <p:cNvPr id="99" name="Google Shape;99;p1"/>
            <p:cNvSpPr/>
            <p:nvPr/>
          </p:nvSpPr>
          <p:spPr>
            <a:xfrm>
              <a:off x="34823399" y="26522362"/>
              <a:ext cx="15547200" cy="60816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t/>
              </a:r>
              <a:endPara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34835797" y="26522362"/>
              <a:ext cx="15542679" cy="819990"/>
            </a:xfrm>
            <a:custGeom>
              <a:rect b="b" l="l" r="r" t="t"/>
              <a:pathLst>
                <a:path extrusionOk="0" h="819990" w="15542679">
                  <a:moveTo>
                    <a:pt x="14514" y="0"/>
                  </a:moveTo>
                  <a:lnTo>
                    <a:pt x="15542679" y="0"/>
                  </a:lnTo>
                  <a:lnTo>
                    <a:pt x="15542679" y="818511"/>
                  </a:lnTo>
                  <a:lnTo>
                    <a:pt x="0" y="819990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rgbClr val="4A86E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en-US" sz="48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Conclusion</a:t>
              </a:r>
              <a:endPara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1" name="Google Shape;101;p1"/>
          <p:cNvSpPr txBox="1"/>
          <p:nvPr/>
        </p:nvSpPr>
        <p:spPr>
          <a:xfrm>
            <a:off x="-31475" y="1354475"/>
            <a:ext cx="43891200" cy="58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79925" spcFirstLastPara="1" rIns="79925" wrap="square" tIns="39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t/>
            </a:r>
            <a:endParaRPr b="1" i="0" sz="1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b="1" baseline="-25000" i="0" lang="en-US" sz="8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William Aracri, Peter Ha, Ammar Hussain, Alex Necakov, Victoria Thomas</a:t>
            </a:r>
            <a:endParaRPr b="1" baseline="-25000" i="0" sz="8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t/>
            </a:r>
            <a:endParaRPr b="1" baseline="-25000" i="0" sz="8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t/>
            </a:r>
            <a:endParaRPr b="1" i="0" sz="6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-31475" y="4920450"/>
            <a:ext cx="439245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79925" spcFirstLastPara="1" rIns="79925" wrap="square" tIns="39950">
            <a:spAutoFit/>
          </a:bodyPr>
          <a:lstStyle/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Electrical and Computer Engineering Department, Boston University, Boston, Massachusetts 02215 </a:t>
            </a:r>
            <a:endParaRPr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1371600" y="9391567"/>
            <a:ext cx="1312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950" lIns="79925" spcFirstLastPara="1" rIns="79925" wrap="square" tIns="39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baseline="-25000" i="0" sz="4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baseline="-2500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baseline="-2500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1"/>
          <p:cNvGrpSpPr/>
          <p:nvPr/>
        </p:nvGrpSpPr>
        <p:grpSpPr>
          <a:xfrm>
            <a:off x="239825" y="5682181"/>
            <a:ext cx="14824676" cy="13091265"/>
            <a:chOff x="1219200" y="6557962"/>
            <a:chExt cx="16106775" cy="10210799"/>
          </a:xfrm>
        </p:grpSpPr>
        <p:sp>
          <p:nvSpPr>
            <p:cNvPr id="105" name="Google Shape;105;p1"/>
            <p:cNvSpPr/>
            <p:nvPr/>
          </p:nvSpPr>
          <p:spPr>
            <a:xfrm>
              <a:off x="1219200" y="6557962"/>
              <a:ext cx="16078200" cy="10210799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t/>
              </a:r>
              <a:endPara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1219200" y="6572713"/>
              <a:ext cx="16106775" cy="582840"/>
            </a:xfrm>
            <a:custGeom>
              <a:rect b="b" l="l" r="r" t="t"/>
              <a:pathLst>
                <a:path extrusionOk="0" h="763643" w="16106775">
                  <a:moveTo>
                    <a:pt x="0" y="0"/>
                  </a:moveTo>
                  <a:lnTo>
                    <a:pt x="16106775" y="0"/>
                  </a:lnTo>
                  <a:lnTo>
                    <a:pt x="16091032" y="750930"/>
                  </a:lnTo>
                  <a:lnTo>
                    <a:pt x="15741" y="763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86E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en-US" sz="48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Executive Summary</a:t>
              </a:r>
              <a:endPara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t/>
              </a:r>
              <a:endPara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7" name="Google Shape;107;p1"/>
          <p:cNvGrpSpPr/>
          <p:nvPr/>
        </p:nvGrpSpPr>
        <p:grpSpPr>
          <a:xfrm>
            <a:off x="234525" y="19011085"/>
            <a:ext cx="14825246" cy="13715337"/>
            <a:chOff x="1184910" y="17151378"/>
            <a:chExt cx="16145988" cy="13487400"/>
          </a:xfrm>
        </p:grpSpPr>
        <p:sp>
          <p:nvSpPr>
            <p:cNvPr id="108" name="Google Shape;108;p1"/>
            <p:cNvSpPr/>
            <p:nvPr/>
          </p:nvSpPr>
          <p:spPr>
            <a:xfrm>
              <a:off x="1194480" y="17151378"/>
              <a:ext cx="16078200" cy="134874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t/>
              </a:r>
              <a:endPara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184910" y="17151378"/>
              <a:ext cx="16145988" cy="732966"/>
            </a:xfrm>
            <a:custGeom>
              <a:rect b="b" l="l" r="r" t="t"/>
              <a:pathLst>
                <a:path extrusionOk="0" h="1798132" w="16085689">
                  <a:moveTo>
                    <a:pt x="3810" y="0"/>
                  </a:moveTo>
                  <a:lnTo>
                    <a:pt x="16082010" y="0"/>
                  </a:lnTo>
                  <a:cubicBezTo>
                    <a:pt x="16078369" y="599377"/>
                    <a:pt x="16088529" y="1198755"/>
                    <a:pt x="16084888" y="1798132"/>
                  </a:cubicBezTo>
                  <a:lnTo>
                    <a:pt x="0" y="17877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A86E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lang="en-US" sz="4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Visualization</a:t>
              </a:r>
              <a:endPara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0" name="Google Shape;110;p1"/>
          <p:cNvGrpSpPr/>
          <p:nvPr/>
        </p:nvGrpSpPr>
        <p:grpSpPr>
          <a:xfrm>
            <a:off x="29643353" y="5682174"/>
            <a:ext cx="14025729" cy="11562954"/>
            <a:chOff x="34807225" y="6557962"/>
            <a:chExt cx="15563392" cy="14020800"/>
          </a:xfrm>
        </p:grpSpPr>
        <p:sp>
          <p:nvSpPr>
            <p:cNvPr id="111" name="Google Shape;111;p1"/>
            <p:cNvSpPr/>
            <p:nvPr/>
          </p:nvSpPr>
          <p:spPr>
            <a:xfrm>
              <a:off x="34823400" y="6557962"/>
              <a:ext cx="15544800" cy="140208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t/>
              </a:r>
              <a:endPara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4807225" y="6557968"/>
              <a:ext cx="15563392" cy="868573"/>
            </a:xfrm>
            <a:custGeom>
              <a:rect b="b" l="l" r="r" t="t"/>
              <a:pathLst>
                <a:path extrusionOk="0" h="1985100" w="16250013">
                  <a:moveTo>
                    <a:pt x="16889" y="0"/>
                  </a:moveTo>
                  <a:lnTo>
                    <a:pt x="16247489" y="0"/>
                  </a:lnTo>
                  <a:cubicBezTo>
                    <a:pt x="16248330" y="530551"/>
                    <a:pt x="16249172" y="1427509"/>
                    <a:pt x="16250013" y="1958060"/>
                  </a:cubicBezTo>
                  <a:lnTo>
                    <a:pt x="0" y="1985100"/>
                  </a:lnTo>
                  <a:lnTo>
                    <a:pt x="16889" y="0"/>
                  </a:lnTo>
                  <a:close/>
                </a:path>
              </a:pathLst>
            </a:custGeom>
            <a:solidFill>
              <a:srgbClr val="4A86E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lang="en-US" sz="4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Environmental Impact</a:t>
              </a:r>
              <a:endPara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3" name="Google Shape;113;p1"/>
          <p:cNvGrpSpPr/>
          <p:nvPr/>
        </p:nvGrpSpPr>
        <p:grpSpPr>
          <a:xfrm>
            <a:off x="29648085" y="29329293"/>
            <a:ext cx="14026378" cy="3392979"/>
            <a:chOff x="34819727" y="32972872"/>
            <a:chExt cx="15564112" cy="3150691"/>
          </a:xfrm>
        </p:grpSpPr>
        <p:sp>
          <p:nvSpPr>
            <p:cNvPr id="114" name="Google Shape;114;p1"/>
            <p:cNvSpPr/>
            <p:nvPr/>
          </p:nvSpPr>
          <p:spPr>
            <a:xfrm>
              <a:off x="34823400" y="32972873"/>
              <a:ext cx="15544800" cy="315069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t/>
              </a:r>
              <a:endPara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4819727" y="32972872"/>
              <a:ext cx="15564112" cy="768525"/>
            </a:xfrm>
            <a:custGeom>
              <a:rect b="b" l="l" r="r" t="t"/>
              <a:pathLst>
                <a:path extrusionOk="0" h="768525" w="15540215">
                  <a:moveTo>
                    <a:pt x="0" y="0"/>
                  </a:moveTo>
                  <a:lnTo>
                    <a:pt x="15525751" y="0"/>
                  </a:lnTo>
                  <a:lnTo>
                    <a:pt x="15540215" y="768525"/>
                  </a:lnTo>
                  <a:lnTo>
                    <a:pt x="0" y="739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86E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en-US" sz="48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Acknowledgments</a:t>
              </a:r>
              <a:endPara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6" name="Google Shape;116;p1"/>
          <p:cNvSpPr txBox="1"/>
          <p:nvPr/>
        </p:nvSpPr>
        <p:spPr>
          <a:xfrm>
            <a:off x="30036600" y="18576751"/>
            <a:ext cx="132117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79925" spcFirstLastPara="1" rIns="79925" wrap="square" tIns="3995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Open Sans"/>
              <a:buChar char="•"/>
            </a:pPr>
            <a:r>
              <a:rPr lang="en-US" sz="3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PUCKFish increases trap yield while decreasing operating costs and environmental impact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41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i="0" sz="3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Open Sans"/>
              <a:buChar char="•"/>
            </a:pPr>
            <a:r>
              <a:rPr lang="en-US" sz="3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Automated data collection and transmission make the user experience completely painless, with trappers only needing to charge PUCKFish after use</a:t>
            </a:r>
            <a:endParaRPr i="0" sz="3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30036599" y="24356549"/>
            <a:ext cx="13211700" cy="3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79925" spcFirstLastPara="1" rIns="79925" wrap="square" tIns="3995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Open Sans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Future implementations of the PUCKFish will improve cost by using a cheaper radio module, as LoRa is not needed for the expected transmission distances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Open Sans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polling rate to collect data on the boards can be adjusted on later units to pull more or less frequently depending on the needs of the customer</a:t>
            </a:r>
            <a:endParaRPr i="0" sz="3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29823637" y="30407125"/>
            <a:ext cx="13731000" cy="2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79925" spcFirstLastPara="1" rIns="79925" wrap="square" tIns="3995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i="0" lang="en-US" sz="3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would like to thank our customers, Andy Whitman and Anthony B</a:t>
            </a:r>
            <a:r>
              <a:rPr lang="en-US" sz="3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i="0" lang="en-US" sz="3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rne at Fathom Fishing. Additionally we would like to thank our ECE advisor team, principally Professor Osama Alshaykh and Professor Pisano. </a:t>
            </a:r>
            <a:endParaRPr i="0" sz="3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8325" y="685600"/>
            <a:ext cx="4302377" cy="4302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"/>
          <p:cNvPicPr preferRelativeResize="0"/>
          <p:nvPr/>
        </p:nvPicPr>
        <p:blipFill rotWithShape="1">
          <a:blip r:embed="rId4">
            <a:alphaModFix/>
          </a:blip>
          <a:srcRect b="0" l="0" r="5374" t="0"/>
          <a:stretch/>
        </p:blipFill>
        <p:spPr>
          <a:xfrm>
            <a:off x="720700" y="586688"/>
            <a:ext cx="10427124" cy="308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1"/>
          <p:cNvSpPr/>
          <p:nvPr/>
        </p:nvSpPr>
        <p:spPr>
          <a:xfrm>
            <a:off x="15526348" y="5657740"/>
            <a:ext cx="13731026" cy="754097"/>
          </a:xfrm>
          <a:custGeom>
            <a:rect b="b" l="l" r="r" t="t"/>
            <a:pathLst>
              <a:path extrusionOk="0" h="763643" w="16106775">
                <a:moveTo>
                  <a:pt x="0" y="0"/>
                </a:moveTo>
                <a:lnTo>
                  <a:pt x="16106775" y="0"/>
                </a:lnTo>
                <a:lnTo>
                  <a:pt x="16091032" y="750930"/>
                </a:lnTo>
                <a:lnTo>
                  <a:pt x="15741" y="763643"/>
                </a:lnTo>
                <a:lnTo>
                  <a:pt x="0" y="0"/>
                </a:lnTo>
                <a:close/>
              </a:path>
            </a:pathLst>
          </a:custGeom>
          <a:solidFill>
            <a:srgbClr val="4A86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Device Design</a:t>
            </a:r>
            <a:endParaRPr b="1" i="0" sz="4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 rotWithShape="1">
          <a:blip r:embed="rId5">
            <a:alphaModFix/>
          </a:blip>
          <a:srcRect b="40423" l="7205" r="3943" t="22600"/>
          <a:stretch/>
        </p:blipFill>
        <p:spPr>
          <a:xfrm>
            <a:off x="15856987" y="228600"/>
            <a:ext cx="12177226" cy="3800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"/>
          <p:cNvPicPr preferRelativeResize="0"/>
          <p:nvPr/>
        </p:nvPicPr>
        <p:blipFill rotWithShape="1">
          <a:blip r:embed="rId6">
            <a:alphaModFix/>
          </a:blip>
          <a:srcRect b="12241" l="4167" r="9720" t="20572"/>
          <a:stretch/>
        </p:blipFill>
        <p:spPr>
          <a:xfrm>
            <a:off x="22738075" y="6862150"/>
            <a:ext cx="5693699" cy="676035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1"/>
          <p:cNvPicPr preferRelativeResize="0"/>
          <p:nvPr/>
        </p:nvPicPr>
        <p:blipFill rotWithShape="1">
          <a:blip r:embed="rId7">
            <a:alphaModFix/>
          </a:blip>
          <a:srcRect b="0" l="0" r="0" t="4525"/>
          <a:stretch/>
        </p:blipFill>
        <p:spPr>
          <a:xfrm>
            <a:off x="15748076" y="23453099"/>
            <a:ext cx="13211700" cy="88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14400" y="20101425"/>
            <a:ext cx="12177252" cy="12177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002652" y="6844927"/>
            <a:ext cx="11773860" cy="1003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"/>
          <p:cNvSpPr txBox="1"/>
          <p:nvPr/>
        </p:nvSpPr>
        <p:spPr>
          <a:xfrm>
            <a:off x="478650" y="6625030"/>
            <a:ext cx="14337000" cy="11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79925" spcFirstLastPara="1" rIns="79925" wrap="square" tIns="39950">
            <a:spAutoFit/>
          </a:bodyPr>
          <a:lstStyle/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Char char="●"/>
            </a:pPr>
            <a:r>
              <a:rPr lang="en-US" sz="3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Lobster trappers utilize almost no data and place traps on dead reckoning alone</a:t>
            </a:r>
            <a:endParaRPr sz="3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Char char="●"/>
            </a:pPr>
            <a:r>
              <a:rPr lang="en-US" sz="3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PUCKFish provides cheap, rugged instrumentation to fisheries</a:t>
            </a:r>
            <a:endParaRPr sz="3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Char char="●"/>
            </a:pPr>
            <a:r>
              <a:rPr lang="en-US" sz="3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Provides the tools to catch larger hauls with fewer traps and less time at sea</a:t>
            </a:r>
            <a:endParaRPr sz="3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Char char="●"/>
            </a:pPr>
            <a:r>
              <a:rPr lang="en-US" sz="3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Collects the 6 metrics most predictive of aquatic life</a:t>
            </a:r>
            <a:endParaRPr sz="3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8150" lvl="1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Char char="○"/>
            </a:pPr>
            <a:r>
              <a:rPr lang="en-US" sz="3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Dissolved oxygen, temperature, pressure, ambient light, salinity, and water current</a:t>
            </a:r>
            <a:endParaRPr sz="3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Char char="●"/>
            </a:pPr>
            <a:r>
              <a:rPr lang="en-US" sz="3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Underwater battery life of 10 days</a:t>
            </a:r>
            <a:endParaRPr sz="3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Char char="●"/>
            </a:pPr>
            <a:r>
              <a:rPr lang="en-US" sz="3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Charged wirelessly via Qi</a:t>
            </a:r>
            <a:endParaRPr sz="3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Char char="●"/>
            </a:pPr>
            <a:r>
              <a:rPr lang="en-US" sz="3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 storage protects data in case of battery death</a:t>
            </a:r>
            <a:endParaRPr sz="3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Char char="●"/>
            </a:pPr>
            <a:r>
              <a:rPr lang="en-US" sz="3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Automatically detects surfacing and transmits data to base station</a:t>
            </a:r>
            <a:endParaRPr i="0" sz="3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8" name="Google Shape;12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366150" y="6862150"/>
            <a:ext cx="5693699" cy="67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168699" y="15534964"/>
            <a:ext cx="6088598" cy="4566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738075" y="14899750"/>
            <a:ext cx="5693699" cy="67603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2011-10-21T15:46:33Z</dcterms:created>
  <dc:creator>lilu1</dc:creator>
</cp:coreProperties>
</file>