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93a27471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93a27471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fb474ffaa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fb474ffaa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Victoria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a17c164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a17c164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51cefc9f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51cefc9f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51cefc9f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51cefc9f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a2277720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a2277720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a2277720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a2277720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93a27471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93a27471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fab5aa13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fab5aa13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51cefc9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51cefc9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Victoria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51cefc9f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51cefc9f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Victoria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51cefc9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51cefc9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Victoria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fb474ffaa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fb474ffa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fb474ffa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fb474ffa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51cefc9f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51cefc9f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93a27471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93a27471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Relationship Id="rId4" Type="http://schemas.openxmlformats.org/officeDocument/2006/relationships/image" Target="../media/image17.jpg"/><Relationship Id="rId5" Type="http://schemas.openxmlformats.org/officeDocument/2006/relationships/image" Target="../media/image2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5.jpg"/><Relationship Id="rId6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PUCKFish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Critical</a:t>
            </a:r>
            <a:r>
              <a:rPr lang="en" sz="3200"/>
              <a:t> Design Review</a:t>
            </a:r>
            <a:endParaRPr sz="32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Aracri, Peter Ha, Ammar Hussain, Alex Necakov, Victoria Thomas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Overview - Electronics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PCB developed and partially populated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Will be placed on rigid skeleton to position in mold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sensors require external access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Pressure sensor - will have routing to outside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Salinity -  probes will extend from board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Dissolved oxygen - single probe extending from board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Storage, wireless charger, and battery not pictured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Wireless charger not on PCB, needs to be close to surface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Three boards, one for each unit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partially populated, completing will be simple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Need to figure out how to arrange probes, charger, battery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3">
            <a:alphaModFix/>
          </a:blip>
          <a:srcRect b="20094" l="14424" r="10529" t="23474"/>
          <a:stretch/>
        </p:blipFill>
        <p:spPr>
          <a:xfrm rot="-5400000">
            <a:off x="5824272" y="2034901"/>
            <a:ext cx="2894853" cy="2902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Overview - Skeleton and Body Design</a:t>
            </a:r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528900" y="1414800"/>
            <a:ext cx="8224200" cy="10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Inside the body of the PUCKFish, we created a skeleton out of ABS to hold our electronics in place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This form also allows us to add mounts for the buoy and attachment to the lobster trap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The skeleton of the PUCKFish will then be cast in epoxy to create a clear sphere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 rotWithShape="1">
          <a:blip r:embed="rId3">
            <a:alphaModFix/>
          </a:blip>
          <a:srcRect b="27504" l="0" r="8105" t="14651"/>
          <a:stretch/>
        </p:blipFill>
        <p:spPr>
          <a:xfrm>
            <a:off x="3507601" y="2611725"/>
            <a:ext cx="2128800" cy="1786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 rotWithShape="1">
          <a:blip r:embed="rId4">
            <a:alphaModFix/>
          </a:blip>
          <a:srcRect b="26737" l="10312" r="10848" t="12301"/>
          <a:stretch/>
        </p:blipFill>
        <p:spPr>
          <a:xfrm>
            <a:off x="808025" y="2571750"/>
            <a:ext cx="1809999" cy="1786573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/>
        </p:nvSpPr>
        <p:spPr>
          <a:xfrm>
            <a:off x="311575" y="4427475"/>
            <a:ext cx="280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Eyebolt for cage connection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3170550" y="4427475"/>
            <a:ext cx="280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Skeleton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5">
            <a:alphaModFix/>
          </a:blip>
          <a:srcRect b="16677" l="0" r="0" t="16530"/>
          <a:stretch/>
        </p:blipFill>
        <p:spPr>
          <a:xfrm>
            <a:off x="6289350" y="2502600"/>
            <a:ext cx="2128800" cy="189569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/>
          <p:nvPr/>
        </p:nvSpPr>
        <p:spPr>
          <a:xfrm>
            <a:off x="5952300" y="4427475"/>
            <a:ext cx="280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Skeleton in ABS mold 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729450" y="612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Overview - Blanks and Molds</a:t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729450" y="13287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Originally planned to cast epoxy body in 3D printed ABS mold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ABS was too porous and absorbed the epoxy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Attempted to treat epoxy with enamel waterproof paint, but that was also absorbed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a 3D printed ABS blank to cast our mold in silicone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Following application of a mold </a:t>
            </a:r>
            <a:r>
              <a:rPr lang="en"/>
              <a:t>release</a:t>
            </a:r>
            <a:r>
              <a:rPr lang="en"/>
              <a:t> spray, the epoxy body can then be cast in the silicone mold, with no risk of seepage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methodology is more standard, rugged, and effective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Final molds are cast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Epoxy pour with electronics pending finalized code</a:t>
            </a:r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575" y="3297375"/>
            <a:ext cx="2293863" cy="147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450" y="3297375"/>
            <a:ext cx="1864249" cy="147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5050" y="3297375"/>
            <a:ext cx="1969101" cy="147682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 txBox="1"/>
          <p:nvPr/>
        </p:nvSpPr>
        <p:spPr>
          <a:xfrm>
            <a:off x="392700" y="4774200"/>
            <a:ext cx="836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From left to right: top blank, lower blank, mold and skeleton assembly, and lower mold and blank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8832" y="3297375"/>
            <a:ext cx="1763831" cy="14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3148150" y="363525"/>
            <a:ext cx="3020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Schedule: Task List</a:t>
            </a:r>
            <a:endParaRPr/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1018800"/>
            <a:ext cx="3102725" cy="41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6850" y="1021950"/>
            <a:ext cx="2947150" cy="4124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032358" y="621750"/>
            <a:ext cx="10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PDR Stage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7196425" y="672125"/>
            <a:ext cx="9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Updated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Schedule: Gantt Chart, PDR</a:t>
            </a:r>
            <a:endParaRPr/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90921"/>
            <a:ext cx="9144000" cy="2364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Schedule: Gantt Chart Current</a:t>
            </a:r>
            <a:endParaRPr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96201"/>
            <a:ext cx="9143998" cy="2484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Schedule: Gantt Chart Updated</a:t>
            </a:r>
            <a:endParaRPr/>
          </a:p>
        </p:txBody>
      </p:sp>
      <p:pic>
        <p:nvPicPr>
          <p:cNvPr id="203" name="Google Shape;20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9525" y="1525150"/>
            <a:ext cx="2094470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325" y="1942325"/>
            <a:ext cx="6744724" cy="1847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7276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REQUIREMENTS!</a:t>
            </a:r>
            <a:endParaRPr/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5518"/>
            <a:ext cx="9143999" cy="4609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Fisheries have a regulatory cap on how many traps they can place, and where they can be placed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Trappers are forced to guess at lobster clusters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is no effective way to optimise trap placement without up to date data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Trappers currently make heavy use of incomplete, unreliable historical data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solution to trappers’ data needs exists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720000" y="1597650"/>
            <a:ext cx="7704000" cy="24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In order to preserve the North American right whale population, trappers are limited by the amount of traps that they can deploy by regulation which limits </a:t>
            </a:r>
            <a:r>
              <a:rPr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their</a:t>
            </a:r>
            <a:r>
              <a:rPr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ability to achieve high catch yields</a:t>
            </a:r>
            <a:endParaRPr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There is little data to support where trappers should drop traps, wasting time through trial and error</a:t>
            </a:r>
            <a:endParaRPr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Mounted onto lobster traps, PUCKFish will house sensors that collect vital data on lobster ecosystems which then can be fed to a </a:t>
            </a:r>
            <a:r>
              <a:rPr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model</a:t>
            </a:r>
            <a:r>
              <a:rPr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provided by our clients in order to provide the optimal fishing locations, thus increasing catch </a:t>
            </a:r>
            <a:r>
              <a:rPr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yield</a:t>
            </a:r>
            <a:endParaRPr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3842700" cy="26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00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5"/>
              <a:buChar char="●"/>
            </a:pPr>
            <a:r>
              <a:rPr lang="en" sz="1125"/>
              <a:t>Collect information about water in area around trap</a:t>
            </a:r>
            <a:endParaRPr sz="1125"/>
          </a:p>
          <a:p>
            <a:pPr indent="-30003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5"/>
              <a:buChar char="○"/>
            </a:pPr>
            <a:r>
              <a:rPr lang="en" sz="1125"/>
              <a:t>Dissolved Oxygen</a:t>
            </a:r>
            <a:endParaRPr sz="1125"/>
          </a:p>
          <a:p>
            <a:pPr indent="-30003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5"/>
              <a:buChar char="○"/>
            </a:pPr>
            <a:r>
              <a:rPr lang="en" sz="1125"/>
              <a:t>Depth</a:t>
            </a:r>
            <a:endParaRPr sz="1125"/>
          </a:p>
          <a:p>
            <a:pPr indent="-30003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5"/>
              <a:buChar char="○"/>
            </a:pPr>
            <a:r>
              <a:rPr lang="en" sz="1125"/>
              <a:t>Salinity</a:t>
            </a:r>
            <a:endParaRPr sz="1125"/>
          </a:p>
          <a:p>
            <a:pPr indent="-30003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5"/>
              <a:buChar char="○"/>
            </a:pPr>
            <a:r>
              <a:rPr lang="en" sz="1125"/>
              <a:t>Temperature</a:t>
            </a:r>
            <a:endParaRPr sz="1125"/>
          </a:p>
          <a:p>
            <a:pPr indent="-30003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5"/>
              <a:buChar char="○"/>
            </a:pPr>
            <a:r>
              <a:rPr lang="en" sz="1125"/>
              <a:t>Water Current Velocity</a:t>
            </a:r>
            <a:endParaRPr sz="1125"/>
          </a:p>
          <a:p>
            <a:pPr indent="-30003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5"/>
              <a:buChar char="○"/>
            </a:pPr>
            <a:r>
              <a:rPr lang="en" sz="1125"/>
              <a:t>Ambient Light</a:t>
            </a:r>
            <a:endParaRPr sz="1125"/>
          </a:p>
          <a:p>
            <a:pPr indent="-3000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5"/>
              <a:buChar char="●"/>
            </a:pPr>
            <a:r>
              <a:rPr lang="en" sz="1125"/>
              <a:t>Poll sensors at least once per hour</a:t>
            </a:r>
            <a:endParaRPr sz="1125"/>
          </a:p>
          <a:p>
            <a:pPr indent="-3000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5"/>
              <a:buChar char="●"/>
            </a:pPr>
            <a:r>
              <a:rPr lang="en" sz="1125"/>
              <a:t>Last 10 days off of a single charge</a:t>
            </a:r>
            <a:endParaRPr sz="1125"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791800" y="2078875"/>
            <a:ext cx="3842700" cy="27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Compact form factor</a:t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Rechargeable with shipboard marine batteries</a:t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Be robust enough to withstand constant marine conditions</a:t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Automatically detect when the trap surfaces/descends</a:t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Transmits data to shipboard base station when trap surfaces, stored in common devices and formats.</a:t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Unit cost &lt; $50 at scale, $150 for prototype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Three PUCKFish underwater sensing devices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charging solution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Accompanying documentation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925" y="1919850"/>
            <a:ext cx="4618826" cy="257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1219588" y="4565000"/>
            <a:ext cx="32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Overview of Puck Systems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7239" y="1580150"/>
            <a:ext cx="3564932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5481950" y="4565000"/>
            <a:ext cx="32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Overview of Puck CAD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825" y="0"/>
            <a:ext cx="73723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Progress - Sensors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100900"/>
            <a:ext cx="3842700" cy="28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00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5"/>
              <a:buChar char="●"/>
            </a:pPr>
            <a:r>
              <a:rPr lang="en" sz="1125"/>
              <a:t>Dissolved Oxygen - Atlas Scientific DO2 Sensor</a:t>
            </a:r>
            <a:endParaRPr sz="1125"/>
          </a:p>
          <a:p>
            <a:pPr indent="-30003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5"/>
              <a:buChar char="○"/>
            </a:pPr>
            <a:r>
              <a:rPr lang="en" sz="1125"/>
              <a:t>Reads data in percent saturation - good enough for our needs</a:t>
            </a:r>
            <a:endParaRPr sz="1125"/>
          </a:p>
          <a:p>
            <a:pPr indent="-30003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5"/>
              <a:buChar char="○"/>
            </a:pPr>
            <a:r>
              <a:rPr lang="en" sz="1125"/>
              <a:t>Probe will be exposed to exterior</a:t>
            </a:r>
            <a:endParaRPr sz="1125"/>
          </a:p>
          <a:p>
            <a:pPr indent="-3000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5"/>
              <a:buChar char="●"/>
            </a:pPr>
            <a:r>
              <a:rPr lang="en" sz="1125"/>
              <a:t>Salinity - Current sensing diode </a:t>
            </a:r>
            <a:endParaRPr sz="1125"/>
          </a:p>
          <a:p>
            <a:pPr indent="-30003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5"/>
              <a:buChar char="○"/>
            </a:pPr>
            <a:r>
              <a:rPr lang="en" sz="1125"/>
              <a:t>Exposed to exterior</a:t>
            </a:r>
            <a:endParaRPr sz="1125"/>
          </a:p>
          <a:p>
            <a:pPr indent="-30003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5"/>
              <a:buChar char="○"/>
            </a:pPr>
            <a:r>
              <a:rPr lang="en" sz="1125"/>
              <a:t>Able to calculate salinity from conductivity calculations</a:t>
            </a:r>
            <a:endParaRPr sz="1125"/>
          </a:p>
          <a:p>
            <a:pPr indent="-3000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5"/>
              <a:buChar char="●"/>
            </a:pPr>
            <a:r>
              <a:rPr lang="en" sz="1125"/>
              <a:t>Water Current Velocity - ICM-20608-G (IMU)</a:t>
            </a:r>
            <a:endParaRPr sz="1125"/>
          </a:p>
          <a:p>
            <a:pPr indent="-30003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5"/>
              <a:buChar char="○"/>
            </a:pPr>
            <a:r>
              <a:rPr lang="en" sz="1125"/>
              <a:t>Give reasonable data underwater</a:t>
            </a:r>
            <a:endParaRPr sz="1125"/>
          </a:p>
          <a:p>
            <a:pPr indent="-30003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5"/>
              <a:buChar char="○"/>
            </a:pPr>
            <a:r>
              <a:rPr lang="en" sz="1125"/>
              <a:t>Operate while in liquid and tethered to buoy line/lobster trap</a:t>
            </a:r>
            <a:endParaRPr sz="1125"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4572000" y="2100900"/>
            <a:ext cx="3842700" cy="28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00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5"/>
              <a:buChar char="●"/>
            </a:pPr>
            <a:r>
              <a:rPr lang="en" sz="1125"/>
              <a:t>Depth - MS583730BA01-50 (Also Temp sensor)</a:t>
            </a:r>
            <a:endParaRPr sz="1125"/>
          </a:p>
          <a:p>
            <a:pPr indent="-30003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5"/>
              <a:buChar char="○"/>
            </a:pPr>
            <a:r>
              <a:rPr lang="en" sz="1125"/>
              <a:t>Exposed to exterior (water proof)</a:t>
            </a:r>
            <a:endParaRPr sz="1125"/>
          </a:p>
          <a:p>
            <a:pPr indent="-30003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5"/>
              <a:buChar char="○"/>
            </a:pPr>
            <a:r>
              <a:rPr lang="en" sz="1125"/>
              <a:t>Operate at 30 bar pressure and low temp</a:t>
            </a:r>
            <a:endParaRPr sz="1125"/>
          </a:p>
          <a:p>
            <a:pPr indent="-3000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5"/>
              <a:buChar char="●"/>
            </a:pPr>
            <a:r>
              <a:rPr lang="en" sz="1125"/>
              <a:t>Temperature - MS583730BA01-50 (same)</a:t>
            </a:r>
            <a:endParaRPr sz="1125"/>
          </a:p>
          <a:p>
            <a:pPr indent="-30003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5"/>
              <a:buChar char="○"/>
            </a:pPr>
            <a:r>
              <a:rPr lang="en" sz="1125"/>
              <a:t>Avoid temperature bleed from rest of unit</a:t>
            </a:r>
            <a:endParaRPr sz="1125"/>
          </a:p>
          <a:p>
            <a:pPr indent="-300037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5"/>
              <a:buChar char="■"/>
            </a:pPr>
            <a:r>
              <a:rPr lang="en" sz="1125"/>
              <a:t>Bottom of PCB</a:t>
            </a:r>
            <a:endParaRPr sz="1125"/>
          </a:p>
          <a:p>
            <a:pPr indent="-30003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5"/>
              <a:buChar char="○"/>
            </a:pPr>
            <a:r>
              <a:rPr lang="en" sz="1125"/>
              <a:t>Operate at range expected underwater (-55C)</a:t>
            </a:r>
            <a:endParaRPr sz="1125"/>
          </a:p>
          <a:p>
            <a:pPr indent="-3000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5"/>
              <a:buChar char="●"/>
            </a:pPr>
            <a:r>
              <a:rPr lang="en" sz="1125"/>
              <a:t>Ambient Light -</a:t>
            </a:r>
            <a:r>
              <a:rPr lang="en" sz="1000"/>
              <a:t>Adafruit BH1750</a:t>
            </a:r>
            <a:endParaRPr sz="1125"/>
          </a:p>
          <a:p>
            <a:pPr indent="-30003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5"/>
              <a:buChar char="○"/>
            </a:pPr>
            <a:r>
              <a:rPr lang="en" sz="1125"/>
              <a:t>Avoid light bleed from other sensors </a:t>
            </a:r>
            <a:endParaRPr sz="1125"/>
          </a:p>
          <a:p>
            <a:pPr indent="-30003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5"/>
              <a:buChar char="○"/>
            </a:pPr>
            <a:r>
              <a:rPr lang="en" sz="1125"/>
              <a:t>Behind waterproof cover to get reading</a:t>
            </a:r>
            <a:endParaRPr sz="1125"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9475" y="2476350"/>
            <a:ext cx="890210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" y="3903405"/>
            <a:ext cx="890200" cy="865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18186" y="4053904"/>
            <a:ext cx="952775" cy="715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950" y="2042025"/>
            <a:ext cx="890200" cy="89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3874075" y="1955850"/>
            <a:ext cx="26892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"timeStamp": 50454,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 "accelerationX": -1.213860273,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 "accelerationY": -8.346187592,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 "accelerationZ": 3.110068083,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 "orientationX": -0.321353763,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 "orientationY": 0.258601815,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 "orientationZ": 0.092196018,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 "temperature": 32.24764633,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 "ambientLight": 23.33333206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}{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Progress - Software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29450" y="1853850"/>
            <a:ext cx="2909700" cy="31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Software development done in Arduino framework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Using premade libraries for most sensors, radio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Need to finish developing drivers for salinity, dissolved oxygen sensors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Salinity is simple analog reading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Pressure will require a custom I2C driver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Currently able to send data from IMU, Ambient Light, Temperature, Dissolved Oxygen over LoRa in JSON format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Need to work on data storage, drivers, and logic for when to transmit data</a:t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5970975" y="1955850"/>
            <a:ext cx="3000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"timeStamp": 55522,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 "accelerationX": 0.117315881,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 "accelerationY": -9.56004715,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 "accelerationZ": 0,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 "orientationX": 0.027712099,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 "orientationY": -0.009059724,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 "orientationZ": -0.043966308,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 "temperature": 31.63588142,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 "ambientLight": 0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