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37947600" cy="50749200"/>
  <p:embeddedFontLst>
    <p:embeddedFont>
      <p:font typeface="Palatino Linotype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YVoTBVWUCdMV2KmxahDfkAXkFQ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Victoria Thom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PalatinoLinotype-boldItalic.fntdata"/><Relationship Id="rId10" Type="http://schemas.openxmlformats.org/officeDocument/2006/relationships/font" Target="fonts/PalatinoLinotype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font" Target="fonts/PalatinoLinotype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font" Target="fonts/PalatinoLinotype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28T21:38:00.306">
    <p:pos x="19321" y="4089"/>
    <p:text>Peter name this picture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YoNe56U"/>
      </p:ext>
    </p:extLst>
  </p:cm>
  <p:cm authorId="0" idx="2" dt="2022-04-28T22:01:33.468">
    <p:pos x="20996" y="18647"/>
    <p:text>add qr for readme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YoNe56k"/>
      </p:ext>
    </p:extLst>
  </p:cm>
  <p:cm authorId="0" idx="3" dt="2022-04-28T21:43:15.929">
    <p:pos x="11440" y="4303"/>
    <p:text>Put a real picture in here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YoNe56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1488400" y="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273800" y="3810000"/>
            <a:ext cx="2540000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029200" y="24079200"/>
            <a:ext cx="278892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148840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21488400" y="48234600"/>
            <a:ext cx="16459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273800" y="3810000"/>
            <a:ext cx="25400000" cy="1905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5029200" y="24079200"/>
            <a:ext cx="27889200" cy="22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1083289" y="-1207766"/>
            <a:ext cx="21724622" cy="395020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2598420" y="914405"/>
            <a:ext cx="28087320" cy="288950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291840" y="2926085"/>
            <a:ext cx="37307520" cy="204825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00"/>
              <a:buFont typeface="Palatino Linotype"/>
              <a:buNone/>
              <a:defRPr sz="38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583680" y="23774400"/>
            <a:ext cx="307238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 sz="115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71755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/>
            </a:lvl5pPr>
            <a:lvl6pPr indent="-71755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/>
            </a:lvl6pPr>
            <a:lvl7pPr indent="-71755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/>
            </a:lvl7pPr>
            <a:lvl8pPr indent="-71755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/>
            </a:lvl8pPr>
            <a:lvl9pPr indent="-71755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467102" y="6583682"/>
            <a:ext cx="37307520" cy="120243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0"/>
              <a:buFont typeface="Palatino Linotype"/>
              <a:buNone/>
              <a:defRPr sz="230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467102" y="19530065"/>
            <a:ext cx="37307520" cy="543305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311360" y="7680963"/>
            <a:ext cx="193852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Char char="•"/>
              <a:defRPr sz="11500"/>
            </a:lvl1pPr>
            <a:lvl2pPr indent="-717550" lvl="1" marL="914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2pPr>
            <a:lvl3pPr indent="-717550" lvl="2" marL="1371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3pPr>
            <a:lvl4pPr indent="-71755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4pPr>
            <a:lvl5pPr indent="-71755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5pPr>
            <a:lvl6pPr indent="-71755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6pPr>
            <a:lvl7pPr indent="-71755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7pPr>
            <a:lvl8pPr indent="-71755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o"/>
              <a:defRPr sz="7700"/>
            </a:lvl8pPr>
            <a:lvl9pPr indent="-71755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755648" y="7680960"/>
            <a:ext cx="19399910" cy="217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0"/>
              <a:buFont typeface="Palatino Linotyp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2194560" y="7680960"/>
            <a:ext cx="19392902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None/>
              <a:defRPr b="0" sz="11500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7F7F7F"/>
              </a:buClr>
              <a:buSzPts val="8600"/>
              <a:buNone/>
              <a:defRPr b="1" sz="8600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22311362" y="7680960"/>
            <a:ext cx="194005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None/>
              <a:defRPr b="0" sz="11500"/>
            </a:lvl1pPr>
            <a:lvl2pPr indent="-228600" lvl="1" marL="914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7F7F7F"/>
              </a:buClr>
              <a:buSzPts val="8600"/>
              <a:buNone/>
              <a:defRPr b="1" sz="8600"/>
            </a:lvl3pPr>
            <a:lvl4pPr indent="-228600" lvl="3" marL="1828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4pPr>
            <a:lvl5pPr indent="-228600" lvl="4" marL="22860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5pPr>
            <a:lvl6pPr indent="-228600" lvl="5" marL="27432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6pPr>
            <a:lvl7pPr indent="-228600" lvl="6" marL="32004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7pPr>
            <a:lvl8pPr indent="-228600" lvl="7" marL="3657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8pPr>
            <a:lvl9pPr indent="-228600" lvl="8" marL="41148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2194560" y="10621670"/>
            <a:ext cx="19399910" cy="18785434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22428403" y="10621673"/>
            <a:ext cx="19399910" cy="1878329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54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8354020" y="1280160"/>
            <a:ext cx="1443990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0"/>
              <a:buFont typeface="Palatino Linotype"/>
              <a:buNone/>
              <a:defRPr b="0" sz="1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451860" y="1310643"/>
            <a:ext cx="23980142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7F7F7F"/>
              </a:buClr>
              <a:buSzPts val="15400"/>
              <a:buChar char="•"/>
              <a:defRPr sz="15400"/>
            </a:lvl1pPr>
            <a:lvl2pPr indent="-1079500" lvl="1" marL="9144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7F7F7F"/>
              </a:buClr>
              <a:buSzPts val="13400"/>
              <a:buChar char="o"/>
              <a:defRPr sz="13400"/>
            </a:lvl2pPr>
            <a:lvl3pPr indent="-958850" lvl="2" marL="1371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Char char="•"/>
              <a:defRPr sz="11500"/>
            </a:lvl3pPr>
            <a:lvl4pPr indent="-838200" lvl="3" marL="1828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4pPr>
            <a:lvl5pPr indent="-838200" lvl="4" marL="22860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6pPr>
            <a:lvl7pPr indent="-838200" lvl="6" marL="32004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o"/>
              <a:defRPr sz="9600"/>
            </a:lvl8pPr>
            <a:lvl9pPr indent="-838200" lvl="8" marL="4114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7F7F7F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28354020" y="11704323"/>
            <a:ext cx="14439902" cy="1770126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sz="7700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061965" y="1097280"/>
            <a:ext cx="27416755" cy="429768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0"/>
              <a:buFont typeface="Palatino Linotype"/>
              <a:buNone/>
              <a:defRPr b="0" sz="1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7239005" y="5486400"/>
            <a:ext cx="29062675" cy="21797011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3529"/>
              </a:srgbClr>
            </a:outerShdw>
          </a:effectLst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061965" y="27889200"/>
            <a:ext cx="27416755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None/>
              <a:defRPr sz="7700"/>
            </a:lvl1pPr>
            <a:lvl2pPr indent="-228600" lvl="1" marL="9144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7F7F7F"/>
              </a:buClr>
              <a:buSzPts val="5800"/>
              <a:buNone/>
              <a:defRPr sz="5800"/>
            </a:lvl2pPr>
            <a:lvl3pPr indent="-228600" lvl="2" marL="1371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4pPr>
            <a:lvl5pPr indent="-228600" lvl="4" marL="22860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5pPr>
            <a:lvl6pPr indent="-228600" lvl="5" marL="27432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6pPr>
            <a:lvl7pPr indent="-228600" lvl="6" marL="32004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7pPr>
            <a:lvl8pPr indent="-228600" lvl="7" marL="3657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8pPr>
            <a:lvl9pPr indent="-228600" lvl="8" marL="41148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7F7F7F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marR="0" rtl="0" algn="ctr">
              <a:lnSpc>
                <a:spcPct val="10749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900"/>
              <a:buFont typeface="Palatino Linotype"/>
              <a:buNone/>
              <a:defRPr b="0" i="0" sz="259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F7F7F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17550" lvl="1" marL="9144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17550" lvl="2" marL="1371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717550" lvl="3" marL="18288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717550" lvl="4" marL="22860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17550" lvl="5" marL="27432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17550" lvl="6" marL="32004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17550" lvl="7" marL="3657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Courier New"/>
              <a:buChar char="o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17550" lvl="8" marL="41148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7F7F7F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219450" wrap="square" tIns="219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219450" spcFirstLastPara="1" rIns="438900" wrap="square" tIns="21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baseline="-2500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131650" spcFirstLastPara="1" rIns="219450" wrap="square" tIns="2194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1" baseline="-25000" i="0" sz="5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t/>
            </a:r>
            <a:endParaRPr b="1" baseline="-25000" i="0" sz="86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baseline="-2500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jpg"/><Relationship Id="rId10" Type="http://schemas.openxmlformats.org/officeDocument/2006/relationships/image" Target="../media/image7.jpg"/><Relationship Id="rId13" Type="http://schemas.openxmlformats.org/officeDocument/2006/relationships/image" Target="../media/image6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"/>
          <p:cNvGrpSpPr/>
          <p:nvPr/>
        </p:nvGrpSpPr>
        <p:grpSpPr>
          <a:xfrm>
            <a:off x="29665670" y="23198369"/>
            <a:ext cx="14026013" cy="5786642"/>
            <a:chOff x="34823399" y="26522362"/>
            <a:chExt cx="15555077" cy="6081600"/>
          </a:xfrm>
        </p:grpSpPr>
        <p:sp>
          <p:nvSpPr>
            <p:cNvPr id="95" name="Google Shape;95;p1"/>
            <p:cNvSpPr/>
            <p:nvPr/>
          </p:nvSpPr>
          <p:spPr>
            <a:xfrm>
              <a:off x="34823399" y="26522362"/>
              <a:ext cx="15547200" cy="6081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4835797" y="26522362"/>
              <a:ext cx="15542679" cy="819990"/>
            </a:xfrm>
            <a:custGeom>
              <a:rect b="b" l="l" r="r" t="t"/>
              <a:pathLst>
                <a:path extrusionOk="0" h="819990" w="15542679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Future Direction</a:t>
              </a:r>
              <a:endParaRPr b="1" i="0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5489338" y="5682175"/>
            <a:ext cx="13731000" cy="2706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29667520" y="17482798"/>
            <a:ext cx="14026013" cy="5370661"/>
            <a:chOff x="34823399" y="26522362"/>
            <a:chExt cx="15555077" cy="6081600"/>
          </a:xfrm>
        </p:grpSpPr>
        <p:sp>
          <p:nvSpPr>
            <p:cNvPr id="99" name="Google Shape;99;p1"/>
            <p:cNvSpPr/>
            <p:nvPr/>
          </p:nvSpPr>
          <p:spPr>
            <a:xfrm>
              <a:off x="34823399" y="26522362"/>
              <a:ext cx="15547200" cy="60816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4835797" y="26522362"/>
              <a:ext cx="15542679" cy="819990"/>
            </a:xfrm>
            <a:custGeom>
              <a:rect b="b" l="l" r="r" t="t"/>
              <a:pathLst>
                <a:path extrusionOk="0" h="819990" w="15542679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Conclusion</a:t>
              </a:r>
              <a:endParaRPr b="1" i="0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-31475" y="2116475"/>
            <a:ext cx="43891200" cy="5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1" i="0" sz="120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1" baseline="-25000" i="0" lang="en-US" sz="8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William Aracri, Peter Ha, Ammar Hussain, Alex Necakov, Victoria Thomas</a:t>
            </a:r>
            <a:endParaRPr b="1" baseline="-25000" i="0" sz="8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1" baseline="-25000" i="0" sz="8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1" i="0" sz="6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371600" y="9391567"/>
            <a:ext cx="131283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79925" spcFirstLastPara="1" rIns="79925" wrap="square" tIns="39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baseline="-2500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baseline="-2500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baseline="-2500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"/>
          <p:cNvGrpSpPr/>
          <p:nvPr/>
        </p:nvGrpSpPr>
        <p:grpSpPr>
          <a:xfrm>
            <a:off x="217500" y="19682919"/>
            <a:ext cx="14824676" cy="13091265"/>
            <a:chOff x="1219200" y="6557962"/>
            <a:chExt cx="16106775" cy="10210799"/>
          </a:xfrm>
        </p:grpSpPr>
        <p:sp>
          <p:nvSpPr>
            <p:cNvPr id="104" name="Google Shape;104;p1"/>
            <p:cNvSpPr/>
            <p:nvPr/>
          </p:nvSpPr>
          <p:spPr>
            <a:xfrm>
              <a:off x="1219200" y="6557962"/>
              <a:ext cx="16078200" cy="10210799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219200" y="6572713"/>
              <a:ext cx="16106775" cy="582840"/>
            </a:xfrm>
            <a:custGeom>
              <a:rect b="b" l="l" r="r" t="t"/>
              <a:pathLst>
                <a:path extrusionOk="0" h="763643" w="16106775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Executive Summary</a:t>
              </a:r>
              <a:endParaRPr b="1" i="0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t/>
              </a:r>
              <a:endParaRPr b="1" i="0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195938" y="5682185"/>
            <a:ext cx="14825246" cy="13715337"/>
            <a:chOff x="1184910" y="17151378"/>
            <a:chExt cx="16145988" cy="13487400"/>
          </a:xfrm>
        </p:grpSpPr>
        <p:sp>
          <p:nvSpPr>
            <p:cNvPr id="107" name="Google Shape;107;p1"/>
            <p:cNvSpPr/>
            <p:nvPr/>
          </p:nvSpPr>
          <p:spPr>
            <a:xfrm>
              <a:off x="1194480" y="17151378"/>
              <a:ext cx="16078200" cy="134874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184910" y="17151378"/>
              <a:ext cx="16145988" cy="732966"/>
            </a:xfrm>
            <a:custGeom>
              <a:rect b="b" l="l" r="r" t="t"/>
              <a:pathLst>
                <a:path extrusionOk="0" h="1798132" w="16085689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Visualization</a:t>
              </a:r>
              <a:endParaRPr b="1" i="0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29643353" y="5682174"/>
            <a:ext cx="14025729" cy="11562954"/>
            <a:chOff x="34807225" y="6557962"/>
            <a:chExt cx="15563392" cy="14020800"/>
          </a:xfrm>
        </p:grpSpPr>
        <p:sp>
          <p:nvSpPr>
            <p:cNvPr id="110" name="Google Shape;110;p1"/>
            <p:cNvSpPr/>
            <p:nvPr/>
          </p:nvSpPr>
          <p:spPr>
            <a:xfrm>
              <a:off x="34823400" y="6557962"/>
              <a:ext cx="15544800" cy="140208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t/>
              </a:r>
              <a:endPara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4807225" y="6557968"/>
              <a:ext cx="15563392" cy="868573"/>
            </a:xfrm>
            <a:custGeom>
              <a:rect b="b" l="l" r="r" t="t"/>
              <a:pathLst>
                <a:path extrusionOk="0" h="1985100" w="16250013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4A86E8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Environmental Impact</a:t>
              </a:r>
              <a:endParaRPr b="1" i="0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12" name="Google Shape;112;p1"/>
          <p:cNvSpPr txBox="1"/>
          <p:nvPr/>
        </p:nvSpPr>
        <p:spPr>
          <a:xfrm>
            <a:off x="30036600" y="18576751"/>
            <a:ext cx="132117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Lora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PUCKFish increases trap yield while decreasing operating costs and environmental impact</a:t>
            </a:r>
            <a:endParaRPr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41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Lora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Automated data collection and transmission make the user experience completely painless, with trappers only needing to charge PUCKFish after use</a:t>
            </a:r>
            <a:endParaRPr i="0" sz="3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30036599" y="24356549"/>
            <a:ext cx="132117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Lora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Future implementations of the PUCKFish will improve cost by using a cheaper radio module, as LoRa is not needed for the expected transmission distances</a:t>
            </a:r>
            <a:endParaRPr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i="0" sz="3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Lora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polling rate to collect data on the boards can be adjusted on later units to pull more or less frequently depending on the needs of the customer</a:t>
            </a:r>
            <a:endParaRPr i="0" sz="3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8325" y="304600"/>
            <a:ext cx="4302377" cy="430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5">
            <a:alphaModFix/>
          </a:blip>
          <a:srcRect b="0" l="0" r="5374" t="0"/>
          <a:stretch/>
        </p:blipFill>
        <p:spPr>
          <a:xfrm>
            <a:off x="720700" y="586688"/>
            <a:ext cx="10427124" cy="308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"/>
          <p:cNvSpPr/>
          <p:nvPr/>
        </p:nvSpPr>
        <p:spPr>
          <a:xfrm>
            <a:off x="15526348" y="5657740"/>
            <a:ext cx="13731026" cy="754097"/>
          </a:xfrm>
          <a:custGeom>
            <a:rect b="b" l="l" r="r" t="t"/>
            <a:pathLst>
              <a:path extrusionOk="0" h="763643" w="16106775">
                <a:moveTo>
                  <a:pt x="0" y="0"/>
                </a:moveTo>
                <a:lnTo>
                  <a:pt x="16106775" y="0"/>
                </a:lnTo>
                <a:lnTo>
                  <a:pt x="16091032" y="750930"/>
                </a:lnTo>
                <a:lnTo>
                  <a:pt x="15741" y="763643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Device Design</a:t>
            </a:r>
            <a:endParaRPr b="1" i="0" sz="48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6">
            <a:alphaModFix/>
          </a:blip>
          <a:srcRect b="40423" l="7205" r="3943" t="22600"/>
          <a:stretch/>
        </p:blipFill>
        <p:spPr>
          <a:xfrm>
            <a:off x="14866373" y="228600"/>
            <a:ext cx="14337000" cy="447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7">
            <a:alphaModFix/>
          </a:blip>
          <a:srcRect b="0" l="0" r="0" t="4524"/>
          <a:stretch/>
        </p:blipFill>
        <p:spPr>
          <a:xfrm>
            <a:off x="15748076" y="23453099"/>
            <a:ext cx="13211700" cy="88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7113" y="6862150"/>
            <a:ext cx="12177252" cy="1217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002652" y="6921127"/>
            <a:ext cx="11773860" cy="1003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456325" y="20625768"/>
            <a:ext cx="14337000" cy="11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79925" spcFirstLastPara="1" rIns="79925" wrap="square" tIns="39950">
            <a:spAutoFit/>
          </a:bodyPr>
          <a:lstStyle/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Lobster trappers utilize almost no data and place traps on dead reckoning alone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PUCKFish provides cheap, rugged instrumentation to fisheries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Provides the tools to catch larger hauls with fewer traps and less time at sea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Collects the 6 metrics most predictive of aquatic life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○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Dissolved oxygen, temperature, pressure, ambient light, salinity, and water current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Underwater battery life of 10 days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Charged wirelessly via Qi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Local storage protects data in case of battery death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438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ora"/>
              <a:buChar char="●"/>
            </a:pPr>
            <a:r>
              <a:rPr i="0" lang="en-US" sz="33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Automatically detects surfacing and transmits data to base station</a:t>
            </a:r>
            <a:endParaRPr i="0" sz="33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10">
            <a:alphaModFix/>
          </a:blip>
          <a:srcRect b="0" l="0" r="0" t="36358"/>
          <a:stretch/>
        </p:blipFill>
        <p:spPr>
          <a:xfrm>
            <a:off x="15912375" y="17473575"/>
            <a:ext cx="6088600" cy="460079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789962" y="17490739"/>
            <a:ext cx="6088598" cy="456646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"/>
          <p:cNvSpPr txBox="1"/>
          <p:nvPr/>
        </p:nvSpPr>
        <p:spPr>
          <a:xfrm>
            <a:off x="30672375" y="6492425"/>
            <a:ext cx="1217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Lora"/>
                <a:ea typeface="Lora"/>
                <a:cs typeface="Lora"/>
                <a:sym typeface="Lora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Title of this picture</a:t>
            </a:r>
            <a:endParaRPr sz="3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161213" y="6832450"/>
            <a:ext cx="8342100" cy="926240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665675" y="29603650"/>
            <a:ext cx="3220800" cy="3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/>
        </p:nvSpPr>
        <p:spPr>
          <a:xfrm>
            <a:off x="29275675" y="29017275"/>
            <a:ext cx="4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PUCKfish Video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8" name="Google Shape;12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332725" y="29603650"/>
            <a:ext cx="3220800" cy="3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/>
        </p:nvSpPr>
        <p:spPr>
          <a:xfrm>
            <a:off x="32942725" y="29017275"/>
            <a:ext cx="4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User’s Manual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2011-10-21T15:46:33Z</dcterms:created>
  <dc:creator>lilu1</dc:creator>
</cp:coreProperties>
</file>