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2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20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8.wmf" ContentType="image/x-wmf"/>
  <Override PartName="/ppt/media/image5.wmf" ContentType="image/x-wmf"/>
  <Override PartName="/ppt/media/image1.wmf" ContentType="image/x-wmf"/>
  <Override PartName="/ppt/media/image6.png" ContentType="image/png"/>
  <Override PartName="/ppt/media/image3.png" ContentType="image/png"/>
  <Override PartName="/ppt/media/image4.png" ContentType="image/png"/>
  <Override PartName="/ppt/media/image2.png" ContentType="image/png"/>
  <Override PartName="/ppt/media/image7.png" ContentType="image/png"/>
  <Override PartName="/ppt/media/image9.png" ContentType="image/png"/>
  <Override PartName="/ppt/media/image25.wmf" ContentType="image/x-wmf"/>
  <Override PartName="/ppt/media/image15.wmf" ContentType="image/x-wmf"/>
  <Override PartName="/ppt/media/image10.wmf" ContentType="image/x-wmf"/>
  <Override PartName="/ppt/media/image11.wmf" ContentType="image/x-wmf"/>
  <Override PartName="/ppt/media/image13.wmf" ContentType="image/x-wmf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2.png" ContentType="image/png"/>
  <Override PartName="/ppt/media/image14.png" ContentType="image/png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95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slideLayout9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notesMaster" Target="notesMasters/notesMaster1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slide" Target="slides/slide19.xml"/><Relationship Id="rId30" Type="http://schemas.openxmlformats.org/officeDocument/2006/relationships/slide" Target="slides/slide2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9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234465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43F485C-D58E-4636-AD38-577F71ACD96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3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3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3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Shape 1"/>
          <p:cNvSpPr txBox="1"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2CED0C5-9002-4AF7-95B9-CE4643AC25A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53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454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en-US" sz="11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457" name="CustomShape 3"/>
          <p:cNvSpPr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38D7209A-4869-48A6-AFA7-4545614759F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458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en-US" sz="11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461" name="CustomShape 3"/>
          <p:cNvSpPr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956B19D2-69E4-4B33-9280-C0F688B6F4C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462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en-US" sz="11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186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818208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190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186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818208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71532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186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818208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190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4186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818208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71532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186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818208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190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4186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 type="body"/>
          </p:nvPr>
        </p:nvSpPr>
        <p:spPr>
          <a:xfrm>
            <a:off x="818208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71532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186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818208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body"/>
          </p:nvPr>
        </p:nvSpPr>
        <p:spPr>
          <a:xfrm>
            <a:off x="190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 type="body"/>
          </p:nvPr>
        </p:nvSpPr>
        <p:spPr>
          <a:xfrm>
            <a:off x="4186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1" name="PlaceHolder 7"/>
          <p:cNvSpPr>
            <a:spLocks noGrp="1"/>
          </p:cNvSpPr>
          <p:nvPr>
            <p:ph type="body"/>
          </p:nvPr>
        </p:nvSpPr>
        <p:spPr>
          <a:xfrm>
            <a:off x="818208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71532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71532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186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818208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body"/>
          </p:nvPr>
        </p:nvSpPr>
        <p:spPr>
          <a:xfrm>
            <a:off x="190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3" name="PlaceHolder 6"/>
          <p:cNvSpPr>
            <a:spLocks noGrp="1"/>
          </p:cNvSpPr>
          <p:nvPr>
            <p:ph type="body"/>
          </p:nvPr>
        </p:nvSpPr>
        <p:spPr>
          <a:xfrm>
            <a:off x="4186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4" name="PlaceHolder 7"/>
          <p:cNvSpPr>
            <a:spLocks noGrp="1"/>
          </p:cNvSpPr>
          <p:nvPr>
            <p:ph type="body"/>
          </p:nvPr>
        </p:nvSpPr>
        <p:spPr>
          <a:xfrm>
            <a:off x="818208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71532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9" name="PlaceHolder 5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4186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818208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4" name="PlaceHolder 5"/>
          <p:cNvSpPr>
            <a:spLocks noGrp="1"/>
          </p:cNvSpPr>
          <p:nvPr>
            <p:ph type="body"/>
          </p:nvPr>
        </p:nvSpPr>
        <p:spPr>
          <a:xfrm>
            <a:off x="190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5" name="PlaceHolder 6"/>
          <p:cNvSpPr>
            <a:spLocks noGrp="1"/>
          </p:cNvSpPr>
          <p:nvPr>
            <p:ph type="body"/>
          </p:nvPr>
        </p:nvSpPr>
        <p:spPr>
          <a:xfrm>
            <a:off x="4186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6" name="PlaceHolder 7"/>
          <p:cNvSpPr>
            <a:spLocks noGrp="1"/>
          </p:cNvSpPr>
          <p:nvPr>
            <p:ph type="body"/>
          </p:nvPr>
        </p:nvSpPr>
        <p:spPr>
          <a:xfrm>
            <a:off x="818208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71532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2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6" name="PlaceHolder 4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0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7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8" name="PlaceHolder 5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 type="body"/>
          </p:nvPr>
        </p:nvSpPr>
        <p:spPr>
          <a:xfrm>
            <a:off x="4186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2" name="PlaceHolder 4"/>
          <p:cNvSpPr>
            <a:spLocks noGrp="1"/>
          </p:cNvSpPr>
          <p:nvPr>
            <p:ph type="body"/>
          </p:nvPr>
        </p:nvSpPr>
        <p:spPr>
          <a:xfrm>
            <a:off x="818208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3" name="PlaceHolder 5"/>
          <p:cNvSpPr>
            <a:spLocks noGrp="1"/>
          </p:cNvSpPr>
          <p:nvPr>
            <p:ph type="body"/>
          </p:nvPr>
        </p:nvSpPr>
        <p:spPr>
          <a:xfrm>
            <a:off x="190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4" name="PlaceHolder 6"/>
          <p:cNvSpPr>
            <a:spLocks noGrp="1"/>
          </p:cNvSpPr>
          <p:nvPr>
            <p:ph type="body"/>
          </p:nvPr>
        </p:nvSpPr>
        <p:spPr>
          <a:xfrm>
            <a:off x="4186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5" name="PlaceHolder 7"/>
          <p:cNvSpPr>
            <a:spLocks noGrp="1"/>
          </p:cNvSpPr>
          <p:nvPr>
            <p:ph type="body"/>
          </p:nvPr>
        </p:nvSpPr>
        <p:spPr>
          <a:xfrm>
            <a:off x="818208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71532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8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2" name="PlaceHolder 4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6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9" name="PlaceHolder 3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3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4" name="PlaceHolder 5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 type="body"/>
          </p:nvPr>
        </p:nvSpPr>
        <p:spPr>
          <a:xfrm>
            <a:off x="4186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8" name="PlaceHolder 4"/>
          <p:cNvSpPr>
            <a:spLocks noGrp="1"/>
          </p:cNvSpPr>
          <p:nvPr>
            <p:ph type="body"/>
          </p:nvPr>
        </p:nvSpPr>
        <p:spPr>
          <a:xfrm>
            <a:off x="818208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9" name="PlaceHolder 5"/>
          <p:cNvSpPr>
            <a:spLocks noGrp="1"/>
          </p:cNvSpPr>
          <p:nvPr>
            <p:ph type="body"/>
          </p:nvPr>
        </p:nvSpPr>
        <p:spPr>
          <a:xfrm>
            <a:off x="190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0" name="PlaceHolder 6"/>
          <p:cNvSpPr>
            <a:spLocks noGrp="1"/>
          </p:cNvSpPr>
          <p:nvPr>
            <p:ph type="body"/>
          </p:nvPr>
        </p:nvSpPr>
        <p:spPr>
          <a:xfrm>
            <a:off x="4186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1" name="PlaceHolder 7"/>
          <p:cNvSpPr>
            <a:spLocks noGrp="1"/>
          </p:cNvSpPr>
          <p:nvPr>
            <p:ph type="body"/>
          </p:nvPr>
        </p:nvSpPr>
        <p:spPr>
          <a:xfrm>
            <a:off x="818208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wmf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wmf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wmf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1.wmf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3.wmf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5.wmf"/><Relationship Id="rId3" Type="http://schemas.openxmlformats.org/officeDocument/2006/relationships/hyperlink" Target="https://softuni.bg/" TargetMode="External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1" Type="http://schemas.openxmlformats.org/officeDocument/2006/relationships/image" Target="../media/image23.png"/><Relationship Id="rId12" Type="http://schemas.openxmlformats.org/officeDocument/2006/relationships/image" Target="../media/image24.png"/><Relationship Id="rId13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4.xml"/><Relationship Id="rId15" Type="http://schemas.openxmlformats.org/officeDocument/2006/relationships/slideLayout" Target="../slideLayouts/slideLayout75.xml"/><Relationship Id="rId16" Type="http://schemas.openxmlformats.org/officeDocument/2006/relationships/slideLayout" Target="../slideLayouts/slideLayout76.xml"/><Relationship Id="rId17" Type="http://schemas.openxmlformats.org/officeDocument/2006/relationships/slideLayout" Target="../slideLayouts/slideLayout77.xml"/><Relationship Id="rId18" Type="http://schemas.openxmlformats.org/officeDocument/2006/relationships/slideLayout" Target="../slideLayouts/slideLayout78.xml"/><Relationship Id="rId19" Type="http://schemas.openxmlformats.org/officeDocument/2006/relationships/slideLayout" Target="../slideLayouts/slideLayout79.xml"/><Relationship Id="rId20" Type="http://schemas.openxmlformats.org/officeDocument/2006/relationships/slideLayout" Target="../slideLayouts/slideLayout80.xml"/><Relationship Id="rId21" Type="http://schemas.openxmlformats.org/officeDocument/2006/relationships/slideLayout" Target="../slideLayouts/slideLayout81.xml"/><Relationship Id="rId22" Type="http://schemas.openxmlformats.org/officeDocument/2006/relationships/slideLayout" Target="../slideLayouts/slideLayout82.xml"/><Relationship Id="rId23" Type="http://schemas.openxmlformats.org/officeDocument/2006/relationships/slideLayout" Target="../slideLayouts/slideLayout83.xml"/><Relationship Id="rId2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25.wmf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hyperlink" Target="https://softuni.bg/" TargetMode="External"/><Relationship Id="rId8" Type="http://schemas.openxmlformats.org/officeDocument/2006/relationships/hyperlink" Target="https://softuni.foundation/" TargetMode="External"/><Relationship Id="rId9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s://forum.softuni.bg/" TargetMode="External"/><Relationship Id="rId11" Type="http://schemas.openxmlformats.org/officeDocument/2006/relationships/image" Target="../media/image30.png"/><Relationship Id="rId12" Type="http://schemas.openxmlformats.org/officeDocument/2006/relationships/slideLayout" Target="../slideLayouts/slideLayout85.xml"/><Relationship Id="rId13" Type="http://schemas.openxmlformats.org/officeDocument/2006/relationships/slideLayout" Target="../slideLayouts/slideLayout86.xml"/><Relationship Id="rId14" Type="http://schemas.openxmlformats.org/officeDocument/2006/relationships/slideLayout" Target="../slideLayouts/slideLayout87.xml"/><Relationship Id="rId15" Type="http://schemas.openxmlformats.org/officeDocument/2006/relationships/slideLayout" Target="../slideLayouts/slideLayout88.xml"/><Relationship Id="rId16" Type="http://schemas.openxmlformats.org/officeDocument/2006/relationships/slideLayout" Target="../slideLayouts/slideLayout89.xml"/><Relationship Id="rId17" Type="http://schemas.openxmlformats.org/officeDocument/2006/relationships/slideLayout" Target="../slideLayouts/slideLayout90.xml"/><Relationship Id="rId18" Type="http://schemas.openxmlformats.org/officeDocument/2006/relationships/slideLayout" Target="../slideLayouts/slideLayout91.xml"/><Relationship Id="rId19" Type="http://schemas.openxmlformats.org/officeDocument/2006/relationships/slideLayout" Target="../slideLayouts/slideLayout92.xml"/><Relationship Id="rId20" Type="http://schemas.openxmlformats.org/officeDocument/2006/relationships/slideLayout" Target="../slideLayouts/slideLayout93.xml"/><Relationship Id="rId21" Type="http://schemas.openxmlformats.org/officeDocument/2006/relationships/slideLayout" Target="../slideLayouts/slideLayout94.xml"/><Relationship Id="rId22" Type="http://schemas.openxmlformats.org/officeDocument/2006/relationships/slideLayout" Target="../slideLayouts/slideLayout95.xml"/><Relationship Id="rId23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Background" descr=""/>
          <p:cNvPicPr/>
          <p:nvPr/>
        </p:nvPicPr>
        <p:blipFill>
          <a:blip r:embed="rId2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0" y="6702840"/>
            <a:ext cx="12194640" cy="154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Picture Logo SoftUni" descr=""/>
          <p:cNvPicPr/>
          <p:nvPr/>
        </p:nvPicPr>
        <p:blipFill>
          <a:blip r:embed="rId3"/>
          <a:stretch/>
        </p:blipFill>
        <p:spPr>
          <a:xfrm>
            <a:off x="4324320" y="5184000"/>
            <a:ext cx="3751200" cy="129744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8708400" y="6130800"/>
            <a:ext cx="2951280" cy="341280"/>
          </a:xfrm>
          <a:prstGeom prst="rect">
            <a:avLst/>
          </a:prstGeom>
        </p:spPr>
        <p:txBody>
          <a:bodyPr lIns="36000" rIns="36000" tIns="36000" bIns="36000" anchor="ctr"/>
          <a:p>
            <a:pPr algn="r">
              <a:lnSpc>
                <a:spcPct val="105000"/>
              </a:lnSpc>
            </a:pPr>
            <a:r>
              <a:rPr b="1" lang="en-US" sz="1800" spc="-1" strike="noStrike">
                <a:solidFill>
                  <a:srgbClr val="1a334c"/>
                </a:solidFill>
                <a:latin typeface="Calibri"/>
              </a:rPr>
              <a:t>Company Web Site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8708400" y="5756760"/>
            <a:ext cx="2951280" cy="366840"/>
          </a:xfrm>
          <a:prstGeom prst="rect">
            <a:avLst/>
          </a:prstGeom>
        </p:spPr>
        <p:txBody>
          <a:bodyPr lIns="36000" rIns="36000" tIns="36000" bIns="36000" anchor="ctr"/>
          <a:p>
            <a:pPr algn="r">
              <a:lnSpc>
                <a:spcPct val="105000"/>
              </a:lnSpc>
            </a:pPr>
            <a:r>
              <a:rPr b="1" lang="en-US" sz="2000" spc="-1" strike="noStrike">
                <a:solidFill>
                  <a:srgbClr val="1a334c"/>
                </a:solidFill>
                <a:latin typeface="Calibri"/>
              </a:rPr>
              <a:t>Company Name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5" name="Picture SoftUni Mascot" descr=""/>
          <p:cNvPicPr/>
          <p:nvPr/>
        </p:nvPicPr>
        <p:blipFill>
          <a:blip r:embed="rId4"/>
          <a:stretch/>
        </p:blipFill>
        <p:spPr>
          <a:xfrm>
            <a:off x="8849160" y="2609640"/>
            <a:ext cx="2788560" cy="3017880"/>
          </a:xfrm>
          <a:prstGeom prst="rect">
            <a:avLst/>
          </a:prstGeom>
          <a:ln>
            <a:noFill/>
          </a:ln>
        </p:spPr>
      </p:pic>
      <p:pic>
        <p:nvPicPr>
          <p:cNvPr id="6" name="Picture Logo Software University" descr=""/>
          <p:cNvPicPr/>
          <p:nvPr/>
        </p:nvPicPr>
        <p:blipFill>
          <a:blip r:embed="rId5"/>
          <a:stretch/>
        </p:blipFill>
        <p:spPr>
          <a:xfrm>
            <a:off x="507960" y="5918400"/>
            <a:ext cx="1829880" cy="627840"/>
          </a:xfrm>
          <a:prstGeom prst="rect">
            <a:avLst/>
          </a:prstGeom>
          <a:ln>
            <a:noFill/>
          </a:ln>
        </p:spPr>
      </p:pic>
      <p:sp>
        <p:nvSpPr>
          <p:cNvPr id="7" name="PlaceHolder 4"/>
          <p:cNvSpPr>
            <a:spLocks noGrp="1"/>
          </p:cNvSpPr>
          <p:nvPr>
            <p:ph type="body"/>
          </p:nvPr>
        </p:nvSpPr>
        <p:spPr>
          <a:xfrm>
            <a:off x="552960" y="3541680"/>
            <a:ext cx="2980440" cy="4049640"/>
          </a:xfrm>
          <a:prstGeom prst="rect">
            <a:avLst/>
          </a:prstGeom>
        </p:spPr>
        <p:txBody>
          <a:bodyPr lIns="36000" rIns="36000" tIns="36000" bIns="36000" anchor="ctr"/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Position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552960" y="4851720"/>
            <a:ext cx="2980440" cy="453960"/>
          </a:xfrm>
          <a:prstGeom prst="rect">
            <a:avLst/>
          </a:prstGeom>
        </p:spPr>
        <p:txBody>
          <a:bodyPr lIns="36000" rIns="36000" tIns="36000" bIns="36000" anchor="ctr"/>
          <a:p>
            <a:pPr>
              <a:lnSpc>
                <a:spcPct val="105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alibri"/>
              </a:rPr>
              <a:t>Author Name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" name="PlaceHolder 6"/>
          <p:cNvSpPr>
            <a:spLocks noGrp="1"/>
          </p:cNvSpPr>
          <p:nvPr>
            <p:ph type="body"/>
          </p:nvPr>
        </p:nvSpPr>
        <p:spPr>
          <a:xfrm>
            <a:off x="552960" y="2741040"/>
            <a:ext cx="4642560" cy="193608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a000"/>
                </a:solidFill>
                <a:latin typeface="Calibri"/>
              </a:rPr>
              <a:t>Click icon to add picture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PlaceHolder 7"/>
          <p:cNvSpPr>
            <a:spLocks noGrp="1"/>
          </p:cNvSpPr>
          <p:nvPr>
            <p:ph type="title"/>
          </p:nvPr>
        </p:nvSpPr>
        <p:spPr>
          <a:xfrm>
            <a:off x="554040" y="321480"/>
            <a:ext cx="11083320" cy="882360"/>
          </a:xfrm>
          <a:prstGeom prst="rect">
            <a:avLst/>
          </a:prstGeom>
        </p:spPr>
        <p:txBody>
          <a:bodyPr lIns="108000" rIns="108000" tIns="36000" bIns="36000" anchor="ctr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234465"/>
                </a:solidFill>
                <a:latin typeface="Calibri"/>
              </a:rPr>
              <a:t>Presentation Title</a:t>
            </a:r>
            <a:endParaRPr b="0" lang="en-US" sz="4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Background" descr=""/>
          <p:cNvPicPr/>
          <p:nvPr/>
        </p:nvPicPr>
        <p:blipFill>
          <a:blip r:embed="rId2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48" name="PlaceHolder 1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BA110126-7E9C-4311-9AD2-4232F32DA272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49" name="Picture SoftUni Mascot" descr=""/>
          <p:cNvPicPr/>
          <p:nvPr/>
        </p:nvPicPr>
        <p:blipFill>
          <a:blip r:embed="rId3"/>
          <a:stretch/>
        </p:blipFill>
        <p:spPr>
          <a:xfrm>
            <a:off x="9516240" y="3408480"/>
            <a:ext cx="2250720" cy="3044160"/>
          </a:xfrm>
          <a:prstGeom prst="rect">
            <a:avLst/>
          </a:prstGeom>
          <a:ln>
            <a:noFill/>
          </a:ln>
        </p:spPr>
      </p:pic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196920" y="1371600"/>
            <a:ext cx="9048960" cy="5207040"/>
          </a:xfrm>
          <a:prstGeom prst="rect">
            <a:avLst/>
          </a:prstGeom>
        </p:spPr>
        <p:txBody>
          <a:bodyPr lIns="108000" rIns="108000" tIns="36000" bIns="36000">
            <a:normAutofit/>
          </a:bodyPr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0" y="0"/>
            <a:ext cx="1219644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Logo Software University" descr=""/>
          <p:cNvPicPr/>
          <p:nvPr/>
        </p:nvPicPr>
        <p:blipFill>
          <a:blip r:embed="rId4"/>
          <a:stretch/>
        </p:blipFill>
        <p:spPr>
          <a:xfrm>
            <a:off x="10068120" y="253800"/>
            <a:ext cx="1915200" cy="558720"/>
          </a:xfrm>
          <a:prstGeom prst="rect">
            <a:avLst/>
          </a:prstGeom>
          <a:ln>
            <a:noFill/>
          </a:ln>
        </p:spPr>
      </p:pic>
      <p:sp>
        <p:nvSpPr>
          <p:cNvPr id="53" name="PlaceHolder 4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Table of Contents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Background" descr=""/>
          <p:cNvPicPr/>
          <p:nvPr/>
        </p:nvPicPr>
        <p:blipFill>
          <a:blip r:embed="rId2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91" name="PlaceHolder 1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1B84C209-D80F-41A9-838E-1D163C282EAC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108000" rIns="108000" tIns="36000" bIns="36000"/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Edit Master text styles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Second level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2" marL="125568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Third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3" marL="1700280" indent="-352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Fourth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4" marL="2058840" indent="-2664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Fifth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0" y="0"/>
            <a:ext cx="1219644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4" name="Logo Software University" descr=""/>
          <p:cNvPicPr/>
          <p:nvPr/>
        </p:nvPicPr>
        <p:blipFill>
          <a:blip r:embed="rId3"/>
          <a:stretch/>
        </p:blipFill>
        <p:spPr>
          <a:xfrm>
            <a:off x="10068120" y="253800"/>
            <a:ext cx="1915200" cy="558720"/>
          </a:xfrm>
          <a:prstGeom prst="rect">
            <a:avLst/>
          </a:prstGeom>
          <a:ln>
            <a:noFill/>
          </a:ln>
        </p:spPr>
      </p:pic>
      <p:sp>
        <p:nvSpPr>
          <p:cNvPr id="95" name="PlaceHolder 4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Slide Title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Background" descr=""/>
          <p:cNvPicPr/>
          <p:nvPr/>
        </p:nvPicPr>
        <p:blipFill>
          <a:blip r:embed="rId2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33" name="CustomShape 1"/>
          <p:cNvSpPr/>
          <p:nvPr/>
        </p:nvSpPr>
        <p:spPr>
          <a:xfrm>
            <a:off x="4319640" y="867600"/>
            <a:ext cx="3552120" cy="35521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PlaceHolder 2"/>
          <p:cNvSpPr>
            <a:spLocks noGrp="1"/>
          </p:cNvSpPr>
          <p:nvPr>
            <p:ph type="title"/>
          </p:nvPr>
        </p:nvSpPr>
        <p:spPr>
          <a:xfrm>
            <a:off x="615240" y="4704840"/>
            <a:ext cx="10961280" cy="767880"/>
          </a:xfrm>
          <a:prstGeom prst="rect">
            <a:avLst/>
          </a:prstGeom>
        </p:spPr>
        <p:txBody>
          <a:bodyPr lIns="108000" rIns="108000" tIns="36000" bIns="36000" anchor="ctr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Click to Edit Section Title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Click to edit the outline text format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Second Outline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Fourth Outline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Picture Background" descr=""/>
          <p:cNvPicPr/>
          <p:nvPr/>
        </p:nvPicPr>
        <p:blipFill>
          <a:blip r:embed="rId2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73" name="PlaceHolder 1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0128E8C0-73B4-4845-89F2-218F1ED3A8B1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21360" y="1931040"/>
            <a:ext cx="10949040" cy="4193640"/>
          </a:xfrm>
          <a:prstGeom prst="rect">
            <a:avLst/>
          </a:prstGeom>
        </p:spPr>
        <p:txBody>
          <a:bodyPr lIns="144000" rIns="144000" tIns="108000" bIns="108000"/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Source code box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…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…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0880" cy="5560920"/>
          </a:xfrm>
          <a:prstGeom prst="rect">
            <a:avLst/>
          </a:prstGeom>
        </p:spPr>
        <p:txBody>
          <a:bodyPr lIns="108000" rIns="108000" tIns="36000" bIns="36000"/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Sample source code: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0" y="0"/>
            <a:ext cx="1219644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7" name="Logo Software University" descr=""/>
          <p:cNvPicPr/>
          <p:nvPr/>
        </p:nvPicPr>
        <p:blipFill>
          <a:blip r:embed="rId3"/>
          <a:stretch/>
        </p:blipFill>
        <p:spPr>
          <a:xfrm>
            <a:off x="10068120" y="253800"/>
            <a:ext cx="1915200" cy="558720"/>
          </a:xfrm>
          <a:prstGeom prst="rect">
            <a:avLst/>
          </a:prstGeom>
          <a:ln>
            <a:noFill/>
          </a:ln>
        </p:spPr>
      </p:pic>
      <p:sp>
        <p:nvSpPr>
          <p:cNvPr id="178" name="PlaceHolder 5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Slide Title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Picture Background" descr=""/>
          <p:cNvPicPr/>
          <p:nvPr/>
        </p:nvPicPr>
        <p:blipFill>
          <a:blip r:embed="rId2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216" name="PlaceHolder 1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A0D6E248-4088-4EC9-94F6-59E1709D6D51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0" y="0"/>
            <a:ext cx="11534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1865880" y="1121040"/>
            <a:ext cx="10128960" cy="5546160"/>
          </a:xfrm>
          <a:prstGeom prst="rect">
            <a:avLst/>
          </a:prstGeom>
        </p:spPr>
        <p:txBody>
          <a:bodyPr lIns="108000" rIns="108000" tIns="36000" bIns="36000"/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Edit Master text styles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Second level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2" marL="125568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Third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3" marL="1700280" indent="-352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Fourth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4" marL="2058840" indent="-2664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Fifth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219" name="Logo Software University" descr=""/>
          <p:cNvPicPr/>
          <p:nvPr/>
        </p:nvPicPr>
        <p:blipFill>
          <a:blip r:embed="rId3"/>
          <a:stretch/>
        </p:blipFill>
        <p:spPr>
          <a:xfrm>
            <a:off x="10008720" y="190440"/>
            <a:ext cx="2013120" cy="690480"/>
          </a:xfrm>
          <a:prstGeom prst="rect">
            <a:avLst/>
          </a:prstGeom>
          <a:ln>
            <a:noFill/>
          </a:ln>
        </p:spPr>
      </p:pic>
      <p:sp>
        <p:nvSpPr>
          <p:cNvPr id="220" name="PlaceHolder 4"/>
          <p:cNvSpPr>
            <a:spLocks noGrp="1"/>
          </p:cNvSpPr>
          <p:nvPr>
            <p:ph type="title"/>
          </p:nvPr>
        </p:nvSpPr>
        <p:spPr>
          <a:xfrm>
            <a:off x="1297080" y="100800"/>
            <a:ext cx="8625240" cy="882360"/>
          </a:xfrm>
          <a:prstGeom prst="rect">
            <a:avLst/>
          </a:prstGeom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Slide Title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221" name="Group 5"/>
          <p:cNvGrpSpPr/>
          <p:nvPr/>
        </p:nvGrpSpPr>
        <p:grpSpPr>
          <a:xfrm>
            <a:off x="185040" y="1868040"/>
            <a:ext cx="1937160" cy="3070080"/>
            <a:chOff x="185040" y="1868040"/>
            <a:chExt cx="1937160" cy="3070080"/>
          </a:xfrm>
        </p:grpSpPr>
        <p:grpSp>
          <p:nvGrpSpPr>
            <p:cNvPr id="222" name="Group 6"/>
            <p:cNvGrpSpPr/>
            <p:nvPr/>
          </p:nvGrpSpPr>
          <p:grpSpPr>
            <a:xfrm>
              <a:off x="185040" y="1868040"/>
              <a:ext cx="1937160" cy="2335680"/>
              <a:chOff x="185040" y="1868040"/>
              <a:chExt cx="1937160" cy="2335680"/>
            </a:xfrm>
          </p:grpSpPr>
          <p:sp>
            <p:nvSpPr>
              <p:cNvPr id="223" name="CustomShape 7"/>
              <p:cNvSpPr/>
              <p:nvPr/>
            </p:nvSpPr>
            <p:spPr>
              <a:xfrm>
                <a:off x="185040" y="1868040"/>
                <a:ext cx="1937160" cy="1937160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4" name="CustomShape 8"/>
              <p:cNvSpPr/>
              <p:nvPr/>
            </p:nvSpPr>
            <p:spPr>
              <a:xfrm>
                <a:off x="696240" y="3353760"/>
                <a:ext cx="1209600" cy="849960"/>
              </a:xfrm>
              <a:custGeom>
                <a:avLst/>
                <a:gdLst/>
                <a:ah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5" name="CustomShape 9"/>
              <p:cNvSpPr/>
              <p:nvPr/>
            </p:nvSpPr>
            <p:spPr>
              <a:xfrm flipH="1">
                <a:off x="407160" y="3353760"/>
                <a:ext cx="1209600" cy="849960"/>
              </a:xfrm>
              <a:custGeom>
                <a:avLst/>
                <a:gdLst/>
                <a:ah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6" name="CustomShape 10"/>
              <p:cNvSpPr/>
              <p:nvPr/>
            </p:nvSpPr>
            <p:spPr>
              <a:xfrm>
                <a:off x="436320" y="1951560"/>
                <a:ext cx="1592640" cy="159264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60">
                <a:solidFill>
                  <a:schemeClr val="bg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7" name="CustomShape 11"/>
              <p:cNvSpPr/>
              <p:nvPr/>
            </p:nvSpPr>
            <p:spPr>
              <a:xfrm>
                <a:off x="436320" y="1951560"/>
                <a:ext cx="1592640" cy="159264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60">
                <a:solidFill>
                  <a:schemeClr val="bg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28" name="CustomShape 12"/>
            <p:cNvSpPr/>
            <p:nvPr/>
          </p:nvSpPr>
          <p:spPr>
            <a:xfrm>
              <a:off x="684720" y="4548240"/>
              <a:ext cx="937800" cy="15912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60">
              <a:solidFill>
                <a:srgbClr val="46464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9" name="CustomShape 13"/>
            <p:cNvSpPr/>
            <p:nvPr/>
          </p:nvSpPr>
          <p:spPr>
            <a:xfrm>
              <a:off x="825840" y="4779000"/>
              <a:ext cx="655560" cy="15912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60">
              <a:solidFill>
                <a:srgbClr val="464646"/>
              </a:solidFill>
              <a:round/>
            </a:ln>
            <a:effectLst>
              <a:outerShdw blurRad="152400" dir="5400000" dist="381000" rotWithShape="0" sx="70000" sy="7000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0" name="Line 14"/>
            <p:cNvSpPr/>
            <p:nvPr/>
          </p:nvSpPr>
          <p:spPr>
            <a:xfrm flipH="1" flipV="1">
              <a:off x="761400" y="2982240"/>
              <a:ext cx="171000" cy="1232280"/>
            </a:xfrm>
            <a:prstGeom prst="line">
              <a:avLst/>
            </a:prstGeom>
            <a:ln w="38160">
              <a:solidFill>
                <a:srgbClr val="464646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31" name="Line 15"/>
            <p:cNvSpPr/>
            <p:nvPr/>
          </p:nvSpPr>
          <p:spPr>
            <a:xfrm flipH="1">
              <a:off x="873360" y="3801240"/>
              <a:ext cx="559080" cy="360"/>
            </a:xfrm>
            <a:prstGeom prst="line">
              <a:avLst/>
            </a:prstGeom>
            <a:ln w="38160">
              <a:solidFill>
                <a:srgbClr val="464646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grpSp>
          <p:nvGrpSpPr>
            <p:cNvPr id="232" name="Group 16"/>
            <p:cNvGrpSpPr/>
            <p:nvPr/>
          </p:nvGrpSpPr>
          <p:grpSpPr>
            <a:xfrm>
              <a:off x="476280" y="2594880"/>
              <a:ext cx="462600" cy="474840"/>
              <a:chOff x="476280" y="2594880"/>
              <a:chExt cx="462600" cy="474840"/>
            </a:xfrm>
          </p:grpSpPr>
          <p:sp>
            <p:nvSpPr>
              <p:cNvPr id="233" name="Line 17"/>
              <p:cNvSpPr/>
              <p:nvPr/>
            </p:nvSpPr>
            <p:spPr>
              <a:xfrm flipH="1" flipV="1">
                <a:off x="478080" y="2832480"/>
                <a:ext cx="460800" cy="237240"/>
              </a:xfrm>
              <a:prstGeom prst="line">
                <a:avLst/>
              </a:prstGeom>
              <a:ln w="38160">
                <a:solidFill>
                  <a:srgbClr val="464646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34" name="Line 18"/>
              <p:cNvSpPr/>
              <p:nvPr/>
            </p:nvSpPr>
            <p:spPr>
              <a:xfrm flipH="1">
                <a:off x="476280" y="2594880"/>
                <a:ext cx="460800" cy="237600"/>
              </a:xfrm>
              <a:prstGeom prst="line">
                <a:avLst/>
              </a:prstGeom>
              <a:ln w="38160">
                <a:solidFill>
                  <a:srgbClr val="464646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235" name="Line 19"/>
            <p:cNvSpPr/>
            <p:nvPr/>
          </p:nvSpPr>
          <p:spPr>
            <a:xfrm flipV="1">
              <a:off x="1371240" y="2982240"/>
              <a:ext cx="150840" cy="1232280"/>
            </a:xfrm>
            <a:prstGeom prst="line">
              <a:avLst/>
            </a:prstGeom>
            <a:ln w="38160">
              <a:solidFill>
                <a:srgbClr val="464646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36" name="CustomShape 20"/>
            <p:cNvSpPr/>
            <p:nvPr/>
          </p:nvSpPr>
          <p:spPr>
            <a:xfrm>
              <a:off x="637560" y="4317480"/>
              <a:ext cx="1032120" cy="15912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60">
              <a:solidFill>
                <a:srgbClr val="46464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37" name="Group 21"/>
            <p:cNvGrpSpPr/>
            <p:nvPr/>
          </p:nvGrpSpPr>
          <p:grpSpPr>
            <a:xfrm>
              <a:off x="1356840" y="2594880"/>
              <a:ext cx="462600" cy="474840"/>
              <a:chOff x="1356840" y="2594880"/>
              <a:chExt cx="462600" cy="474840"/>
            </a:xfrm>
          </p:grpSpPr>
          <p:sp>
            <p:nvSpPr>
              <p:cNvPr id="238" name="Line 22"/>
              <p:cNvSpPr/>
              <p:nvPr/>
            </p:nvSpPr>
            <p:spPr>
              <a:xfrm flipV="1">
                <a:off x="1356840" y="2832480"/>
                <a:ext cx="460800" cy="237240"/>
              </a:xfrm>
              <a:prstGeom prst="line">
                <a:avLst/>
              </a:prstGeom>
              <a:ln w="38160">
                <a:solidFill>
                  <a:srgbClr val="464646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39" name="Line 23"/>
              <p:cNvSpPr/>
              <p:nvPr/>
            </p:nvSpPr>
            <p:spPr>
              <a:xfrm>
                <a:off x="1358640" y="2594880"/>
                <a:ext cx="460800" cy="237600"/>
              </a:xfrm>
              <a:prstGeom prst="line">
                <a:avLst/>
              </a:prstGeom>
              <a:ln w="38160">
                <a:solidFill>
                  <a:srgbClr val="464646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</p:grpSp>
      <p:sp>
        <p:nvSpPr>
          <p:cNvPr id="240" name="Line 24"/>
          <p:cNvSpPr/>
          <p:nvPr/>
        </p:nvSpPr>
        <p:spPr>
          <a:xfrm flipH="1">
            <a:off x="673560" y="4203720"/>
            <a:ext cx="955080" cy="360"/>
          </a:xfrm>
          <a:prstGeom prst="line">
            <a:avLst/>
          </a:prstGeom>
          <a:ln w="38160">
            <a:solidFill>
              <a:srgbClr val="464646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Picture Background" descr=""/>
          <p:cNvPicPr/>
          <p:nvPr/>
        </p:nvPicPr>
        <p:blipFill>
          <a:blip r:embed="rId2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278" name="CustomShape 1"/>
          <p:cNvSpPr/>
          <p:nvPr/>
        </p:nvSpPr>
        <p:spPr>
          <a:xfrm>
            <a:off x="0" y="6371280"/>
            <a:ext cx="12194640" cy="486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CustomShape 2"/>
          <p:cNvSpPr/>
          <p:nvPr/>
        </p:nvSpPr>
        <p:spPr>
          <a:xfrm>
            <a:off x="110880" y="6454800"/>
            <a:ext cx="11969640" cy="25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  <a:ea typeface="Calibri"/>
              </a:rPr>
              <a:t>© SoftUni – </a:t>
            </a:r>
            <a:r>
              <a:rPr b="0" lang="en-US" sz="1600" spc="-1" strike="noStrike" u="sng">
                <a:solidFill>
                  <a:srgbClr val="f2ac44"/>
                </a:solidFill>
                <a:uFillTx/>
                <a:latin typeface="Calibri"/>
                <a:ea typeface="Calibri"/>
                <a:hlinkClick r:id="rId3"/>
              </a:rPr>
              <a:t>https://softuni.bg</a:t>
            </a:r>
            <a:r>
              <a:rPr b="0" lang="en-US" sz="1600" spc="-1" strike="noStrike">
                <a:solidFill>
                  <a:srgbClr val="ffffff"/>
                </a:solidFill>
                <a:latin typeface="Calibri"/>
                <a:ea typeface="Calibri"/>
              </a:rPr>
              <a:t>. Copyrighted document. Unauthorized copy, reproduction or use is not permitted.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280" name="Picture SoftUni Mascot" descr=""/>
          <p:cNvPicPr/>
          <p:nvPr/>
        </p:nvPicPr>
        <p:blipFill>
          <a:blip r:embed="rId4"/>
          <a:stretch/>
        </p:blipFill>
        <p:spPr>
          <a:xfrm>
            <a:off x="642600" y="2898720"/>
            <a:ext cx="2451240" cy="2959560"/>
          </a:xfrm>
          <a:prstGeom prst="rect">
            <a:avLst/>
          </a:prstGeom>
          <a:ln>
            <a:noFill/>
          </a:ln>
        </p:spPr>
      </p:pic>
      <p:grpSp>
        <p:nvGrpSpPr>
          <p:cNvPr id="281" name="Group 3"/>
          <p:cNvGrpSpPr/>
          <p:nvPr/>
        </p:nvGrpSpPr>
        <p:grpSpPr>
          <a:xfrm>
            <a:off x="3332160" y="1702440"/>
            <a:ext cx="8314920" cy="3543480"/>
            <a:chOff x="3332160" y="1702440"/>
            <a:chExt cx="8314920" cy="3543480"/>
          </a:xfrm>
        </p:grpSpPr>
        <p:pic>
          <p:nvPicPr>
            <p:cNvPr id="282" name="Picture SoftUni Kids Logo" descr=""/>
            <p:cNvPicPr/>
            <p:nvPr/>
          </p:nvPicPr>
          <p:blipFill>
            <a:blip r:embed="rId5"/>
            <a:stretch/>
          </p:blipFill>
          <p:spPr>
            <a:xfrm>
              <a:off x="10517040" y="3776400"/>
              <a:ext cx="1130040" cy="1388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83" name="Picture SoftUni Foundation Logo" descr=""/>
            <p:cNvPicPr/>
            <p:nvPr/>
          </p:nvPicPr>
          <p:blipFill>
            <a:blip r:embed="rId6"/>
            <a:stretch/>
          </p:blipFill>
          <p:spPr>
            <a:xfrm>
              <a:off x="9054000" y="3788280"/>
              <a:ext cx="1166040" cy="13503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84" name="Picture SoftUni Digital Logo" descr=""/>
            <p:cNvPicPr/>
            <p:nvPr/>
          </p:nvPicPr>
          <p:blipFill>
            <a:blip r:embed="rId7"/>
            <a:stretch/>
          </p:blipFill>
          <p:spPr>
            <a:xfrm>
              <a:off x="7657560" y="3789000"/>
              <a:ext cx="1084320" cy="14569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85" name="Picture SoftUni Creative Logo" descr=""/>
            <p:cNvPicPr/>
            <p:nvPr/>
          </p:nvPicPr>
          <p:blipFill>
            <a:blip r:embed="rId8"/>
            <a:stretch/>
          </p:blipFill>
          <p:spPr>
            <a:xfrm>
              <a:off x="6174000" y="3776400"/>
              <a:ext cx="1166040" cy="1388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86" name="Picture SoftUni Svetlina Logo" descr=""/>
            <p:cNvPicPr/>
            <p:nvPr/>
          </p:nvPicPr>
          <p:blipFill>
            <a:blip r:embed="rId9"/>
            <a:stretch/>
          </p:blipFill>
          <p:spPr>
            <a:xfrm>
              <a:off x="4735080" y="3776400"/>
              <a:ext cx="1166040" cy="14018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87" name="Picture Software University Logo" descr=""/>
            <p:cNvPicPr/>
            <p:nvPr/>
          </p:nvPicPr>
          <p:blipFill>
            <a:blip r:embed="rId10"/>
            <a:stretch/>
          </p:blipFill>
          <p:spPr>
            <a:xfrm>
              <a:off x="3332160" y="3776400"/>
              <a:ext cx="1164240" cy="1439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88" name="Line 4"/>
            <p:cNvSpPr/>
            <p:nvPr/>
          </p:nvSpPr>
          <p:spPr>
            <a:xfrm>
              <a:off x="11076840" y="3335400"/>
              <a:ext cx="36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9" name="Line 5"/>
            <p:cNvSpPr/>
            <p:nvPr/>
          </p:nvSpPr>
          <p:spPr>
            <a:xfrm>
              <a:off x="9636840" y="3328920"/>
              <a:ext cx="36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0" name="Line 6"/>
            <p:cNvSpPr/>
            <p:nvPr/>
          </p:nvSpPr>
          <p:spPr>
            <a:xfrm>
              <a:off x="8196840" y="3328920"/>
              <a:ext cx="36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1" name="Line 7"/>
            <p:cNvSpPr/>
            <p:nvPr/>
          </p:nvSpPr>
          <p:spPr>
            <a:xfrm>
              <a:off x="6756840" y="3328920"/>
              <a:ext cx="36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2" name="Line 8"/>
            <p:cNvSpPr/>
            <p:nvPr/>
          </p:nvSpPr>
          <p:spPr>
            <a:xfrm>
              <a:off x="5309640" y="3335400"/>
              <a:ext cx="36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3" name="Line 9"/>
            <p:cNvSpPr/>
            <p:nvPr/>
          </p:nvSpPr>
          <p:spPr>
            <a:xfrm>
              <a:off x="3915000" y="3335400"/>
              <a:ext cx="36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4" name="Line 10"/>
            <p:cNvSpPr/>
            <p:nvPr/>
          </p:nvSpPr>
          <p:spPr>
            <a:xfrm>
              <a:off x="3915000" y="3335400"/>
              <a:ext cx="7161840" cy="3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5" name="Line 11"/>
            <p:cNvSpPr/>
            <p:nvPr/>
          </p:nvSpPr>
          <p:spPr>
            <a:xfrm>
              <a:off x="7495920" y="3092760"/>
              <a:ext cx="36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296" name="Picture SoftUni Logo" descr=""/>
            <p:cNvPicPr/>
            <p:nvPr/>
          </p:nvPicPr>
          <p:blipFill>
            <a:blip r:embed="rId11"/>
            <a:stretch/>
          </p:blipFill>
          <p:spPr>
            <a:xfrm>
              <a:off x="6896880" y="1702440"/>
              <a:ext cx="1198440" cy="11984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97" name="PlaceHolder 12"/>
          <p:cNvSpPr>
            <a:spLocks noGrp="1"/>
          </p:cNvSpPr>
          <p:nvPr>
            <p:ph type="title"/>
          </p:nvPr>
        </p:nvSpPr>
        <p:spPr>
          <a:xfrm>
            <a:off x="809640" y="703080"/>
            <a:ext cx="5915880" cy="10328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8800" spc="-1" strike="noStrike">
                <a:solidFill>
                  <a:srgbClr val="234465"/>
                </a:solidFill>
                <a:latin typeface="Calibri"/>
              </a:rPr>
              <a:t>Questions?</a:t>
            </a:r>
            <a:endParaRPr b="0" lang="en-US" sz="88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298" name="Logo Software University" descr=""/>
          <p:cNvPicPr/>
          <p:nvPr/>
        </p:nvPicPr>
        <p:blipFill>
          <a:blip r:embed="rId12"/>
          <a:stretch/>
        </p:blipFill>
        <p:spPr>
          <a:xfrm>
            <a:off x="10008720" y="190440"/>
            <a:ext cx="2013120" cy="690480"/>
          </a:xfrm>
          <a:prstGeom prst="rect">
            <a:avLst/>
          </a:prstGeom>
          <a:ln>
            <a:noFill/>
          </a:ln>
        </p:spPr>
      </p:pic>
      <p:sp>
        <p:nvSpPr>
          <p:cNvPr id="299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Click to edit the outline text format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Second Outline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Fourth Outline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13"/>
    <p:sldLayoutId id="2147483728" r:id="rId14"/>
    <p:sldLayoutId id="2147483729" r:id="rId15"/>
    <p:sldLayoutId id="2147483730" r:id="rId16"/>
    <p:sldLayoutId id="2147483731" r:id="rId17"/>
    <p:sldLayoutId id="2147483732" r:id="rId18"/>
    <p:sldLayoutId id="2147483733" r:id="rId19"/>
    <p:sldLayoutId id="2147483734" r:id="rId20"/>
    <p:sldLayoutId id="2147483735" r:id="rId21"/>
    <p:sldLayoutId id="2147483736" r:id="rId22"/>
    <p:sldLayoutId id="2147483737" r:id="rId23"/>
    <p:sldLayoutId id="2147483738" r:id="rId2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Picture Background" descr=""/>
          <p:cNvPicPr/>
          <p:nvPr/>
        </p:nvPicPr>
        <p:blipFill>
          <a:blip r:embed="rId2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337" name="PlaceHolder 1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B7CE7B71-7657-466F-BC7A-A8E6C9C7C7CD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338" name="Picture Forum" descr=""/>
          <p:cNvPicPr/>
          <p:nvPr/>
        </p:nvPicPr>
        <p:blipFill>
          <a:blip r:embed="rId3"/>
          <a:stretch/>
        </p:blipFill>
        <p:spPr>
          <a:xfrm>
            <a:off x="10524240" y="5249520"/>
            <a:ext cx="969840" cy="965520"/>
          </a:xfrm>
          <a:prstGeom prst="rect">
            <a:avLst/>
          </a:prstGeom>
          <a:ln>
            <a:noFill/>
          </a:ln>
        </p:spPr>
      </p:pic>
      <p:pic>
        <p:nvPicPr>
          <p:cNvPr id="339" name="Picture Logo FB" descr=""/>
          <p:cNvPicPr/>
          <p:nvPr/>
        </p:nvPicPr>
        <p:blipFill>
          <a:blip r:embed="rId4"/>
          <a:stretch/>
        </p:blipFill>
        <p:spPr>
          <a:xfrm>
            <a:off x="10507320" y="3690000"/>
            <a:ext cx="1003680" cy="1017360"/>
          </a:xfrm>
          <a:prstGeom prst="rect">
            <a:avLst/>
          </a:prstGeom>
          <a:ln>
            <a:noFill/>
          </a:ln>
        </p:spPr>
      </p:pic>
      <p:pic>
        <p:nvPicPr>
          <p:cNvPr id="340" name="Picture Logo SoftUni Right" descr=""/>
          <p:cNvPicPr/>
          <p:nvPr/>
        </p:nvPicPr>
        <p:blipFill>
          <a:blip r:embed="rId5"/>
          <a:stretch/>
        </p:blipFill>
        <p:spPr>
          <a:xfrm>
            <a:off x="10413360" y="1674000"/>
            <a:ext cx="1191600" cy="1473480"/>
          </a:xfrm>
          <a:prstGeom prst="rect">
            <a:avLst/>
          </a:prstGeom>
          <a:ln>
            <a:noFill/>
          </a:ln>
        </p:spPr>
      </p:pic>
      <p:pic>
        <p:nvPicPr>
          <p:cNvPr id="341" name="Picture SoftUni Mascot" descr=""/>
          <p:cNvPicPr/>
          <p:nvPr/>
        </p:nvPicPr>
        <p:blipFill>
          <a:blip r:embed="rId6"/>
          <a:stretch/>
        </p:blipFill>
        <p:spPr>
          <a:xfrm>
            <a:off x="7182000" y="2584440"/>
            <a:ext cx="2732760" cy="3630600"/>
          </a:xfrm>
          <a:prstGeom prst="rect">
            <a:avLst/>
          </a:prstGeom>
          <a:ln>
            <a:noFill/>
          </a:ln>
        </p:spPr>
      </p:pic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108000" rIns="108000" tIns="36000" bIns="36000"/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Software University – High-Quality Education, Profession and Job for Software Developers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 u="sng">
                <a:solidFill>
                  <a:srgbClr val="f2ac44"/>
                </a:solidFill>
                <a:uFillTx/>
                <a:latin typeface="Calibri"/>
                <a:hlinkClick r:id="rId7"/>
              </a:rPr>
              <a:t>softuni.bg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Software University Foundation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 u="sng">
                <a:solidFill>
                  <a:srgbClr val="f2ac44"/>
                </a:solidFill>
                <a:uFillTx/>
                <a:latin typeface="Calibri"/>
                <a:hlinkClick r:id="rId8"/>
              </a:rPr>
              <a:t>softuni.foundation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Software University @ Facebook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 u="sng">
                <a:solidFill>
                  <a:srgbClr val="f2ac44"/>
                </a:solidFill>
                <a:uFillTx/>
                <a:latin typeface="Calibri"/>
                <a:hlinkClick r:id="rId9"/>
              </a:rPr>
              <a:t>facebook.com/SoftwareUniversity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Software University Forums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 u="sng">
                <a:solidFill>
                  <a:srgbClr val="f2ac44"/>
                </a:solidFill>
                <a:uFillTx/>
                <a:latin typeface="Calibri"/>
                <a:hlinkClick r:id="rId10"/>
              </a:rPr>
              <a:t>forum.softuni.bg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3" name="CustomShape 3"/>
          <p:cNvSpPr/>
          <p:nvPr/>
        </p:nvSpPr>
        <p:spPr>
          <a:xfrm>
            <a:off x="0" y="0"/>
            <a:ext cx="1219464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4" name="Logo Software University" descr=""/>
          <p:cNvPicPr/>
          <p:nvPr/>
        </p:nvPicPr>
        <p:blipFill>
          <a:blip r:embed="rId11"/>
          <a:stretch/>
        </p:blipFill>
        <p:spPr>
          <a:xfrm>
            <a:off x="10068120" y="253800"/>
            <a:ext cx="1915200" cy="558720"/>
          </a:xfrm>
          <a:prstGeom prst="rect">
            <a:avLst/>
          </a:prstGeom>
          <a:ln>
            <a:noFill/>
          </a:ln>
        </p:spPr>
      </p:pic>
      <p:sp>
        <p:nvSpPr>
          <p:cNvPr id="345" name="PlaceHolder 4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Trainings @ Software University (SoftUni)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  <p:sldLayoutId id="2147483746" r:id="rId18"/>
    <p:sldLayoutId id="2147483747" r:id="rId19"/>
    <p:sldLayoutId id="2147483748" r:id="rId20"/>
    <p:sldLayoutId id="2147483749" r:id="rId21"/>
    <p:sldLayoutId id="2147483750" r:id="rId22"/>
    <p:sldLayoutId id="2147483751" r:id="rId2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TextShape 1"/>
          <p:cNvSpPr txBox="1"/>
          <p:nvPr/>
        </p:nvSpPr>
        <p:spPr>
          <a:xfrm>
            <a:off x="8708400" y="6130800"/>
            <a:ext cx="2951280" cy="3412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5000"/>
              </a:lnSpc>
            </a:pPr>
            <a:r>
              <a:rPr b="1" lang="en-US" sz="1800" spc="-1" strike="noStrike" u="sng">
                <a:solidFill>
                  <a:srgbClr val="d9880f"/>
                </a:solidFill>
                <a:uFillTx/>
                <a:latin typeface="Calibri"/>
                <a:hlinkClick r:id="rId1"/>
              </a:rPr>
              <a:t>https://softuni.org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9" name="TextShape 2"/>
          <p:cNvSpPr txBox="1"/>
          <p:nvPr/>
        </p:nvSpPr>
        <p:spPr>
          <a:xfrm>
            <a:off x="8708400" y="5756760"/>
            <a:ext cx="2951280" cy="36684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5000"/>
              </a:lnSpc>
            </a:pPr>
            <a:r>
              <a:rPr b="1" lang="en-US" sz="2000" spc="-1" strike="noStrike">
                <a:solidFill>
                  <a:srgbClr val="1a334c"/>
                </a:solidFill>
                <a:latin typeface="Calibri"/>
              </a:rPr>
              <a:t>Software University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0" name="TextShape 3"/>
          <p:cNvSpPr txBox="1"/>
          <p:nvPr/>
        </p:nvSpPr>
        <p:spPr>
          <a:xfrm>
            <a:off x="552960" y="5344200"/>
            <a:ext cx="2980440" cy="4446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Technical Trainers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1" name="TextShape 4"/>
          <p:cNvSpPr txBox="1"/>
          <p:nvPr/>
        </p:nvSpPr>
        <p:spPr>
          <a:xfrm>
            <a:off x="552960" y="4851720"/>
            <a:ext cx="2980440" cy="4539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>
              <a:lnSpc>
                <a:spcPct val="105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alibri"/>
              </a:rPr>
              <a:t>SoftUni Team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2" name="TextShape 5"/>
          <p:cNvSpPr txBox="1"/>
          <p:nvPr/>
        </p:nvSpPr>
        <p:spPr>
          <a:xfrm>
            <a:off x="554040" y="321480"/>
            <a:ext cx="11083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234465"/>
                </a:solidFill>
                <a:latin typeface="Calibri"/>
              </a:rPr>
              <a:t>Attributes and Methods</a:t>
            </a:r>
            <a:endParaRPr b="0" lang="en-US" sz="48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393" name="Picture 6" descr=""/>
          <p:cNvPicPr/>
          <p:nvPr/>
        </p:nvPicPr>
        <p:blipFill>
          <a:blip r:embed="rId2"/>
          <a:stretch/>
        </p:blipFill>
        <p:spPr>
          <a:xfrm>
            <a:off x="1865880" y="1854000"/>
            <a:ext cx="2662560" cy="2662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TextShape 1"/>
          <p:cNvSpPr txBox="1"/>
          <p:nvPr/>
        </p:nvSpPr>
        <p:spPr>
          <a:xfrm>
            <a:off x="2090880" y="1121040"/>
            <a:ext cx="9903960" cy="55461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45720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A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static method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is a method that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knows nothing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about the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class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or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instance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it is called on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45720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It's easy to turn a method into a static method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45720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All we have to do is to add a line with </a:t>
            </a:r>
            <a:r>
              <a:rPr b="1" lang="en-US" sz="3400" spc="-1" strike="noStrike">
                <a:solidFill>
                  <a:srgbClr val="ffa000"/>
                </a:solidFill>
                <a:latin typeface="Consolas"/>
              </a:rPr>
              <a:t>@staticmethod</a:t>
            </a:r>
            <a:r>
              <a:rPr b="1" lang="en-US" sz="3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in front of the method header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45720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To call a static method, we use the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instance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or the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class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7" name="TextShape 2"/>
          <p:cNvSpPr txBox="1"/>
          <p:nvPr/>
        </p:nvSpPr>
        <p:spPr>
          <a:xfrm>
            <a:off x="1297080" y="100800"/>
            <a:ext cx="862524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Static Methods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timing>
    <p:tnLst>
      <p:par>
        <p:cTn id="91" dur="indefinite" restart="never" nodeType="tmRoot">
          <p:childTnLst>
            <p:seq>
              <p:cTn id="92" dur="indefinite" nodeType="mainSeq">
                <p:childTnLst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extShape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846F636-E7FA-4CDD-993E-FEED456BB35C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19" name="TextShape 2"/>
          <p:cNvSpPr txBox="1"/>
          <p:nvPr/>
        </p:nvSpPr>
        <p:spPr>
          <a:xfrm>
            <a:off x="621360" y="1314000"/>
            <a:ext cx="9929520" cy="537372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txBody>
          <a:bodyPr lIns="144000" rIns="144000" tIns="108000" bIns="108000"/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class Robot: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__counter = 0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def __init__(self):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type(self).__counter += 1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</a:rPr>
              <a:t>@staticmethod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def robot_instances():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return Robot.__counter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print(Robot.robot_instances())  </a:t>
            </a:r>
            <a:r>
              <a:rPr b="1" i="1" lang="en-US" sz="2000" spc="-1" strike="noStrike">
                <a:solidFill>
                  <a:srgbClr val="00b050"/>
                </a:solidFill>
                <a:latin typeface="Consolas"/>
              </a:rPr>
              <a:t># 0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x = Robot()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print(x.robot_instances())      </a:t>
            </a:r>
            <a:r>
              <a:rPr b="1" i="1" lang="en-US" sz="2000" spc="-1" strike="noStrike">
                <a:solidFill>
                  <a:srgbClr val="00b050"/>
                </a:solidFill>
                <a:latin typeface="Consolas"/>
              </a:rPr>
              <a:t># 1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y = Robot()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print(x.robot_instances())      </a:t>
            </a:r>
            <a:r>
              <a:rPr b="1" i="1" lang="en-US" sz="2000" spc="-1" strike="noStrike">
                <a:solidFill>
                  <a:srgbClr val="00b050"/>
                </a:solidFill>
                <a:latin typeface="Consolas"/>
              </a:rPr>
              <a:t># 2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print(Robot.robot_instances())  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0" name="TextShap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Example: Static Methods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timing>
    <p:tnLst>
      <p:par>
        <p:cTn id="105" dur="indefinite" restart="never" nodeType="tmRoot">
          <p:childTnLst>
            <p:seq>
              <p:cTn id="106" dur="indefinite" nodeType="mainSeq">
                <p:childTnLst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TextShape 1"/>
          <p:cNvSpPr txBox="1"/>
          <p:nvPr/>
        </p:nvSpPr>
        <p:spPr>
          <a:xfrm>
            <a:off x="2090880" y="1121040"/>
            <a:ext cx="9903960" cy="55461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45720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A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class method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, on the other hand, is a method that gets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passed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the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class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it was called on (or instance)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45720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This is useful when you want the method to be a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factory for the class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45720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All we have to do is to add a line with </a:t>
            </a:r>
            <a:r>
              <a:rPr b="1" lang="en-US" sz="3400" spc="-1" strike="noStrike">
                <a:solidFill>
                  <a:srgbClr val="ffa000"/>
                </a:solidFill>
                <a:latin typeface="Consolas"/>
              </a:rPr>
              <a:t>@classmethod</a:t>
            </a:r>
            <a:r>
              <a:rPr b="1" lang="en-US" sz="3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in front of the method header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2" name="TextShape 2"/>
          <p:cNvSpPr txBox="1"/>
          <p:nvPr/>
        </p:nvSpPr>
        <p:spPr>
          <a:xfrm>
            <a:off x="1297080" y="100800"/>
            <a:ext cx="862524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Class Methods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timing>
    <p:tnLst>
      <p:par>
        <p:cTn id="135" dur="indefinite" restart="never" nodeType="tmRoot">
          <p:childTnLst>
            <p:seq>
              <p:cTn id="136" dur="indefinite" nodeType="mainSeq">
                <p:childTnLst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TextShape 1"/>
          <p:cNvSpPr txBox="1"/>
          <p:nvPr/>
        </p:nvSpPr>
        <p:spPr>
          <a:xfrm>
            <a:off x="1978560" y="1269000"/>
            <a:ext cx="8234640" cy="537372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txBody>
          <a:bodyPr lIns="144000" rIns="144000" tIns="108000" bIns="108000"/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from datetime import date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class Person: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def __init__(self, name, age):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self.name = name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self.age = age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</a:rPr>
              <a:t>@classmethod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def fromBirthYear(cls, name, birthYear):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return 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</a:rPr>
              <a:t>cls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(name, date.today().year - birthYear)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def display(self):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print(self.name + "'s age is: " + str(self.age))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person = 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</a:rPr>
              <a:t>Person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.fromBirthYear('John',  1985)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person.display()  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4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Example: Class Methods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timing>
    <p:tnLst>
      <p:par>
        <p:cTn id="145" dur="indefinite" restart="never" nodeType="tmRoot">
          <p:childTnLst>
            <p:seq>
              <p:cTn id="146" dur="indefinite" nodeType="mainSeq">
                <p:childTnLst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TextShape 1"/>
          <p:cNvSpPr txBox="1"/>
          <p:nvPr/>
        </p:nvSpPr>
        <p:spPr>
          <a:xfrm>
            <a:off x="190440" y="1196280"/>
            <a:ext cx="11810880" cy="5560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45720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Follow the instructions in the lab document and create a class called </a:t>
            </a:r>
            <a:r>
              <a:rPr b="1" lang="en-US" sz="3400" spc="-1" strike="noStrike">
                <a:solidFill>
                  <a:srgbClr val="234465"/>
                </a:solidFill>
                <a:latin typeface="Consolas"/>
              </a:rPr>
              <a:t>Store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with the following methods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106632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from_size (name:str, type:str, size:int)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106632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add_item(item_name:str) 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106632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remove_item(item_name:str, amount:int)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106632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__repr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6" name="TextShape 2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6894B09-ACC7-47CF-89E5-FF9114417A61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27" name="TextShap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Problem: Store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timing>
    <p:tnLst>
      <p:par>
        <p:cTn id="169" dur="indefinite" restart="never" nodeType="tmRoot">
          <p:childTnLst>
            <p:seq>
              <p:cTn id="170" dur="indefinite" nodeType="mainSeq">
                <p:childTnLst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TextShape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D61BA29-BDB9-4993-98EF-853B91B87653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084840" y="1404000"/>
            <a:ext cx="6022080" cy="485784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txBody>
          <a:bodyPr lIns="144000" rIns="144000" tIns="108000" bIns="108000"/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class Store: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def __init__(self, name, type, capacity):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pass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    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</a:rPr>
              <a:t>@classmethod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def from_size(cls, name, type, size):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pass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def add_item(self, item_name):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pass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def remove_item(self, item_name, count):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pass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def __repr__(self):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0" name="TextShap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Skeleton: Store 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timing>
    <p:tnLst>
      <p:par>
        <p:cTn id="183" dur="indefinite" restart="never" nodeType="tmRoot">
          <p:childTnLst>
            <p:seq>
              <p:cTn id="184" dur="indefinite" nodeType="mainSeq">
                <p:childTnLst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TextShape 1"/>
          <p:cNvSpPr txBox="1"/>
          <p:nvPr/>
        </p:nvSpPr>
        <p:spPr>
          <a:xfrm>
            <a:off x="190440" y="1196280"/>
            <a:ext cx="11810880" cy="5560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45720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Follow the instructions in the lab document and create a class called </a:t>
            </a:r>
            <a:r>
              <a:rPr b="1" lang="en-US" sz="3400" spc="-1" strike="noStrike">
                <a:solidFill>
                  <a:srgbClr val="234465"/>
                </a:solidFill>
                <a:latin typeface="Consolas"/>
              </a:rPr>
              <a:t>Integer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with the following methods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106632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from_float(value)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106632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from_roman(value)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106632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from_string(value)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106632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 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2" name="TextShape 2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01D7968-941D-4427-8C5B-2587062CCE04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33" name="TextShap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Problem: Integer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timing>
    <p:tnLst>
      <p:par>
        <p:cTn id="211" dur="indefinite" restart="never" nodeType="tmRoot">
          <p:childTnLst>
            <p:seq>
              <p:cTn id="212" dur="indefinite" nodeType="mainSeq">
                <p:childTnLst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TextShape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133F482-2CA1-46CE-A989-D5F34302F728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35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Skeleton: Integer 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6" name="TextShape 3"/>
          <p:cNvSpPr txBox="1"/>
          <p:nvPr/>
        </p:nvSpPr>
        <p:spPr>
          <a:xfrm>
            <a:off x="3515760" y="1215360"/>
            <a:ext cx="5159880" cy="543960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txBody>
          <a:bodyPr lIns="144000" rIns="144000" tIns="108000" bIns="108000"/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class Integer: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def __init__(self, value):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self.value = value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</a:rPr>
              <a:t>@classmethod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def from_float(cls, float_value):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pass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    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</a:rPr>
              <a:t>@classmethod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def from_roman(cls, value):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pass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</a:rPr>
              <a:t>@classmethod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def from_string(cls, value):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pass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def add(self, num):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timing>
    <p:tnLst>
      <p:par>
        <p:cTn id="225" dur="indefinite" restart="never" nodeType="tmRoot">
          <p:childTnLst>
            <p:seq>
              <p:cTn id="226" dur="indefinite" nodeType="mainSeq">
                <p:childTnLst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extShape 1"/>
          <p:cNvSpPr txBox="1"/>
          <p:nvPr/>
        </p:nvSpPr>
        <p:spPr>
          <a:xfrm>
            <a:off x="190440" y="1196280"/>
            <a:ext cx="11810880" cy="5560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45720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Follow the instructions in the lab document and create a class called </a:t>
            </a:r>
            <a:r>
              <a:rPr b="1" lang="en-US" sz="3400" spc="-1" strike="noStrike">
                <a:solidFill>
                  <a:srgbClr val="234465"/>
                </a:solidFill>
                <a:latin typeface="Consolas"/>
              </a:rPr>
              <a:t>Calculator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with the following </a:t>
            </a:r>
            <a:r>
              <a:rPr b="1" lang="en-US" sz="3400" spc="-1" strike="noStrike">
                <a:solidFill>
                  <a:srgbClr val="234465"/>
                </a:solidFill>
                <a:latin typeface="Calibri"/>
              </a:rPr>
              <a:t>static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methods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106632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add(*args)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106632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multiply(*args)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106632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divide(*args)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106632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subtract(*args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8" name="TextShape 2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491A236-5E4F-4EDD-92F2-229C0DAE0DB4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39" name="TextShap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Problem: Calculator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timing>
    <p:tnLst>
      <p:par>
        <p:cTn id="257" dur="indefinite" restart="never" nodeType="tmRoot">
          <p:childTnLst>
            <p:seq>
              <p:cTn id="258" dur="indefinite" nodeType="mainSeq">
                <p:childTnLst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TextShape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0FF7AA2-038D-4476-990F-B697A709F253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41" name="TextShape 2"/>
          <p:cNvSpPr txBox="1"/>
          <p:nvPr/>
        </p:nvSpPr>
        <p:spPr>
          <a:xfrm>
            <a:off x="3831120" y="1281600"/>
            <a:ext cx="4529520" cy="537372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txBody>
          <a:bodyPr lIns="144000" rIns="144000" tIns="108000" bIns="108000"/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class Calculator: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</a:rPr>
              <a:t>@staticmethod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def add(*args):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pass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  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</a:rPr>
              <a:t>@staticmethod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def multiply(*args):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pass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  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</a:rPr>
              <a:t>@staticmethod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def divide(*args):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pass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</a:rPr>
              <a:t>@staticmethod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def subtract(*args):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2" name="TextShap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Skeleton: Calculator 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timing>
    <p:tnLst>
      <p:par>
        <p:cTn id="271" dur="indefinite" restart="never" nodeType="tmRoot">
          <p:childTnLst>
            <p:seq>
              <p:cTn id="272" dur="indefinite" nodeType="mainSeq">
                <p:childTnLst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E36BEE58-D17C-4466-B413-A50F097D7CF2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395" name="TextShape 2"/>
          <p:cNvSpPr txBox="1"/>
          <p:nvPr/>
        </p:nvSpPr>
        <p:spPr>
          <a:xfrm>
            <a:off x="196920" y="1371600"/>
            <a:ext cx="9048960" cy="52070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Attributes and the __dict__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Built-in Functions for Accessing Attributes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 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6" name="TextShape 3"/>
          <p:cNvSpPr txBox="1"/>
          <p:nvPr/>
        </p:nvSpPr>
        <p:spPr>
          <a:xfrm>
            <a:off x="190440" y="100800"/>
            <a:ext cx="96688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Table of Contents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TextShape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890CDC2-C15F-404E-958E-04F7CD037DC3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grpSp>
        <p:nvGrpSpPr>
          <p:cNvPr id="444" name="Group 2"/>
          <p:cNvGrpSpPr/>
          <p:nvPr/>
        </p:nvGrpSpPr>
        <p:grpSpPr>
          <a:xfrm>
            <a:off x="190440" y="1294200"/>
            <a:ext cx="9190080" cy="5393880"/>
            <a:chOff x="190440" y="1294200"/>
            <a:chExt cx="9190080" cy="5393880"/>
          </a:xfrm>
        </p:grpSpPr>
        <p:sp>
          <p:nvSpPr>
            <p:cNvPr id="445" name="CustomShape 3"/>
            <p:cNvSpPr/>
            <p:nvPr/>
          </p:nvSpPr>
          <p:spPr>
            <a:xfrm>
              <a:off x="190440" y="1294200"/>
              <a:ext cx="9190080" cy="5393880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6" name="CustomShape 4"/>
            <p:cNvSpPr/>
            <p:nvPr/>
          </p:nvSpPr>
          <p:spPr>
            <a:xfrm>
              <a:off x="371520" y="1502640"/>
              <a:ext cx="196920" cy="4977360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7" name="CustomShape 5"/>
            <p:cNvSpPr/>
            <p:nvPr/>
          </p:nvSpPr>
          <p:spPr>
            <a:xfrm rot="5400000">
              <a:off x="8539920" y="1585440"/>
              <a:ext cx="742320" cy="576360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448" name="Picture SoftUni Mascot" descr=""/>
          <p:cNvPicPr/>
          <p:nvPr/>
        </p:nvPicPr>
        <p:blipFill>
          <a:blip r:embed="rId1"/>
          <a:stretch/>
        </p:blipFill>
        <p:spPr>
          <a:xfrm>
            <a:off x="9551880" y="3924000"/>
            <a:ext cx="2314800" cy="2505240"/>
          </a:xfrm>
          <a:prstGeom prst="rect">
            <a:avLst/>
          </a:prstGeom>
          <a:ln>
            <a:noFill/>
          </a:ln>
        </p:spPr>
      </p:pic>
      <p:sp>
        <p:nvSpPr>
          <p:cNvPr id="449" name="TextShape 6"/>
          <p:cNvSpPr txBox="1"/>
          <p:nvPr/>
        </p:nvSpPr>
        <p:spPr>
          <a:xfrm>
            <a:off x="698040" y="1676880"/>
            <a:ext cx="8445960" cy="475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452520" indent="-4521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Attributes of a class can be </a:t>
            </a:r>
            <a:r>
              <a:rPr b="1" lang="en-US" sz="3400" spc="-1" strike="noStrike">
                <a:solidFill>
                  <a:srgbClr val="ffd999"/>
                </a:solidFill>
                <a:latin typeface="Calibri"/>
              </a:rPr>
              <a:t>accessed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using the built-in functions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452520" indent="-4521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A </a:t>
            </a:r>
            <a:r>
              <a:rPr b="1" lang="en-US" sz="3400" spc="-1" strike="noStrike">
                <a:solidFill>
                  <a:srgbClr val="ffd999"/>
                </a:solidFill>
                <a:latin typeface="Calibri"/>
              </a:rPr>
              <a:t>static method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is a method that </a:t>
            </a:r>
            <a:r>
              <a:rPr b="1" lang="en-US" sz="3400" spc="-1" strike="noStrike">
                <a:solidFill>
                  <a:srgbClr val="ffd999"/>
                </a:solidFill>
                <a:latin typeface="Calibri"/>
              </a:rPr>
              <a:t>knows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 </a:t>
            </a:r>
            <a:r>
              <a:rPr b="1" lang="en-US" sz="3400" spc="-1" strike="noStrike">
                <a:solidFill>
                  <a:srgbClr val="ffd999"/>
                </a:solidFill>
                <a:latin typeface="Calibri"/>
              </a:rPr>
              <a:t>nothing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about the </a:t>
            </a:r>
            <a:r>
              <a:rPr b="1" lang="en-US" sz="3400" spc="-1" strike="noStrike">
                <a:solidFill>
                  <a:srgbClr val="ffd999"/>
                </a:solidFill>
                <a:latin typeface="Calibri"/>
              </a:rPr>
              <a:t>class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or </a:t>
            </a:r>
            <a:r>
              <a:rPr b="1" lang="en-US" sz="3400" spc="-1" strike="noStrike">
                <a:solidFill>
                  <a:srgbClr val="ffd999"/>
                </a:solidFill>
                <a:latin typeface="Calibri"/>
              </a:rPr>
              <a:t>instance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it is called on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452520" indent="-4521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A </a:t>
            </a:r>
            <a:r>
              <a:rPr b="1" lang="en-US" sz="3400" spc="-1" strike="noStrike">
                <a:solidFill>
                  <a:srgbClr val="ffd999"/>
                </a:solidFill>
                <a:latin typeface="Calibri"/>
              </a:rPr>
              <a:t>class method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, on the other hand, is a method that gets </a:t>
            </a:r>
            <a:r>
              <a:rPr b="1" lang="en-US" sz="3400" spc="-1" strike="noStrike">
                <a:solidFill>
                  <a:srgbClr val="ffd999"/>
                </a:solidFill>
                <a:latin typeface="Calibri"/>
              </a:rPr>
              <a:t>passed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the </a:t>
            </a:r>
            <a:r>
              <a:rPr b="1" lang="en-US" sz="3400" spc="-1" strike="noStrike">
                <a:solidFill>
                  <a:srgbClr val="ffd999"/>
                </a:solidFill>
                <a:latin typeface="Calibri"/>
              </a:rPr>
              <a:t>class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it was called on (or instance)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50" name="TextShape 7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Summary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timing>
    <p:tnLst>
      <p:par>
        <p:cTn id="297" dur="indefinite" restart="never" nodeType="tmRoot">
          <p:childTnLst>
            <p:seq>
              <p:cTn id="298" dur="indefinite" nodeType="mainSeq">
                <p:childTnLst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TextShape 1"/>
          <p:cNvSpPr txBox="1"/>
          <p:nvPr/>
        </p:nvSpPr>
        <p:spPr>
          <a:xfrm>
            <a:off x="615240" y="4704840"/>
            <a:ext cx="1096128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Attributes and the __dict__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8" name="TextShape 2"/>
          <p:cNvSpPr txBox="1"/>
          <p:nvPr/>
        </p:nvSpPr>
        <p:spPr>
          <a:xfrm>
            <a:off x="11823840" y="6507000"/>
            <a:ext cx="367920" cy="296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56D7D33D-30FE-4A4D-8CA0-81197C5ABBC2}" type="slidenum">
              <a:rPr b="0" lang="en-US" sz="18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399" name="CustomShape 3"/>
          <p:cNvSpPr/>
          <p:nvPr/>
        </p:nvSpPr>
        <p:spPr>
          <a:xfrm>
            <a:off x="4588920" y="2079000"/>
            <a:ext cx="301428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latin typeface="Calibri"/>
              </a:rPr>
              <a:t>__dict__</a:t>
            </a:r>
            <a:endParaRPr b="0" lang="en-US" sz="5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TextShape 1"/>
          <p:cNvSpPr txBox="1"/>
          <p:nvPr/>
        </p:nvSpPr>
        <p:spPr>
          <a:xfrm>
            <a:off x="190440" y="1196280"/>
            <a:ext cx="11810880" cy="5560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45720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A special attribute of every module is </a:t>
            </a:r>
            <a:r>
              <a:rPr b="1" lang="en-US" sz="3400" spc="-1" strike="noStrike">
                <a:solidFill>
                  <a:srgbClr val="ffa000"/>
                </a:solidFill>
                <a:latin typeface="Consolas"/>
              </a:rPr>
              <a:t>__dict__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45720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This is the dictionary containing the module's symbol table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45720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A dictionary or other mapping object used to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store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an object's (writable)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1" name="TextShape 2"/>
          <p:cNvSpPr txBox="1"/>
          <p:nvPr/>
        </p:nvSpPr>
        <p:spPr>
          <a:xfrm>
            <a:off x="830880" y="2889000"/>
            <a:ext cx="3239640" cy="64944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txBody>
          <a:bodyPr lIns="144000" rIns="144000" tIns="108000" bIns="108000"/>
          <a:p>
            <a:pPr>
              <a:lnSpc>
                <a:spcPct val="105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object.__dict__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2" name="TextShap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Attributes and the __dict__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TextShape 1"/>
          <p:cNvSpPr txBox="1"/>
          <p:nvPr/>
        </p:nvSpPr>
        <p:spPr>
          <a:xfrm>
            <a:off x="695880" y="1449000"/>
            <a:ext cx="10979640" cy="485352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txBody>
          <a:bodyPr lIns="144000" rIns="144000" tIns="108000" bIns="108000"/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class MyClass(object):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class_variable = 1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def __init__(self, i_var):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self.instance_variable = i_var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foo = MyClass(2)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bar = MyClass(3)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print(MyClass.__dict__)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# {'__module__': '__main__', ... }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print(foo.__dict__)    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# { 'instance_variable': 2 }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print(bar.__dict__)    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# { 'instance_variable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4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Example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>
                <p:childTnLst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extShape 1"/>
          <p:cNvSpPr txBox="1"/>
          <p:nvPr/>
        </p:nvSpPr>
        <p:spPr>
          <a:xfrm>
            <a:off x="615240" y="4704840"/>
            <a:ext cx="10961280" cy="15588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Built-in Functions for Accessing Attributes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6" name="TextShape 2"/>
          <p:cNvSpPr txBox="1"/>
          <p:nvPr/>
        </p:nvSpPr>
        <p:spPr>
          <a:xfrm>
            <a:off x="11823840" y="6507000"/>
            <a:ext cx="367920" cy="296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D3E7730C-FA95-437B-9206-509CB10BC5AB}" type="slidenum">
              <a:rPr b="0" lang="en-US" sz="18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407" name="CustomShape 3"/>
          <p:cNvSpPr/>
          <p:nvPr/>
        </p:nvSpPr>
        <p:spPr>
          <a:xfrm>
            <a:off x="4601160" y="1224000"/>
            <a:ext cx="2989800" cy="277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Calibri"/>
              </a:rPr>
              <a:t>getattr()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Calibri"/>
              </a:rPr>
              <a:t>hasattr()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Calibri"/>
              </a:rPr>
              <a:t>setattr()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Calibri"/>
              </a:rPr>
              <a:t>delattr()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TextShape 1"/>
          <p:cNvSpPr txBox="1"/>
          <p:nvPr/>
        </p:nvSpPr>
        <p:spPr>
          <a:xfrm>
            <a:off x="1865880" y="1121040"/>
            <a:ext cx="10128960" cy="55461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Attributes of a class can also be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accessed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using the following functions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getattr()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- Used to access the attribute of object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hasattr()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- Used to check if an attribute exist or not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setattr()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- Used to set an attribute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delattr()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 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9" name="TextShape 2"/>
          <p:cNvSpPr txBox="1"/>
          <p:nvPr/>
        </p:nvSpPr>
        <p:spPr>
          <a:xfrm>
            <a:off x="1297080" y="100800"/>
            <a:ext cx="862524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Built-in Functions for Accessing Attributes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>
                <p:childTnLst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TextShape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F499A4A-F0D1-4040-A8B3-8BA70846F11D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11" name="TextShape 2"/>
          <p:cNvSpPr txBox="1"/>
          <p:nvPr/>
        </p:nvSpPr>
        <p:spPr>
          <a:xfrm>
            <a:off x="695880" y="1328400"/>
            <a:ext cx="7034040" cy="517824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txBody>
          <a:bodyPr lIns="144000" rIns="144000" tIns="108000" bIns="108000"/>
          <a:p>
            <a:pPr>
              <a:lnSpc>
                <a:spcPct val="105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class Employee:</a:t>
            </a:r>
            <a:endParaRPr b="0" lang="en-US" sz="2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name = 'Harsh'</a:t>
            </a:r>
            <a:endParaRPr b="0" lang="en-US" sz="2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salary = '25000'</a:t>
            </a:r>
            <a:endParaRPr b="0" lang="en-US" sz="2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endParaRPr b="0" lang="en-US" sz="2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def show(self):</a:t>
            </a:r>
            <a:endParaRPr b="0" lang="en-US" sz="2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print(self.name)</a:t>
            </a:r>
            <a:endParaRPr b="0" lang="en-US" sz="2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print(self.salary)</a:t>
            </a:r>
            <a:endParaRPr b="0" lang="en-US" sz="2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endParaRPr b="0" lang="en-US" sz="2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employee = Employee()</a:t>
            </a:r>
            <a:endParaRPr b="0" lang="en-US" sz="2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print(getattr(employee, 'name'))   </a:t>
            </a:r>
            <a:r>
              <a:rPr b="1" i="1" lang="en-US" sz="2200" spc="-1" strike="noStrike">
                <a:solidFill>
                  <a:srgbClr val="00b050"/>
                </a:solidFill>
                <a:latin typeface="Consolas"/>
              </a:rPr>
              <a:t># Harsh</a:t>
            </a:r>
            <a:endParaRPr b="0" lang="en-US" sz="2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print(hasattr(employee, 'name'))   </a:t>
            </a:r>
            <a:r>
              <a:rPr b="1" i="1" lang="en-US" sz="2200" spc="-1" strike="noStrike">
                <a:solidFill>
                  <a:srgbClr val="00b050"/>
                </a:solidFill>
                <a:latin typeface="Consolas"/>
              </a:rPr>
              <a:t># True</a:t>
            </a:r>
            <a:endParaRPr b="0" lang="en-US" sz="2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setattr(employee, 'height', 152)</a:t>
            </a:r>
            <a:endParaRPr b="0" lang="en-US" sz="2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print(getattr(employee, 'height')) </a:t>
            </a:r>
            <a:r>
              <a:rPr b="1" i="1" lang="en-US" sz="2200" spc="-1" strike="noStrike">
                <a:solidFill>
                  <a:srgbClr val="00b050"/>
                </a:solidFill>
                <a:latin typeface="Consolas"/>
              </a:rPr>
              <a:t># 152</a:t>
            </a:r>
            <a:endParaRPr b="0" lang="en-US" sz="2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delattr</a:t>
            </a:r>
            <a:endParaRPr b="0" lang="en-US" sz="2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2" name="TextShap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Example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>
                <p:childTnLst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TextShape 1"/>
          <p:cNvSpPr txBox="1"/>
          <p:nvPr/>
        </p:nvSpPr>
        <p:spPr>
          <a:xfrm>
            <a:off x="615240" y="4704840"/>
            <a:ext cx="1096128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Static and Class Methods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4" name="TextShape 2"/>
          <p:cNvSpPr txBox="1"/>
          <p:nvPr/>
        </p:nvSpPr>
        <p:spPr>
          <a:xfrm>
            <a:off x="11765880" y="6507000"/>
            <a:ext cx="425520" cy="296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FEDFBF80-FDE3-40CB-80F7-E640E68315A6}" type="slidenum">
              <a:rPr b="0" lang="en-US" sz="18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415" name="CustomShape 3"/>
          <p:cNvSpPr/>
          <p:nvPr/>
        </p:nvSpPr>
        <p:spPr>
          <a:xfrm>
            <a:off x="3855240" y="1989000"/>
            <a:ext cx="4481640" cy="131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@classmethod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@staticmethod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89" dur="indefinite" restart="never" nodeType="tmRoot">
          <p:childTnLst>
            <p:seq>
              <p:cTn id="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4171</TotalTime>
  <Application>LibreOffice/6.0.7.3$Linux_X86_64 LibreOffice_project/00m0$Build-3</Application>
  <Words>1358</Words>
  <Paragraphs>229</Paragraphs>
  <Company>SoftUni – https://softuni.org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2018-05-23T13:08:44Z</dcterms:created>
  <dc:creator>Software University</dc:creator>
  <dc:description>© SoftUni – https://softuni.org_x005F_x000d_
© Software University – https://softuni.bg_x005F_x000d_
_x005F_x000d_
Copyrighted document. Unauthorized copy, reproduction or use is not permitted.</dc:description>
  <cp:keywords>SoftUni Software University programming coding computer programming software development software engineering software technologies digital skills technical skills training course</cp:keywords>
  <dc:language>en-US</dc:language>
  <cp:lastModifiedBy/>
  <dcterms:modified xsi:type="dcterms:W3CDTF">2020-10-14T13:49:39Z</dcterms:modified>
  <cp:revision>32</cp:revision>
  <dc:subject>Software Development</dc:subject>
  <dc:title>SoftUni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SoftUni – https://softuni.org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7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25</vt:i4>
  </property>
  <property fmtid="{D5CDD505-2E9C-101B-9397-08002B2CF9AE}" pid="13" name="category">
    <vt:lpwstr>computer programming;programming;software development;software engineering</vt:lpwstr>
  </property>
</Properties>
</file>