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52.png" ContentType="image/png"/>
  <Override PartName="/ppt/media/image47.wmf" ContentType="image/x-wmf"/>
  <Override PartName="/ppt/media/image51.png" ContentType="image/png"/>
  <Override PartName="/ppt/media/image46.wmf" ContentType="image/x-wmf"/>
  <Override PartName="/ppt/media/image45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38.png" ContentType="image/png"/>
  <Override PartName="/ppt/media/image16.png" ContentType="image/png"/>
  <Override PartName="/ppt/media/image15.png" ContentType="image/png"/>
  <Override PartName="/ppt/media/image37.png" ContentType="image/png"/>
  <Override PartName="/ppt/media/image12.png" ContentType="image/png"/>
  <Override PartName="/ppt/media/image21.png" ContentType="image/png"/>
  <Override PartName="/ppt/media/image25.png" ContentType="image/png"/>
  <Override PartName="/ppt/media/image26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44.png" ContentType="image/png"/>
  <Override PartName="/ppt/media/image14.wmf" ContentType="image/x-wmf"/>
  <Override PartName="/ppt/media/image43.png" ContentType="image/png"/>
  <Override PartName="/ppt/media/image13.wmf" ContentType="image/x-wmf"/>
  <Override PartName="/ppt/media/image22.png" ContentType="image/png"/>
  <Override PartName="/ppt/media/image17.wmf" ContentType="image/x-wmf"/>
  <Override PartName="/ppt/media/image48.png" ContentType="image/png"/>
  <Override PartName="/ppt/media/image18.wmf" ContentType="image/x-wmf"/>
  <Override PartName="/ppt/media/image49.png" ContentType="image/png"/>
  <Override PartName="/ppt/media/image19.wmf" ContentType="image/x-wmf"/>
  <Override PartName="/ppt/media/image50.png" ContentType="image/png"/>
  <Override PartName="/ppt/media/image20.wmf" ContentType="image/x-wmf"/>
  <Override PartName="/ppt/media/image53.png" ContentType="image/png"/>
  <Override PartName="/ppt/media/image23.wmf" ContentType="image/x-wmf"/>
  <Override PartName="/ppt/media/image54.png" ContentType="image/png"/>
  <Override PartName="/ppt/media/image24.wmf" ContentType="image/x-wmf"/>
  <Override PartName="/ppt/media/image57.png" ContentType="image/png"/>
  <Override PartName="/ppt/media/image32.png" ContentType="image/png"/>
  <Override PartName="/ppt/media/image27.wmf" ContentType="image/x-wmf"/>
  <Override PartName="/ppt/media/image58.png" ContentType="image/png"/>
  <Override PartName="/ppt/media/image33.png" ContentType="image/png"/>
  <Override PartName="/ppt/media/image28.wmf" ContentType="image/x-wmf"/>
  <Override PartName="/ppt/media/image9.wmf" ContentType="image/x-wmf"/>
  <Override PartName="/ppt/media/image2.wmf" ContentType="image/x-wmf"/>
  <Override PartName="/ppt/media/image1.wmf" ContentType="image/x-wmf"/>
  <Override PartName="/ppt/media/image8.wmf" ContentType="image/x-wmf"/>
  <Override PartName="/ppt/media/image7.png" ContentType="image/png"/>
  <Override PartName="/ppt/media/image4.png" ContentType="image/png"/>
  <Override PartName="/ppt/media/image3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FCB1068-7072-4A42-8C43-4DE0CE22695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C4C96F4-BEA6-4159-9198-B0C691DA158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2BDD9E-CB2E-4623-A8EF-1EB57ED0CC9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41BC9E-98DA-4FBC-A3D2-F7AED6644F8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0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715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52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190440" y="4084200"/>
            <a:ext cx="1181772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19044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6246000" y="4084200"/>
            <a:ext cx="576684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190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418644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8182080" y="4084200"/>
            <a:ext cx="3805200" cy="2637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7.wmf"/><Relationship Id="rId3" Type="http://schemas.openxmlformats.org/officeDocument/2006/relationships/image" Target="../media/image1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7.wmf"/><Relationship Id="rId3" Type="http://schemas.openxmlformats.org/officeDocument/2006/relationships/image" Target="../media/image28.wmf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hyperlink" Target="https://softuni.bg/" TargetMode="External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2.xml"/><Relationship Id="rId33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46.wmf"/><Relationship Id="rId3" Type="http://schemas.openxmlformats.org/officeDocument/2006/relationships/image" Target="../media/image47.wmf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hyperlink" Target="https://softuni.bg/" TargetMode="External"/><Relationship Id="rId9" Type="http://schemas.openxmlformats.org/officeDocument/2006/relationships/hyperlink" Target="https://softuni.foundation/" TargetMode="External"/><Relationship Id="rId10" Type="http://schemas.openxmlformats.org/officeDocument/2006/relationships/hyperlink" Target="https://www.facebook.com/SoftwareUniversity" TargetMode="External"/><Relationship Id="rId11" Type="http://schemas.openxmlformats.org/officeDocument/2006/relationships/hyperlink" Target="https://forum.softuni.bg/" TargetMode="External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Logo SoftUni" descr=""/>
          <p:cNvPicPr/>
          <p:nvPr/>
        </p:nvPicPr>
        <p:blipFill>
          <a:blip r:embed="rId4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" name="Picture SoftUni Mascot" descr=""/>
          <p:cNvPicPr/>
          <p:nvPr/>
        </p:nvPicPr>
        <p:blipFill>
          <a:blip r:embed="rId5"/>
          <a:stretch/>
        </p:blipFill>
        <p:spPr>
          <a:xfrm>
            <a:off x="8849160" y="2609640"/>
            <a:ext cx="2788560" cy="3017880"/>
          </a:xfrm>
          <a:prstGeom prst="rect">
            <a:avLst/>
          </a:prstGeom>
          <a:ln>
            <a:noFill/>
          </a:ln>
        </p:spPr>
      </p:pic>
      <p:pic>
        <p:nvPicPr>
          <p:cNvPr id="7" name="Picture Logo Software University" descr=""/>
          <p:cNvPicPr/>
          <p:nvPr/>
        </p:nvPicPr>
        <p:blipFill>
          <a:blip r:embed="rId6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2" name="Picture Logo SoftUni" descr=""/>
          <p:cNvPicPr/>
          <p:nvPr/>
        </p:nvPicPr>
        <p:blipFill>
          <a:blip r:embed="rId7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pic>
        <p:nvPicPr>
          <p:cNvPr id="13" name="Picture Logo Software University" descr=""/>
          <p:cNvPicPr/>
          <p:nvPr/>
        </p:nvPicPr>
        <p:blipFill>
          <a:blip r:embed="rId8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51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9376CFF-3FD5-4857-B890-D1C17F15F2A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3" name="Picture SoftUni Mascot" descr=""/>
          <p:cNvPicPr/>
          <p:nvPr/>
        </p:nvPicPr>
        <p:blipFill>
          <a:blip r:embed="rId4"/>
          <a:stretch/>
        </p:blipFill>
        <p:spPr>
          <a:xfrm>
            <a:off x="9516240" y="3408480"/>
            <a:ext cx="2250720" cy="3044160"/>
          </a:xfrm>
          <a:prstGeom prst="rect">
            <a:avLst/>
          </a:prstGeom>
          <a:ln>
            <a:noFill/>
          </a:ln>
        </p:spPr>
      </p:pic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Logo Software University" descr=""/>
          <p:cNvPicPr/>
          <p:nvPr/>
        </p:nvPicPr>
        <p:blipFill>
          <a:blip r:embed="rId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Logo Software University" descr=""/>
          <p:cNvPicPr/>
          <p:nvPr/>
        </p:nvPicPr>
        <p:blipFill>
          <a:blip r:embed="rId6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97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678C52C-C19C-4E5C-896D-46CE32092B0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02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Logo Software University" descr=""/>
          <p:cNvPicPr/>
          <p:nvPr/>
        </p:nvPicPr>
        <p:blipFill>
          <a:blip r:embed="rId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42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83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B3DDB2C-773F-4085-AC99-DE8E253F550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89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Logo Software University" descr=""/>
          <p:cNvPicPr/>
          <p:nvPr/>
        </p:nvPicPr>
        <p:blipFill>
          <a:blip r:embed="rId5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229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30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3882202-9187-48AA-AA30-2987AE62CB2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1865880" y="1121040"/>
            <a:ext cx="10128960" cy="55461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33" name="Logo Software University" descr=""/>
          <p:cNvPicPr/>
          <p:nvPr/>
        </p:nvPicPr>
        <p:blipFill>
          <a:blip r:embed="rId4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234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235" name="Group 5"/>
          <p:cNvGrpSpPr/>
          <p:nvPr/>
        </p:nvGrpSpPr>
        <p:grpSpPr>
          <a:xfrm>
            <a:off x="185040" y="1868040"/>
            <a:ext cx="1937160" cy="3070080"/>
            <a:chOff x="185040" y="1868040"/>
            <a:chExt cx="1937160" cy="3070080"/>
          </a:xfrm>
        </p:grpSpPr>
        <p:grpSp>
          <p:nvGrpSpPr>
            <p:cNvPr id="236" name="Group 6"/>
            <p:cNvGrpSpPr/>
            <p:nvPr/>
          </p:nvGrpSpPr>
          <p:grpSpPr>
            <a:xfrm>
              <a:off x="185040" y="1868040"/>
              <a:ext cx="1937160" cy="2335680"/>
              <a:chOff x="185040" y="1868040"/>
              <a:chExt cx="1937160" cy="2335680"/>
            </a:xfrm>
          </p:grpSpPr>
          <p:sp>
            <p:nvSpPr>
              <p:cNvPr id="237" name="CustomShape 7"/>
              <p:cNvSpPr/>
              <p:nvPr/>
            </p:nvSpPr>
            <p:spPr>
              <a:xfrm>
                <a:off x="185040" y="1868040"/>
                <a:ext cx="1937160" cy="193716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CustomShape 8"/>
              <p:cNvSpPr/>
              <p:nvPr/>
            </p:nvSpPr>
            <p:spPr>
              <a:xfrm>
                <a:off x="69624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CustomShape 9"/>
              <p:cNvSpPr/>
              <p:nvPr/>
            </p:nvSpPr>
            <p:spPr>
              <a:xfrm flipH="1">
                <a:off x="407160" y="3353760"/>
                <a:ext cx="1209600" cy="8499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CustomShape 10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CustomShape 11"/>
              <p:cNvSpPr/>
              <p:nvPr/>
            </p:nvSpPr>
            <p:spPr>
              <a:xfrm>
                <a:off x="436320" y="1951560"/>
                <a:ext cx="1592640" cy="159264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2" name="CustomShape 12"/>
            <p:cNvSpPr/>
            <p:nvPr/>
          </p:nvSpPr>
          <p:spPr>
            <a:xfrm>
              <a:off x="684720" y="4548240"/>
              <a:ext cx="93780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13"/>
            <p:cNvSpPr/>
            <p:nvPr/>
          </p:nvSpPr>
          <p:spPr>
            <a:xfrm>
              <a:off x="825840" y="4779000"/>
              <a:ext cx="65556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100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Line 14"/>
            <p:cNvSpPr/>
            <p:nvPr/>
          </p:nvSpPr>
          <p:spPr>
            <a:xfrm flipH="1" flipV="1">
              <a:off x="761400" y="2982240"/>
              <a:ext cx="17100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5" name="Line 15"/>
            <p:cNvSpPr/>
            <p:nvPr/>
          </p:nvSpPr>
          <p:spPr>
            <a:xfrm flipH="1">
              <a:off x="873360" y="3801240"/>
              <a:ext cx="559080" cy="36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46" name="Group 16"/>
            <p:cNvGrpSpPr/>
            <p:nvPr/>
          </p:nvGrpSpPr>
          <p:grpSpPr>
            <a:xfrm>
              <a:off x="476280" y="2594880"/>
              <a:ext cx="462600" cy="474840"/>
              <a:chOff x="476280" y="2594880"/>
              <a:chExt cx="462600" cy="474840"/>
            </a:xfrm>
          </p:grpSpPr>
          <p:sp>
            <p:nvSpPr>
              <p:cNvPr id="247" name="Line 17"/>
              <p:cNvSpPr/>
              <p:nvPr/>
            </p:nvSpPr>
            <p:spPr>
              <a:xfrm flipH="1" flipV="1">
                <a:off x="47808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48" name="Line 18"/>
              <p:cNvSpPr/>
              <p:nvPr/>
            </p:nvSpPr>
            <p:spPr>
              <a:xfrm flipH="1">
                <a:off x="47628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49" name="Line 19"/>
            <p:cNvSpPr/>
            <p:nvPr/>
          </p:nvSpPr>
          <p:spPr>
            <a:xfrm flipV="1">
              <a:off x="1371240" y="2982240"/>
              <a:ext cx="150840" cy="123228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0" name="CustomShape 20"/>
            <p:cNvSpPr/>
            <p:nvPr/>
          </p:nvSpPr>
          <p:spPr>
            <a:xfrm>
              <a:off x="637560" y="4317480"/>
              <a:ext cx="1032120" cy="15912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1" name="Group 21"/>
            <p:cNvGrpSpPr/>
            <p:nvPr/>
          </p:nvGrpSpPr>
          <p:grpSpPr>
            <a:xfrm>
              <a:off x="1356840" y="2594880"/>
              <a:ext cx="462600" cy="474840"/>
              <a:chOff x="1356840" y="2594880"/>
              <a:chExt cx="462600" cy="474840"/>
            </a:xfrm>
          </p:grpSpPr>
          <p:sp>
            <p:nvSpPr>
              <p:cNvPr id="252" name="Line 22"/>
              <p:cNvSpPr/>
              <p:nvPr/>
            </p:nvSpPr>
            <p:spPr>
              <a:xfrm flipV="1">
                <a:off x="1356840" y="2832480"/>
                <a:ext cx="460800" cy="2372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53" name="Line 23"/>
              <p:cNvSpPr/>
              <p:nvPr/>
            </p:nvSpPr>
            <p:spPr>
              <a:xfrm>
                <a:off x="1358640" y="2594880"/>
                <a:ext cx="460800" cy="23760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54" name="Line 24"/>
          <p:cNvSpPr/>
          <p:nvPr/>
        </p:nvSpPr>
        <p:spPr>
          <a:xfrm flipH="1">
            <a:off x="673560" y="4203720"/>
            <a:ext cx="955080" cy="360"/>
          </a:xfrm>
          <a:prstGeom prst="line">
            <a:avLst/>
          </a:prstGeom>
          <a:ln w="38160">
            <a:solidFill>
              <a:srgbClr val="464646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5" name="Logo Software University" descr=""/>
          <p:cNvPicPr/>
          <p:nvPr/>
        </p:nvPicPr>
        <p:blipFill>
          <a:blip r:embed="rId5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293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94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4"/>
              </a:rPr>
              <a:t>https://softuni.org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6" name="Picture SoftUni Mascot" descr=""/>
          <p:cNvPicPr/>
          <p:nvPr/>
        </p:nvPicPr>
        <p:blipFill>
          <a:blip r:embed="rId5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>
            <a:noFill/>
          </a:ln>
        </p:spPr>
      </p:pic>
      <p:grpSp>
        <p:nvGrpSpPr>
          <p:cNvPr id="297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298" name="Picture SoftUni Kids Logo" descr=""/>
            <p:cNvPicPr/>
            <p:nvPr/>
          </p:nvPicPr>
          <p:blipFill>
            <a:blip r:embed="rId6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9" name="Picture SoftUni Foundation Logo" descr=""/>
            <p:cNvPicPr/>
            <p:nvPr/>
          </p:nvPicPr>
          <p:blipFill>
            <a:blip r:embed="rId7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0" name="Picture SoftUni Digital Logo" descr=""/>
            <p:cNvPicPr/>
            <p:nvPr/>
          </p:nvPicPr>
          <p:blipFill>
            <a:blip r:embed="rId8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1" name="Picture SoftUni Creative Logo" descr=""/>
            <p:cNvPicPr/>
            <p:nvPr/>
          </p:nvPicPr>
          <p:blipFill>
            <a:blip r:embed="rId9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2" name="Picture SoftUni Svetlina Logo" descr=""/>
            <p:cNvPicPr/>
            <p:nvPr/>
          </p:nvPicPr>
          <p:blipFill>
            <a:blip r:embed="rId10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3" name="Picture Software University Logo" descr=""/>
            <p:cNvPicPr/>
            <p:nvPr/>
          </p:nvPicPr>
          <p:blipFill>
            <a:blip r:embed="rId11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4" name="Line 4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Line 5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Line 6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Line 7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Line 8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Line 9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Line 10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Line 11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12" name="Picture SoftUni Logo" descr=""/>
            <p:cNvPicPr/>
            <p:nvPr/>
          </p:nvPicPr>
          <p:blipFill>
            <a:blip r:embed="rId12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13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Click to edit Master title style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14" name="Logo Software University" descr=""/>
          <p:cNvPicPr/>
          <p:nvPr/>
        </p:nvPicPr>
        <p:blipFill>
          <a:blip r:embed="rId13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315" name="CustomShape 13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4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14"/>
              </a:rPr>
              <a:t>https://softuni.bg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17" name="Group 15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318" name="Picture SoftUni Kids Logo" descr=""/>
            <p:cNvPicPr/>
            <p:nvPr/>
          </p:nvPicPr>
          <p:blipFill>
            <a:blip r:embed="rId1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9" name="Picture SoftUni Foundation Logo" descr=""/>
            <p:cNvPicPr/>
            <p:nvPr/>
          </p:nvPicPr>
          <p:blipFill>
            <a:blip r:embed="rId1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0" name="Picture SoftUni Digital Logo" descr=""/>
            <p:cNvPicPr/>
            <p:nvPr/>
          </p:nvPicPr>
          <p:blipFill>
            <a:blip r:embed="rId1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1" name="Picture SoftUni Creative Logo" descr=""/>
            <p:cNvPicPr/>
            <p:nvPr/>
          </p:nvPicPr>
          <p:blipFill>
            <a:blip r:embed="rId1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2" name="Picture SoftUni Svetlina Logo" descr=""/>
            <p:cNvPicPr/>
            <p:nvPr/>
          </p:nvPicPr>
          <p:blipFill>
            <a:blip r:embed="rId1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3" name="Picture Software University Logo" descr=""/>
            <p:cNvPicPr/>
            <p:nvPr/>
          </p:nvPicPr>
          <p:blipFill>
            <a:blip r:embed="rId2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4" name="Line 16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17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Line 18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Line 19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Line 20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Line 21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Line 22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Line 23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32" name="Picture SoftUni Logo" descr=""/>
            <p:cNvPicPr/>
            <p:nvPr/>
          </p:nvPicPr>
          <p:blipFill>
            <a:blip r:embed="rId2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33" name="Logo Software University" descr=""/>
          <p:cNvPicPr/>
          <p:nvPr/>
        </p:nvPicPr>
        <p:blipFill>
          <a:blip r:embed="rId2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334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Background" descr=""/>
          <p:cNvPicPr/>
          <p:nvPr/>
        </p:nvPicPr>
        <p:blipFill>
          <a:blip r:embed="rId2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372" name="Picture Background" descr=""/>
          <p:cNvPicPr/>
          <p:nvPr/>
        </p:nvPicPr>
        <p:blipFill>
          <a:blip r:embed="rId3"/>
          <a:srcRect l="0" t="0" r="0" b="167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73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B2DA907-5C73-400F-B4B7-319F39DA3CD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74" name="Picture Forum" descr=""/>
          <p:cNvPicPr/>
          <p:nvPr/>
        </p:nvPicPr>
        <p:blipFill>
          <a:blip r:embed="rId4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375" name="Picture Logo FB" descr=""/>
          <p:cNvPicPr/>
          <p:nvPr/>
        </p:nvPicPr>
        <p:blipFill>
          <a:blip r:embed="rId5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376" name="Picture Logo SoftUni Right" descr=""/>
          <p:cNvPicPr/>
          <p:nvPr/>
        </p:nvPicPr>
        <p:blipFill>
          <a:blip r:embed="rId6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pic>
        <p:nvPicPr>
          <p:cNvPr id="377" name="Picture SoftUni Mascot" descr=""/>
          <p:cNvPicPr/>
          <p:nvPr/>
        </p:nvPicPr>
        <p:blipFill>
          <a:blip r:embed="rId7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>
            <a:noFill/>
          </a:ln>
        </p:spPr>
      </p:pic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1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0" name="Logo Software University" descr=""/>
          <p:cNvPicPr/>
          <p:nvPr/>
        </p:nvPicPr>
        <p:blipFill>
          <a:blip r:embed="rId12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381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82" name="Picture Forum" descr=""/>
          <p:cNvPicPr/>
          <p:nvPr/>
        </p:nvPicPr>
        <p:blipFill>
          <a:blip r:embed="rId1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383" name="Picture Logo FB" descr=""/>
          <p:cNvPicPr/>
          <p:nvPr/>
        </p:nvPicPr>
        <p:blipFill>
          <a:blip r:embed="rId1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384" name="Picture Logo SoftUni Right" descr=""/>
          <p:cNvPicPr/>
          <p:nvPr/>
        </p:nvPicPr>
        <p:blipFill>
          <a:blip r:embed="rId1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sp>
        <p:nvSpPr>
          <p:cNvPr id="385" name="CustomShape 5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6" name="Logo Software University" descr=""/>
          <p:cNvPicPr/>
          <p:nvPr/>
        </p:nvPicPr>
        <p:blipFill>
          <a:blip r:embed="rId16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softuni.bg/downloads/svn/python-advanced/May-2020/Python-OOP/02-Classes-and-Instances/02-Classes-and-Instances-Lab.docx" TargetMode="External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softuni.bg/downloads/svn/python-advanced/May-2020/Python-OOP/02-Classes-and-Instances/02-Classes-and-Instances-Lab.docx" TargetMode="External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8708400" y="6130800"/>
            <a:ext cx="2951280" cy="341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https://softuni.bg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8708400" y="5756760"/>
            <a:ext cx="2951280" cy="366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1" name="TextShape 3"/>
          <p:cNvSpPr txBox="1"/>
          <p:nvPr/>
        </p:nvSpPr>
        <p:spPr>
          <a:xfrm>
            <a:off x="552960" y="5344200"/>
            <a:ext cx="2980440" cy="444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TextShape 4"/>
          <p:cNvSpPr txBox="1"/>
          <p:nvPr/>
        </p:nvSpPr>
        <p:spPr>
          <a:xfrm>
            <a:off x="552960" y="4851720"/>
            <a:ext cx="2980440" cy="4539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3" name="TextShape 5"/>
          <p:cNvSpPr txBox="1"/>
          <p:nvPr/>
        </p:nvSpPr>
        <p:spPr>
          <a:xfrm>
            <a:off x="554040" y="321480"/>
            <a:ext cx="11083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Classes and Instances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34" name="Picture 6" descr=""/>
          <p:cNvPicPr/>
          <p:nvPr/>
        </p:nvPicPr>
        <p:blipFill>
          <a:blip r:embed="rId2"/>
          <a:stretch/>
        </p:blipFill>
        <p:spPr>
          <a:xfrm>
            <a:off x="545040" y="2494440"/>
            <a:ext cx="1945080" cy="194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1955880" y="1121040"/>
            <a:ext cx="10038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What exactly happens when a method is called?: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x.say_hello()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9000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 method was called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without an argument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even though the function definition for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say_hello()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specified an argument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000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instance object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passed as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first argument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of the function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Method Objects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D1978BF5-6C9C-48D8-A064-941B474B175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2090880" y="1121040"/>
            <a:ext cx="9903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When we reference a valid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class attribute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that is a function object a method object is created by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packing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instance object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and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function object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If the method object is called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with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argument list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new argument list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constructed from the instance object and the argument list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Method Objects Definition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A9FF442-AF91-406B-B0C2-A18A77B7062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68" dur="indefinite" restart="never" nodeType="tmRoot">
          <p:childTnLst>
            <p:seq>
              <p:cTn id="169" dur="indefinite" nodeType="mainSeq">
                <p:childTnLst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290880" y="1196280"/>
            <a:ext cx="117100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Read the problem description from </a:t>
            </a:r>
            <a:r>
              <a:rPr b="1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here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a class as described in the problem description and test your class with your own examples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Submit only your class in the judge system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Smartphone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6950880" y="3915360"/>
            <a:ext cx="4949640" cy="2456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Turn on your phone to install Facebook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Installing Facebook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Installing Messenger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Not enough memory to install Instagram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Total apps: 2. Memory left: 20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D965B242-C183-4BC8-BB22-B3AC2558CBC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71" name="TextShape 5"/>
          <p:cNvSpPr txBox="1"/>
          <p:nvPr/>
        </p:nvSpPr>
        <p:spPr>
          <a:xfrm>
            <a:off x="565200" y="3915360"/>
            <a:ext cx="6205320" cy="24649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smartphone = Smartphone(100)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print(smartphone.install("Facebook", 60))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smartphone.power()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print(smartphone.install("Facebook", 60))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print(smartphone.install("Messenger", 20))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print(smartphone.install("Instagram", 40))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print(smartphone.status())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174" dur="indefinite" restart="never" nodeType="tmRoot">
          <p:childTnLst>
            <p:seq>
              <p:cTn id="175" dur="indefinite" nodeType="mainSeq">
                <p:childTnLst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470880" y="1281600"/>
            <a:ext cx="11094480" cy="5337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Smartphone: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__init__(self, memory):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TODO: create memory, apps and is_on attributes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power(self):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self.is_on = not self.is_on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install(self, app_name, memory):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if self.memory - memory &lt;= 0: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return f"Not enough memory to install {app_name}"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if not self.is_on: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return f"Turn on your phone to install {app_name}"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# TODO: add the new app and decrease the memory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return f"Installing {app_name}"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status(self):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return f"Total apps: {len(self.apps)}. Memory left: {self.memory}"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Smartphone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D731C6DE-0AF8-4BF5-9D59-5D56C90EA90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06" dur="indefinite" restart="never" nodeType="tmRoot">
          <p:childTnLst>
            <p:seq>
              <p:cTn id="20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Class and Instance Variables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76" name="Picture 7" descr=""/>
          <p:cNvPicPr/>
          <p:nvPr/>
        </p:nvPicPr>
        <p:blipFill>
          <a:blip r:embed="rId1"/>
          <a:stretch/>
        </p:blipFill>
        <p:spPr>
          <a:xfrm>
            <a:off x="4906080" y="1446840"/>
            <a:ext cx="2379600" cy="237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8" dur="indefinite" restart="never" nodeType="tmRoot">
          <p:childTnLst>
            <p:seq>
              <p:cTn id="20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1865880" y="1121040"/>
            <a:ext cx="1012896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Instance variables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are unique to each instance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Class variables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are for attributes and methods that are shared by all instances of the class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Shared data can have surprising effects with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mutable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objects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Class and Instance Variables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BF7AE32-D7CB-4EF0-B007-E770482BCAC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10" dur="indefinite" restart="never" nodeType="tmRoot">
          <p:childTnLst>
            <p:seq>
              <p:cTn id="211" dur="indefinite" nodeType="mainSeq">
                <p:childTnLst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621360" y="1269000"/>
            <a:ext cx="10739520" cy="51782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class Dog: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tricks = []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mistaken use of a class variable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__init__(self, name):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self.name = name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add_trick(self, trick):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self.tricks.append(trick)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 = Dog('Fido')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e = Dog('Buddy')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d.add_trick('roll over')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e.add_trick('play dead')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print(d.tricks)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shared by all dogs ['roll over', 'play dead']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Misleading results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5E7E350-9632-4157-8F85-87207368467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20" dur="indefinite" restart="never" nodeType="tmRoot">
          <p:childTnLst>
            <p:seq>
              <p:cTn id="2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650880" y="1307160"/>
            <a:ext cx="9715320" cy="51782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class Dog: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__init__(self, name):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self.name = name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self.tricks = []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creates empty list for each dog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add_trick(self, trick):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self.tricks.append(trick)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 = Dog('Fido')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e = Dog('Buddy')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d.add_trick('roll over')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e.add_trick('play dead')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print(d.tricks)       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['roll over']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print(e.tricks)       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['play dead']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Correct results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D7D0E5CB-C0A3-44FA-B981-E0762A0FFA9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22" dur="indefinite" restart="never" nodeType="tmRoot">
          <p:childTnLst>
            <p:seq>
              <p:cTn id="2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470880" y="1449000"/>
            <a:ext cx="10949040" cy="48499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Dog: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kind = 'canine'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class variable shared by all instances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__init__(self, name):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self.name = name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 = Dog('Fido')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e = Dog('Buddy')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print(d.kind)              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shared by all dogs 'canine'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print(e.kind)              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shared by all dogs 'canine'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print(d.name)              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unique to d 'Fido'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print(e.name)              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unique to e 'Buddy'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Good Practice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D1BF446-BF77-403A-8648-349C71A9E90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24" dur="indefinite" restart="never" nodeType="tmRoot">
          <p:childTnLst>
            <p:seq>
              <p:cTn id="2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Read the problem description from </a:t>
            </a:r>
            <a:r>
              <a:rPr b="1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here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Create a class as described in the problem description and test your class with your own examples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Submit only your class in the judge system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Vet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A56D39A0-EBAC-4C4E-AD36-18B837B87CA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26" dur="indefinite" restart="never" nodeType="tmRoot">
          <p:childTnLst>
            <p:seq>
              <p:cTn id="227" dur="indefinite" nodeType="mainSeq">
                <p:childTnLst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Class Objects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Instance Objects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Method Objects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Class and Instance Variables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19CB934-A074-4988-8449-F7462F9FA94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290880" y="1223280"/>
            <a:ext cx="7514640" cy="55335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class Vet: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animals = []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space = 5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__init__(self, name):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self.name = name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self.animals = []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register_animal(self, animal_name):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</a:t>
            </a:r>
            <a:r>
              <a:rPr b="1" lang="en-US" sz="2200" spc="-1" strike="noStrike">
                <a:solidFill>
                  <a:srgbClr val="00b050"/>
                </a:solidFill>
                <a:latin typeface="Consolas"/>
              </a:rPr>
              <a:t>TODO: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 Implement   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unregister_animal(self, animal_name):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</a:t>
            </a:r>
            <a:r>
              <a:rPr b="1" lang="en-US" sz="2200" spc="-1" strike="noStrike">
                <a:solidFill>
                  <a:srgbClr val="00b050"/>
                </a:solidFill>
                <a:latin typeface="Consolas"/>
              </a:rPr>
              <a:t>TODO: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 Implement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def info(self):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# </a:t>
            </a:r>
            <a:r>
              <a:rPr b="1" lang="en-US" sz="2200" spc="-1" strike="noStrike">
                <a:solidFill>
                  <a:srgbClr val="00b050"/>
                </a:solidFill>
                <a:latin typeface="Consolas"/>
              </a:rPr>
              <a:t>TODO: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 Implement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Vet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4F231E6-EB96-4B72-B5A8-E061D54C41B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36" dur="indefinite" restart="never" nodeType="tmRoot">
          <p:childTnLst>
            <p:seq>
              <p:cTn id="2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roup 1"/>
          <p:cNvGrpSpPr/>
          <p:nvPr/>
        </p:nvGrpSpPr>
        <p:grpSpPr>
          <a:xfrm>
            <a:off x="190440" y="1419120"/>
            <a:ext cx="8634960" cy="5301360"/>
            <a:chOff x="190440" y="1419120"/>
            <a:chExt cx="8634960" cy="5301360"/>
          </a:xfrm>
        </p:grpSpPr>
        <p:sp>
          <p:nvSpPr>
            <p:cNvPr id="496" name="CustomShape 2"/>
            <p:cNvSpPr/>
            <p:nvPr/>
          </p:nvSpPr>
          <p:spPr>
            <a:xfrm>
              <a:off x="190440" y="1419120"/>
              <a:ext cx="8634960" cy="53013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3"/>
            <p:cNvSpPr/>
            <p:nvPr/>
          </p:nvSpPr>
          <p:spPr>
            <a:xfrm>
              <a:off x="346680" y="1716120"/>
              <a:ext cx="194760" cy="470772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" name="CustomShape 4"/>
            <p:cNvSpPr/>
            <p:nvPr/>
          </p:nvSpPr>
          <p:spPr>
            <a:xfrm rot="5400000">
              <a:off x="8064720" y="1717560"/>
              <a:ext cx="729360" cy="54180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9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44A1C9-025E-4747-8D9F-899954E399F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0" name="TextShape 6"/>
          <p:cNvSpPr txBox="1"/>
          <p:nvPr/>
        </p:nvSpPr>
        <p:spPr>
          <a:xfrm>
            <a:off x="698040" y="1854000"/>
            <a:ext cx="7335000" cy="45428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514440" indent="-51408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3000" spc="-1" strike="noStrike">
                <a:solidFill>
                  <a:srgbClr val="ffd999"/>
                </a:solidFill>
                <a:latin typeface="Calibri"/>
              </a:rPr>
              <a:t>Instance objects</a:t>
            </a:r>
            <a:r>
              <a:rPr b="1" lang="en-US" sz="3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are individual objects of a class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3000" spc="-1" strike="noStrike">
                <a:solidFill>
                  <a:srgbClr val="ffd999"/>
                </a:solidFill>
                <a:latin typeface="Calibri"/>
              </a:rPr>
              <a:t>Methods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are functions that belong to an object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3000" spc="-1" strike="noStrike">
                <a:solidFill>
                  <a:srgbClr val="ffd999"/>
                </a:solidFill>
                <a:latin typeface="Calibri"/>
              </a:rPr>
              <a:t>Instance variables</a:t>
            </a:r>
            <a:r>
              <a:rPr b="1" lang="en-US" sz="3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are unique to each instance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3000" spc="-1" strike="noStrike">
                <a:solidFill>
                  <a:srgbClr val="ffd999"/>
                </a:solidFill>
                <a:latin typeface="Calibri"/>
              </a:rPr>
              <a:t>Class Variables</a:t>
            </a:r>
            <a:r>
              <a:rPr b="1" lang="en-US" sz="3000" spc="-1" strike="noStrike">
                <a:solidFill>
                  <a:srgbClr val="ffc666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are shared by all instances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1" name="TextShape 7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02" name="Picture 12" descr=""/>
          <p:cNvPicPr/>
          <p:nvPr/>
        </p:nvPicPr>
        <p:blipFill>
          <a:blip r:embed="rId1"/>
          <a:stretch/>
        </p:blipFill>
        <p:spPr>
          <a:xfrm>
            <a:off x="8825760" y="3276720"/>
            <a:ext cx="2883240" cy="312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8" dur="indefinite" restart="never" nodeType="tmRoot">
          <p:childTnLst>
            <p:seq>
              <p:cTn id="239" dur="indefinite" nodeType="mainSeq">
                <p:childTnLst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1513440" y="4754880"/>
            <a:ext cx="5984640" cy="197964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Example: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text = 'Hello'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Example.text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</a:rPr>
              <a:t>	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</a:rPr>
              <a:t># attribute reference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x = Example()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000" spc="-1" strike="noStrike">
                <a:solidFill>
                  <a:srgbClr val="00b050"/>
                </a:solidFill>
                <a:latin typeface="Consolas"/>
              </a:rPr>
              <a:t># instantiation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190440" y="1269000"/>
            <a:ext cx="11485080" cy="5174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Class objects support two kinds of operations: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attribute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references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can be addressed with object.attribute_name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instantiation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- class instantiation uses function notation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Class Objects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Instance Objects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42" name="Picture 6" descr=""/>
          <p:cNvPicPr/>
          <p:nvPr/>
        </p:nvPicPr>
        <p:blipFill>
          <a:blip r:embed="rId1"/>
          <a:stretch/>
        </p:blipFill>
        <p:spPr>
          <a:xfrm>
            <a:off x="4962600" y="1507680"/>
            <a:ext cx="2394000" cy="239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2617200" y="4663440"/>
            <a:ext cx="6957000" cy="2142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class Person: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def __init__(self, name, age):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self.name =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self.age = age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George = Person("George", 25)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290880" y="1196280"/>
            <a:ext cx="11654640" cy="53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An individual object of a certain class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instantiation operation creates an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empty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object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Тo create objects with instances customized to a specific initial state, we can define 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special method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named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__init__()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5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Instance Objects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2C32CF91-BD1B-4D5E-9E13-45CE3C3E72E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2045880" y="1121040"/>
            <a:ext cx="9948960" cy="5385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The only operations understood by instance objects are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attribute references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There are two kinds of valid attribute names: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data attributes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methods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Instance Objects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0CA7289D-8BED-45DA-94B0-0873A7D1CD9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920880" y="2964960"/>
            <a:ext cx="7154640" cy="41032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class Laptop: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__init__(self, model, brand):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self.model = model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self.brand = brand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laptop = Laptop("Swift", "Acer")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laptop.ram = 8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print(laptop.ram)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del laptop.ram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290880" y="1196280"/>
            <a:ext cx="117100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Data attributes do not need to be declared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like local variables they spring into existence when they are first assigned to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2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Data Attributes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5048280" y="5503680"/>
            <a:ext cx="4313880" cy="1066680"/>
          </a:xfrm>
          <a:prstGeom prst="wedgeRoundRectCallout">
            <a:avLst>
              <a:gd name="adj1" fmla="val -19816"/>
              <a:gd name="adj2" fmla="val 5023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Will print 8 without leaving a trace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2AB06A31-657A-4AD0-81E6-3624E47FC67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3017520" y="4882320"/>
            <a:ext cx="3657600" cy="18745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class MyClass: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number = 743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def say_hello(self):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return 'Hello'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x = MyClass()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290880" y="1103760"/>
            <a:ext cx="11461680" cy="56530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571680" indent="-5713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 method is a function that belongs to an object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71680" indent="-5713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All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attributes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of a class that are function objects define corresponding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methods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of its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instances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1180800" indent="-5713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valid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method reference: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x.say_hello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180800" indent="-5713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invalid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method reference: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x.number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Methods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01DCD072-4785-4D54-BF5B-0C8161F51F1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Method Objects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60" name="Picture 7" descr=""/>
          <p:cNvPicPr/>
          <p:nvPr/>
        </p:nvPicPr>
        <p:blipFill>
          <a:blip r:embed="rId1"/>
          <a:stretch/>
        </p:blipFill>
        <p:spPr>
          <a:xfrm>
            <a:off x="4871160" y="1371600"/>
            <a:ext cx="2563920" cy="256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6" dur="indefinite" restart="never" nodeType="tmRoot">
          <p:childTnLst>
            <p:seq>
              <p:cTn id="1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Application>LibreOffice/6.0.7.3$Linux_X86_64 LibreOffice_project/00m0$Build-3</Application>
  <Words>1432</Words>
  <Paragraphs>225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  <dc:description>© SoftUni – https://softuni.org_x005F_x000d_
© Software University – https://softuni.bg_x005F_x000d_
_x005F_x000d_
Copyrighted document. Unauthorized copy, reproduction or use is not permitted.</dc:description>
  <cp:keywords>python oop Software University SoftUni programming coding software development education training course</cp:keywords>
  <dc:language>en-US</dc:language>
  <cp:lastModifiedBy/>
  <dcterms:modified xsi:type="dcterms:W3CDTF">2020-10-12T10:52:04Z</dcterms:modified>
  <cp:revision>151</cp:revision>
  <dc:subject>Software Development</dc:subject>
  <dc:title>Python OOP - Classes and Instances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6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26</vt:i4>
  </property>
  <property fmtid="{D5CDD505-2E9C-101B-9397-08002B2CF9AE}" pid="14" name="category">
    <vt:lpwstr>python, programming, code, softuni</vt:lpwstr>
  </property>
</Properties>
</file>