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38.png" ContentType="image/png"/>
  <Override PartName="/ppt/media/image14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13.wmf" ContentType="image/x-wmf"/>
  <Override PartName="/ppt/media/image11.wmf" ContentType="image/x-wmf"/>
  <Override PartName="/ppt/media/image10.wmf" ContentType="image/x-wmf"/>
  <Override PartName="/ppt/media/image20.png" ContentType="image/png"/>
  <Override PartName="/ppt/media/image15.wmf" ContentType="image/x-wmf"/>
  <Override PartName="/ppt/media/image22.png" ContentType="image/png"/>
  <Override PartName="/ppt/media/image17.wmf" ContentType="image/x-wmf"/>
  <Override PartName="/ppt/media/image32.png" ContentType="image/png"/>
  <Override PartName="/ppt/media/image27.wmf" ContentType="image/x-wmf"/>
  <Override PartName="/ppt/media/image9.png" ContentType="image/png"/>
  <Override PartName="/ppt/media/image7.png" ContentType="image/png"/>
  <Override PartName="/ppt/media/image2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wmf" ContentType="image/x-wmf"/>
  <Override PartName="/ppt/media/image5.wmf" ContentType="image/x-wmf"/>
  <Override PartName="/ppt/media/image8.wmf" ContentType="image/x-wmf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D2AEFD-8DFD-4EB0-A41D-3B7614FA3F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939A17-ABC0-4D09-BAE6-BB04E399A0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ea typeface="+mn-ea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. Copyrighted document. Unauthorized copy or reproduction is not permitted.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A8123D-6956-4DC4-AF11-4E54B2AF8E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ea typeface="+mn-ea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. Copyrighted document. Unauthorized copy or reproduction is not permitted.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1360" y="4121640"/>
            <a:ext cx="1094904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9310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213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6231960" y="4121640"/>
            <a:ext cx="534312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32360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8025480" y="19310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2136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432360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8025480" y="4121640"/>
            <a:ext cx="3525480" cy="200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7.wmf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7.wmf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2.png"/><Relationship Id="rId1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bg-BG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bg-BG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bg-BG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553AFC-6F06-4FBF-B7F7-CB7B0A10FA3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1BFC2A1-E9F1-47FE-B0E3-C5C4A239444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bg-BG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F5A9945-6B87-4EE9-AA4A-C3E1B253CAD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76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78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79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80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5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100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8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189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190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1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92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3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195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97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51B574-99A0-46CB-8AA7-B04DEE2900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40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16BAF3B-8105-49B5-BEB2-7297D4F9CBB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1673640" y="1121040"/>
            <a:ext cx="1032120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81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83" name="Group 5"/>
          <p:cNvGrpSpPr/>
          <p:nvPr/>
        </p:nvGrpSpPr>
        <p:grpSpPr>
          <a:xfrm>
            <a:off x="392760" y="3429000"/>
            <a:ext cx="1521720" cy="2411640"/>
            <a:chOff x="392760" y="3429000"/>
            <a:chExt cx="1521720" cy="2411640"/>
          </a:xfrm>
        </p:grpSpPr>
        <p:grpSp>
          <p:nvGrpSpPr>
            <p:cNvPr id="284" name="Group 6"/>
            <p:cNvGrpSpPr/>
            <p:nvPr/>
          </p:nvGrpSpPr>
          <p:grpSpPr>
            <a:xfrm>
              <a:off x="392760" y="3429000"/>
              <a:ext cx="1521720" cy="1834200"/>
              <a:chOff x="392760" y="3429000"/>
              <a:chExt cx="1521720" cy="183420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92760" y="3429000"/>
                <a:ext cx="1521720" cy="15217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79416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 flipH="1">
                <a:off x="56664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90" name="CustomShape 12"/>
            <p:cNvSpPr/>
            <p:nvPr/>
          </p:nvSpPr>
          <p:spPr>
            <a:xfrm>
              <a:off x="785160" y="5534280"/>
              <a:ext cx="73656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3"/>
            <p:cNvSpPr/>
            <p:nvPr/>
          </p:nvSpPr>
          <p:spPr>
            <a:xfrm>
              <a:off x="896040" y="5715720"/>
              <a:ext cx="51480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100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14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3" name="Line 15"/>
            <p:cNvSpPr/>
            <p:nvPr/>
          </p:nvSpPr>
          <p:spPr>
            <a:xfrm flipH="1">
              <a:off x="933480" y="4947480"/>
              <a:ext cx="43920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94" name="Group 16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295" name="Line 17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6" name="Line 18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97" name="Line 1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8" name="CustomShape 20"/>
            <p:cNvSpPr/>
            <p:nvPr/>
          </p:nvSpPr>
          <p:spPr>
            <a:xfrm>
              <a:off x="748440" y="5353200"/>
              <a:ext cx="81072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99" name="Group 2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300" name="Line 2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01" name="Line 2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9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1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342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43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4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5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6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7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8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57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8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bg-BG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bg-BG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9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6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2F08027-7073-422A-8B9A-1535EE9EB41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99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00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01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402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5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406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8708400" y="6130800"/>
            <a:ext cx="29505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8708400" y="5756760"/>
            <a:ext cx="2950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552960" y="5344200"/>
            <a:ext cx="297972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552960" y="4851720"/>
            <a:ext cx="29797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554040" y="1258200"/>
            <a:ext cx="11082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554040" y="321480"/>
            <a:ext cx="11082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Inheritance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55" name="Picture 3" descr=""/>
          <p:cNvPicPr/>
          <p:nvPr/>
        </p:nvPicPr>
        <p:blipFill>
          <a:blip r:embed="rId2"/>
          <a:stretch/>
        </p:blipFill>
        <p:spPr>
          <a:xfrm>
            <a:off x="552960" y="2244600"/>
            <a:ext cx="2470320" cy="247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Single, Multiple and Multilevel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Forms of Inheritance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87" name="Picture 3" descr=""/>
          <p:cNvPicPr/>
          <p:nvPr/>
        </p:nvPicPr>
        <p:blipFill>
          <a:blip r:embed="rId1"/>
          <a:stretch/>
        </p:blipFill>
        <p:spPr>
          <a:xfrm>
            <a:off x="4876920" y="1445760"/>
            <a:ext cx="2436840" cy="243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2090880" y="1121040"/>
            <a:ext cx="974880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Single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 when a child class inherits only a single parent class</a:t>
            </a:r>
            <a:endParaRPr b="0" lang="en-US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Multiple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- when a child inherits from multiple parent classes</a:t>
            </a:r>
            <a:endParaRPr b="0" lang="en-US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Multilevel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- when a child class becomes a parent class for another child class</a:t>
            </a:r>
            <a:endParaRPr b="0" lang="en-US" sz="3400" spc="-1" strike="noStrike">
              <a:latin typeface="Arial"/>
            </a:endParaRPr>
          </a:p>
          <a:p>
            <a:pPr marL="3459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Hierarchical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- involves multiple inheritance from the same base or parent class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Forms of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F263A4-9D0A-480A-BDE4-79F9FDA4AC6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335880" y="1281960"/>
            <a:ext cx="5875920" cy="53917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Father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self.father_name = 'Taylor Evans'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Mother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self.mother_name = 'Bet Williams'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Daughter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Father, Mother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Father.__init__(self)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Mother.__init__(self)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get_parent_info(self):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return f'Father: {self.father_name}, Mother: {self.mother_name}'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Multiple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0B7733-E23F-465D-829A-724D543E5753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6777360" y="1944720"/>
            <a:ext cx="4788720" cy="1483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child = Daughter()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print(child.get_parent_info())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1800" spc="-1" strike="noStrike">
                <a:solidFill>
                  <a:srgbClr val="00b050"/>
                </a:solidFill>
                <a:latin typeface="Consolas"/>
              </a:rPr>
              <a:t># Father: Taylor Evans, Mother: Bet Williams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4735800" y="4694040"/>
            <a:ext cx="4945320" cy="88164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Calling constructors of both parent classes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055880" y="1266840"/>
            <a:ext cx="6298920" cy="5387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get_name(self):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return self.name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Child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Base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__init__(self, name, age):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super().__init__(name)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self.age = 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get_age(self):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return self.age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Multilevel Inheritance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BA3FBB-918A-46C2-900A-E0E422F5CFC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99" name="Picture 4" descr=""/>
          <p:cNvPicPr/>
          <p:nvPr/>
        </p:nvPicPr>
        <p:blipFill>
          <a:blip r:embed="rId1"/>
          <a:stretch/>
        </p:blipFill>
        <p:spPr>
          <a:xfrm>
            <a:off x="8936280" y="3429000"/>
            <a:ext cx="2815560" cy="28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Multilevel Inheritance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923040" y="1269000"/>
            <a:ext cx="10344600" cy="48528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GrandChild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Child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name, age, address):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super().__init__(name, age)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self.address = address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get_address(self):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self.address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grand_child = GrandChild("Grand Name", 19, "Address 15-17")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'Grand Name'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age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'19'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address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'Address 15-17'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4B5319-A6E7-4186-8A2F-7CCC0E02186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90440" y="1196280"/>
            <a:ext cx="11810160" cy="55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720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three classes named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Person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Employee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Teacher</a:t>
            </a:r>
            <a:endParaRPr b="0" lang="en-US" sz="34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Person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sleep()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that returns: "sleeping…" </a:t>
            </a:r>
            <a:endParaRPr b="0" lang="en-US" sz="32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Employee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get_fired()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that returns: "fired…" </a:t>
            </a:r>
            <a:endParaRPr b="0" lang="en-US" sz="32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Teacher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teach()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that returns: "teaching…"  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Teacher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should inherit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Person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Employee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Multiple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634826-2CB9-4549-B155-7AFD0DC705B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055880" y="1539000"/>
            <a:ext cx="6268320" cy="48189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def sleep(self):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return "sleeping..."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class Employee: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def get_fired(self):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return "fired..."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class Teacher(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Person, Employee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def teach(self):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return "teaching..."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Multiple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5B1CCB-AF94-4832-8D7B-5EE584BB5AFC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09" name="Picture 6" descr=""/>
          <p:cNvPicPr/>
          <p:nvPr/>
        </p:nvPicPr>
        <p:blipFill>
          <a:blip r:embed="rId1"/>
          <a:stretch/>
        </p:blipFill>
        <p:spPr>
          <a:xfrm>
            <a:off x="8936280" y="3429000"/>
            <a:ext cx="2815560" cy="28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2090880" y="1121040"/>
            <a:ext cx="9902880" cy="55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60000" indent="-358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A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  <a:ea typeface="Calibri"/>
              </a:rPr>
              <a:t>mixin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 is a class that is implementing a specific set of features that is needed in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  <a:ea typeface="Calibri"/>
              </a:rPr>
              <a:t>many different classes</a:t>
            </a:r>
            <a:endParaRPr b="0" lang="en-US" sz="3600" spc="-1" strike="noStrike">
              <a:latin typeface="Arial"/>
            </a:endParaRPr>
          </a:p>
          <a:p>
            <a:pPr marL="360000" indent="-358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A mixin is a class which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  <a:ea typeface="Calibri"/>
              </a:rPr>
              <a:t>has no data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, only methods</a:t>
            </a:r>
            <a:endParaRPr b="0" lang="en-US" sz="3600" spc="-1" strike="noStrike">
              <a:latin typeface="Arial"/>
            </a:endParaRPr>
          </a:p>
          <a:p>
            <a:pPr marL="360000" indent="-358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Mixins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  <a:ea typeface="Calibri"/>
              </a:rPr>
              <a:t>cannot be instantiated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by themselves</a:t>
            </a:r>
            <a:endParaRPr b="0" lang="en-US" sz="3600" spc="-1" strike="noStrike">
              <a:latin typeface="Arial"/>
            </a:endParaRPr>
          </a:p>
          <a:p>
            <a:pPr marL="360000" indent="-358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Calibri"/>
              </a:rPr>
              <a:t>We use mixins to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  <a:ea typeface="Calibri"/>
              </a:rPr>
              <a:t>extend functionality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1297080" y="100800"/>
            <a:ext cx="862416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Mixins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5F1A70-ECF0-4854-8714-0EF3D28DC955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90440" y="100800"/>
            <a:ext cx="97142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Mixins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41280" y="1259640"/>
            <a:ext cx="4579200" cy="37173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Vehicle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__init__(self, position):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self.position = position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travel(self, destination):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Car(Vehicle):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Clock():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892333-871C-42ED-AA95-E3966F2904CA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043240" y="1259640"/>
            <a:ext cx="6551280" cy="37173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RadioMixin():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play_song_on_station(self, station_frequency):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return f'playing song on radio frequency {station_frequency}'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Car(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Vehicle, RadioMixin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Clock(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RadioMixin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341280" y="5421960"/>
            <a:ext cx="11253240" cy="15548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Car = Car('Sofia')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clock = Clock()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print(car.play_song_on_station(95.0))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i="1" lang="en-US" sz="1800" spc="-1" strike="noStrike">
                <a:solidFill>
                  <a:srgbClr val="00b050"/>
                </a:solidFill>
                <a:latin typeface="Consolas"/>
              </a:rPr>
              <a:t># playing song on radio frequency 95.0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print(clock.play_song_on_station(100.3))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i="1" lang="en-US" sz="1800" spc="-1" strike="noStrike">
                <a:solidFill>
                  <a:srgbClr val="00b050"/>
                </a:solidFill>
                <a:latin typeface="Consolas"/>
              </a:rPr>
              <a:t># playing song on radio frequency 100.3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3390480" y="4817160"/>
            <a:ext cx="5410800" cy="17708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class Car(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Vehicle, RadioMixin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class Car(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RadioMixin, Vehicle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190440" y="1196280"/>
            <a:ext cx="11810880" cy="54871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If the base class doesn’t define any of the variables that the mixins defines, we can use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both codes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below and get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similar results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If you inherit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multiple mixins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to your class, it is important to remember the order which Python inherits these parents: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make the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highest to lowest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from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left to right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Example: Mixins (2)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96920" y="1371600"/>
            <a:ext cx="9048240" cy="52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Inheritance</a:t>
            </a:r>
            <a:endParaRPr b="0" lang="en-US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Definition and Benefits</a:t>
            </a:r>
            <a:endParaRPr b="0" lang="en-US" sz="30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Subclassing</a:t>
            </a:r>
            <a:endParaRPr b="0" lang="en-US" sz="30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super()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method</a:t>
            </a:r>
            <a:endParaRPr b="0" lang="en-US" sz="3000" spc="-1" strike="noStrike">
              <a:latin typeface="Arial"/>
            </a:endParaRPr>
          </a:p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Forms of Inheritance</a:t>
            </a:r>
            <a:endParaRPr b="0" lang="en-US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Single Inheritance</a:t>
            </a:r>
            <a:endParaRPr b="0" lang="en-US" sz="30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Multiple Inheritance</a:t>
            </a:r>
            <a:endParaRPr b="0" lang="en-US" sz="30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Multilevel Inheritance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3D12CB-EFD9-46FB-BA7E-2ADB2AEADA4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Inheritance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61" name="Picture 3" descr=""/>
          <p:cNvPicPr/>
          <p:nvPr/>
        </p:nvPicPr>
        <p:blipFill>
          <a:blip r:embed="rId1"/>
          <a:stretch/>
        </p:blipFill>
        <p:spPr>
          <a:xfrm>
            <a:off x="4808880" y="1528920"/>
            <a:ext cx="2436840" cy="243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Inheritance is the capability of one class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inherit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methods and properties from another class</a:t>
            </a:r>
            <a:endParaRPr b="0" lang="en-US" sz="3400" spc="-1" strike="noStrike">
              <a:latin typeface="Arial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Benefits of inheritance:</a:t>
            </a:r>
            <a:endParaRPr b="0" lang="en-US" sz="3400" spc="-1" strike="noStrike">
              <a:latin typeface="Arial"/>
            </a:endParaRPr>
          </a:p>
          <a:p>
            <a:pPr lvl="1" marL="8028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Code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reusability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200" spc="-1" strike="noStrike">
              <a:latin typeface="Arial"/>
            </a:endParaRPr>
          </a:p>
          <a:p>
            <a:pPr lvl="1" marL="8028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Add features to a class without modifying it</a:t>
            </a:r>
            <a:endParaRPr b="0" lang="en-US" sz="3200" spc="-1" strike="noStrike">
              <a:latin typeface="Arial"/>
            </a:endParaRPr>
          </a:p>
          <a:p>
            <a:pPr lvl="1" marL="8028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It is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transitive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in nature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Definition and Benefits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FAA3C9-2F84-440B-9EB2-D7573AC7211A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311040" y="1533240"/>
            <a:ext cx="5480280" cy="4274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first_name, last_name):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self.first_name = first_name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self.last_name = last_name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get_full_name(self):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f'{self.first_name} {self.last_name}'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Student(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Person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6850440" y="2655000"/>
            <a:ext cx="5123880" cy="1547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An Object of class Student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student = Student("John", "Smith")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print(student.get_full_name())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John Smith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950080" y="3176640"/>
            <a:ext cx="741600" cy="50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9" name="CustomShape 5"/>
          <p:cNvSpPr/>
          <p:nvPr/>
        </p:nvSpPr>
        <p:spPr>
          <a:xfrm>
            <a:off x="3155040" y="5391000"/>
            <a:ext cx="2195640" cy="1045080"/>
          </a:xfrm>
          <a:prstGeom prst="wedgeRoundRectCallout">
            <a:avLst>
              <a:gd name="adj1" fmla="val -52112"/>
              <a:gd name="adj2" fmla="val -766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5270C9-3729-4E8F-ABEB-7A7EFF959C1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super()</a:t>
            </a:r>
            <a:r>
              <a:rPr b="0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built-in returns a temporary object of the superclass </a:t>
            </a:r>
            <a:endParaRPr b="0" lang="en-US" sz="2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Allows you to call methods of the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superclass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 in your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subclass</a:t>
            </a:r>
            <a:endParaRPr b="0" lang="en-US" sz="2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The primary use case of this is to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extend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the functionality of the inherited 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The Super()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3C76A6-948E-4F99-AF0B-DE8AA86D552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255600" y="1564560"/>
            <a:ext cx="7095240" cy="4567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__init__(self, name, age):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self.age = 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get_info(self):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return f'{self.name} is {self.age} years old.'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class Student(Person):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__init__(self, name, age, student_id):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</a:rPr>
              <a:t>super()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.__init__(name, age)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self.student_id = student_id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def get_id(self):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return self.student_id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Super()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545437-B6B2-4BBC-864A-11663FE65BF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7607520" y="1564560"/>
            <a:ext cx="4328280" cy="4567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i="1" lang="en-US" sz="1600" spc="-1" strike="noStrike">
                <a:solidFill>
                  <a:srgbClr val="00b050"/>
                </a:solidFill>
                <a:latin typeface="Consolas"/>
              </a:rPr>
              <a:t># Create an object of the superclass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person = Person("John", 25)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print(person.get_info())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1600" spc="-1" strike="noStrike">
                <a:solidFill>
                  <a:srgbClr val="00b050"/>
                </a:solidFill>
                <a:latin typeface="Consolas"/>
              </a:rPr>
              <a:t># returns 'John is 25 years old.'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1600" spc="-1" strike="noStrike">
                <a:solidFill>
                  <a:srgbClr val="00b050"/>
                </a:solidFill>
                <a:latin typeface="Consolas"/>
              </a:rPr>
              <a:t># Create an object of the subclass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student = Student("Leo", 20, 10035464)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print(student.get_info())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1600" spc="-1" strike="noStrike">
                <a:solidFill>
                  <a:srgbClr val="00b050"/>
                </a:solidFill>
                <a:latin typeface="Consolas"/>
              </a:rPr>
              <a:t># returns 'Leo is 20 years old.'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</a:rPr>
              <a:t>print(student.get_id())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1600" spc="-1" strike="noStrike">
                <a:solidFill>
                  <a:srgbClr val="00b050"/>
                </a:solidFill>
                <a:latin typeface="Consolas"/>
              </a:rPr>
              <a:t># returns 10035464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90440" y="1196280"/>
            <a:ext cx="11810160" cy="55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45720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two classes named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Animal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Dog</a:t>
            </a:r>
            <a:endParaRPr b="0" lang="en-US" sz="34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Animal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eat()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that returns: "eating…" </a:t>
            </a:r>
            <a:endParaRPr b="0" lang="en-US" sz="32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Dog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bark()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that returns: "barking…" 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should inherit from 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Animal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Single Inheritance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038C94-E1A6-40DF-8718-0299F96C69EF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055880" y="1494000"/>
            <a:ext cx="5234040" cy="4498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Animal: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eat(self):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"eating..."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Dog(Animal):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bark(self):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"barking..."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dog = Dog()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print(dog.eat())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print(dog.bark())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Single Inheritance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75DC25-2EA9-4067-B7D4-4B2921AED00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84" name="Picture 4" descr=""/>
          <p:cNvPicPr/>
          <p:nvPr/>
        </p:nvPicPr>
        <p:blipFill>
          <a:blip r:embed="rId1"/>
          <a:stretch/>
        </p:blipFill>
        <p:spPr>
          <a:xfrm>
            <a:off x="8936280" y="3429000"/>
            <a:ext cx="2815560" cy="28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Application>LibreOffice/6.0.7.3$Linux_X86_64 LibreOffice_project/00m0$Build-3</Application>
  <Words>1567</Words>
  <Paragraphs>257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https://softuni.org_x005F_x005f_x000d_
© Software University – https://softuni.bg_x005F_x005f_x000d_
_x005F_x005f_x000d_
Copyrighted document. Unauthorized copy, reproduction or use is not permitted.</dc:description>
  <cp:keywords>python oop Software University SoftUni programming coding software development education training course</cp:keywords>
  <dc:language>en-US</dc:language>
  <cp:lastModifiedBy/>
  <dcterms:modified xsi:type="dcterms:W3CDTF">2020-10-23T12:47:01Z</dcterms:modified>
  <cp:revision>203</cp:revision>
  <dc:subject>Python OOP – Practical OOP Course @ SoftUni</dc:subject>
  <dc:title>Python OOP - Inheritance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6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24</vt:i4>
  </property>
  <property fmtid="{D5CDD505-2E9C-101B-9397-08002B2CF9AE}" pid="14" name="category">
    <vt:lpwstr>python, programming, code, softuni</vt:lpwstr>
  </property>
</Properties>
</file>