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64.png" ContentType="image/png"/>
  <Override PartName="/ppt/media/image63.png" ContentType="image/png"/>
  <Override PartName="/ppt/media/image52.png" ContentType="image/png"/>
  <Override PartName="/ppt/media/image47.wmf" ContentType="image/x-wmf"/>
  <Override PartName="/ppt/media/image51.png" ContentType="image/png"/>
  <Override PartName="/ppt/media/image46.wmf" ContentType="image/x-wmf"/>
  <Override PartName="/ppt/media/image45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38.png" ContentType="image/png"/>
  <Override PartName="/ppt/media/image16.png" ContentType="image/png"/>
  <Override PartName="/ppt/media/image15.png" ContentType="image/png"/>
  <Override PartName="/ppt/media/image37.png" ContentType="image/png"/>
  <Override PartName="/ppt/media/image12.png" ContentType="image/png"/>
  <Override PartName="/ppt/media/image21.png" ContentType="image/png"/>
  <Override PartName="/ppt/media/image25.png" ContentType="image/png"/>
  <Override PartName="/ppt/media/image26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44.png" ContentType="image/png"/>
  <Override PartName="/ppt/media/image14.wmf" ContentType="image/x-wmf"/>
  <Override PartName="/ppt/media/image43.png" ContentType="image/png"/>
  <Override PartName="/ppt/media/image13.wmf" ContentType="image/x-wmf"/>
  <Override PartName="/ppt/media/image22.png" ContentType="image/png"/>
  <Override PartName="/ppt/media/image17.wmf" ContentType="image/x-wmf"/>
  <Override PartName="/ppt/media/image48.png" ContentType="image/png"/>
  <Override PartName="/ppt/media/image18.wmf" ContentType="image/x-wmf"/>
  <Override PartName="/ppt/media/image49.png" ContentType="image/png"/>
  <Override PartName="/ppt/media/image19.wmf" ContentType="image/x-wmf"/>
  <Override PartName="/ppt/media/image50.png" ContentType="image/png"/>
  <Override PartName="/ppt/media/image20.wmf" ContentType="image/x-wmf"/>
  <Override PartName="/ppt/media/image53.png" ContentType="image/png"/>
  <Override PartName="/ppt/media/image23.wmf" ContentType="image/x-wmf"/>
  <Override PartName="/ppt/media/image54.png" ContentType="image/png"/>
  <Override PartName="/ppt/media/image24.wmf" ContentType="image/x-wmf"/>
  <Override PartName="/ppt/media/image57.png" ContentType="image/png"/>
  <Override PartName="/ppt/media/image32.png" ContentType="image/png"/>
  <Override PartName="/ppt/media/image27.wmf" ContentType="image/x-wmf"/>
  <Override PartName="/ppt/media/image58.png" ContentType="image/png"/>
  <Override PartName="/ppt/media/image33.png" ContentType="image/png"/>
  <Override PartName="/ppt/media/image28.wmf" ContentType="image/x-wmf"/>
  <Override PartName="/ppt/media/image9.wmf" ContentType="image/x-wmf"/>
  <Override PartName="/ppt/media/image2.wmf" ContentType="image/x-wmf"/>
  <Override PartName="/ppt/media/image1.wmf" ContentType="image/x-wmf"/>
  <Override PartName="/ppt/media/image8.wmf" ContentType="image/x-wmf"/>
  <Override PartName="/ppt/media/image62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E528CDE-D68C-49AD-B57E-41530F2DE37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3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33F00D-664D-4CED-9697-4BE4B4D275F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C26EB4-515B-4CD5-AA60-C35AC565628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1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9C4F03-A4C9-465E-8D76-B966FF46DA1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5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F7BD938-5687-4380-97D0-946CF05C1A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53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40BD3CB-FFA4-418E-8BA2-DEF7AA5675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69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56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C1237B-9D09-42CA-ADFB-C47EA66309F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7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0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7.wmf"/><Relationship Id="rId3" Type="http://schemas.openxmlformats.org/officeDocument/2006/relationships/image" Target="../media/image28.wmf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hyperlink" Target="https://softuni.bg/" TargetMode="External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46.wmf"/><Relationship Id="rId3" Type="http://schemas.openxmlformats.org/officeDocument/2006/relationships/image" Target="../media/image47.wmf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hyperlink" Target="https://softuni.bg/" TargetMode="External"/><Relationship Id="rId9" Type="http://schemas.openxmlformats.org/officeDocument/2006/relationships/hyperlink" Target="https://softuni.foundation/" TargetMode="External"/><Relationship Id="rId10" Type="http://schemas.openxmlformats.org/officeDocument/2006/relationships/hyperlink" Target="https://www.facebook.com/SoftwareUniversity" TargetMode="External"/><Relationship Id="rId11" Type="http://schemas.openxmlformats.org/officeDocument/2006/relationships/hyperlink" Target="https://forum.softuni.bg/" TargetMode="External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Logo SoftUni" descr=""/>
          <p:cNvPicPr/>
          <p:nvPr/>
        </p:nvPicPr>
        <p:blipFill>
          <a:blip r:embed="rId4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" name="Picture SoftUni Mascot" descr=""/>
          <p:cNvPicPr/>
          <p:nvPr/>
        </p:nvPicPr>
        <p:blipFill>
          <a:blip r:embed="rId5"/>
          <a:stretch/>
        </p:blipFill>
        <p:spPr>
          <a:xfrm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7" name="Picture Logo Software University" descr=""/>
          <p:cNvPicPr/>
          <p:nvPr/>
        </p:nvPicPr>
        <p:blipFill>
          <a:blip r:embed="rId6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2" name="Picture Logo SoftUni" descr=""/>
          <p:cNvPicPr/>
          <p:nvPr/>
        </p:nvPicPr>
        <p:blipFill>
          <a:blip r:embed="rId7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pic>
        <p:nvPicPr>
          <p:cNvPr id="13" name="Picture Logo Software University" descr=""/>
          <p:cNvPicPr/>
          <p:nvPr/>
        </p:nvPicPr>
        <p:blipFill>
          <a:blip r:embed="rId8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51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CFCD0A1-80B6-44D3-93F7-B29918231D3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3" name="Picture SoftUni Mascot" descr=""/>
          <p:cNvPicPr/>
          <p:nvPr/>
        </p:nvPicPr>
        <p:blipFill>
          <a:blip r:embed="rId4"/>
          <a:stretch/>
        </p:blipFill>
        <p:spPr>
          <a:xfrm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Logo Software University" descr="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Logo Software University" descr=""/>
          <p:cNvPicPr/>
          <p:nvPr/>
        </p:nvPicPr>
        <p:blipFill>
          <a:blip r:embed="rId6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97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7A95448-B9BE-4E3E-A0A6-72DEF39F096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02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Logo Software University" descr="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42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83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7447582-F8F6-4368-BCB3-34783D9EFBC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87" name="Logo Software University" descr=""/>
          <p:cNvPicPr/>
          <p:nvPr/>
        </p:nvPicPr>
        <p:blipFill>
          <a:blip r:embed="rId4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188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89" name="Group 5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190" name="Group 6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191" name="CustomShape 7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8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CustomShape 9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CustomShape 10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CustomShape 11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6" name="CustomShape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100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Line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9" name="Line 15"/>
            <p:cNvSpPr/>
            <p:nvPr/>
          </p:nvSpPr>
          <p:spPr>
            <a:xfrm flipH="1">
              <a:off x="873360" y="3801240"/>
              <a:ext cx="55908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0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201" name="Line 17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2" name="Line 18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03" name="Line 19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4" name="CustomShape 20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5" name="Group 21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206" name="Line 22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7" name="Line 23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08" name="Line 24"/>
          <p:cNvSpPr/>
          <p:nvPr/>
        </p:nvSpPr>
        <p:spPr>
          <a:xfrm flipH="1">
            <a:off x="673560" y="4203720"/>
            <a:ext cx="955080" cy="360"/>
          </a:xfrm>
          <a:prstGeom prst="line">
            <a:avLst/>
          </a:prstGeom>
          <a:ln w="3816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9" name="Logo Software University" descr=""/>
          <p:cNvPicPr/>
          <p:nvPr/>
        </p:nvPicPr>
        <p:blipFill>
          <a:blip r:embed="rId5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247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662B235-F041-457A-9D1C-ADB8F59E296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2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253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Logo Software University" descr="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293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94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4"/>
              </a:rPr>
              <a:t>https://softuni.org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6" name="Picture SoftUni Mascot" descr=""/>
          <p:cNvPicPr/>
          <p:nvPr/>
        </p:nvPicPr>
        <p:blipFill>
          <a:blip r:embed="rId5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297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298" name="Picture SoftUni Kids Logo" descr=""/>
            <p:cNvPicPr/>
            <p:nvPr/>
          </p:nvPicPr>
          <p:blipFill>
            <a:blip r:embed="rId6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9" name="Picture SoftUni Foundation Logo" descr=""/>
            <p:cNvPicPr/>
            <p:nvPr/>
          </p:nvPicPr>
          <p:blipFill>
            <a:blip r:embed="rId7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0" name="Picture SoftUni Digital Logo" descr=""/>
            <p:cNvPicPr/>
            <p:nvPr/>
          </p:nvPicPr>
          <p:blipFill>
            <a:blip r:embed="rId8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1" name="Picture SoftUni Creative Logo" descr=""/>
            <p:cNvPicPr/>
            <p:nvPr/>
          </p:nvPicPr>
          <p:blipFill>
            <a:blip r:embed="rId9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2" name="Picture SoftUni Svetlina Logo" descr=""/>
            <p:cNvPicPr/>
            <p:nvPr/>
          </p:nvPicPr>
          <p:blipFill>
            <a:blip r:embed="rId10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3" name="Picture Software University Logo" descr=""/>
            <p:cNvPicPr/>
            <p:nvPr/>
          </p:nvPicPr>
          <p:blipFill>
            <a:blip r:embed="rId11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4" name="Line 4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Line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Line 6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Line 7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Line 8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Line 9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Line 10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Line 11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12" name="Picture SoftUni Logo" descr=""/>
            <p:cNvPicPr/>
            <p:nvPr/>
          </p:nvPicPr>
          <p:blipFill>
            <a:blip r:embed="rId12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3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Click to edit Master title style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14" name="Logo Software University" descr=""/>
          <p:cNvPicPr/>
          <p:nvPr/>
        </p:nvPicPr>
        <p:blipFill>
          <a:blip r:embed="rId1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315" name="CustomShape 13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4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14"/>
              </a:rPr>
              <a:t>https://softuni.bg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17" name="Group 15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318" name="Picture SoftUni Kids Logo" descr=""/>
            <p:cNvPicPr/>
            <p:nvPr/>
          </p:nvPicPr>
          <p:blipFill>
            <a:blip r:embed="rId1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9" name="Picture SoftUni Foundation Logo" descr=""/>
            <p:cNvPicPr/>
            <p:nvPr/>
          </p:nvPicPr>
          <p:blipFill>
            <a:blip r:embed="rId1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0" name="Picture SoftUni Digital Logo" descr=""/>
            <p:cNvPicPr/>
            <p:nvPr/>
          </p:nvPicPr>
          <p:blipFill>
            <a:blip r:embed="rId1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1" name="Picture SoftUni Creative Logo" descr=""/>
            <p:cNvPicPr/>
            <p:nvPr/>
          </p:nvPicPr>
          <p:blipFill>
            <a:blip r:embed="rId1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2" name="Picture SoftUni Svetlina Logo" descr=""/>
            <p:cNvPicPr/>
            <p:nvPr/>
          </p:nvPicPr>
          <p:blipFill>
            <a:blip r:embed="rId1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3" name="Picture Software University Logo" descr=""/>
            <p:cNvPicPr/>
            <p:nvPr/>
          </p:nvPicPr>
          <p:blipFill>
            <a:blip r:embed="rId2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4" name="Line 16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17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Line 18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Line 19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Line 20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Line 21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Line 22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Line 23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32" name="Picture SoftUni Logo" descr=""/>
            <p:cNvPicPr/>
            <p:nvPr/>
          </p:nvPicPr>
          <p:blipFill>
            <a:blip r:embed="rId2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33" name="Logo Software University" descr=""/>
          <p:cNvPicPr/>
          <p:nvPr/>
        </p:nvPicPr>
        <p:blipFill>
          <a:blip r:embed="rId2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334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372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73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6056979-28FC-4899-8CEB-A50B648F879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74" name="Picture Forum" descr=""/>
          <p:cNvPicPr/>
          <p:nvPr/>
        </p:nvPicPr>
        <p:blipFill>
          <a:blip r:embed="rId4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375" name="Picture Logo FB" descr=""/>
          <p:cNvPicPr/>
          <p:nvPr/>
        </p:nvPicPr>
        <p:blipFill>
          <a:blip r:embed="rId5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376" name="Picture Logo SoftUni Right" descr=""/>
          <p:cNvPicPr/>
          <p:nvPr/>
        </p:nvPicPr>
        <p:blipFill>
          <a:blip r:embed="rId6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377" name="Picture SoftUni Mascot" descr=""/>
          <p:cNvPicPr/>
          <p:nvPr/>
        </p:nvPicPr>
        <p:blipFill>
          <a:blip r:embed="rId7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1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0" name="Logo Software University" descr=""/>
          <p:cNvPicPr/>
          <p:nvPr/>
        </p:nvPicPr>
        <p:blipFill>
          <a:blip r:embed="rId12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381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82" name="Picture Forum" descr=""/>
          <p:cNvPicPr/>
          <p:nvPr/>
        </p:nvPicPr>
        <p:blipFill>
          <a:blip r:embed="rId1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383" name="Picture Logo FB" descr=""/>
          <p:cNvPicPr/>
          <p:nvPr/>
        </p:nvPicPr>
        <p:blipFill>
          <a:blip r:embed="rId1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384" name="Picture Logo SoftUni Right" descr=""/>
          <p:cNvPicPr/>
          <p:nvPr/>
        </p:nvPicPr>
        <p:blipFill>
          <a:blip r:embed="rId1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sp>
        <p:nvSpPr>
          <p:cNvPr id="385" name="CustomShape 5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6" name="Logo Software University" descr=""/>
          <p:cNvPicPr/>
          <p:nvPr/>
        </p:nvPicPr>
        <p:blipFill>
          <a:blip r:embed="rId16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8708400" y="6130800"/>
            <a:ext cx="2951280" cy="341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1" name="TextShape 3"/>
          <p:cNvSpPr txBox="1"/>
          <p:nvPr/>
        </p:nvSpPr>
        <p:spPr>
          <a:xfrm>
            <a:off x="552960" y="5344200"/>
            <a:ext cx="298044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TextShape 4"/>
          <p:cNvSpPr txBox="1"/>
          <p:nvPr/>
        </p:nvSpPr>
        <p:spPr>
          <a:xfrm>
            <a:off x="552960" y="4851720"/>
            <a:ext cx="2980440" cy="4539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TextShape 5"/>
          <p:cNvSpPr txBox="1"/>
          <p:nvPr/>
        </p:nvSpPr>
        <p:spPr>
          <a:xfrm>
            <a:off x="554040" y="1753200"/>
            <a:ext cx="11083320" cy="131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Having Multiple Forms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4" name="TextShape 6"/>
          <p:cNvSpPr txBox="1"/>
          <p:nvPr/>
        </p:nvSpPr>
        <p:spPr>
          <a:xfrm>
            <a:off x="554040" y="321480"/>
            <a:ext cx="11083320" cy="131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Polymorphism and Magic Methods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35" name="Picture 2" descr=""/>
          <p:cNvPicPr/>
          <p:nvPr/>
        </p:nvPicPr>
        <p:blipFill>
          <a:blip r:embed="rId2"/>
          <a:stretch/>
        </p:blipFill>
        <p:spPr>
          <a:xfrm>
            <a:off x="289440" y="2636280"/>
            <a:ext cx="2615040" cy="16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Abstract-class infrastructure can be implemented using the Abstract Base Classes (ABCs) module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694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This module is called abc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E4A59B-7060-4974-8937-3790236D992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Abstract classes with ABC module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695880" y="3294000"/>
            <a:ext cx="4785480" cy="3872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Shape: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__init__(self):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if type(self) == Shape: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raise TypeError('…')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area(self):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raise TypeError('…')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perimeter(self):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raise TypeError('…')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9" name="CustomShape 5"/>
          <p:cNvSpPr/>
          <p:nvPr/>
        </p:nvSpPr>
        <p:spPr>
          <a:xfrm>
            <a:off x="5758920" y="4514040"/>
            <a:ext cx="498600" cy="80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70" name="CustomShape 6"/>
          <p:cNvSpPr/>
          <p:nvPr/>
        </p:nvSpPr>
        <p:spPr>
          <a:xfrm>
            <a:off x="6505560" y="3294000"/>
            <a:ext cx="5495760" cy="3552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from abc import ABC, abstractmethod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Shape(ABC):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   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@abstractmethod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   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area(self):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       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@abstractmethod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perimeter(self):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E97ED1-D682-4905-BD87-A80EF82CC25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621360" y="1931040"/>
            <a:ext cx="10379520" cy="43549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from abc import ABC, abstractmethod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class Animal(</a:t>
            </a: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ABC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 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def __init__(self, name):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     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self.name = name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 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 </a:t>
            </a: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@abstractmethod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 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def sound(self):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     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raise NotImplementedError("Subclass must implement")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350" spc="-1" strike="noStrike">
                <a:solidFill>
                  <a:srgbClr val="00b050"/>
                </a:solidFill>
                <a:latin typeface="Consolas"/>
              </a:rPr>
              <a:t># Continues on next slide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Abstract classes with ABC module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4385880" y="3287160"/>
            <a:ext cx="4229640" cy="1519560"/>
          </a:xfrm>
          <a:prstGeom prst="wedgeRoundRectCallout">
            <a:avLst>
              <a:gd name="adj1" fmla="val -55839"/>
              <a:gd name="adj2" fmla="val -915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Decorator function that makes a method abstract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5" name="CustomShape 5"/>
          <p:cNvSpPr/>
          <p:nvPr/>
        </p:nvSpPr>
        <p:spPr>
          <a:xfrm>
            <a:off x="3982320" y="2036880"/>
            <a:ext cx="4657320" cy="1046520"/>
          </a:xfrm>
          <a:prstGeom prst="wedgeRoundRectCallout">
            <a:avLst>
              <a:gd name="adj1" fmla="val -54233"/>
              <a:gd name="adj2" fmla="val 2467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Defining an Abstract Class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8225B5-97A0-4B96-9820-2E52BC301BF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7490880" y="1377360"/>
            <a:ext cx="4349520" cy="3705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cat = Cat("Willy")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cat.sound()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dog = Dog("Willy")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dog.sound()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animal = Animal("Willy")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animal.sound()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Meow!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Bark!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Error!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8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Abstract classes with ABC module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4115880" y="2990160"/>
            <a:ext cx="2339640" cy="1992600"/>
          </a:xfrm>
          <a:prstGeom prst="wedgeRoundRectCallout">
            <a:avLst>
              <a:gd name="adj1" fmla="val -59849"/>
              <a:gd name="adj2" fmla="val 2662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Inherit the Abstract Class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0" name="CustomShape 5"/>
          <p:cNvSpPr/>
          <p:nvPr/>
        </p:nvSpPr>
        <p:spPr>
          <a:xfrm>
            <a:off x="4250880" y="5219640"/>
            <a:ext cx="2802600" cy="1519560"/>
          </a:xfrm>
          <a:prstGeom prst="wedgeRoundRectCallout">
            <a:avLst>
              <a:gd name="adj1" fmla="val -58864"/>
              <a:gd name="adj2" fmla="val -1217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Implement the Abstract method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1" name="CustomShape 6"/>
          <p:cNvSpPr/>
          <p:nvPr/>
        </p:nvSpPr>
        <p:spPr>
          <a:xfrm>
            <a:off x="409320" y="1269360"/>
            <a:ext cx="5699520" cy="5972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Dog(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Animal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__init__(self, name):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super().__init__(name)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sound(self):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print("Bark!")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Cat(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Animal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__init__(self, name):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super().__init__(name)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sound(self):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print("Meow!")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9D3E71-7368-4E13-A1F6-0FACF295278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an abstract class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Shape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with abstract methods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calculate_area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and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calculate_perimeter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classes that implement the methods: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Circle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 receives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radius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upon initialization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Rectangle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 receives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height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width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upon initialization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fields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of Circle and Rectangle should be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private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Wrap all your classes in one class called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Solution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Shapes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BB0EE5-A341-4011-928C-99BC2315257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380880" y="1269360"/>
            <a:ext cx="7469640" cy="47304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from abc import ABC, abstractmethod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from math import pi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class Shape(</a:t>
            </a: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ABC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 </a:t>
            </a: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@abstractmethod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 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def calculate_perimeter(self):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     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     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 </a:t>
            </a: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@abstractmethod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 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def calculate_area(self):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        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pass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350" spc="-1" strike="noStrike">
                <a:solidFill>
                  <a:srgbClr val="00b050"/>
                </a:solidFill>
                <a:latin typeface="Consolas"/>
              </a:rPr>
              <a:t># TODO: Implement Circle and Rectangle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7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Shapes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Duck-typing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89" name="Picture 7" descr=""/>
          <p:cNvPicPr/>
          <p:nvPr/>
        </p:nvPicPr>
        <p:blipFill>
          <a:blip r:embed="rId1"/>
          <a:stretch/>
        </p:blipFill>
        <p:spPr>
          <a:xfrm>
            <a:off x="4745880" y="1359000"/>
            <a:ext cx="2437560" cy="243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D0F247-7244-430C-B5D2-24F39FC61F4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2086920" y="1121040"/>
            <a:ext cx="9498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"If it looks like a duck and quacks like a duck, it's a duck"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i.e. we don't care about objects' types, but whether they have the methods we need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All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len()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cares about is whether the passed object has an override of the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__len__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method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Duck-typing Definition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6995880" y="4827240"/>
            <a:ext cx="4715280" cy="19533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print(len("peter"))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print(len([10, 20, 30]))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print(len(MyClass(4)))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print(len(MyClass(3)))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4" name="CustomShape 5"/>
          <p:cNvSpPr/>
          <p:nvPr/>
        </p:nvSpPr>
        <p:spPr>
          <a:xfrm>
            <a:off x="2000880" y="4816440"/>
            <a:ext cx="4715280" cy="2288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MyClass: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__init__(self, size):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self.size = size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__len__(self):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self.size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We create two classes: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Cat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Dog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They will both have function called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sound()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that will print different strings depending on the animal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We can create a method that calls the sound method, no matter of what the animal is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Duck-typing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11752920" y="6552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2283642-9B5C-4933-8D62-F68AF1524B1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F104DC-BBAE-4650-A34F-2517D0633B8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335880" y="1989000"/>
            <a:ext cx="6239520" cy="33022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makeSound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(animalType):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animalType.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sound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catObj = Cat()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dogObj = Dog()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makeSound(catObj)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"Meow!"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makeSound(dogObj)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"Woof woof!"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Duck-typing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4340880" y="2472120"/>
            <a:ext cx="2519640" cy="1519560"/>
          </a:xfrm>
          <a:prstGeom prst="wedgeRoundRectCallout">
            <a:avLst>
              <a:gd name="adj1" fmla="val -34852"/>
              <a:gd name="adj2" fmla="val -6211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Works for both classes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6950520" y="1989000"/>
            <a:ext cx="4905000" cy="328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Cat: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sound(self):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print("Meow!")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Dog: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sound(self):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print("Woof woof!")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9FA4D9-BB5C-4699-879C-C09D5A17756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a function called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execute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that receives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function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as first argument and then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all the other arguments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Return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result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the execution of the passed function with that arguments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Execute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06" name="Picture 2" descr=""/>
          <p:cNvPicPr/>
          <p:nvPr/>
        </p:nvPicPr>
        <p:blipFill>
          <a:blip r:embed="rId1"/>
          <a:stretch/>
        </p:blipFill>
        <p:spPr>
          <a:xfrm>
            <a:off x="3935880" y="3042720"/>
            <a:ext cx="3644640" cy="345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53B6C4E-A3DC-400A-A1A6-4F3BA7F5915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190440" y="1371600"/>
            <a:ext cx="9668880" cy="52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What is Polymorphism?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Abstract classes and methods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Definition of Abstraction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Creating Abstract Classes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Abstract classes with the ABC module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What is duck-typing?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Magic Methods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190440" y="100800"/>
            <a:ext cx="96688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429A58-1C1E-450B-9F0C-EDD2AC7C898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425880" y="1449000"/>
            <a:ext cx="10574640" cy="44672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execute(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func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*args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return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func(*args)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Test Code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say_hello(name, my_name):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print(f"Hello, {name}, I am {my_name}")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say_bye(name):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print(f"Bye, {name}")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execute(say_hello, "Peter", "George")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Hello, Peter, I am George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execute(say_bye, "Peter")        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Bye, Peter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Execute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58E228B-DC54-402B-BF43-FA218B97731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195120" y="2747520"/>
            <a:ext cx="5759640" cy="26899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Test Code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class Guitar: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play(self):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print("playing the guitar")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guitar = Guitar()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play_instrument(guitar)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a method called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play_instrument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which will receive an instance of an instrument and will print it's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play()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method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3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Instruments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4" name="CustomShape 5"/>
          <p:cNvSpPr/>
          <p:nvPr/>
        </p:nvSpPr>
        <p:spPr>
          <a:xfrm>
            <a:off x="6298560" y="2747520"/>
            <a:ext cx="5702760" cy="3029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Test Code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class Piano: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play(self):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print("playing the piano")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piano = Piano()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play_instrument(piano)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60E9B5-A782-4991-8B24-40360BB5270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438840" y="1449000"/>
            <a:ext cx="6419520" cy="40780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play_instrument(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instrument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instrument.play()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Test Code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Piano: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play(self):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print("playing the piano")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piano = Piano()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play_instrument(piano)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Instruments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18" name="Picture 3" descr=""/>
          <p:cNvPicPr/>
          <p:nvPr/>
        </p:nvPicPr>
        <p:blipFill>
          <a:blip r:embed="rId1"/>
          <a:stretch/>
        </p:blipFill>
        <p:spPr>
          <a:xfrm>
            <a:off x="7588440" y="1736640"/>
            <a:ext cx="4164480" cy="39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3" dur="indefinite" restart="never" nodeType="tmRoot">
          <p:childTnLst>
            <p:seq>
              <p:cTn id="2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Magic Methods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11823840" y="6507000"/>
            <a:ext cx="367920" cy="2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CB33190-FFD6-4DD0-AA09-C425E7BD7A07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521" name="Picture 8" descr=""/>
          <p:cNvPicPr/>
          <p:nvPr/>
        </p:nvPicPr>
        <p:blipFill>
          <a:blip r:embed="rId1"/>
          <a:stretch/>
        </p:blipFill>
        <p:spPr>
          <a:xfrm>
            <a:off x="4921920" y="1384920"/>
            <a:ext cx="2347560" cy="23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5" dur="indefinite" restart="never" nodeType="tmRoot">
          <p:childTnLst>
            <p:seq>
              <p:cTn id="2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2090880" y="1121040"/>
            <a:ext cx="9903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Magic methods in Python are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special methods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which add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"magic"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to your class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They are not meant to be invoked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directly by you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but internally from the class on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certain action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example, when you add two numbers using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+ operator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the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__add__()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method will be called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What are Magic Methods?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Built-in classes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Python define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many magic methods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Use the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dir()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function to see the magic methods inherited by a class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Some of the magic methods in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int class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2C29F83-941D-4623-8498-74C730B562B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695880" y="4104000"/>
            <a:ext cx="10949040" cy="13626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&gt;&gt;&gt; dir(int)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['__abs__', '__add__', '__and__', '__ge__, '__gt__', '__le__', '__lt__', '__repr__', '__str__']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7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Magic Methods in Built-in Classes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277" dur="indefinite" restart="never" nodeType="tmRoot">
          <p:childTnLst>
            <p:seq>
              <p:cTn id="278" dur="indefinite" nodeType="mainSeq">
                <p:childTnLst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If we have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class Person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and we want 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compare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them by their age using the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&gt;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operator, we can override the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__gt__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magic method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B50C44-0781-4306-8CEB-C413E5BB009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0" name="TextShape 3"/>
          <p:cNvSpPr txBox="1"/>
          <p:nvPr/>
        </p:nvSpPr>
        <p:spPr>
          <a:xfrm>
            <a:off x="2869920" y="2897280"/>
            <a:ext cx="6451920" cy="37576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Person: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__init__(self, name, salary):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self.name =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self.salary = salary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__gt__(self, other):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self.salary &gt; other.salary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person_one = Person('John', 20)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person_two = Person('Natasha', 36)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print(person_one &gt; person_two)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False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1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Examples: Overriding __gt__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295" dur="indefinite" restart="never" nodeType="tmRoot">
          <p:childTnLst>
            <p:seq>
              <p:cTn id="296" dur="indefinite" nodeType="mainSeq">
                <p:childTnLst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a class called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ImageArea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It stores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width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height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an image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a method called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get_area()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which returns the area of the image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Implement all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magic methods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comparison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two image areas (&gt;, &gt;=, &lt;, &lt;=, ==, !=) which will compare their areas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C267A2-62AF-4932-A6EA-EAD965B6301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ImageArea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319" dur="indefinite" restart="never" nodeType="tmRoot">
          <p:childTnLst>
            <p:seq>
              <p:cTn id="320" dur="indefinite" nodeType="mainSeq">
                <p:childTnLst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EFB852-7BEB-458F-8796-8BCA10AF5EF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621360" y="1404000"/>
            <a:ext cx="10949040" cy="48499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ImageArea: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__init__(self, width, height):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self.width = width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self.height = height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get_area(self):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self.width * self.height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__eq__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(self, other):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self.get_area() == other.get_area()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TODO: Implement the other comparison methods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ImageArea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roup 1"/>
          <p:cNvGrpSpPr/>
          <p:nvPr/>
        </p:nvGrpSpPr>
        <p:grpSpPr>
          <a:xfrm>
            <a:off x="190440" y="1294200"/>
            <a:ext cx="9190080" cy="5393880"/>
            <a:chOff x="190440" y="1294200"/>
            <a:chExt cx="9190080" cy="5393880"/>
          </a:xfrm>
        </p:grpSpPr>
        <p:sp>
          <p:nvSpPr>
            <p:cNvPr id="539" name="CustomShape 2"/>
            <p:cNvSpPr/>
            <p:nvPr/>
          </p:nvSpPr>
          <p:spPr>
            <a:xfrm>
              <a:off x="190440" y="1294200"/>
              <a:ext cx="9190080" cy="539388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CustomShape 3"/>
            <p:cNvSpPr/>
            <p:nvPr/>
          </p:nvSpPr>
          <p:spPr>
            <a:xfrm>
              <a:off x="371520" y="1502640"/>
              <a:ext cx="196920" cy="497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" name="CustomShape 4"/>
            <p:cNvSpPr/>
            <p:nvPr/>
          </p:nvSpPr>
          <p:spPr>
            <a:xfrm rot="5400000">
              <a:off x="8539920" y="1585440"/>
              <a:ext cx="742320" cy="57636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2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AA376C-3284-4EB5-B417-FB983193B72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3" name="TextShape 6"/>
          <p:cNvSpPr txBox="1"/>
          <p:nvPr/>
        </p:nvSpPr>
        <p:spPr>
          <a:xfrm>
            <a:off x="698040" y="1676880"/>
            <a:ext cx="8445960" cy="46807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3350" spc="-1" strike="noStrike">
                <a:solidFill>
                  <a:srgbClr val="ffc666"/>
                </a:solidFill>
                <a:latin typeface="Calibri"/>
              </a:rPr>
              <a:t>Polymorphism</a:t>
            </a:r>
            <a:r>
              <a:rPr b="0" lang="en-US" sz="3350" spc="-1" strike="noStrike">
                <a:solidFill>
                  <a:srgbClr val="ffffff"/>
                </a:solidFill>
                <a:latin typeface="Calibri"/>
              </a:rPr>
              <a:t> means same function name being uses for different types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ffffff"/>
                </a:solidFill>
                <a:latin typeface="Calibri"/>
              </a:rPr>
              <a:t>Through </a:t>
            </a:r>
            <a:r>
              <a:rPr b="1" lang="en-US" sz="3350" spc="-1" strike="noStrike">
                <a:solidFill>
                  <a:srgbClr val="ffc666"/>
                </a:solidFill>
                <a:latin typeface="Calibri"/>
              </a:rPr>
              <a:t>abstraction</a:t>
            </a:r>
            <a:r>
              <a:rPr b="0" lang="en-US" sz="3350" spc="-1" strike="noStrike">
                <a:solidFill>
                  <a:srgbClr val="ffffff"/>
                </a:solidFill>
                <a:latin typeface="Calibri"/>
              </a:rPr>
              <a:t>, we hide all but the relevant data about an object 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ffffff"/>
                </a:solidFill>
                <a:latin typeface="Calibri"/>
              </a:rPr>
              <a:t>Abstract classes may </a:t>
            </a:r>
            <a:r>
              <a:rPr b="1" lang="en-US" sz="3350" spc="-1" strike="noStrike">
                <a:solidFill>
                  <a:srgbClr val="ffc666"/>
                </a:solidFill>
                <a:latin typeface="Calibri"/>
              </a:rPr>
              <a:t>not be instantiated</a:t>
            </a:r>
            <a:r>
              <a:rPr b="0" lang="en-US" sz="3350" spc="-1" strike="noStrike">
                <a:solidFill>
                  <a:srgbClr val="ffffff"/>
                </a:solidFill>
                <a:latin typeface="Calibri"/>
              </a:rPr>
              <a:t>, and require subclasses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ffffff"/>
                </a:solidFill>
                <a:latin typeface="Calibri"/>
              </a:rPr>
              <a:t>Magic methods in Python are the </a:t>
            </a:r>
            <a:r>
              <a:rPr b="1" lang="en-US" sz="3350" spc="-1" strike="noStrike">
                <a:solidFill>
                  <a:srgbClr val="ffc666"/>
                </a:solidFill>
                <a:latin typeface="Calibri"/>
              </a:rPr>
              <a:t>special</a:t>
            </a:r>
            <a:r>
              <a:rPr b="0" lang="en-US" sz="3350" spc="-1" strike="noStrike">
                <a:solidFill>
                  <a:srgbClr val="ffffff"/>
                </a:solidFill>
                <a:latin typeface="Calibri"/>
              </a:rPr>
              <a:t> methods which add </a:t>
            </a:r>
            <a:r>
              <a:rPr b="1" lang="en-US" sz="3350" spc="-1" strike="noStrike">
                <a:solidFill>
                  <a:srgbClr val="ffc666"/>
                </a:solidFill>
                <a:latin typeface="Calibri"/>
              </a:rPr>
              <a:t>"magic"</a:t>
            </a:r>
            <a:r>
              <a:rPr b="0" lang="en-US" sz="3350" spc="-1" strike="noStrike">
                <a:solidFill>
                  <a:srgbClr val="ffffff"/>
                </a:solidFill>
                <a:latin typeface="Calibri"/>
              </a:rPr>
              <a:t> to your class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4" name="TextShape 7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45" name="Picture SoftUni Mascot" descr=""/>
          <p:cNvPicPr/>
          <p:nvPr/>
        </p:nvPicPr>
        <p:blipFill>
          <a:blip r:embed="rId1"/>
          <a:stretch/>
        </p:blipFill>
        <p:spPr>
          <a:xfrm>
            <a:off x="9551880" y="3924000"/>
            <a:ext cx="2314800" cy="250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1" dur="indefinite" restart="never" nodeType="tmRoot">
          <p:childTnLst>
            <p:seq>
              <p:cTn id="352" dur="indefinite" nodeType="mainSeq">
                <p:childTnLst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Definition and Examples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What is Polymorphism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41" name="Picture 6" descr=""/>
          <p:cNvPicPr/>
          <p:nvPr/>
        </p:nvPicPr>
        <p:blipFill>
          <a:blip r:embed="rId1"/>
          <a:stretch/>
        </p:blipFill>
        <p:spPr>
          <a:xfrm>
            <a:off x="4876920" y="1584000"/>
            <a:ext cx="2437560" cy="243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BEB642-F371-4BB9-B313-16721D28910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2086920" y="1121040"/>
            <a:ext cx="9498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Polymorphism is based on the Greek words Poly (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many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 and morphism (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forms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software engineering, polymorphism means the usage of an objects though the interface of their base class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i.e.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Circle inherits Shape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so a circle instance can be used from an instance of type Shape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Polymorphism Definition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548157-8AD0-4E2C-B621-487A80F51B6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Polymorphism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470880" y="4399200"/>
            <a:ext cx="7608600" cy="1366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print_shape(s: Shape):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print(f'Perimeter: {s.perimeter()}')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print(f'Area: {s.area()}')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8435880" y="2217960"/>
            <a:ext cx="3268080" cy="911880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Circle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 inherits 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Shape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9" name="CustomShape 5"/>
          <p:cNvSpPr/>
          <p:nvPr/>
        </p:nvSpPr>
        <p:spPr>
          <a:xfrm>
            <a:off x="8438400" y="3585960"/>
            <a:ext cx="3265920" cy="1316520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print_shape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 expects a 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Shape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 object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0" name="CustomShape 6"/>
          <p:cNvSpPr/>
          <p:nvPr/>
        </p:nvSpPr>
        <p:spPr>
          <a:xfrm>
            <a:off x="470880" y="5913000"/>
            <a:ext cx="7608600" cy="599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print_shape(Circle(3))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1" name="CustomShape 7"/>
          <p:cNvSpPr/>
          <p:nvPr/>
        </p:nvSpPr>
        <p:spPr>
          <a:xfrm>
            <a:off x="8438400" y="5099760"/>
            <a:ext cx="3265920" cy="1316520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Call print_shape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 with a 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Circle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 object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2" name="CustomShape 8"/>
          <p:cNvSpPr/>
          <p:nvPr/>
        </p:nvSpPr>
        <p:spPr>
          <a:xfrm>
            <a:off x="470880" y="1179000"/>
            <a:ext cx="7608600" cy="3055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Circle(Shape):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__init__(self,radius):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area(self):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implementation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perimeter(self):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implementation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615240" y="4704840"/>
            <a:ext cx="10961280" cy="1603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Implementing strong-type polymorphism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54" name="Picture 7" descr=""/>
          <p:cNvPicPr/>
          <p:nvPr/>
        </p:nvPicPr>
        <p:blipFill>
          <a:blip r:embed="rId1"/>
          <a:stretch/>
        </p:blipFill>
        <p:spPr>
          <a:xfrm>
            <a:off x="4876920" y="1629000"/>
            <a:ext cx="2437560" cy="243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2090880" y="1121040"/>
            <a:ext cx="9903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object-oriented programming, abstraction is one of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three central principles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Through abstraction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We hide all but the relevant data about an object to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reduce complexity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increase efficiency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Implementation details are hidden and must be accessed explicitly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 Word about Abstraction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61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9A75EB5-E65A-42DB-807B-A1A5A20D7BD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E15BD5-4C77-43C1-A11B-10F58564378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 abstract method is a method that is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declared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but contains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no implementation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Abstract classes are classes that contain one or more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abstract methods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Abstract classes may not be instantiated, and require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subclasses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to provide implementations for the abstract methods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Abstract Classes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Python, doesn't have true abstract classes and methods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 lvl="1" marL="9694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It can be achieved, but it is ugly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 marL="80280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0C90C4-6D66-42DF-85FA-B0C9EFA4C70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80880" y="2580480"/>
            <a:ext cx="10949040" cy="40748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Shape: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__init__(self):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type(self) == Shape: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raise TypeError('This is an abstract class')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area(self):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raise TypeError('This is an abstract class')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perimeter(self):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raise TypeError('This is an abstract class')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3950" spc="-1" strike="noStrike">
                <a:solidFill>
                  <a:srgbClr val="ffffff"/>
                </a:solidFill>
                <a:latin typeface="Calibri"/>
              </a:rPr>
              <a:t>Abstract classes in Python</a:t>
            </a:r>
            <a:endParaRPr b="0" lang="en-US" sz="395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Application>LibreOffice/6.0.7.3$Linux_X86_64 LibreOffice_project/00m0$Build-3</Application>
  <Words>2123</Words>
  <Paragraphs>325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https://softuni.org
© Software University – https://softuni.bg
Copyrighted document. Unauthorized copy, reproduction or use is not permitted.</dc:description>
  <cp:keywords>python oop Software University SoftUni programming coding software development education training course</cp:keywords>
  <dc:language>en-US</dc:language>
  <cp:lastModifiedBy/>
  <dcterms:modified xsi:type="dcterms:W3CDTF">2020-10-28T09:29:39Z</dcterms:modified>
  <cp:revision>136</cp:revision>
  <dc:subject>Python OOP – Practical Training Course @ SoftUni</dc:subject>
  <dc:title>Python OOP - Polymorphism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33</vt:i4>
  </property>
  <property fmtid="{D5CDD505-2E9C-101B-9397-08002B2CF9AE}" pid="14" name="category">
    <vt:lpwstr>python, computer programming;programming;software development;software engineering</vt:lpwstr>
  </property>
</Properties>
</file>