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18" d="100"/>
          <a:sy n="118" d="100"/>
        </p:scale>
        <p:origin x="-1434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Veridion Insurance Taxonomy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Summary, architecture, and key </a:t>
            </a:r>
            <a:r>
              <a:rPr dirty="0" smtClean="0"/>
              <a:t>decisions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260121" y="5348064"/>
            <a:ext cx="6172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0"/>
              </a:spcAft>
              <a:buSzPct val="60000"/>
              <a:buFont typeface="Wingdings" pitchFamily="2" charset="2"/>
              <a:buNone/>
              <a:defRPr sz="21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9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7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5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SzPct val="60000"/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ctr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 smtClean="0"/>
              <a:t>Alex NEGULESCU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39" y="337822"/>
            <a:ext cx="7340217" cy="1365130"/>
          </a:xfrm>
        </p:spPr>
        <p:txBody>
          <a:bodyPr>
            <a:noAutofit/>
          </a:bodyPr>
          <a:lstStyle/>
          <a:p>
            <a:pPr>
              <a:defRPr sz="1800"/>
            </a:pPr>
            <a:r>
              <a:rPr lang="en-US" sz="1600" b="1" dirty="0"/>
              <a:t>Distinctive domain vocabulary </a:t>
            </a:r>
            <a:r>
              <a:rPr lang="en-US" sz="1600" dirty="0"/>
              <a:t>– they use rare, specific terms/bigrams that separate cleanly in TF-IDF (e.g., fertilizer, livestock, extrusion, corrugated, PCB, trucking, waste disposal, heavy construction, chemicals</a:t>
            </a:r>
          </a:p>
          <a:p>
            <a:pPr>
              <a:defRPr sz="1800"/>
            </a:pPr>
            <a:r>
              <a:rPr lang="en-US" sz="1600" b="1" dirty="0"/>
              <a:t>Richer, on-topic descriptions </a:t>
            </a:r>
            <a:r>
              <a:rPr lang="en-US" sz="1600" dirty="0"/>
              <a:t>– company blurbs list products/processes (materials, machinery, operations), so the signal-to-noise is high and cosine aligns strongly with the taxonomy entries.</a:t>
            </a:r>
            <a:endParaRPr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363471"/>
            <a:ext cx="7543800" cy="945313"/>
          </a:xfrm>
        </p:spPr>
        <p:txBody>
          <a:bodyPr/>
          <a:lstStyle/>
          <a:p>
            <a:r>
              <a:rPr lang="en-US" dirty="0" smtClean="0"/>
              <a:t>Well predicted categories</a:t>
            </a:r>
            <a:endParaRPr dirty="0"/>
          </a:p>
        </p:txBody>
      </p:sp>
      <p:pic>
        <p:nvPicPr>
          <p:cNvPr id="5122" name="Picture 2" descr="D:\IT\somer\veridion_project\plots\categories_best_predicted_e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42" y="1930588"/>
            <a:ext cx="7003786" cy="350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269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Single entry for unification; separate pipelines for ablations</a:t>
            </a:r>
          </a:p>
          <a:p>
            <a:pPr>
              <a:defRPr sz="1800"/>
            </a:pPr>
            <a:r>
              <a:t>Deterministic outputs and pinned versions recommended</a:t>
            </a:r>
          </a:p>
          <a:p>
            <a:pPr>
              <a:defRPr sz="1800"/>
            </a:pPr>
            <a:r>
              <a:t>Clear folder structure and standardized CSV artifacts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Reproducibility &amp; Structure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python pipeline_tf_idf_simple.py</a:t>
            </a:r>
          </a:p>
          <a:p>
            <a:pPr>
              <a:defRPr sz="1800"/>
            </a:pPr>
            <a:r>
              <a:t>python pipeline_split_tax.py  # optional</a:t>
            </a:r>
          </a:p>
          <a:p>
            <a:pPr>
              <a:defRPr sz="1800"/>
            </a:pPr>
            <a:r>
              <a:t>python pipeline_split_lemma.py  # optional</a:t>
            </a:r>
          </a:p>
          <a:p>
            <a:pPr>
              <a:defRPr sz="1800"/>
            </a:pPr>
            <a:r>
              <a:t>python pipeline_unified.py  # evaluate + export final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Start (Commands)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b="1" dirty="0"/>
              <a:t>Distinctive domain vocabulary</a:t>
            </a:r>
            <a:r>
              <a:rPr lang="en-US" dirty="0"/>
              <a:t> – they use rare, specific terms/bigrams that separate cleanly in TF-IDF (e.g., </a:t>
            </a:r>
            <a:r>
              <a:rPr lang="en-US" i="1" dirty="0"/>
              <a:t>fertilizer, livestock, extrusion, corrugated, PCB, trucking, waste disposal, heavy construction, </a:t>
            </a:r>
            <a:r>
              <a:rPr lang="en-US" i="1" dirty="0" smtClean="0"/>
              <a:t>chemicals</a:t>
            </a:r>
          </a:p>
          <a:p>
            <a:pPr>
              <a:defRPr sz="1800"/>
            </a:pPr>
            <a:r>
              <a:rPr dirty="0" smtClean="0"/>
              <a:t>Consider </a:t>
            </a:r>
            <a:r>
              <a:rPr dirty="0"/>
              <a:t>adding </a:t>
            </a:r>
            <a:r>
              <a:rPr lang="en-US" dirty="0" smtClean="0"/>
              <a:t>a more </a:t>
            </a:r>
            <a:r>
              <a:rPr lang="en-US" smtClean="0"/>
              <a:t>powerful pre-trained </a:t>
            </a:r>
            <a:r>
              <a:rPr lang="en-US" dirty="0" smtClean="0"/>
              <a:t>model as </a:t>
            </a:r>
            <a:r>
              <a:rPr lang="en-US" dirty="0" smtClean="0"/>
              <a:t>fallback for low </a:t>
            </a:r>
            <a:r>
              <a:rPr lang="en-US" dirty="0" smtClean="0"/>
              <a:t>confidence </a:t>
            </a:r>
            <a:r>
              <a:rPr lang="en-US" dirty="0" smtClean="0"/>
              <a:t>scores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Next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Assign one or more insurance taxonomy labels to each company</a:t>
            </a:r>
          </a:p>
          <a:p>
            <a:pPr>
              <a:defRPr sz="1800"/>
            </a:pPr>
            <a:r>
              <a:t>Export a clean, human‑readable list with label(s) and confidence</a:t>
            </a:r>
          </a:p>
          <a:p>
            <a:pPr>
              <a:defRPr sz="1800"/>
            </a:pPr>
            <a:r>
              <a:t>Provide simple manual validation and clear metrics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Goal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Inputs: data/ml_insurance_challenge.csv, data/insurance_taxonomy.csv</a:t>
            </a:r>
          </a:p>
          <a:p>
            <a:pPr>
              <a:defRPr sz="1800"/>
            </a:pPr>
            <a:r>
              <a:t>Intermediate: companies_lab_* (top‑k per pipeline)</a:t>
            </a:r>
          </a:p>
          <a:p>
            <a:pPr>
              <a:defRPr sz="1800"/>
            </a:pPr>
            <a:r>
              <a:t>Manual set: manual_validation_sample.csv (requires 'manual_lab')</a:t>
            </a:r>
          </a:p>
          <a:p>
            <a:pPr>
              <a:defRPr sz="1800"/>
            </a:pPr>
            <a:r>
              <a:t>Metrics: data/metrics.csv (overall + by confidence bands)</a:t>
            </a:r>
          </a:p>
          <a:p>
            <a:pPr>
              <a:defRPr sz="1800"/>
            </a:pPr>
            <a:r>
              <a:t>Final: company_list_solution.csv (insurance_label, confidence)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Inputs &amp; Outputs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7" y="5334001"/>
            <a:ext cx="5339754" cy="914400"/>
          </a:xfrm>
        </p:spPr>
        <p:txBody>
          <a:bodyPr/>
          <a:lstStyle/>
          <a:p>
            <a:r>
              <a:rPr dirty="0"/>
              <a:t>Baseline vs. Alternatives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196" y="1065296"/>
            <a:ext cx="439084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Baseline: TF‑IDF + Cosine</a:t>
            </a:r>
          </a:p>
          <a:p>
            <a:pPr>
              <a:defRPr sz="1600"/>
            </a:pPr>
            <a:r>
              <a:rPr dirty="0"/>
              <a:t>Concatenate company text fields; </a:t>
            </a:r>
            <a:r>
              <a:rPr dirty="0" err="1"/>
              <a:t>vectorize</a:t>
            </a:r>
            <a:r>
              <a:rPr dirty="0"/>
              <a:t> with TF‑IDF</a:t>
            </a:r>
          </a:p>
          <a:p>
            <a:pPr>
              <a:defRPr sz="1600"/>
            </a:pPr>
            <a:r>
              <a:rPr dirty="0"/>
              <a:t>Cosine similarity to taxonomy labels; take top‑k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197" y="3049724"/>
            <a:ext cx="407167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Ablations (Optional)</a:t>
            </a:r>
          </a:p>
          <a:p>
            <a:pPr>
              <a:defRPr sz="1600"/>
            </a:pPr>
            <a:r>
              <a:rPr dirty="0"/>
              <a:t>Split‑Tax: split labels into field/what</a:t>
            </a:r>
          </a:p>
          <a:p>
            <a:pPr>
              <a:defRPr sz="1600"/>
            </a:pPr>
            <a:r>
              <a:rPr dirty="0"/>
              <a:t>Lemma: lemmatization on text/taxonomy</a:t>
            </a:r>
          </a:p>
          <a:p>
            <a:pPr>
              <a:defRPr sz="1600"/>
            </a:pPr>
            <a:r>
              <a:rPr dirty="0"/>
              <a:t>Kept for analysis; baseline generally performed best</a:t>
            </a:r>
          </a:p>
        </p:txBody>
      </p:sp>
      <p:pic>
        <p:nvPicPr>
          <p:cNvPr id="1026" name="Picture 2" descr="D:\IT\somer\veridion_project\plots\boxplot_similarity_scores_ponde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70" y="3383236"/>
            <a:ext cx="2294627" cy="316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IT\somer\veridion_project\plots\boxplot_similarity_scores_lemm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870" y="220177"/>
            <a:ext cx="2294626" cy="304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724" y="340743"/>
            <a:ext cx="7873041" cy="1470803"/>
          </a:xfrm>
        </p:spPr>
        <p:txBody>
          <a:bodyPr/>
          <a:lstStyle/>
          <a:p>
            <a:pPr>
              <a:defRPr sz="1800"/>
            </a:pPr>
            <a:r>
              <a:rPr dirty="0"/>
              <a:t>Strong performance in trials vs. split/lemma variants</a:t>
            </a:r>
          </a:p>
          <a:p>
            <a:pPr>
              <a:defRPr sz="1800"/>
            </a:pPr>
            <a:r>
              <a:rPr dirty="0"/>
              <a:t>Transparent and explainable (easy to audit per term/weight)</a:t>
            </a:r>
          </a:p>
          <a:p>
            <a:pPr>
              <a:defRPr sz="1800"/>
            </a:pPr>
            <a:r>
              <a:rPr dirty="0"/>
              <a:t>Fast and deterministic; minimal dependencies, easy to reproduce</a:t>
            </a:r>
          </a:p>
          <a:p>
            <a:pPr>
              <a:defRPr sz="1800"/>
            </a:pPr>
            <a:r>
              <a:rPr dirty="0"/>
              <a:t>Great fit for sparse, tag‑like data common in taxonomies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25" y="5299494"/>
            <a:ext cx="7543800" cy="914400"/>
          </a:xfrm>
        </p:spPr>
        <p:txBody>
          <a:bodyPr/>
          <a:lstStyle/>
          <a:p>
            <a:r>
              <a:rPr dirty="0"/>
              <a:t>Decision Rationale — Why TF‑IDF Baseline</a:t>
            </a:r>
          </a:p>
        </p:txBody>
      </p:sp>
      <p:pic>
        <p:nvPicPr>
          <p:cNvPr id="2050" name="Picture 2" descr="D:\IT\somer\veridion_project\plots\similarity_using_the_fields_bussinestags_category_and_nich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83" y="1811546"/>
            <a:ext cx="5492150" cy="274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Generates a manual validation sample (to label 'manual_lab')</a:t>
            </a:r>
          </a:p>
          <a:p>
            <a:pPr>
              <a:defRPr sz="1800"/>
            </a:pPr>
            <a:r>
              <a:t>Computes metrics overall and for bands: &lt;0.3, 0.3–0.4, &gt;0.4</a:t>
            </a:r>
          </a:p>
          <a:p>
            <a:pPr>
              <a:defRPr sz="1800"/>
            </a:pPr>
            <a:r>
              <a:t>Exports final list by joining non‑empty top‑k labels</a:t>
            </a:r>
          </a:p>
          <a:p>
            <a:pPr>
              <a:defRPr sz="1800"/>
            </a:pPr>
            <a:r>
              <a:t>Maps confidence from sim_val_1 to 50% / 75% / 90%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Unified Step — What It Does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5161472"/>
            <a:ext cx="7543800" cy="914400"/>
          </a:xfrm>
        </p:spPr>
        <p:txBody>
          <a:bodyPr/>
          <a:lstStyle/>
          <a:p>
            <a:r>
              <a:rPr dirty="0"/>
              <a:t>Thresholds &amp; Confidence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773" y="762000"/>
            <a:ext cx="37266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Policy</a:t>
            </a:r>
          </a:p>
          <a:p>
            <a:pPr>
              <a:defRPr sz="1600"/>
            </a:pPr>
            <a:r>
              <a:rPr dirty="0"/>
              <a:t>Drop labels where </a:t>
            </a:r>
            <a:r>
              <a:rPr dirty="0" err="1"/>
              <a:t>sim_val_k</a:t>
            </a:r>
            <a:r>
              <a:rPr dirty="0"/>
              <a:t> &lt; 0.3</a:t>
            </a:r>
          </a:p>
          <a:p>
            <a:pPr>
              <a:defRPr sz="1600"/>
            </a:pPr>
            <a:r>
              <a:rPr dirty="0"/>
              <a:t>Confidence from sim_val_1: &lt;0.3→50%, 0.3–0.4→75%, &gt;0.4→90%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218" y="2070338"/>
            <a:ext cx="3631721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Rationale</a:t>
            </a:r>
          </a:p>
          <a:p>
            <a:pPr>
              <a:defRPr sz="1600"/>
            </a:pPr>
            <a:r>
              <a:rPr lang="en-US" dirty="0" smtClean="0"/>
              <a:t>Based on data distribution and metrics</a:t>
            </a:r>
            <a:endParaRPr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019495"/>
              </p:ext>
            </p:extLst>
          </p:nvPr>
        </p:nvGraphicFramePr>
        <p:xfrm>
          <a:off x="1015041" y="3033867"/>
          <a:ext cx="3617345" cy="1986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469"/>
                <a:gridCol w="723469"/>
                <a:gridCol w="723469"/>
                <a:gridCol w="723469"/>
                <a:gridCol w="723469"/>
              </a:tblGrid>
              <a:tr h="348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f1</a:t>
                      </a:r>
                    </a:p>
                  </a:txBody>
                  <a:tcPr marL="9525" marR="9525" marT="9525" marB="0" anchor="b"/>
                </a:tc>
              </a:tr>
              <a:tr h="427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27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under_0.3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480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0.3-0.4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</a:t>
                      </a:r>
                    </a:p>
                  </a:txBody>
                  <a:tcPr marL="9525" marR="9525" marT="9525" marB="0" anchor="b"/>
                </a:tc>
              </a:tr>
              <a:tr h="42714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over_0.4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0.904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pic>
        <p:nvPicPr>
          <p:cNvPr id="3074" name="Picture 2" descr="D:\IT\somer\veridion_project\plots\encoding_best_sco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05" y="271253"/>
            <a:ext cx="2374661" cy="4749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Optional SBERT Fallback (Low‑Confidence Only)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26542" y="508958"/>
            <a:ext cx="729449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How</a:t>
            </a:r>
          </a:p>
          <a:p>
            <a:pPr>
              <a:defRPr sz="1600"/>
            </a:pPr>
            <a:r>
              <a:rPr dirty="0"/>
              <a:t>Compute </a:t>
            </a:r>
            <a:r>
              <a:rPr dirty="0" err="1"/>
              <a:t>embeddings</a:t>
            </a:r>
            <a:r>
              <a:rPr dirty="0"/>
              <a:t> only when TF‑IDF similarity is below threshold</a:t>
            </a:r>
          </a:p>
          <a:p>
            <a:pPr>
              <a:defRPr sz="1600"/>
            </a:pPr>
            <a:r>
              <a:rPr dirty="0"/>
              <a:t>Cache taxonomy </a:t>
            </a:r>
            <a:r>
              <a:rPr dirty="0" err="1"/>
              <a:t>embeddings</a:t>
            </a:r>
            <a:r>
              <a:rPr dirty="0"/>
              <a:t> to keep it fast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26542" y="1956289"/>
            <a:ext cx="62627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rPr dirty="0"/>
              <a:t>Why</a:t>
            </a:r>
          </a:p>
          <a:p>
            <a:pPr>
              <a:defRPr sz="1600"/>
            </a:pPr>
            <a:r>
              <a:rPr dirty="0"/>
              <a:t>Improves recall on hard cases without slowing the baseline</a:t>
            </a:r>
          </a:p>
          <a:p>
            <a:pPr>
              <a:defRPr sz="1600"/>
            </a:pPr>
            <a:r>
              <a:rPr dirty="0"/>
              <a:t>Avoids full‑scale embedding of all companies (cost/latency)</a:t>
            </a:r>
          </a:p>
          <a:p>
            <a:pPr>
              <a:defRPr sz="1600"/>
            </a:pPr>
            <a:r>
              <a:rPr dirty="0"/>
              <a:t>Keeps reproducibility and transparency as defaults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515" y="467218"/>
            <a:ext cx="6096000" cy="136513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dirty="0" smtClean="0"/>
              <a:t>Many </a:t>
            </a:r>
            <a:r>
              <a:rPr lang="en-US" dirty="0"/>
              <a:t>items (e.g., government institutions, venues, arts) aren’t insurance concepts, so the model latches onto broad industry words rather than true insurance labels</a:t>
            </a:r>
            <a:r>
              <a:rPr lang="en-US" dirty="0" smtClean="0"/>
              <a:t>.</a:t>
            </a:r>
          </a:p>
          <a:p>
            <a:pPr>
              <a:defRPr sz="1800"/>
            </a:pPr>
            <a:r>
              <a:rPr lang="en-US" dirty="0"/>
              <a:t>Generic-token dominance on short/noisy </a:t>
            </a:r>
            <a:r>
              <a:rPr lang="en-US" dirty="0" smtClean="0"/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675517"/>
            <a:ext cx="7543800" cy="1547004"/>
          </a:xfrm>
        </p:spPr>
        <p:txBody>
          <a:bodyPr/>
          <a:lstStyle/>
          <a:p>
            <a:r>
              <a:rPr lang="en-US" dirty="0" smtClean="0"/>
              <a:t>Bad predicted categories</a:t>
            </a:r>
            <a:endParaRPr dirty="0"/>
          </a:p>
        </p:txBody>
      </p:sp>
      <p:pic>
        <p:nvPicPr>
          <p:cNvPr id="4098" name="Picture 2" descr="D:\IT\somer\veridion_project\plots\categories_bad_predicted_e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5" y="2072809"/>
            <a:ext cx="6408796" cy="320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Elemental</Template>
  <TotalTime>33</TotalTime>
  <Words>549</Words>
  <Application>Microsoft Office PowerPoint</Application>
  <PresentationFormat>On-screen Show (4:3)</PresentationFormat>
  <Paragraphs>88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Elemental</vt:lpstr>
      <vt:lpstr>Veridion Insurance Taxonomy Classifier</vt:lpstr>
      <vt:lpstr>Problem &amp; Goal</vt:lpstr>
      <vt:lpstr>Inputs &amp; Outputs</vt:lpstr>
      <vt:lpstr>Baseline vs. Alternatives</vt:lpstr>
      <vt:lpstr>Decision Rationale — Why TF‑IDF Baseline</vt:lpstr>
      <vt:lpstr>Unified Step — What It Does</vt:lpstr>
      <vt:lpstr>Thresholds &amp; Confidence</vt:lpstr>
      <vt:lpstr>Optional SBERT Fallback (Low‑Confidence Only)</vt:lpstr>
      <vt:lpstr>Bad predicted categories</vt:lpstr>
      <vt:lpstr>Well predicted categories</vt:lpstr>
      <vt:lpstr>Reproducibility &amp; Structure</vt:lpstr>
      <vt:lpstr>Quick Start (Commands)</vt:lpstr>
      <vt:lpstr>Limitations &amp; Next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Veridion Insurance Taxonomy Classifier</dc:title>
  <dc:subject/>
  <dc:creator/>
  <cp:keywords/>
  <dc:description>generated using python-pptx</dc:description>
  <cp:lastModifiedBy>Eu</cp:lastModifiedBy>
  <cp:revision>9</cp:revision>
  <dcterms:created xsi:type="dcterms:W3CDTF">2013-01-27T09:14:16Z</dcterms:created>
  <dcterms:modified xsi:type="dcterms:W3CDTF">2025-09-22T10:55:47Z</dcterms:modified>
  <cp:category/>
</cp:coreProperties>
</file>