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embeddedFontLst>
    <p:embeddedFont>
      <p:font typeface="Roboto" panose="020B0604020202020204" charset="0"/>
      <p:regular r:id="rId48"/>
      <p:bold r:id="rId49"/>
      <p:italic r:id="rId50"/>
      <p:boldItalic r:id="rId51"/>
    </p:embeddedFont>
    <p:embeddedFont>
      <p:font typeface="Calibri" panose="020F0502020204030204" pitchFamily="34" charset="0"/>
      <p:regular r:id="rId52"/>
      <p:bold r:id="rId53"/>
      <p:italic r:id="rId54"/>
      <p:boldItalic r:id="rId55"/>
    </p:embeddedFont>
    <p:embeddedFont>
      <p:font typeface="Tahoma" panose="020B0604030504040204" pitchFamily="34" charset="0"/>
      <p:regular r:id="rId56"/>
      <p:bold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j64nG5qigy8RYlc098F+9/17Lx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162"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Data_structur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Data_structur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en.wikipedia.org/wiki/Data_structure"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u="sng">
                <a:solidFill>
                  <a:schemeClr val="hlink"/>
                </a:solidFill>
                <a:hlinkClick r:id="rId3"/>
              </a:rPr>
              <a:t>https://en.wikipedia.org/wiki/Data_structure</a:t>
            </a:r>
            <a:endParaRPr/>
          </a:p>
        </p:txBody>
      </p:sp>
      <p:sp>
        <p:nvSpPr>
          <p:cNvPr id="156" name="Google Shape;156;p1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12/09/2018</a:t>
            </a:r>
            <a:endParaRPr/>
          </a:p>
        </p:txBody>
      </p:sp>
      <p:sp>
        <p:nvSpPr>
          <p:cNvPr id="157" name="Google Shape;15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u="sng">
                <a:solidFill>
                  <a:schemeClr val="hlink"/>
                </a:solidFill>
                <a:hlinkClick r:id="rId3"/>
              </a:rPr>
              <a:t>https://en.wikipedia.org/wiki/Data_structure</a:t>
            </a:r>
            <a:endParaRPr/>
          </a:p>
        </p:txBody>
      </p:sp>
      <p:sp>
        <p:nvSpPr>
          <p:cNvPr id="165" name="Google Shape;165;p1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12/09/2018</a:t>
            </a:r>
            <a:endParaRPr/>
          </a:p>
        </p:txBody>
      </p:sp>
      <p:sp>
        <p:nvSpPr>
          <p:cNvPr id="166" name="Google Shape;16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err="1" smtClean="0"/>
              <a:t>Trực</a:t>
            </a:r>
            <a:r>
              <a:rPr lang="en-GB" dirty="0" smtClean="0"/>
              <a:t> </a:t>
            </a:r>
            <a:r>
              <a:rPr lang="en-GB" dirty="0" err="1" smtClean="0"/>
              <a:t>quan</a:t>
            </a:r>
            <a:r>
              <a:rPr lang="en-GB" dirty="0" smtClean="0"/>
              <a:t> </a:t>
            </a:r>
            <a:r>
              <a:rPr lang="en-GB" dirty="0" err="1" smtClean="0"/>
              <a:t>hóa</a:t>
            </a:r>
            <a:r>
              <a:rPr lang="en-GB" dirty="0" smtClean="0"/>
              <a:t> </a:t>
            </a:r>
            <a:r>
              <a:rPr lang="en-GB" dirty="0" err="1" smtClean="0"/>
              <a:t>phân</a:t>
            </a:r>
            <a:r>
              <a:rPr lang="en-GB" dirty="0" smtClean="0"/>
              <a:t> </a:t>
            </a:r>
            <a:r>
              <a:rPr lang="en-GB" dirty="0" err="1" smtClean="0"/>
              <a:t>phối</a:t>
            </a:r>
            <a:r>
              <a:rPr lang="en-GB" dirty="0" smtClean="0"/>
              <a:t> </a:t>
            </a:r>
            <a:r>
              <a:rPr lang="en-GB" dirty="0" err="1" smtClean="0"/>
              <a:t>dữ</a:t>
            </a:r>
            <a:r>
              <a:rPr lang="en-GB" dirty="0" smtClean="0"/>
              <a:t> </a:t>
            </a:r>
            <a:r>
              <a:rPr lang="en-GB" dirty="0" err="1" smtClean="0"/>
              <a:t>liệu</a:t>
            </a:r>
            <a:endParaRPr lang="en-GB" dirty="0" smtClean="0"/>
          </a:p>
          <a:p>
            <a:pPr marL="0" lvl="0" indent="0" algn="l" rtl="0">
              <a:spcBef>
                <a:spcPts val="0"/>
              </a:spcBef>
              <a:spcAft>
                <a:spcPts val="0"/>
              </a:spcAft>
              <a:buNone/>
            </a:pPr>
            <a:r>
              <a:rPr lang="vi-VN" dirty="0" smtClean="0"/>
              <a:t>Bước đầu tiên trong bất kỳ nỗ lực nào để phân tích hoặc lập mô hình dữ liệu là phải hiểu cách các biến được phân phối. Các kỹ thuật trực quan hóa phân phối có thể cung cấp câu trả lời nhanh cho nhiều câu hỏi quan trọng. Phạm vi quan sát bao gồm những gì? Xu hướng trung tâm của họ là gì? Chúng có bị lệch nhiều về một hướng không? Có bằng chứng cho lưỡng tính không? Có ngoại lệ đáng kể? Câu trả lời cho những câu hỏi này có khác nhau giữa các tập hợp con được xác định bởi các biến khác không?</a:t>
            </a:r>
            <a:endParaRPr dirty="0"/>
          </a:p>
        </p:txBody>
      </p:sp>
      <p:sp>
        <p:nvSpPr>
          <p:cNvPr id="215" name="Google Shape;21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dirty="0" smtClean="0"/>
              <a:t>Vẽ sơ đồ với dữ liệu phân loại</a:t>
            </a:r>
            <a:endParaRPr lang="en-US" dirty="0" smtClean="0"/>
          </a:p>
          <a:p>
            <a:pPr marL="0" lvl="0" indent="0" algn="l" rtl="0">
              <a:spcBef>
                <a:spcPts val="0"/>
              </a:spcBef>
              <a:spcAft>
                <a:spcPts val="0"/>
              </a:spcAft>
              <a:buNone/>
            </a:pPr>
            <a:r>
              <a:rPr lang="vi-VN" dirty="0" smtClean="0"/>
              <a:t>Ở seaborn, có một số cách khác nhau để hình dung mối quan hệ liên quan đến dữ liệu phân loại. Tương tự như mối quan hệ giữa relplot() và biểu đồ phân tán() hoặc lineplot(), có hai cách để tạo các biểu đồ này. Có một số hàm cấp trục để vẽ dữ liệu phân loại theo các cách khác nhau và giao diện cấp hình, catplot(), cho phép truy cập cấp cao hơn hợp nhất vào chúng.</a:t>
            </a:r>
            <a:endParaRPr dirty="0"/>
          </a:p>
        </p:txBody>
      </p:sp>
      <p:sp>
        <p:nvSpPr>
          <p:cNvPr id="250" name="Google Shape;25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err="1" smtClean="0"/>
              <a:t>Trực</a:t>
            </a:r>
            <a:r>
              <a:rPr lang="en-GB" dirty="0" smtClean="0"/>
              <a:t> </a:t>
            </a:r>
            <a:r>
              <a:rPr lang="en-GB" dirty="0" err="1" smtClean="0"/>
              <a:t>quan</a:t>
            </a:r>
            <a:r>
              <a:rPr lang="en-GB" dirty="0" smtClean="0"/>
              <a:t> </a:t>
            </a:r>
            <a:r>
              <a:rPr lang="en-GB" dirty="0" err="1" smtClean="0"/>
              <a:t>hóa</a:t>
            </a:r>
            <a:r>
              <a:rPr lang="en-GB" dirty="0" smtClean="0"/>
              <a:t> </a:t>
            </a:r>
            <a:r>
              <a:rPr lang="en-GB" dirty="0" err="1" smtClean="0"/>
              <a:t>các</a:t>
            </a:r>
            <a:r>
              <a:rPr lang="en-GB" dirty="0" smtClean="0"/>
              <a:t> </a:t>
            </a:r>
            <a:r>
              <a:rPr lang="en-GB" dirty="0" err="1" smtClean="0"/>
              <a:t>mô</a:t>
            </a:r>
            <a:r>
              <a:rPr lang="en-GB" dirty="0" smtClean="0"/>
              <a:t> </a:t>
            </a:r>
            <a:r>
              <a:rPr lang="en-GB" dirty="0" err="1" smtClean="0"/>
              <a:t>hình</a:t>
            </a:r>
            <a:r>
              <a:rPr lang="en-GB" dirty="0" smtClean="0"/>
              <a:t> </a:t>
            </a:r>
            <a:r>
              <a:rPr lang="en-GB" dirty="0" err="1" smtClean="0"/>
              <a:t>hồi</a:t>
            </a:r>
            <a:r>
              <a:rPr lang="en-GB" dirty="0" smtClean="0"/>
              <a:t> </a:t>
            </a:r>
            <a:r>
              <a:rPr lang="en-GB" dirty="0" err="1" smtClean="0"/>
              <a:t>quy</a:t>
            </a:r>
            <a:endParaRPr lang="en-GB" dirty="0" smtClean="0"/>
          </a:p>
          <a:p>
            <a:pPr marL="0" lvl="0" indent="0" algn="l" rtl="0">
              <a:spcBef>
                <a:spcPts val="0"/>
              </a:spcBef>
              <a:spcAft>
                <a:spcPts val="0"/>
              </a:spcAft>
              <a:buNone/>
            </a:pPr>
            <a:r>
              <a:rPr lang="vi-VN" dirty="0" smtClean="0"/>
              <a:t>Nhiều bộ dữ liệu chứa nhiều biến định lượng và mục tiêu của phân tích thường là liên kết các biến đó với nhau. Trước đây chúng ta đã thảo luận về các hàm có thể thực hiện điều này bằng cách hiển thị phân phối chung của hai biến. Tuy nhiên, có thể rất hữu ích khi sử dụng các mô hình thống kê để ước tính mối quan hệ đơn giản giữa hai nhóm quan sát ồn ào. Các chức năng được thảo luận trong chương này sẽ làm như vậy thông qua khuôn khổ chung của hồi quy tuyến tính.</a:t>
            </a:r>
            <a:endParaRPr dirty="0"/>
          </a:p>
        </p:txBody>
      </p:sp>
      <p:sp>
        <p:nvSpPr>
          <p:cNvPr id="285" name="Google Shape;28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dirty="0" smtClean="0"/>
              <a:t>Khi khám phá dữ liệu đa chiều, một cách tiếp cận hữu ích là vẽ nhiều phiên bản của cùng một biểu đồ trên các tập hợp con khác nhau của tập dữ liệu của bạn. Kỹ thuật này đôi khi được gọi là vẽ đồ thị "mạng lưới" hoặc "lưới mắt cáo" và có liên quan đến ý tưởng "bội số nhỏ". Nó cho phép người xem nhanh chóng trích xuất một lượng lớn thông tin về một tập dữ liệu phức tạp. Matplotlib cung cấp hỗ trợ tốt để tạo các hình có nhiều trục; seaborn xây dựng dựa trên điều này để liên kết trực tiếp cấu trúc của cốt truyện với cấu trúc của tập dữ liệu của bạn.</a:t>
            </a:r>
          </a:p>
          <a:p>
            <a:pPr marL="0" lvl="0" indent="0" algn="l" rtl="0">
              <a:spcBef>
                <a:spcPts val="0"/>
              </a:spcBef>
              <a:spcAft>
                <a:spcPts val="0"/>
              </a:spcAft>
              <a:buNone/>
            </a:pPr>
            <a:r>
              <a:rPr lang="vi-VN" dirty="0" smtClean="0"/>
              <a:t>Các hàm cấp độ hình được xây dựng dựa trên các đối tượng được thảo luận trong chương hướng dẫn này. Trong hầu hết các trường hợp, bạn sẽ muốn làm việc với các chức năng đó. Họ đảm nhiệm một số sổ sách kế toán quan trọng đồng bộ hóa nhiều ô trong mỗi lưới. Chương này giải thích cách hoạt động của các đối tượng bên dưới, điều này có thể hữu ích cho các ứng dụng nâng cao.</a:t>
            </a:r>
            <a:endParaRPr dirty="0"/>
          </a:p>
        </p:txBody>
      </p:sp>
      <p:sp>
        <p:nvSpPr>
          <p:cNvPr id="327" name="Google Shape;32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smtClean="0"/>
              <a:t>Anpla</a:t>
            </a:r>
            <a:r>
              <a:rPr lang="en-US" dirty="0" smtClean="0"/>
              <a:t> = </a:t>
            </a:r>
            <a:r>
              <a:rPr lang="en-US" dirty="0" err="1" smtClean="0"/>
              <a:t>độ</a:t>
            </a:r>
            <a:r>
              <a:rPr lang="en-US" baseline="0" dirty="0" smtClean="0"/>
              <a:t> </a:t>
            </a:r>
            <a:r>
              <a:rPr lang="en-US" baseline="0" dirty="0" err="1" smtClean="0"/>
              <a:t>trong</a:t>
            </a:r>
            <a:r>
              <a:rPr lang="en-US" baseline="0" dirty="0" smtClean="0"/>
              <a:t> </a:t>
            </a:r>
            <a:r>
              <a:rPr lang="en-US" baseline="0" smtClean="0"/>
              <a:t>suốt</a:t>
            </a:r>
            <a:endParaRPr/>
          </a:p>
        </p:txBody>
      </p:sp>
      <p:sp>
        <p:nvSpPr>
          <p:cNvPr id="341" name="Google Shape;34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u="sng">
                <a:solidFill>
                  <a:schemeClr val="hlink"/>
                </a:solidFill>
                <a:hlinkClick r:id="rId3"/>
              </a:rPr>
              <a:t>https://en.wikipedia.org/wiki/Data_structure</a:t>
            </a:r>
            <a:endParaRPr/>
          </a:p>
        </p:txBody>
      </p:sp>
      <p:sp>
        <p:nvSpPr>
          <p:cNvPr id="390" name="Google Shape;390;p43: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12/09/2018</a:t>
            </a:r>
            <a:endParaRPr/>
          </a:p>
        </p:txBody>
      </p:sp>
      <p:sp>
        <p:nvSpPr>
          <p:cNvPr id="391" name="Google Shape;391;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5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5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5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5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5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5"/>
          <p:cNvSpPr>
            <a:spLocks noGrp="1"/>
          </p:cNvSpPr>
          <p:nvPr>
            <p:ph type="pic" idx="2"/>
          </p:nvPr>
        </p:nvSpPr>
        <p:spPr>
          <a:xfrm>
            <a:off x="1792288" y="612775"/>
            <a:ext cx="5486400" cy="4114800"/>
          </a:xfrm>
          <a:prstGeom prst="rect">
            <a:avLst/>
          </a:prstGeom>
          <a:noFill/>
          <a:ln>
            <a:noFill/>
          </a:ln>
        </p:spPr>
      </p:sp>
      <p:sp>
        <p:nvSpPr>
          <p:cNvPr id="68" name="Google Shape;68;p5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seabor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Small_multiple"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seaborn.pydata.org/tutorial/function_overview.htm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iscourse.matplotlib.org/c/3rdparty/seaborn/21" TargetMode="External"/><Relationship Id="rId5" Type="http://schemas.openxmlformats.org/officeDocument/2006/relationships/hyperlink" Target="https://stackoverflow.com/questions/tagged/seaborn/" TargetMode="External"/><Relationship Id="rId4" Type="http://schemas.openxmlformats.org/officeDocument/2006/relationships/hyperlink" Target="https://github.com/mwaskom/seabor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cns.nyu.edu/~mwask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2113416"/>
            <a:ext cx="9143999" cy="2489349"/>
          </a:xfrm>
          <a:prstGeom prst="rect">
            <a:avLst/>
          </a:prstGeom>
          <a:gradFill>
            <a:gsLst>
              <a:gs pos="0">
                <a:srgbClr val="F2F2F2"/>
              </a:gs>
              <a:gs pos="36000">
                <a:srgbClr val="FFFFFF">
                  <a:alpha val="92941"/>
                </a:srgbClr>
              </a:gs>
              <a:gs pos="100000">
                <a:srgbClr val="B2A0C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2133600" y="2137534"/>
            <a:ext cx="6705600" cy="1443866"/>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262626"/>
              </a:buClr>
              <a:buSzPts val="3200"/>
              <a:buFont typeface="Arial"/>
              <a:buNone/>
            </a:pPr>
            <a:r>
              <a:rPr lang="en-US" sz="3200" b="1">
                <a:solidFill>
                  <a:srgbClr val="262626"/>
                </a:solidFill>
                <a:latin typeface="Arial"/>
                <a:ea typeface="Arial"/>
                <a:cs typeface="Arial"/>
                <a:sym typeface="Arial"/>
              </a:rPr>
              <a:t>PYTHON LANGUAGE</a:t>
            </a:r>
            <a:br>
              <a:rPr lang="en-US" sz="3200" b="1">
                <a:solidFill>
                  <a:srgbClr val="262626"/>
                </a:solidFill>
                <a:latin typeface="Arial"/>
                <a:ea typeface="Arial"/>
                <a:cs typeface="Arial"/>
                <a:sym typeface="Arial"/>
              </a:rPr>
            </a:br>
            <a:r>
              <a:rPr lang="en-US" sz="2800">
                <a:solidFill>
                  <a:srgbClr val="262626"/>
                </a:solidFill>
                <a:latin typeface="Arial"/>
                <a:ea typeface="Arial"/>
                <a:cs typeface="Arial"/>
                <a:sym typeface="Arial"/>
              </a:rPr>
              <a:t> and AI application</a:t>
            </a:r>
            <a:endParaRPr sz="3200">
              <a:solidFill>
                <a:srgbClr val="262626"/>
              </a:solidFill>
              <a:latin typeface="Arial"/>
              <a:ea typeface="Arial"/>
              <a:cs typeface="Arial"/>
              <a:sym typeface="Arial"/>
            </a:endParaRPr>
          </a:p>
        </p:txBody>
      </p:sp>
      <p:sp>
        <p:nvSpPr>
          <p:cNvPr id="90" name="Google Shape;90;p1"/>
          <p:cNvSpPr txBox="1">
            <a:spLocks noGrp="1"/>
          </p:cNvSpPr>
          <p:nvPr>
            <p:ph type="subTitle" idx="1"/>
          </p:nvPr>
        </p:nvSpPr>
        <p:spPr>
          <a:xfrm>
            <a:off x="152400" y="3499909"/>
            <a:ext cx="8839200" cy="767291"/>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494429"/>
              </a:buClr>
              <a:buSzPts val="4000"/>
              <a:buNone/>
            </a:pPr>
            <a:r>
              <a:rPr lang="en-US" sz="4000">
                <a:solidFill>
                  <a:srgbClr val="494429"/>
                </a:solidFill>
                <a:latin typeface="Tahoma"/>
                <a:ea typeface="Tahoma"/>
                <a:cs typeface="Tahoma"/>
                <a:sym typeface="Tahoma"/>
              </a:rPr>
              <a:t>VISUALIZATION WITH SEABORN</a:t>
            </a:r>
            <a:endParaRPr/>
          </a:p>
        </p:txBody>
      </p:sp>
      <p:sp>
        <p:nvSpPr>
          <p:cNvPr id="91" name="Google Shape;91;p1"/>
          <p:cNvSpPr/>
          <p:nvPr/>
        </p:nvSpPr>
        <p:spPr>
          <a:xfrm>
            <a:off x="2058018" y="467105"/>
            <a:ext cx="6933582" cy="914481"/>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2400" b="1" i="0" u="none" strike="noStrike" cap="none">
                <a:solidFill>
                  <a:srgbClr val="938953"/>
                </a:solidFill>
                <a:latin typeface="Arial"/>
                <a:ea typeface="Arial"/>
                <a:cs typeface="Arial"/>
                <a:sym typeface="Arial"/>
              </a:rPr>
              <a:t>HCMC University of Technology &amp; Education</a:t>
            </a:r>
            <a:endParaRPr/>
          </a:p>
          <a:p>
            <a:pPr marL="0" marR="0" lvl="0" indent="0" algn="l" rtl="0">
              <a:lnSpc>
                <a:spcPct val="115000"/>
              </a:lnSpc>
              <a:spcBef>
                <a:spcPts val="0"/>
              </a:spcBef>
              <a:spcAft>
                <a:spcPts val="0"/>
              </a:spcAft>
              <a:buNone/>
            </a:pPr>
            <a:r>
              <a:rPr lang="en-US" sz="2400" b="0" i="0" u="none" strike="noStrike" cap="none">
                <a:solidFill>
                  <a:srgbClr val="938953"/>
                </a:solidFill>
                <a:latin typeface="Arial"/>
                <a:ea typeface="Arial"/>
                <a:cs typeface="Arial"/>
                <a:sym typeface="Arial"/>
              </a:rPr>
              <a:t>Faculty of Economic</a:t>
            </a:r>
            <a:endParaRPr sz="2400" b="0" i="0" u="none" strike="noStrike" cap="none">
              <a:solidFill>
                <a:srgbClr val="938953"/>
              </a:solidFill>
              <a:latin typeface="Calibri"/>
              <a:ea typeface="Calibri"/>
              <a:cs typeface="Calibri"/>
              <a:sym typeface="Calibri"/>
            </a:endParaRPr>
          </a:p>
        </p:txBody>
      </p:sp>
      <p:pic>
        <p:nvPicPr>
          <p:cNvPr id="92" name="Google Shape;92;p1" descr="D:\Desktop\HaoLee\Study\UTE\GDH\PPNCKHGD\Nhom7\img\Hcmute.svg.png"/>
          <p:cNvPicPr preferRelativeResize="0"/>
          <p:nvPr/>
        </p:nvPicPr>
        <p:blipFill rotWithShape="1">
          <a:blip r:embed="rId3">
            <a:alphaModFix/>
          </a:blip>
          <a:srcRect/>
          <a:stretch/>
        </p:blipFill>
        <p:spPr>
          <a:xfrm>
            <a:off x="562708" y="205997"/>
            <a:ext cx="1158286" cy="1484784"/>
          </a:xfrm>
          <a:prstGeom prst="rect">
            <a:avLst/>
          </a:prstGeom>
          <a:noFill/>
          <a:ln>
            <a:noFill/>
          </a:ln>
        </p:spPr>
      </p:pic>
      <p:sp>
        <p:nvSpPr>
          <p:cNvPr id="93" name="Google Shape;93;p1"/>
          <p:cNvSpPr txBox="1"/>
          <p:nvPr/>
        </p:nvSpPr>
        <p:spPr>
          <a:xfrm>
            <a:off x="4876800" y="4719935"/>
            <a:ext cx="396240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b="0" i="1" u="none" strike="noStrike" cap="none">
                <a:solidFill>
                  <a:srgbClr val="494429"/>
                </a:solidFill>
                <a:latin typeface="Calibri"/>
                <a:ea typeface="Calibri"/>
                <a:cs typeface="Calibri"/>
                <a:sym typeface="Calibri"/>
              </a:rPr>
              <a:t>Mr Lê Ngọc Hiếu</a:t>
            </a:r>
            <a:endParaRPr sz="2400" b="1" i="1" u="none" strike="noStrike" cap="none">
              <a:solidFill>
                <a:srgbClr val="494429"/>
              </a:solidFill>
              <a:latin typeface="Calibri"/>
              <a:ea typeface="Calibri"/>
              <a:cs typeface="Calibri"/>
              <a:sym typeface="Calibri"/>
            </a:endParaRPr>
          </a:p>
        </p:txBody>
      </p:sp>
      <p:pic>
        <p:nvPicPr>
          <p:cNvPr id="94" name="Google Shape;94;p1" descr="Logo, company name&#10;&#10;Description automatically generated"/>
          <p:cNvPicPr preferRelativeResize="0"/>
          <p:nvPr/>
        </p:nvPicPr>
        <p:blipFill rotWithShape="1">
          <a:blip r:embed="rId4">
            <a:alphaModFix/>
          </a:blip>
          <a:srcRect/>
          <a:stretch/>
        </p:blipFill>
        <p:spPr>
          <a:xfrm>
            <a:off x="282792" y="4847485"/>
            <a:ext cx="4073504" cy="1375909"/>
          </a:xfrm>
          <a:prstGeom prst="rect">
            <a:avLst/>
          </a:prstGeom>
          <a:noFill/>
          <a:ln>
            <a:noFill/>
          </a:ln>
        </p:spPr>
      </p:pic>
      <p:sp>
        <p:nvSpPr>
          <p:cNvPr id="95" name="Google Shape;95;p1"/>
          <p:cNvSpPr txBox="1"/>
          <p:nvPr/>
        </p:nvSpPr>
        <p:spPr>
          <a:xfrm>
            <a:off x="736210" y="5929230"/>
            <a:ext cx="405149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1" u="none" strike="noStrike" cap="none">
                <a:solidFill>
                  <a:srgbClr val="494429"/>
                </a:solidFill>
                <a:latin typeface="Calibri"/>
                <a:ea typeface="Calibri"/>
                <a:cs typeface="Calibri"/>
                <a:sym typeface="Calibri"/>
              </a:rPr>
              <a:t>HCMC, April 2022</a:t>
            </a:r>
            <a:endParaRPr sz="2400" b="0" i="1" u="none" strike="noStrike" cap="none">
              <a:solidFill>
                <a:srgbClr val="49442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p:nvPr/>
        </p:nvSpPr>
        <p:spPr>
          <a:xfrm flipH="1">
            <a:off x="1" y="47625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60" name="Google Shape;160;p10"/>
          <p:cNvSpPr txBox="1"/>
          <p:nvPr/>
        </p:nvSpPr>
        <p:spPr>
          <a:xfrm>
            <a:off x="652045" y="674597"/>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b="0" i="0" u="none" strike="noStrike" cap="none">
                <a:solidFill>
                  <a:schemeClr val="accent4"/>
                </a:solidFill>
                <a:latin typeface="Arial"/>
                <a:ea typeface="Arial"/>
                <a:cs typeface="Arial"/>
                <a:sym typeface="Arial"/>
              </a:rPr>
              <a:t>2. Installing seaborn</a:t>
            </a:r>
            <a:endParaRPr sz="3600" b="1" i="0" u="none" strike="noStrike" cap="none">
              <a:solidFill>
                <a:schemeClr val="accent4"/>
              </a:solidFill>
              <a:latin typeface="Arial"/>
              <a:ea typeface="Arial"/>
              <a:cs typeface="Arial"/>
              <a:sym typeface="Arial"/>
            </a:endParaRPr>
          </a:p>
        </p:txBody>
      </p:sp>
      <p:sp>
        <p:nvSpPr>
          <p:cNvPr id="161" name="Google Shape;161;p10"/>
          <p:cNvSpPr/>
          <p:nvPr/>
        </p:nvSpPr>
        <p:spPr>
          <a:xfrm>
            <a:off x="550403" y="1446003"/>
            <a:ext cx="8259769" cy="50167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rgbClr val="444444"/>
                </a:solidFill>
                <a:latin typeface="Roboto"/>
                <a:ea typeface="Roboto"/>
                <a:cs typeface="Roboto"/>
                <a:sym typeface="Roboto"/>
              </a:rPr>
              <a:t>Official releases of seaborn can be installed from </a:t>
            </a:r>
            <a:r>
              <a:rPr lang="en-US" sz="3200" b="0" i="0" u="sng" strike="noStrike" cap="none">
                <a:solidFill>
                  <a:srgbClr val="4C72B0"/>
                </a:solid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PyPI</a:t>
            </a:r>
            <a:r>
              <a:rPr lang="en-US" sz="3200" b="0" i="0" u="none" strike="noStrike" cap="none">
                <a:solidFill>
                  <a:srgbClr val="444444"/>
                </a:solidFill>
                <a:latin typeface="Roboto"/>
                <a:ea typeface="Roboto"/>
                <a:cs typeface="Roboto"/>
                <a:sym typeface="Roboto"/>
              </a:rPr>
              <a:t>:</a:t>
            </a:r>
            <a:endParaRPr/>
          </a:p>
          <a:p>
            <a:pPr marL="0" marR="0" lvl="0" indent="0" algn="l" rtl="0">
              <a:spcBef>
                <a:spcPts val="640"/>
              </a:spcBef>
              <a:spcAft>
                <a:spcPts val="0"/>
              </a:spcAft>
              <a:buNone/>
            </a:pPr>
            <a:r>
              <a:rPr lang="en-US" sz="3200" b="0" i="0" u="none" strike="noStrike" cap="none">
                <a:solidFill>
                  <a:schemeClr val="dk1"/>
                </a:solidFill>
                <a:latin typeface="Arial"/>
                <a:ea typeface="Arial"/>
                <a:cs typeface="Arial"/>
                <a:sym typeface="Arial"/>
              </a:rPr>
              <a:t>	</a:t>
            </a:r>
            <a:r>
              <a:rPr lang="en-US" sz="3200" b="0" i="1" u="none" strike="noStrike" cap="none">
                <a:solidFill>
                  <a:schemeClr val="dk1"/>
                </a:solidFill>
                <a:latin typeface="Arial"/>
                <a:ea typeface="Arial"/>
                <a:cs typeface="Arial"/>
                <a:sym typeface="Arial"/>
              </a:rPr>
              <a:t>pip</a:t>
            </a:r>
            <a:r>
              <a:rPr lang="en-US" sz="1800" b="0" i="1" u="none" strike="noStrike" cap="none">
                <a:solidFill>
                  <a:srgbClr val="212121"/>
                </a:solidFill>
                <a:latin typeface="Arial"/>
                <a:ea typeface="Arial"/>
                <a:cs typeface="Arial"/>
                <a:sym typeface="Arial"/>
              </a:rPr>
              <a:t> </a:t>
            </a:r>
            <a:r>
              <a:rPr lang="en-US" sz="3200" b="0" i="1" u="none" strike="noStrike" cap="none">
                <a:solidFill>
                  <a:schemeClr val="dk1"/>
                </a:solidFill>
                <a:latin typeface="Arial"/>
                <a:ea typeface="Arial"/>
                <a:cs typeface="Arial"/>
                <a:sym typeface="Arial"/>
              </a:rPr>
              <a:t>install</a:t>
            </a:r>
            <a:r>
              <a:rPr lang="en-US" sz="1800" b="0" i="1" u="none" strike="noStrike" cap="none">
                <a:solidFill>
                  <a:srgbClr val="212121"/>
                </a:solidFill>
                <a:latin typeface="Arial"/>
                <a:ea typeface="Arial"/>
                <a:cs typeface="Arial"/>
                <a:sym typeface="Arial"/>
              </a:rPr>
              <a:t> </a:t>
            </a:r>
            <a:r>
              <a:rPr lang="en-US" sz="3200" b="0" i="1" u="none" strike="noStrike" cap="none">
                <a:solidFill>
                  <a:schemeClr val="dk1"/>
                </a:solidFill>
                <a:latin typeface="Arial"/>
                <a:ea typeface="Arial"/>
                <a:cs typeface="Arial"/>
                <a:sym typeface="Arial"/>
              </a:rPr>
              <a:t>seaborn</a:t>
            </a:r>
            <a:r>
              <a:rPr lang="en-US" sz="1200" b="0" i="1" u="none" strike="noStrike" cap="none">
                <a:solidFill>
                  <a:schemeClr val="dk1"/>
                </a:solidFill>
                <a:latin typeface="Calibri"/>
                <a:ea typeface="Calibri"/>
                <a:cs typeface="Calibri"/>
                <a:sym typeface="Calibri"/>
              </a:rPr>
              <a:t> </a:t>
            </a:r>
            <a:endParaRPr sz="3200" b="0" i="1" u="none" strike="noStrike" cap="none">
              <a:solidFill>
                <a:schemeClr val="dk1"/>
              </a:solidFill>
              <a:latin typeface="Arial"/>
              <a:ea typeface="Arial"/>
              <a:cs typeface="Arial"/>
              <a:sym typeface="Arial"/>
            </a:endParaRPr>
          </a:p>
          <a:p>
            <a:pPr marL="0" marR="0" lvl="0" indent="0" algn="l" rtl="0">
              <a:spcBef>
                <a:spcPts val="640"/>
              </a:spcBef>
              <a:spcAft>
                <a:spcPts val="0"/>
              </a:spcAft>
              <a:buNone/>
            </a:pPr>
            <a:endParaRPr sz="3200" b="0" i="0" u="none" strike="noStrike" cap="none">
              <a:solidFill>
                <a:srgbClr val="444444"/>
              </a:solidFill>
              <a:latin typeface="Roboto"/>
              <a:ea typeface="Roboto"/>
              <a:cs typeface="Roboto"/>
              <a:sym typeface="Roboto"/>
            </a:endParaRPr>
          </a:p>
          <a:p>
            <a:pPr marL="0" marR="0" lvl="0" indent="0" algn="l" rtl="0">
              <a:spcBef>
                <a:spcPts val="0"/>
              </a:spcBef>
              <a:spcAft>
                <a:spcPts val="0"/>
              </a:spcAft>
              <a:buNone/>
            </a:pPr>
            <a:r>
              <a:rPr lang="en-US" sz="3200" b="0" i="0" u="none" strike="noStrike" cap="none">
                <a:solidFill>
                  <a:srgbClr val="444444"/>
                </a:solidFill>
                <a:latin typeface="Roboto"/>
                <a:ea typeface="Roboto"/>
                <a:cs typeface="Roboto"/>
                <a:sym typeface="Roboto"/>
              </a:rPr>
              <a:t>Supported Python versions</a:t>
            </a:r>
            <a:r>
              <a:rPr lang="en-US" sz="3200" b="0" i="0" u="none" strike="noStrike" cap="none">
                <a:solidFill>
                  <a:srgbClr val="2196F3"/>
                </a:solidFill>
                <a:latin typeface="Roboto"/>
                <a:ea typeface="Roboto"/>
                <a:cs typeface="Roboto"/>
                <a:sym typeface="Roboto"/>
              </a:rPr>
              <a:t>: </a:t>
            </a:r>
            <a:r>
              <a:rPr lang="en-US" sz="3200" b="0" i="0" u="none" strike="noStrike" cap="none">
                <a:solidFill>
                  <a:srgbClr val="444444"/>
                </a:solidFill>
                <a:latin typeface="Roboto"/>
                <a:ea typeface="Roboto"/>
                <a:cs typeface="Roboto"/>
                <a:sym typeface="Roboto"/>
              </a:rPr>
              <a:t>Python 3.6+</a:t>
            </a:r>
            <a:endParaRPr/>
          </a:p>
          <a:p>
            <a:pPr marL="0" marR="0" lvl="0" indent="0" algn="l" rtl="0">
              <a:spcBef>
                <a:spcPts val="0"/>
              </a:spcBef>
              <a:spcAft>
                <a:spcPts val="0"/>
              </a:spcAft>
              <a:buNone/>
            </a:pPr>
            <a:endParaRPr sz="3200" b="0" i="0" u="none" strike="noStrike" cap="none">
              <a:solidFill>
                <a:srgbClr val="444444"/>
              </a:solidFill>
              <a:latin typeface="Roboto"/>
              <a:ea typeface="Roboto"/>
              <a:cs typeface="Roboto"/>
              <a:sym typeface="Roboto"/>
            </a:endParaRPr>
          </a:p>
          <a:p>
            <a:pPr marL="0" marR="0" lvl="0" indent="0" algn="l" rtl="0">
              <a:spcBef>
                <a:spcPts val="640"/>
              </a:spcBef>
              <a:spcAft>
                <a:spcPts val="0"/>
              </a:spcAft>
              <a:buNone/>
            </a:pPr>
            <a:endParaRPr sz="3200" b="0" i="0" u="none" strike="noStrike" cap="none">
              <a:solidFill>
                <a:srgbClr val="444444"/>
              </a:solidFill>
              <a:latin typeface="Roboto"/>
              <a:ea typeface="Roboto"/>
              <a:cs typeface="Roboto"/>
              <a:sym typeface="Roboto"/>
            </a:endParaRPr>
          </a:p>
          <a:p>
            <a:pPr marL="0" marR="0" lvl="0" indent="0" algn="l" rtl="0">
              <a:spcBef>
                <a:spcPts val="640"/>
              </a:spcBef>
              <a:spcAft>
                <a:spcPts val="0"/>
              </a:spcAft>
              <a:buNone/>
            </a:pPr>
            <a:endParaRPr sz="3200" b="0" i="0" u="none" strike="noStrike" cap="none">
              <a:solidFill>
                <a:srgbClr val="444444"/>
              </a:solidFill>
              <a:latin typeface="Roboto"/>
              <a:ea typeface="Roboto"/>
              <a:cs typeface="Roboto"/>
              <a:sym typeface="Roboto"/>
            </a:endParaRPr>
          </a:p>
          <a:p>
            <a:pPr marL="0" marR="0" lvl="0" indent="0" algn="l" rtl="0">
              <a:spcBef>
                <a:spcPts val="640"/>
              </a:spcBef>
              <a:spcAft>
                <a:spcPts val="0"/>
              </a:spcAft>
              <a:buNone/>
            </a:pP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p:nvPr/>
        </p:nvSpPr>
        <p:spPr>
          <a:xfrm flipH="1">
            <a:off x="1" y="47625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69" name="Google Shape;169;p11"/>
          <p:cNvSpPr txBox="1"/>
          <p:nvPr/>
        </p:nvSpPr>
        <p:spPr>
          <a:xfrm>
            <a:off x="652045" y="674597"/>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b="0" i="0" u="none" strike="noStrike" cap="none">
                <a:solidFill>
                  <a:schemeClr val="accent4"/>
                </a:solidFill>
                <a:latin typeface="Arial"/>
                <a:ea typeface="Arial"/>
                <a:cs typeface="Arial"/>
                <a:sym typeface="Arial"/>
              </a:rPr>
              <a:t>2. Installing seaborn</a:t>
            </a:r>
            <a:endParaRPr sz="3600" b="1" i="0" u="none" strike="noStrike" cap="none">
              <a:solidFill>
                <a:schemeClr val="accent4"/>
              </a:solidFill>
              <a:latin typeface="Arial"/>
              <a:ea typeface="Arial"/>
              <a:cs typeface="Arial"/>
              <a:sym typeface="Arial"/>
            </a:endParaRPr>
          </a:p>
        </p:txBody>
      </p:sp>
      <p:pic>
        <p:nvPicPr>
          <p:cNvPr id="170" name="Google Shape;170;p11"/>
          <p:cNvPicPr preferRelativeResize="0"/>
          <p:nvPr/>
        </p:nvPicPr>
        <p:blipFill rotWithShape="1">
          <a:blip r:embed="rId3">
            <a:alphaModFix/>
          </a:blip>
          <a:srcRect/>
          <a:stretch/>
        </p:blipFill>
        <p:spPr>
          <a:xfrm>
            <a:off x="608638" y="1813332"/>
            <a:ext cx="8201534" cy="43700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12" descr="Map&#10;&#10;Description automatically generated"/>
          <p:cNvPicPr preferRelativeResize="0"/>
          <p:nvPr/>
        </p:nvPicPr>
        <p:blipFill rotWithShape="1">
          <a:blip r:embed="rId3">
            <a:alphaModFix/>
          </a:blip>
          <a:srcRect/>
          <a:stretch/>
        </p:blipFill>
        <p:spPr>
          <a:xfrm>
            <a:off x="-2667000" y="-1255593"/>
            <a:ext cx="11787673" cy="8113593"/>
          </a:xfrm>
          <a:prstGeom prst="rect">
            <a:avLst/>
          </a:prstGeom>
          <a:noFill/>
          <a:ln>
            <a:noFill/>
          </a:ln>
        </p:spPr>
      </p:pic>
      <p:sp>
        <p:nvSpPr>
          <p:cNvPr id="176" name="Google Shape;176;p12"/>
          <p:cNvSpPr/>
          <p:nvPr/>
        </p:nvSpPr>
        <p:spPr>
          <a:xfrm>
            <a:off x="0" y="1688121"/>
            <a:ext cx="9144000" cy="2198079"/>
          </a:xfrm>
          <a:prstGeom prst="rect">
            <a:avLst/>
          </a:prstGeom>
          <a:gradFill>
            <a:gsLst>
              <a:gs pos="0">
                <a:srgbClr val="FFFFFF">
                  <a:alpha val="29803"/>
                </a:srgbClr>
              </a:gs>
              <a:gs pos="36000">
                <a:srgbClr val="FFFFFF">
                  <a:alpha val="92941"/>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rgbClr val="FFFFFF"/>
              </a:solidFill>
              <a:latin typeface="Calibri"/>
              <a:ea typeface="Calibri"/>
              <a:cs typeface="Calibri"/>
              <a:sym typeface="Calibri"/>
            </a:endParaRPr>
          </a:p>
        </p:txBody>
      </p:sp>
      <p:sp>
        <p:nvSpPr>
          <p:cNvPr id="177" name="Google Shape;177;p12"/>
          <p:cNvSpPr txBox="1"/>
          <p:nvPr/>
        </p:nvSpPr>
        <p:spPr>
          <a:xfrm>
            <a:off x="381000" y="1940774"/>
            <a:ext cx="8229600" cy="169277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6000" b="1" i="0" u="none" strike="noStrike" cap="none">
                <a:solidFill>
                  <a:srgbClr val="BDD1F9"/>
                </a:solidFill>
                <a:latin typeface="Arial"/>
                <a:ea typeface="Arial"/>
                <a:cs typeface="Arial"/>
                <a:sym typeface="Arial"/>
              </a:rPr>
              <a:t>SEABORN</a:t>
            </a:r>
            <a:endParaRPr/>
          </a:p>
          <a:p>
            <a:pPr marL="0" marR="0" lvl="0" indent="0" algn="r" rtl="0">
              <a:spcBef>
                <a:spcPts val="0"/>
              </a:spcBef>
              <a:spcAft>
                <a:spcPts val="0"/>
              </a:spcAft>
              <a:buNone/>
            </a:pPr>
            <a:r>
              <a:rPr lang="en-US" sz="4400" b="1" i="0" u="none" strike="noStrike" cap="none">
                <a:solidFill>
                  <a:srgbClr val="938953"/>
                </a:solidFill>
                <a:latin typeface="Arial"/>
                <a:ea typeface="Arial"/>
                <a:cs typeface="Arial"/>
                <a:sym typeface="Arial"/>
              </a:rPr>
              <a:t>Plotting functions</a:t>
            </a:r>
            <a:endParaRPr sz="4400" b="1" i="0" u="none" strike="noStrike" cap="none">
              <a:solidFill>
                <a:srgbClr val="938953"/>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83" name="Google Shape;183;p13"/>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b="0" i="0" u="none" strike="noStrike" cap="none">
                <a:solidFill>
                  <a:schemeClr val="accent4"/>
                </a:solidFill>
                <a:latin typeface="Arial"/>
                <a:ea typeface="Arial"/>
                <a:cs typeface="Arial"/>
                <a:sym typeface="Arial"/>
              </a:rPr>
              <a:t>2. Plotting functions</a:t>
            </a:r>
            <a:endParaRPr sz="3600" b="1" i="0" u="none" strike="noStrike" cap="none">
              <a:solidFill>
                <a:schemeClr val="accent4"/>
              </a:solidFill>
              <a:latin typeface="Arial"/>
              <a:ea typeface="Arial"/>
              <a:cs typeface="Arial"/>
              <a:sym typeface="Arial"/>
            </a:endParaRPr>
          </a:p>
        </p:txBody>
      </p:sp>
      <p:sp>
        <p:nvSpPr>
          <p:cNvPr id="184" name="Google Shape;184;p13"/>
          <p:cNvSpPr/>
          <p:nvPr/>
        </p:nvSpPr>
        <p:spPr>
          <a:xfrm>
            <a:off x="468064" y="1676400"/>
            <a:ext cx="8593597" cy="2357568"/>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Visualizing </a:t>
            </a:r>
            <a:r>
              <a:rPr lang="en-US" sz="3200" b="1" i="0" u="none" strike="noStrike" cap="none">
                <a:solidFill>
                  <a:schemeClr val="dk1"/>
                </a:solidFill>
                <a:latin typeface="Calibri"/>
                <a:ea typeface="Calibri"/>
                <a:cs typeface="Calibri"/>
                <a:sym typeface="Calibri"/>
              </a:rPr>
              <a:t>statistical relationships</a:t>
            </a:r>
            <a:endParaRPr/>
          </a:p>
          <a:p>
            <a:pPr marL="457200" marR="0" lvl="0" indent="-4572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Visualizing </a:t>
            </a:r>
            <a:r>
              <a:rPr lang="en-US" sz="3200" b="1" i="0" u="none" strike="noStrike" cap="none">
                <a:solidFill>
                  <a:schemeClr val="dk1"/>
                </a:solidFill>
                <a:latin typeface="Calibri"/>
                <a:ea typeface="Calibri"/>
                <a:cs typeface="Calibri"/>
                <a:sym typeface="Calibri"/>
              </a:rPr>
              <a:t>distributions</a:t>
            </a:r>
            <a:r>
              <a:rPr lang="en-US" sz="3200" b="0" i="0" u="none" strike="noStrike" cap="none">
                <a:solidFill>
                  <a:schemeClr val="dk1"/>
                </a:solidFill>
                <a:latin typeface="Calibri"/>
                <a:ea typeface="Calibri"/>
                <a:cs typeface="Calibri"/>
                <a:sym typeface="Calibri"/>
              </a:rPr>
              <a:t> of data</a:t>
            </a:r>
            <a:endParaRPr/>
          </a:p>
          <a:p>
            <a:pPr marL="457200" marR="0" lvl="0" indent="-4572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Plotting with </a:t>
            </a:r>
            <a:r>
              <a:rPr lang="en-US" sz="3200" b="1" i="0" u="none" strike="noStrike" cap="none">
                <a:solidFill>
                  <a:schemeClr val="dk1"/>
                </a:solidFill>
                <a:latin typeface="Calibri"/>
                <a:ea typeface="Calibri"/>
                <a:cs typeface="Calibri"/>
                <a:sym typeface="Calibri"/>
              </a:rPr>
              <a:t>categorical</a:t>
            </a:r>
            <a:r>
              <a:rPr lang="en-US" sz="3200" b="0" i="0" u="none" strike="noStrike" cap="none">
                <a:solidFill>
                  <a:schemeClr val="dk1"/>
                </a:solidFill>
                <a:latin typeface="Calibri"/>
                <a:ea typeface="Calibri"/>
                <a:cs typeface="Calibri"/>
                <a:sym typeface="Calibri"/>
              </a:rPr>
              <a:t> data</a:t>
            </a:r>
            <a:endParaRPr/>
          </a:p>
          <a:p>
            <a:pPr marL="457200" marR="0" lvl="0" indent="-4572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Visualizing </a:t>
            </a:r>
            <a:r>
              <a:rPr lang="en-US" sz="3200" b="1" i="0" u="none" strike="noStrike" cap="none">
                <a:solidFill>
                  <a:schemeClr val="dk1"/>
                </a:solidFill>
                <a:latin typeface="Calibri"/>
                <a:ea typeface="Calibri"/>
                <a:cs typeface="Calibri"/>
                <a:sym typeface="Calibri"/>
              </a:rPr>
              <a:t>regression</a:t>
            </a:r>
            <a:r>
              <a:rPr lang="en-US" sz="3200" b="0" i="0" u="none" strike="noStrike" cap="none">
                <a:solidFill>
                  <a:schemeClr val="dk1"/>
                </a:solidFill>
                <a:latin typeface="Calibri"/>
                <a:ea typeface="Calibri"/>
                <a:cs typeface="Calibri"/>
                <a:sym typeface="Calibri"/>
              </a:rPr>
              <a:t> models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4"/>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90" name="Google Shape;190;p14"/>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b="0" i="0" u="none" strike="noStrike" cap="none" dirty="0">
                <a:solidFill>
                  <a:schemeClr val="accent4"/>
                </a:solidFill>
                <a:latin typeface="Arial"/>
                <a:ea typeface="Arial"/>
                <a:cs typeface="Arial"/>
                <a:sym typeface="Arial"/>
              </a:rPr>
              <a:t>2.1 Visualizing statistical relationships</a:t>
            </a:r>
            <a:endParaRPr sz="3600" b="1" i="0" u="none" strike="noStrike" cap="none" dirty="0">
              <a:solidFill>
                <a:schemeClr val="accent4"/>
              </a:solidFill>
              <a:latin typeface="Arial"/>
              <a:ea typeface="Arial"/>
              <a:cs typeface="Arial"/>
              <a:sym typeface="Arial"/>
            </a:endParaRPr>
          </a:p>
        </p:txBody>
      </p:sp>
      <p:sp>
        <p:nvSpPr>
          <p:cNvPr id="191" name="Google Shape;191;p14"/>
          <p:cNvSpPr/>
          <p:nvPr/>
        </p:nvSpPr>
        <p:spPr>
          <a:xfrm>
            <a:off x="468064" y="1524000"/>
            <a:ext cx="8593597"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rgbClr val="444444"/>
                </a:solidFill>
                <a:latin typeface="Roboto"/>
                <a:ea typeface="Roboto"/>
                <a:cs typeface="Roboto"/>
                <a:sym typeface="Roboto"/>
              </a:rPr>
              <a:t>Statistical analysis is a process of understanding how </a:t>
            </a:r>
            <a:r>
              <a:rPr lang="en-US" sz="2800" b="1" i="0" u="none" strike="noStrike" cap="none">
                <a:solidFill>
                  <a:srgbClr val="444444"/>
                </a:solidFill>
                <a:latin typeface="Roboto"/>
                <a:ea typeface="Roboto"/>
                <a:cs typeface="Roboto"/>
                <a:sym typeface="Roboto"/>
              </a:rPr>
              <a:t>variables</a:t>
            </a:r>
            <a:r>
              <a:rPr lang="en-US" sz="2800" b="0" i="0" u="none" strike="noStrike" cap="none">
                <a:solidFill>
                  <a:srgbClr val="444444"/>
                </a:solidFill>
                <a:latin typeface="Roboto"/>
                <a:ea typeface="Roboto"/>
                <a:cs typeface="Roboto"/>
                <a:sym typeface="Roboto"/>
              </a:rPr>
              <a:t> in a dataset </a:t>
            </a:r>
            <a:r>
              <a:rPr lang="en-US" sz="2800" b="1" i="0" u="none" strike="noStrike" cap="none">
                <a:solidFill>
                  <a:srgbClr val="444444"/>
                </a:solidFill>
                <a:latin typeface="Roboto"/>
                <a:ea typeface="Roboto"/>
                <a:cs typeface="Roboto"/>
                <a:sym typeface="Roboto"/>
              </a:rPr>
              <a:t>relate to each other </a:t>
            </a:r>
            <a:r>
              <a:rPr lang="en-US" sz="2800" b="0" i="0" u="none" strike="noStrike" cap="none">
                <a:solidFill>
                  <a:srgbClr val="444444"/>
                </a:solidFill>
                <a:latin typeface="Roboto"/>
                <a:ea typeface="Roboto"/>
                <a:cs typeface="Roboto"/>
                <a:sym typeface="Roboto"/>
              </a:rPr>
              <a:t>and how those relationships depend on other variables. Visualization can be a core component of this process because, when data are visualized properly, the human visual system can see trends and patterns that indicate a relationship.</a:t>
            </a:r>
            <a:endParaRPr sz="3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197" name="Google Shape;197;p15"/>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2.1 Visualizing statistical relationships</a:t>
            </a:r>
            <a:endParaRPr sz="3600" b="1">
              <a:solidFill>
                <a:schemeClr val="accent4"/>
              </a:solidFill>
              <a:latin typeface="Arial"/>
              <a:ea typeface="Arial"/>
              <a:cs typeface="Arial"/>
              <a:sym typeface="Arial"/>
            </a:endParaRPr>
          </a:p>
        </p:txBody>
      </p:sp>
      <p:pic>
        <p:nvPicPr>
          <p:cNvPr id="198" name="Google Shape;198;p15"/>
          <p:cNvPicPr preferRelativeResize="0"/>
          <p:nvPr/>
        </p:nvPicPr>
        <p:blipFill rotWithShape="1">
          <a:blip r:embed="rId3">
            <a:alphaModFix/>
          </a:blip>
          <a:srcRect/>
          <a:stretch/>
        </p:blipFill>
        <p:spPr>
          <a:xfrm>
            <a:off x="1050043" y="2264391"/>
            <a:ext cx="7756562" cy="22951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04" name="Google Shape;204;p16"/>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2.1 Visualizing statistical relationships</a:t>
            </a:r>
            <a:endParaRPr sz="3600" b="1">
              <a:solidFill>
                <a:schemeClr val="accent4"/>
              </a:solidFill>
              <a:latin typeface="Arial"/>
              <a:ea typeface="Arial"/>
              <a:cs typeface="Arial"/>
              <a:sym typeface="Arial"/>
            </a:endParaRPr>
          </a:p>
        </p:txBody>
      </p:sp>
      <p:pic>
        <p:nvPicPr>
          <p:cNvPr id="205" name="Google Shape;205;p16"/>
          <p:cNvPicPr preferRelativeResize="0"/>
          <p:nvPr/>
        </p:nvPicPr>
        <p:blipFill rotWithShape="1">
          <a:blip r:embed="rId3">
            <a:alphaModFix/>
          </a:blip>
          <a:srcRect/>
          <a:stretch/>
        </p:blipFill>
        <p:spPr>
          <a:xfrm>
            <a:off x="2133600" y="1248326"/>
            <a:ext cx="6105525" cy="5581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7"/>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11" name="Google Shape;211;p17"/>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2.1 Visualizing statistical relationships</a:t>
            </a:r>
            <a:endParaRPr sz="3600" b="1">
              <a:solidFill>
                <a:schemeClr val="accent4"/>
              </a:solidFill>
              <a:latin typeface="Arial"/>
              <a:ea typeface="Arial"/>
              <a:cs typeface="Arial"/>
              <a:sym typeface="Arial"/>
            </a:endParaRPr>
          </a:p>
        </p:txBody>
      </p:sp>
      <p:pic>
        <p:nvPicPr>
          <p:cNvPr id="212" name="Google Shape;212;p17"/>
          <p:cNvPicPr preferRelativeResize="0"/>
          <p:nvPr/>
        </p:nvPicPr>
        <p:blipFill rotWithShape="1">
          <a:blip r:embed="rId3">
            <a:alphaModFix/>
          </a:blip>
          <a:srcRect/>
          <a:stretch/>
        </p:blipFill>
        <p:spPr>
          <a:xfrm>
            <a:off x="1552574" y="1248326"/>
            <a:ext cx="6448425" cy="56347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8"/>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18" name="Google Shape;218;p18"/>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dirty="0">
                <a:solidFill>
                  <a:schemeClr val="accent4"/>
                </a:solidFill>
                <a:latin typeface="Arial"/>
                <a:ea typeface="Arial"/>
                <a:cs typeface="Arial"/>
                <a:sym typeface="Arial"/>
              </a:rPr>
              <a:t>2.2 Visualizing distributions of data</a:t>
            </a:r>
            <a:endParaRPr sz="3600" b="1" dirty="0">
              <a:solidFill>
                <a:schemeClr val="accent4"/>
              </a:solidFill>
              <a:latin typeface="Arial"/>
              <a:ea typeface="Arial"/>
              <a:cs typeface="Arial"/>
              <a:sym typeface="Arial"/>
            </a:endParaRPr>
          </a:p>
        </p:txBody>
      </p:sp>
      <p:sp>
        <p:nvSpPr>
          <p:cNvPr id="219" name="Google Shape;219;p18"/>
          <p:cNvSpPr/>
          <p:nvPr/>
        </p:nvSpPr>
        <p:spPr>
          <a:xfrm>
            <a:off x="468064" y="1524000"/>
            <a:ext cx="8593597"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444444"/>
                </a:solidFill>
                <a:latin typeface="Roboto"/>
                <a:ea typeface="Roboto"/>
                <a:cs typeface="Roboto"/>
                <a:sym typeface="Roboto"/>
              </a:rPr>
              <a:t>An early step in any effort to analyze or model data should be to understand how the variables are distributed. Techniques for distribution visualization can provide quick answers to many important questions. What range do the observations cover? What is their central tendency? Are they heavily skewed in one direction? Is there evidence for bimodality? Are there significant outliers? Do the answers to these questions vary across subsets defined by other variables?</a:t>
            </a:r>
            <a:endParaRPr sz="3200"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9"/>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25" name="Google Shape;225;p19"/>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2.2 Visualizing distributions of data</a:t>
            </a:r>
            <a:endParaRPr sz="3600" b="1">
              <a:solidFill>
                <a:schemeClr val="accent4"/>
              </a:solidFill>
              <a:latin typeface="Arial"/>
              <a:ea typeface="Arial"/>
              <a:cs typeface="Arial"/>
              <a:sym typeface="Arial"/>
            </a:endParaRPr>
          </a:p>
        </p:txBody>
      </p:sp>
      <p:pic>
        <p:nvPicPr>
          <p:cNvPr id="226" name="Google Shape;226;p19"/>
          <p:cNvPicPr preferRelativeResize="0"/>
          <p:nvPr/>
        </p:nvPicPr>
        <p:blipFill rotWithShape="1">
          <a:blip r:embed="rId3">
            <a:alphaModFix/>
          </a:blip>
          <a:srcRect/>
          <a:stretch/>
        </p:blipFill>
        <p:spPr>
          <a:xfrm>
            <a:off x="1371600" y="1169897"/>
            <a:ext cx="6324600" cy="56476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body" idx="1"/>
          </p:nvPr>
        </p:nvSpPr>
        <p:spPr>
          <a:xfrm>
            <a:off x="457200" y="1643715"/>
            <a:ext cx="8229600" cy="50292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b="1"/>
              <a:t>Keras, TensorFlow</a:t>
            </a:r>
            <a:r>
              <a:rPr lang="en-US"/>
              <a:t>, and </a:t>
            </a:r>
            <a:r>
              <a:rPr lang="en-US" b="1"/>
              <a:t>Scikit-learn</a:t>
            </a:r>
            <a:r>
              <a:rPr lang="en-US"/>
              <a:t> are for machine learning</a:t>
            </a:r>
            <a:endParaRPr/>
          </a:p>
          <a:p>
            <a:pPr marL="342900" lvl="0" indent="-342900" algn="just" rtl="0">
              <a:spcBef>
                <a:spcPts val="640"/>
              </a:spcBef>
              <a:spcAft>
                <a:spcPts val="0"/>
              </a:spcAft>
              <a:buClr>
                <a:schemeClr val="dk1"/>
              </a:buClr>
              <a:buSzPts val="3200"/>
              <a:buChar char="•"/>
            </a:pPr>
            <a:r>
              <a:rPr lang="en-US" b="1"/>
              <a:t>NumPy</a:t>
            </a:r>
            <a:r>
              <a:rPr lang="en-US"/>
              <a:t> is for data analysis and high-performance computation</a:t>
            </a:r>
            <a:endParaRPr/>
          </a:p>
          <a:p>
            <a:pPr marL="342900" lvl="0" indent="-342900" algn="just" rtl="0">
              <a:spcBef>
                <a:spcPts val="640"/>
              </a:spcBef>
              <a:spcAft>
                <a:spcPts val="0"/>
              </a:spcAft>
              <a:buClr>
                <a:schemeClr val="dk1"/>
              </a:buClr>
              <a:buSzPts val="3200"/>
              <a:buChar char="•"/>
            </a:pPr>
            <a:r>
              <a:rPr lang="en-US" b="1"/>
              <a:t>SciPy</a:t>
            </a:r>
            <a:r>
              <a:rPr lang="en-US"/>
              <a:t> is advanced computing</a:t>
            </a:r>
            <a:endParaRPr/>
          </a:p>
          <a:p>
            <a:pPr marL="342900" lvl="0" indent="-342900" algn="just" rtl="0">
              <a:spcBef>
                <a:spcPts val="640"/>
              </a:spcBef>
              <a:spcAft>
                <a:spcPts val="0"/>
              </a:spcAft>
              <a:buClr>
                <a:schemeClr val="dk1"/>
              </a:buClr>
              <a:buSzPts val="3200"/>
              <a:buChar char="•"/>
            </a:pPr>
            <a:r>
              <a:rPr lang="en-US" b="1"/>
              <a:t>Pandas</a:t>
            </a:r>
            <a:r>
              <a:rPr lang="en-US"/>
              <a:t>  is for data analysis in general</a:t>
            </a:r>
            <a:endParaRPr/>
          </a:p>
          <a:p>
            <a:pPr marL="342900" lvl="0" indent="-342900" algn="just" rtl="0">
              <a:spcBef>
                <a:spcPts val="640"/>
              </a:spcBef>
              <a:spcAft>
                <a:spcPts val="0"/>
              </a:spcAft>
              <a:buClr>
                <a:srgbClr val="FF0000"/>
              </a:buClr>
              <a:buSzPts val="3200"/>
              <a:buChar char="•"/>
            </a:pPr>
            <a:r>
              <a:rPr lang="en-US" b="1">
                <a:solidFill>
                  <a:srgbClr val="FF0000"/>
                </a:solidFill>
              </a:rPr>
              <a:t>Seaborn</a:t>
            </a:r>
            <a:r>
              <a:rPr lang="en-US"/>
              <a:t> is for Data Visualization</a:t>
            </a:r>
            <a:endParaRPr b="1"/>
          </a:p>
          <a:p>
            <a:pPr marL="0" lvl="0" indent="0" algn="just" rtl="0">
              <a:spcBef>
                <a:spcPts val="640"/>
              </a:spcBef>
              <a:spcAft>
                <a:spcPts val="0"/>
              </a:spcAft>
              <a:buClr>
                <a:schemeClr val="dk1"/>
              </a:buClr>
              <a:buSzPts val="3200"/>
              <a:buNone/>
            </a:pPr>
            <a:endParaRPr sz="3200"/>
          </a:p>
        </p:txBody>
      </p:sp>
      <p:sp>
        <p:nvSpPr>
          <p:cNvPr id="101" name="Google Shape;101;p2"/>
          <p:cNvSpPr/>
          <p:nvPr/>
        </p:nvSpPr>
        <p:spPr>
          <a:xfrm flipH="1">
            <a:off x="1" y="47625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02" name="Google Shape;102;p2"/>
          <p:cNvSpPr txBox="1"/>
          <p:nvPr/>
        </p:nvSpPr>
        <p:spPr>
          <a:xfrm>
            <a:off x="652045" y="674597"/>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b="0" i="0" u="none" strike="noStrike" cap="none">
                <a:solidFill>
                  <a:schemeClr val="accent4"/>
                </a:solidFill>
                <a:latin typeface="Arial"/>
                <a:ea typeface="Arial"/>
                <a:cs typeface="Arial"/>
                <a:sym typeface="Arial"/>
              </a:rPr>
              <a:t>What have we learned?</a:t>
            </a:r>
            <a:endParaRPr sz="3600" b="1" i="0" u="none" strike="noStrike" cap="none">
              <a:solidFill>
                <a:schemeClr val="accent4"/>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32" name="Google Shape;232;p20"/>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2.2 Visualizing distributions of data</a:t>
            </a:r>
            <a:endParaRPr sz="3600" b="1">
              <a:solidFill>
                <a:schemeClr val="accent4"/>
              </a:solidFill>
              <a:latin typeface="Arial"/>
              <a:ea typeface="Arial"/>
              <a:cs typeface="Arial"/>
              <a:sym typeface="Arial"/>
            </a:endParaRPr>
          </a:p>
        </p:txBody>
      </p:sp>
      <p:pic>
        <p:nvPicPr>
          <p:cNvPr id="233" name="Google Shape;233;p20"/>
          <p:cNvPicPr preferRelativeResize="0"/>
          <p:nvPr/>
        </p:nvPicPr>
        <p:blipFill rotWithShape="1">
          <a:blip r:embed="rId3">
            <a:alphaModFix/>
          </a:blip>
          <a:srcRect/>
          <a:stretch/>
        </p:blipFill>
        <p:spPr>
          <a:xfrm>
            <a:off x="1571624" y="1234848"/>
            <a:ext cx="6524099" cy="56231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39" name="Google Shape;239;p21"/>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2.2 Visualizing distributions of data</a:t>
            </a:r>
            <a:endParaRPr sz="3600" b="1">
              <a:solidFill>
                <a:schemeClr val="accent4"/>
              </a:solidFill>
              <a:latin typeface="Arial"/>
              <a:ea typeface="Arial"/>
              <a:cs typeface="Arial"/>
              <a:sym typeface="Arial"/>
            </a:endParaRPr>
          </a:p>
        </p:txBody>
      </p:sp>
      <p:pic>
        <p:nvPicPr>
          <p:cNvPr id="240" name="Google Shape;240;p21"/>
          <p:cNvPicPr preferRelativeResize="0"/>
          <p:nvPr/>
        </p:nvPicPr>
        <p:blipFill rotWithShape="1">
          <a:blip r:embed="rId3">
            <a:alphaModFix/>
          </a:blip>
          <a:srcRect/>
          <a:stretch/>
        </p:blipFill>
        <p:spPr>
          <a:xfrm>
            <a:off x="1552574" y="1217224"/>
            <a:ext cx="6677025" cy="56449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2"/>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46" name="Google Shape;246;p22"/>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2.2 Visualizing distributions of data</a:t>
            </a:r>
            <a:endParaRPr sz="3600" b="1">
              <a:solidFill>
                <a:schemeClr val="accent4"/>
              </a:solidFill>
              <a:latin typeface="Arial"/>
              <a:ea typeface="Arial"/>
              <a:cs typeface="Arial"/>
              <a:sym typeface="Arial"/>
            </a:endParaRPr>
          </a:p>
        </p:txBody>
      </p:sp>
      <p:pic>
        <p:nvPicPr>
          <p:cNvPr id="247" name="Google Shape;247;p22"/>
          <p:cNvPicPr preferRelativeResize="0"/>
          <p:nvPr/>
        </p:nvPicPr>
        <p:blipFill rotWithShape="1">
          <a:blip r:embed="rId3">
            <a:alphaModFix/>
          </a:blip>
          <a:srcRect/>
          <a:stretch/>
        </p:blipFill>
        <p:spPr>
          <a:xfrm>
            <a:off x="1547812" y="1157456"/>
            <a:ext cx="6791455" cy="570054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3"/>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53" name="Google Shape;253;p23"/>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dirty="0">
                <a:solidFill>
                  <a:schemeClr val="accent4"/>
                </a:solidFill>
                <a:latin typeface="Arial"/>
                <a:ea typeface="Arial"/>
                <a:cs typeface="Arial"/>
                <a:sym typeface="Arial"/>
              </a:rPr>
              <a:t>2.3 Plotting with categorical data</a:t>
            </a:r>
            <a:endParaRPr sz="3600" b="1" dirty="0">
              <a:solidFill>
                <a:schemeClr val="accent4"/>
              </a:solidFill>
              <a:latin typeface="Arial"/>
              <a:ea typeface="Arial"/>
              <a:cs typeface="Arial"/>
              <a:sym typeface="Arial"/>
            </a:endParaRPr>
          </a:p>
        </p:txBody>
      </p:sp>
      <p:sp>
        <p:nvSpPr>
          <p:cNvPr id="254" name="Google Shape;254;p23"/>
          <p:cNvSpPr/>
          <p:nvPr/>
        </p:nvSpPr>
        <p:spPr>
          <a:xfrm>
            <a:off x="468064" y="1524000"/>
            <a:ext cx="8593597"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444444"/>
                </a:solidFill>
                <a:latin typeface="Roboto"/>
                <a:ea typeface="Roboto"/>
                <a:cs typeface="Roboto"/>
                <a:sym typeface="Roboto"/>
              </a:rPr>
              <a:t>In </a:t>
            </a:r>
            <a:r>
              <a:rPr lang="en-US" sz="2800" b="0" i="0" dirty="0" err="1">
                <a:solidFill>
                  <a:srgbClr val="444444"/>
                </a:solidFill>
                <a:latin typeface="Roboto"/>
                <a:ea typeface="Roboto"/>
                <a:cs typeface="Roboto"/>
                <a:sym typeface="Roboto"/>
              </a:rPr>
              <a:t>seaborn</a:t>
            </a:r>
            <a:r>
              <a:rPr lang="en-US" sz="2800" b="0" i="0" dirty="0">
                <a:solidFill>
                  <a:srgbClr val="444444"/>
                </a:solidFill>
                <a:latin typeface="Roboto"/>
                <a:ea typeface="Roboto"/>
                <a:cs typeface="Roboto"/>
                <a:sym typeface="Roboto"/>
              </a:rPr>
              <a:t>, there are several different ways to visualize a relationship involving categorical data. Similar to the relationship between </a:t>
            </a:r>
            <a:r>
              <a:rPr lang="en-US" sz="2800" b="1" i="0" dirty="0" err="1">
                <a:solidFill>
                  <a:srgbClr val="444444"/>
                </a:solidFill>
                <a:latin typeface="Roboto"/>
                <a:ea typeface="Roboto"/>
                <a:cs typeface="Roboto"/>
                <a:sym typeface="Roboto"/>
              </a:rPr>
              <a:t>relplot</a:t>
            </a:r>
            <a:r>
              <a:rPr lang="en-US" sz="2800" b="1" i="0" dirty="0">
                <a:solidFill>
                  <a:srgbClr val="444444"/>
                </a:solidFill>
                <a:latin typeface="Roboto"/>
                <a:ea typeface="Roboto"/>
                <a:cs typeface="Roboto"/>
                <a:sym typeface="Roboto"/>
              </a:rPr>
              <a:t>() </a:t>
            </a:r>
            <a:r>
              <a:rPr lang="en-US" sz="2800" b="0" i="0" dirty="0">
                <a:solidFill>
                  <a:srgbClr val="444444"/>
                </a:solidFill>
                <a:latin typeface="Roboto"/>
                <a:ea typeface="Roboto"/>
                <a:cs typeface="Roboto"/>
                <a:sym typeface="Roboto"/>
              </a:rPr>
              <a:t>and either </a:t>
            </a:r>
            <a:r>
              <a:rPr lang="en-US" sz="2800" b="1" i="0" dirty="0">
                <a:solidFill>
                  <a:srgbClr val="444444"/>
                </a:solidFill>
                <a:latin typeface="Roboto"/>
                <a:ea typeface="Roboto"/>
                <a:cs typeface="Roboto"/>
                <a:sym typeface="Roboto"/>
              </a:rPr>
              <a:t>scatterplot() </a:t>
            </a:r>
            <a:r>
              <a:rPr lang="en-US" sz="2800" b="0" i="0" dirty="0">
                <a:solidFill>
                  <a:srgbClr val="444444"/>
                </a:solidFill>
                <a:latin typeface="Roboto"/>
                <a:ea typeface="Roboto"/>
                <a:cs typeface="Roboto"/>
                <a:sym typeface="Roboto"/>
              </a:rPr>
              <a:t>or </a:t>
            </a:r>
            <a:r>
              <a:rPr lang="en-US" sz="2800" b="1" i="0" dirty="0" err="1">
                <a:solidFill>
                  <a:srgbClr val="444444"/>
                </a:solidFill>
                <a:latin typeface="Roboto"/>
                <a:ea typeface="Roboto"/>
                <a:cs typeface="Roboto"/>
                <a:sym typeface="Roboto"/>
              </a:rPr>
              <a:t>lineplot</a:t>
            </a:r>
            <a:r>
              <a:rPr lang="en-US" sz="2800" b="1" i="0" dirty="0">
                <a:solidFill>
                  <a:srgbClr val="444444"/>
                </a:solidFill>
                <a:latin typeface="Roboto"/>
                <a:ea typeface="Roboto"/>
                <a:cs typeface="Roboto"/>
                <a:sym typeface="Roboto"/>
              </a:rPr>
              <a:t>(), </a:t>
            </a:r>
            <a:r>
              <a:rPr lang="en-US" sz="2800" b="0" i="0" dirty="0">
                <a:solidFill>
                  <a:srgbClr val="444444"/>
                </a:solidFill>
                <a:latin typeface="Roboto"/>
                <a:ea typeface="Roboto"/>
                <a:cs typeface="Roboto"/>
                <a:sym typeface="Roboto"/>
              </a:rPr>
              <a:t>there are two ways to make these plots. There are a number of axes-level functions for plotting categorical data in different ways and a figure-level interface, </a:t>
            </a:r>
            <a:r>
              <a:rPr lang="en-US" sz="2800" b="1" i="0" dirty="0" err="1">
                <a:solidFill>
                  <a:srgbClr val="444444"/>
                </a:solidFill>
                <a:latin typeface="Roboto"/>
                <a:ea typeface="Roboto"/>
                <a:cs typeface="Roboto"/>
                <a:sym typeface="Roboto"/>
              </a:rPr>
              <a:t>catplot</a:t>
            </a:r>
            <a:r>
              <a:rPr lang="en-US" sz="2800" b="1" i="0" dirty="0">
                <a:solidFill>
                  <a:srgbClr val="444444"/>
                </a:solidFill>
                <a:latin typeface="Roboto"/>
                <a:ea typeface="Roboto"/>
                <a:cs typeface="Roboto"/>
                <a:sym typeface="Roboto"/>
              </a:rPr>
              <a:t>()</a:t>
            </a:r>
            <a:r>
              <a:rPr lang="en-US" sz="2800" b="0" i="0" dirty="0">
                <a:solidFill>
                  <a:srgbClr val="444444"/>
                </a:solidFill>
                <a:latin typeface="Roboto"/>
                <a:ea typeface="Roboto"/>
                <a:cs typeface="Roboto"/>
                <a:sym typeface="Roboto"/>
              </a:rPr>
              <a:t>, that gives unified higher-level access to them.</a:t>
            </a:r>
            <a:endParaRPr sz="3200" dirty="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4"/>
          <p:cNvSpPr/>
          <p:nvPr/>
        </p:nvSpPr>
        <p:spPr>
          <a:xfrm flipH="1">
            <a:off x="1" y="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60" name="Google Shape;260;p24"/>
          <p:cNvSpPr txBox="1"/>
          <p:nvPr/>
        </p:nvSpPr>
        <p:spPr>
          <a:xfrm>
            <a:off x="685800" y="152400"/>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2.3 Plotting with categorical data</a:t>
            </a:r>
            <a:endParaRPr sz="3600" b="1">
              <a:solidFill>
                <a:schemeClr val="accent4"/>
              </a:solidFill>
              <a:latin typeface="Arial"/>
              <a:ea typeface="Arial"/>
              <a:cs typeface="Arial"/>
              <a:sym typeface="Arial"/>
            </a:endParaRPr>
          </a:p>
        </p:txBody>
      </p:sp>
      <p:pic>
        <p:nvPicPr>
          <p:cNvPr id="261" name="Google Shape;261;p24"/>
          <p:cNvPicPr preferRelativeResize="0"/>
          <p:nvPr/>
        </p:nvPicPr>
        <p:blipFill rotWithShape="1">
          <a:blip r:embed="rId3">
            <a:alphaModFix/>
          </a:blip>
          <a:srcRect/>
          <a:stretch/>
        </p:blipFill>
        <p:spPr>
          <a:xfrm>
            <a:off x="1524000" y="948612"/>
            <a:ext cx="6400800" cy="57607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p:nvPr/>
        </p:nvSpPr>
        <p:spPr>
          <a:xfrm flipH="1">
            <a:off x="1" y="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67" name="Google Shape;267;p25"/>
          <p:cNvSpPr txBox="1"/>
          <p:nvPr/>
        </p:nvSpPr>
        <p:spPr>
          <a:xfrm>
            <a:off x="685800" y="152400"/>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2.3 Plotting with categorical data</a:t>
            </a:r>
            <a:endParaRPr sz="3600" b="1">
              <a:solidFill>
                <a:schemeClr val="accent4"/>
              </a:solidFill>
              <a:latin typeface="Arial"/>
              <a:ea typeface="Arial"/>
              <a:cs typeface="Arial"/>
              <a:sym typeface="Arial"/>
            </a:endParaRPr>
          </a:p>
        </p:txBody>
      </p:sp>
      <p:pic>
        <p:nvPicPr>
          <p:cNvPr id="268" name="Google Shape;268;p25"/>
          <p:cNvPicPr preferRelativeResize="0"/>
          <p:nvPr/>
        </p:nvPicPr>
        <p:blipFill rotWithShape="1">
          <a:blip r:embed="rId3">
            <a:alphaModFix/>
          </a:blip>
          <a:srcRect/>
          <a:stretch/>
        </p:blipFill>
        <p:spPr>
          <a:xfrm>
            <a:off x="1585912" y="1143000"/>
            <a:ext cx="6444793" cy="5715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6"/>
          <p:cNvSpPr/>
          <p:nvPr/>
        </p:nvSpPr>
        <p:spPr>
          <a:xfrm flipH="1">
            <a:off x="1" y="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74" name="Google Shape;274;p26"/>
          <p:cNvSpPr txBox="1"/>
          <p:nvPr/>
        </p:nvSpPr>
        <p:spPr>
          <a:xfrm>
            <a:off x="685800" y="152400"/>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2.3 Plotting with categorical data</a:t>
            </a:r>
            <a:endParaRPr sz="3600" b="1">
              <a:solidFill>
                <a:schemeClr val="accent4"/>
              </a:solidFill>
              <a:latin typeface="Arial"/>
              <a:ea typeface="Arial"/>
              <a:cs typeface="Arial"/>
              <a:sym typeface="Arial"/>
            </a:endParaRPr>
          </a:p>
        </p:txBody>
      </p:sp>
      <p:pic>
        <p:nvPicPr>
          <p:cNvPr id="275" name="Google Shape;275;p26"/>
          <p:cNvPicPr preferRelativeResize="0"/>
          <p:nvPr/>
        </p:nvPicPr>
        <p:blipFill rotWithShape="1">
          <a:blip r:embed="rId3">
            <a:alphaModFix/>
          </a:blip>
          <a:srcRect/>
          <a:stretch/>
        </p:blipFill>
        <p:spPr>
          <a:xfrm>
            <a:off x="1585912" y="929185"/>
            <a:ext cx="6502356" cy="577641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flipH="1">
            <a:off x="1" y="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81" name="Google Shape;281;p27"/>
          <p:cNvSpPr txBox="1"/>
          <p:nvPr/>
        </p:nvSpPr>
        <p:spPr>
          <a:xfrm>
            <a:off x="685800" y="152400"/>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2.3 Plotting with categorical data</a:t>
            </a:r>
            <a:endParaRPr sz="3600" b="1">
              <a:solidFill>
                <a:schemeClr val="accent4"/>
              </a:solidFill>
              <a:latin typeface="Arial"/>
              <a:ea typeface="Arial"/>
              <a:cs typeface="Arial"/>
              <a:sym typeface="Arial"/>
            </a:endParaRPr>
          </a:p>
        </p:txBody>
      </p:sp>
      <p:pic>
        <p:nvPicPr>
          <p:cNvPr id="282" name="Google Shape;282;p27"/>
          <p:cNvPicPr preferRelativeResize="0"/>
          <p:nvPr/>
        </p:nvPicPr>
        <p:blipFill rotWithShape="1">
          <a:blip r:embed="rId3">
            <a:alphaModFix/>
          </a:blip>
          <a:srcRect/>
          <a:stretch/>
        </p:blipFill>
        <p:spPr>
          <a:xfrm>
            <a:off x="1371600" y="954543"/>
            <a:ext cx="6629400" cy="575105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88" name="Google Shape;288;p28"/>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dirty="0">
                <a:solidFill>
                  <a:schemeClr val="accent4"/>
                </a:solidFill>
                <a:latin typeface="Arial"/>
                <a:ea typeface="Arial"/>
                <a:cs typeface="Arial"/>
                <a:sym typeface="Arial"/>
              </a:rPr>
              <a:t>2.4 Visualizing regression models</a:t>
            </a:r>
            <a:endParaRPr sz="3600" b="1" dirty="0">
              <a:solidFill>
                <a:schemeClr val="accent4"/>
              </a:solidFill>
              <a:latin typeface="Arial"/>
              <a:ea typeface="Arial"/>
              <a:cs typeface="Arial"/>
              <a:sym typeface="Arial"/>
            </a:endParaRPr>
          </a:p>
        </p:txBody>
      </p:sp>
      <p:sp>
        <p:nvSpPr>
          <p:cNvPr id="289" name="Google Shape;289;p28"/>
          <p:cNvSpPr/>
          <p:nvPr/>
        </p:nvSpPr>
        <p:spPr>
          <a:xfrm>
            <a:off x="468064" y="1524000"/>
            <a:ext cx="8593597"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dirty="0">
                <a:solidFill>
                  <a:srgbClr val="444444"/>
                </a:solidFill>
                <a:latin typeface="Roboto"/>
                <a:ea typeface="Roboto"/>
                <a:cs typeface="Roboto"/>
                <a:sym typeface="Roboto"/>
              </a:rPr>
              <a:t>Many datasets contain multiple </a:t>
            </a:r>
            <a:r>
              <a:rPr lang="en-US" sz="2800" b="1" i="0" dirty="0">
                <a:solidFill>
                  <a:srgbClr val="444444"/>
                </a:solidFill>
                <a:latin typeface="Roboto"/>
                <a:ea typeface="Roboto"/>
                <a:cs typeface="Roboto"/>
                <a:sym typeface="Roboto"/>
              </a:rPr>
              <a:t>quantitative variables</a:t>
            </a:r>
            <a:r>
              <a:rPr lang="en-US" sz="2800" b="0" i="0" dirty="0">
                <a:solidFill>
                  <a:srgbClr val="444444"/>
                </a:solidFill>
                <a:latin typeface="Roboto"/>
                <a:ea typeface="Roboto"/>
                <a:cs typeface="Roboto"/>
                <a:sym typeface="Roboto"/>
              </a:rPr>
              <a:t>, and the goal of an analysis is often to relate those variables to each other. We previously discussed functions that can accomplish this by showing the joint distribution of two variables. It can be very helpful, though, to use statistical models to estimate a simple relationship between two noisy sets of observations. The functions discussed in this chapter will do so through the common framework of </a:t>
            </a:r>
            <a:r>
              <a:rPr lang="en-US" sz="2800" b="1" i="0" dirty="0">
                <a:solidFill>
                  <a:srgbClr val="444444"/>
                </a:solidFill>
                <a:latin typeface="Roboto"/>
                <a:ea typeface="Roboto"/>
                <a:cs typeface="Roboto"/>
                <a:sym typeface="Roboto"/>
              </a:rPr>
              <a:t>linear regression</a:t>
            </a:r>
            <a:r>
              <a:rPr lang="en-US" sz="2800" b="0" i="0" dirty="0">
                <a:solidFill>
                  <a:srgbClr val="444444"/>
                </a:solidFill>
                <a:latin typeface="Roboto"/>
                <a:ea typeface="Roboto"/>
                <a:cs typeface="Roboto"/>
                <a:sym typeface="Roboto"/>
              </a:rPr>
              <a:t>.</a:t>
            </a:r>
            <a:endParaRPr sz="3200" dirty="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95" name="Google Shape;295;p29"/>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2.4 Visualizing regression models</a:t>
            </a:r>
            <a:endParaRPr sz="3600" b="1">
              <a:solidFill>
                <a:schemeClr val="accent4"/>
              </a:solidFill>
              <a:latin typeface="Arial"/>
              <a:ea typeface="Arial"/>
              <a:cs typeface="Arial"/>
              <a:sym typeface="Arial"/>
            </a:endParaRPr>
          </a:p>
        </p:txBody>
      </p:sp>
      <p:pic>
        <p:nvPicPr>
          <p:cNvPr id="296" name="Google Shape;296;p29"/>
          <p:cNvPicPr preferRelativeResize="0"/>
          <p:nvPr/>
        </p:nvPicPr>
        <p:blipFill rotWithShape="1">
          <a:blip r:embed="rId3">
            <a:alphaModFix/>
          </a:blip>
          <a:srcRect/>
          <a:stretch/>
        </p:blipFill>
        <p:spPr>
          <a:xfrm>
            <a:off x="1219200" y="2209800"/>
            <a:ext cx="7393646" cy="292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body" idx="1"/>
          </p:nvPr>
        </p:nvSpPr>
        <p:spPr>
          <a:xfrm>
            <a:off x="762000" y="1643715"/>
            <a:ext cx="7924800" cy="50292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Understand about </a:t>
            </a:r>
            <a:r>
              <a:rPr lang="en-US" b="1"/>
              <a:t>python</a:t>
            </a:r>
            <a:r>
              <a:rPr lang="en-US"/>
              <a:t> and how to code with python language</a:t>
            </a:r>
            <a:endParaRPr/>
          </a:p>
          <a:p>
            <a:pPr marL="342900" lvl="0" indent="-342900" algn="just" rtl="0">
              <a:spcBef>
                <a:spcPts val="640"/>
              </a:spcBef>
              <a:spcAft>
                <a:spcPts val="0"/>
              </a:spcAft>
              <a:buClr>
                <a:schemeClr val="dk1"/>
              </a:buClr>
              <a:buSzPts val="3200"/>
              <a:buChar char="•"/>
            </a:pPr>
            <a:r>
              <a:rPr lang="en-US"/>
              <a:t>Understand and know how to use one of the followings:</a:t>
            </a:r>
            <a:endParaRPr/>
          </a:p>
          <a:p>
            <a:pPr marL="742950" lvl="1" indent="-285750" algn="just" rtl="0">
              <a:spcBef>
                <a:spcPts val="560"/>
              </a:spcBef>
              <a:spcAft>
                <a:spcPts val="0"/>
              </a:spcAft>
              <a:buClr>
                <a:schemeClr val="dk1"/>
              </a:buClr>
              <a:buSzPts val="2800"/>
              <a:buChar char="–"/>
            </a:pPr>
            <a:r>
              <a:rPr lang="en-US"/>
              <a:t> </a:t>
            </a:r>
            <a:r>
              <a:rPr lang="en-US" b="1"/>
              <a:t>Jupyter Notebook</a:t>
            </a:r>
            <a:r>
              <a:rPr lang="en-US"/>
              <a:t> (offline)</a:t>
            </a:r>
            <a:endParaRPr/>
          </a:p>
          <a:p>
            <a:pPr marL="742950" lvl="1" indent="-285750" algn="just" rtl="0">
              <a:spcBef>
                <a:spcPts val="560"/>
              </a:spcBef>
              <a:spcAft>
                <a:spcPts val="0"/>
              </a:spcAft>
              <a:buClr>
                <a:schemeClr val="dk1"/>
              </a:buClr>
              <a:buSzPts val="2800"/>
              <a:buChar char="–"/>
            </a:pPr>
            <a:r>
              <a:rPr lang="en-US" b="1"/>
              <a:t> Google Colaborator </a:t>
            </a:r>
            <a:r>
              <a:rPr lang="en-US"/>
              <a:t>(online on browser, need google account)</a:t>
            </a:r>
            <a:endParaRPr/>
          </a:p>
          <a:p>
            <a:pPr marL="742950" lvl="1" indent="-285750" algn="just" rtl="0">
              <a:spcBef>
                <a:spcPts val="560"/>
              </a:spcBef>
              <a:spcAft>
                <a:spcPts val="0"/>
              </a:spcAft>
              <a:buClr>
                <a:schemeClr val="dk1"/>
              </a:buClr>
              <a:buSzPts val="2800"/>
              <a:buChar char="–"/>
            </a:pPr>
            <a:r>
              <a:rPr lang="en-US" b="1"/>
              <a:t> Visual Studio Code </a:t>
            </a:r>
            <a:r>
              <a:rPr lang="en-US"/>
              <a:t>integrated with Python Jupyter (Offline)</a:t>
            </a:r>
            <a:endParaRPr/>
          </a:p>
          <a:p>
            <a:pPr marL="0" lvl="0" indent="0" algn="just" rtl="0">
              <a:spcBef>
                <a:spcPts val="640"/>
              </a:spcBef>
              <a:spcAft>
                <a:spcPts val="0"/>
              </a:spcAft>
              <a:buClr>
                <a:schemeClr val="dk1"/>
              </a:buClr>
              <a:buSzPts val="3200"/>
              <a:buNone/>
            </a:pPr>
            <a:endParaRPr sz="3200"/>
          </a:p>
        </p:txBody>
      </p:sp>
      <p:sp>
        <p:nvSpPr>
          <p:cNvPr id="108" name="Google Shape;108;p3"/>
          <p:cNvSpPr/>
          <p:nvPr/>
        </p:nvSpPr>
        <p:spPr>
          <a:xfrm flipH="1">
            <a:off x="1" y="47625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09" name="Google Shape;109;p3"/>
          <p:cNvSpPr txBox="1"/>
          <p:nvPr/>
        </p:nvSpPr>
        <p:spPr>
          <a:xfrm>
            <a:off x="652045" y="674597"/>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b="0" i="0" u="none" strike="noStrike" cap="none">
                <a:solidFill>
                  <a:schemeClr val="accent4"/>
                </a:solidFill>
                <a:latin typeface="Arial"/>
                <a:ea typeface="Arial"/>
                <a:cs typeface="Arial"/>
                <a:sym typeface="Arial"/>
              </a:rPr>
              <a:t>Before class</a:t>
            </a:r>
            <a:endParaRPr sz="3600" b="1" i="0" u="none" strike="noStrike" cap="none">
              <a:solidFill>
                <a:schemeClr val="accent4"/>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0"/>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302" name="Google Shape;302;p30"/>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2.4 Visualizing regression models</a:t>
            </a:r>
            <a:endParaRPr sz="3600" b="1">
              <a:solidFill>
                <a:schemeClr val="accent4"/>
              </a:solidFill>
              <a:latin typeface="Arial"/>
              <a:ea typeface="Arial"/>
              <a:cs typeface="Arial"/>
              <a:sym typeface="Arial"/>
            </a:endParaRPr>
          </a:p>
        </p:txBody>
      </p:sp>
      <p:pic>
        <p:nvPicPr>
          <p:cNvPr id="303" name="Google Shape;303;p30"/>
          <p:cNvPicPr preferRelativeResize="0"/>
          <p:nvPr/>
        </p:nvPicPr>
        <p:blipFill rotWithShape="1">
          <a:blip r:embed="rId3">
            <a:alphaModFix/>
          </a:blip>
          <a:srcRect/>
          <a:stretch/>
        </p:blipFill>
        <p:spPr>
          <a:xfrm>
            <a:off x="1371600" y="1169897"/>
            <a:ext cx="7204930" cy="568810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1"/>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309" name="Google Shape;309;p31"/>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2.4 Visualizing regression models</a:t>
            </a:r>
            <a:endParaRPr sz="3600" b="1">
              <a:solidFill>
                <a:schemeClr val="accent4"/>
              </a:solidFill>
              <a:latin typeface="Arial"/>
              <a:ea typeface="Arial"/>
              <a:cs typeface="Arial"/>
              <a:sym typeface="Arial"/>
            </a:endParaRPr>
          </a:p>
        </p:txBody>
      </p:sp>
      <p:pic>
        <p:nvPicPr>
          <p:cNvPr id="310" name="Google Shape;310;p31"/>
          <p:cNvPicPr preferRelativeResize="0"/>
          <p:nvPr/>
        </p:nvPicPr>
        <p:blipFill rotWithShape="1">
          <a:blip r:embed="rId3">
            <a:alphaModFix/>
          </a:blip>
          <a:srcRect/>
          <a:stretch/>
        </p:blipFill>
        <p:spPr>
          <a:xfrm>
            <a:off x="1552574" y="1141905"/>
            <a:ext cx="6529737" cy="571609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2"/>
          <p:cNvSpPr/>
          <p:nvPr/>
        </p:nvSpPr>
        <p:spPr>
          <a:xfrm flipH="1">
            <a:off x="1" y="179297"/>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316" name="Google Shape;316;p32"/>
          <p:cNvSpPr txBox="1"/>
          <p:nvPr/>
        </p:nvSpPr>
        <p:spPr>
          <a:xfrm>
            <a:off x="685800" y="401619"/>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a:solidFill>
                  <a:schemeClr val="accent4"/>
                </a:solidFill>
                <a:latin typeface="Arial"/>
                <a:ea typeface="Arial"/>
                <a:cs typeface="Arial"/>
                <a:sym typeface="Arial"/>
              </a:rPr>
              <a:t>2.4 Visualizing regression models</a:t>
            </a:r>
            <a:endParaRPr sz="3600" b="1">
              <a:solidFill>
                <a:schemeClr val="accent4"/>
              </a:solidFill>
              <a:latin typeface="Arial"/>
              <a:ea typeface="Arial"/>
              <a:cs typeface="Arial"/>
              <a:sym typeface="Arial"/>
            </a:endParaRPr>
          </a:p>
        </p:txBody>
      </p:sp>
      <p:pic>
        <p:nvPicPr>
          <p:cNvPr id="317" name="Google Shape;317;p32"/>
          <p:cNvPicPr preferRelativeResize="0"/>
          <p:nvPr/>
        </p:nvPicPr>
        <p:blipFill rotWithShape="1">
          <a:blip r:embed="rId3">
            <a:alphaModFix/>
          </a:blip>
          <a:srcRect/>
          <a:stretch/>
        </p:blipFill>
        <p:spPr>
          <a:xfrm>
            <a:off x="1604963" y="1142859"/>
            <a:ext cx="5634038" cy="572447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33" descr="Graphical user interface, application&#10;&#10;Description automatically generated"/>
          <p:cNvPicPr preferRelativeResize="0"/>
          <p:nvPr/>
        </p:nvPicPr>
        <p:blipFill rotWithShape="1">
          <a:blip r:embed="rId3">
            <a:alphaModFix/>
          </a:blip>
          <a:srcRect/>
          <a:stretch/>
        </p:blipFill>
        <p:spPr>
          <a:xfrm>
            <a:off x="-4309533" y="-709613"/>
            <a:ext cx="13453533" cy="7567613"/>
          </a:xfrm>
          <a:prstGeom prst="rect">
            <a:avLst/>
          </a:prstGeom>
          <a:noFill/>
          <a:ln>
            <a:noFill/>
          </a:ln>
        </p:spPr>
      </p:pic>
      <p:sp>
        <p:nvSpPr>
          <p:cNvPr id="323" name="Google Shape;323;p33"/>
          <p:cNvSpPr/>
          <p:nvPr/>
        </p:nvSpPr>
        <p:spPr>
          <a:xfrm>
            <a:off x="0" y="1688121"/>
            <a:ext cx="9144000" cy="2198079"/>
          </a:xfrm>
          <a:prstGeom prst="rect">
            <a:avLst/>
          </a:prstGeom>
          <a:gradFill>
            <a:gsLst>
              <a:gs pos="0">
                <a:srgbClr val="FFFFFF">
                  <a:alpha val="29803"/>
                </a:srgbClr>
              </a:gs>
              <a:gs pos="36000">
                <a:srgbClr val="FFFFFF">
                  <a:alpha val="92941"/>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324" name="Google Shape;324;p33"/>
          <p:cNvSpPr txBox="1"/>
          <p:nvPr/>
        </p:nvSpPr>
        <p:spPr>
          <a:xfrm>
            <a:off x="381000" y="1940774"/>
            <a:ext cx="8229600" cy="169277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6000" b="1">
                <a:solidFill>
                  <a:srgbClr val="BDD1F9"/>
                </a:solidFill>
                <a:latin typeface="Arial"/>
                <a:ea typeface="Arial"/>
                <a:cs typeface="Arial"/>
                <a:sym typeface="Arial"/>
              </a:rPr>
              <a:t>SEABORN</a:t>
            </a:r>
            <a:endParaRPr/>
          </a:p>
          <a:p>
            <a:pPr marL="0" marR="0" lvl="0" indent="0" algn="r" rtl="0">
              <a:spcBef>
                <a:spcPts val="0"/>
              </a:spcBef>
              <a:spcAft>
                <a:spcPts val="0"/>
              </a:spcAft>
              <a:buNone/>
            </a:pPr>
            <a:r>
              <a:rPr lang="en-US" sz="4400" b="1">
                <a:solidFill>
                  <a:srgbClr val="938953"/>
                </a:solidFill>
                <a:latin typeface="Arial"/>
                <a:ea typeface="Arial"/>
                <a:cs typeface="Arial"/>
                <a:sym typeface="Arial"/>
              </a:rPr>
              <a:t>Multi-plot grids</a:t>
            </a:r>
            <a:endParaRPr sz="4400" b="1">
              <a:solidFill>
                <a:srgbClr val="938953"/>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4"/>
          <p:cNvSpPr/>
          <p:nvPr/>
        </p:nvSpPr>
        <p:spPr>
          <a:xfrm flipH="1">
            <a:off x="0" y="0"/>
            <a:ext cx="9143999" cy="89535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330" name="Google Shape;330;p34"/>
          <p:cNvSpPr txBox="1"/>
          <p:nvPr/>
        </p:nvSpPr>
        <p:spPr>
          <a:xfrm>
            <a:off x="362713" y="76200"/>
            <a:ext cx="8610600" cy="624385"/>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accent4"/>
              </a:buClr>
              <a:buSzPts val="4000"/>
              <a:buFont typeface="Arial"/>
              <a:buNone/>
            </a:pPr>
            <a:r>
              <a:rPr lang="en-US" sz="4000" b="1">
                <a:solidFill>
                  <a:schemeClr val="accent4"/>
                </a:solidFill>
                <a:latin typeface="Arial"/>
                <a:ea typeface="Arial"/>
                <a:cs typeface="Arial"/>
                <a:sym typeface="Arial"/>
              </a:rPr>
              <a:t>3. Multi-plot grids</a:t>
            </a:r>
            <a:endParaRPr/>
          </a:p>
        </p:txBody>
      </p:sp>
      <p:sp>
        <p:nvSpPr>
          <p:cNvPr id="331" name="Google Shape;331;p34"/>
          <p:cNvSpPr txBox="1"/>
          <p:nvPr/>
        </p:nvSpPr>
        <p:spPr>
          <a:xfrm>
            <a:off x="365823" y="1149489"/>
            <a:ext cx="860749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When exploring multi-dimensional data, a useful approach is to draw multiple instances of the same plot on different subsets of your dataset. This technique is sometimes called either “lattice” or “trellis” plotting, and it is related to the idea of </a:t>
            </a:r>
            <a:r>
              <a:rPr lang="en-US" sz="2400" u="sng" strike="noStrike">
                <a:solidFill>
                  <a:srgbClr val="4C72B0"/>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“small multiples”</a:t>
            </a:r>
            <a:r>
              <a:rPr lang="en-US" sz="2400">
                <a:solidFill>
                  <a:schemeClr val="dk1"/>
                </a:solidFill>
                <a:latin typeface="Calibri"/>
                <a:ea typeface="Calibri"/>
                <a:cs typeface="Calibri"/>
                <a:sym typeface="Calibri"/>
              </a:rPr>
              <a:t>. It allows a viewer to quickly extract a large amount of information about a complex dataset. Matplotlib offers good support for making </a:t>
            </a:r>
            <a:r>
              <a:rPr lang="en-US" sz="2400" b="1" i="1">
                <a:solidFill>
                  <a:schemeClr val="dk1"/>
                </a:solidFill>
                <a:latin typeface="Calibri"/>
                <a:ea typeface="Calibri"/>
                <a:cs typeface="Calibri"/>
                <a:sym typeface="Calibri"/>
              </a:rPr>
              <a:t>figures with multiple axes</a:t>
            </a:r>
            <a:r>
              <a:rPr lang="en-US" sz="2400">
                <a:solidFill>
                  <a:schemeClr val="dk1"/>
                </a:solidFill>
                <a:latin typeface="Calibri"/>
                <a:ea typeface="Calibri"/>
                <a:cs typeface="Calibri"/>
                <a:sym typeface="Calibri"/>
              </a:rPr>
              <a:t>; seaborn builds on top of this to directly link the structure of the plot to the structure of your dataset.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a:t>
            </a:r>
            <a:r>
              <a:rPr lang="en-US" sz="2400" u="sng" strike="noStrike">
                <a:solidFill>
                  <a:srgbClr val="4C72B0"/>
                </a:solidFill>
                <a:latin typeface="Calibri"/>
                <a:ea typeface="Calibri"/>
                <a:cs typeface="Calibri"/>
                <a:sym typeface="Calibri"/>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figure-level</a:t>
            </a:r>
            <a:r>
              <a:rPr lang="en-US" sz="2400">
                <a:solidFill>
                  <a:schemeClr val="dk1"/>
                </a:solidFill>
                <a:latin typeface="Calibri"/>
                <a:ea typeface="Calibri"/>
                <a:cs typeface="Calibri"/>
                <a:sym typeface="Calibri"/>
              </a:rPr>
              <a:t> functions are built on top of the objects discussed in this chapter of the tutorial. In most cases, you will want to work with those functions. They take care of some important bookkeeping that synchronizes the multiple plots in each grid. This chapter explains how the underlying objects work, which may be useful for advanced applications.</a:t>
            </a:r>
            <a:endParaRPr sz="24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5"/>
          <p:cNvSpPr/>
          <p:nvPr/>
        </p:nvSpPr>
        <p:spPr>
          <a:xfrm flipH="1">
            <a:off x="0" y="0"/>
            <a:ext cx="9143999" cy="89535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337" name="Google Shape;337;p35"/>
          <p:cNvSpPr txBox="1"/>
          <p:nvPr/>
        </p:nvSpPr>
        <p:spPr>
          <a:xfrm>
            <a:off x="362713" y="76200"/>
            <a:ext cx="8610600" cy="624385"/>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accent4"/>
              </a:buClr>
              <a:buSzPts val="4000"/>
              <a:buFont typeface="Arial"/>
              <a:buNone/>
            </a:pPr>
            <a:r>
              <a:rPr lang="en-US" sz="4000" b="1">
                <a:solidFill>
                  <a:schemeClr val="accent4"/>
                </a:solidFill>
                <a:latin typeface="Arial"/>
                <a:ea typeface="Arial"/>
                <a:cs typeface="Arial"/>
                <a:sym typeface="Arial"/>
              </a:rPr>
              <a:t>3. Multi-plot grids</a:t>
            </a:r>
            <a:endParaRPr/>
          </a:p>
        </p:txBody>
      </p:sp>
      <p:pic>
        <p:nvPicPr>
          <p:cNvPr id="338" name="Google Shape;338;p35"/>
          <p:cNvPicPr preferRelativeResize="0"/>
          <p:nvPr/>
        </p:nvPicPr>
        <p:blipFill rotWithShape="1">
          <a:blip r:embed="rId3">
            <a:alphaModFix/>
          </a:blip>
          <a:srcRect/>
          <a:stretch/>
        </p:blipFill>
        <p:spPr>
          <a:xfrm>
            <a:off x="723769" y="1752600"/>
            <a:ext cx="7696462" cy="3790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6"/>
          <p:cNvSpPr/>
          <p:nvPr/>
        </p:nvSpPr>
        <p:spPr>
          <a:xfrm flipH="1">
            <a:off x="0" y="0"/>
            <a:ext cx="9143999" cy="89535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344" name="Google Shape;344;p36"/>
          <p:cNvSpPr txBox="1"/>
          <p:nvPr/>
        </p:nvSpPr>
        <p:spPr>
          <a:xfrm>
            <a:off x="362713" y="76200"/>
            <a:ext cx="8610600" cy="624385"/>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accent4"/>
              </a:buClr>
              <a:buSzPts val="4000"/>
              <a:buFont typeface="Arial"/>
              <a:buNone/>
            </a:pPr>
            <a:r>
              <a:rPr lang="en-US" sz="4000" b="1">
                <a:solidFill>
                  <a:schemeClr val="accent4"/>
                </a:solidFill>
                <a:latin typeface="Arial"/>
                <a:ea typeface="Arial"/>
                <a:cs typeface="Arial"/>
                <a:sym typeface="Arial"/>
              </a:rPr>
              <a:t>3. Multi-plot grids</a:t>
            </a:r>
            <a:endParaRPr/>
          </a:p>
        </p:txBody>
      </p:sp>
      <p:pic>
        <p:nvPicPr>
          <p:cNvPr id="345" name="Google Shape;345;p36"/>
          <p:cNvPicPr preferRelativeResize="0"/>
          <p:nvPr/>
        </p:nvPicPr>
        <p:blipFill rotWithShape="1">
          <a:blip r:embed="rId3">
            <a:alphaModFix/>
          </a:blip>
          <a:srcRect/>
          <a:stretch/>
        </p:blipFill>
        <p:spPr>
          <a:xfrm>
            <a:off x="688390" y="1524000"/>
            <a:ext cx="7767219" cy="410051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7"/>
          <p:cNvSpPr/>
          <p:nvPr/>
        </p:nvSpPr>
        <p:spPr>
          <a:xfrm flipH="1">
            <a:off x="0" y="0"/>
            <a:ext cx="9143999" cy="89535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351" name="Google Shape;351;p37"/>
          <p:cNvSpPr txBox="1"/>
          <p:nvPr/>
        </p:nvSpPr>
        <p:spPr>
          <a:xfrm>
            <a:off x="362713" y="76200"/>
            <a:ext cx="8610600" cy="624385"/>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accent4"/>
              </a:buClr>
              <a:buSzPts val="4000"/>
              <a:buFont typeface="Arial"/>
              <a:buNone/>
            </a:pPr>
            <a:r>
              <a:rPr lang="en-US" sz="4000" b="1" dirty="0">
                <a:solidFill>
                  <a:schemeClr val="accent4"/>
                </a:solidFill>
                <a:latin typeface="Arial"/>
                <a:ea typeface="Arial"/>
                <a:cs typeface="Arial"/>
                <a:sym typeface="Arial"/>
              </a:rPr>
              <a:t>3. Multi-plot grids</a:t>
            </a:r>
            <a:endParaRPr dirty="0"/>
          </a:p>
        </p:txBody>
      </p:sp>
      <p:pic>
        <p:nvPicPr>
          <p:cNvPr id="352" name="Google Shape;352;p37"/>
          <p:cNvPicPr preferRelativeResize="0"/>
          <p:nvPr/>
        </p:nvPicPr>
        <p:blipFill rotWithShape="1">
          <a:blip r:embed="rId3">
            <a:alphaModFix/>
          </a:blip>
          <a:srcRect/>
          <a:stretch/>
        </p:blipFill>
        <p:spPr>
          <a:xfrm>
            <a:off x="292554" y="1295400"/>
            <a:ext cx="8318046" cy="503579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8"/>
          <p:cNvSpPr/>
          <p:nvPr/>
        </p:nvSpPr>
        <p:spPr>
          <a:xfrm flipH="1">
            <a:off x="0" y="0"/>
            <a:ext cx="9143999" cy="89535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358" name="Google Shape;358;p38"/>
          <p:cNvSpPr txBox="1"/>
          <p:nvPr/>
        </p:nvSpPr>
        <p:spPr>
          <a:xfrm>
            <a:off x="362713" y="76200"/>
            <a:ext cx="8610600" cy="624385"/>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accent4"/>
              </a:buClr>
              <a:buSzPts val="4000"/>
              <a:buFont typeface="Arial"/>
              <a:buNone/>
            </a:pPr>
            <a:r>
              <a:rPr lang="en-US" sz="4000" b="1">
                <a:solidFill>
                  <a:schemeClr val="accent4"/>
                </a:solidFill>
                <a:latin typeface="Arial"/>
                <a:ea typeface="Arial"/>
                <a:cs typeface="Arial"/>
                <a:sym typeface="Arial"/>
              </a:rPr>
              <a:t>3. Multi-plot grids</a:t>
            </a:r>
            <a:endParaRPr/>
          </a:p>
        </p:txBody>
      </p:sp>
      <p:pic>
        <p:nvPicPr>
          <p:cNvPr id="359" name="Google Shape;359;p38"/>
          <p:cNvPicPr preferRelativeResize="0"/>
          <p:nvPr/>
        </p:nvPicPr>
        <p:blipFill rotWithShape="1">
          <a:blip r:embed="rId3">
            <a:alphaModFix/>
          </a:blip>
          <a:srcRect/>
          <a:stretch/>
        </p:blipFill>
        <p:spPr>
          <a:xfrm>
            <a:off x="609600" y="971550"/>
            <a:ext cx="7893894" cy="5581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9"/>
          <p:cNvSpPr/>
          <p:nvPr/>
        </p:nvSpPr>
        <p:spPr>
          <a:xfrm>
            <a:off x="0" y="1688121"/>
            <a:ext cx="9144000" cy="2198079"/>
          </a:xfrm>
          <a:prstGeom prst="rect">
            <a:avLst/>
          </a:prstGeom>
          <a:gradFill>
            <a:gsLst>
              <a:gs pos="0">
                <a:srgbClr val="FFFFFF">
                  <a:alpha val="29803"/>
                </a:srgbClr>
              </a:gs>
              <a:gs pos="36000">
                <a:srgbClr val="FFFFFF">
                  <a:alpha val="92941"/>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365" name="Google Shape;365;p39"/>
          <p:cNvSpPr txBox="1"/>
          <p:nvPr/>
        </p:nvSpPr>
        <p:spPr>
          <a:xfrm>
            <a:off x="381000" y="1940774"/>
            <a:ext cx="8229600" cy="169277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6000" b="1">
                <a:solidFill>
                  <a:srgbClr val="BDD1F9"/>
                </a:solidFill>
                <a:latin typeface="Arial"/>
                <a:ea typeface="Arial"/>
                <a:cs typeface="Arial"/>
                <a:sym typeface="Arial"/>
              </a:rPr>
              <a:t>SEABORN</a:t>
            </a:r>
            <a:endParaRPr/>
          </a:p>
          <a:p>
            <a:pPr marL="0" marR="0" lvl="0" indent="0" algn="r" rtl="0">
              <a:spcBef>
                <a:spcPts val="0"/>
              </a:spcBef>
              <a:spcAft>
                <a:spcPts val="0"/>
              </a:spcAft>
              <a:buNone/>
            </a:pPr>
            <a:r>
              <a:rPr lang="en-US" sz="4400" b="1">
                <a:solidFill>
                  <a:srgbClr val="938953"/>
                </a:solidFill>
                <a:latin typeface="Arial"/>
                <a:ea typeface="Arial"/>
                <a:cs typeface="Arial"/>
                <a:sym typeface="Arial"/>
              </a:rPr>
              <a:t>Plot aesthetics</a:t>
            </a:r>
            <a:endParaRPr sz="4400" b="1">
              <a:solidFill>
                <a:srgbClr val="93895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body" idx="1"/>
          </p:nvPr>
        </p:nvSpPr>
        <p:spPr>
          <a:xfrm>
            <a:off x="762000" y="1643715"/>
            <a:ext cx="7924800" cy="50292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Understand </a:t>
            </a:r>
            <a:r>
              <a:rPr lang="en-US" b="1"/>
              <a:t>Seaborn</a:t>
            </a:r>
            <a:r>
              <a:rPr lang="en-US"/>
              <a:t> and know how to use it in Python code</a:t>
            </a:r>
            <a:endParaRPr/>
          </a:p>
          <a:p>
            <a:pPr marL="342900" lvl="0" indent="-342900" algn="just" rtl="0">
              <a:spcBef>
                <a:spcPts val="640"/>
              </a:spcBef>
              <a:spcAft>
                <a:spcPts val="0"/>
              </a:spcAft>
              <a:buClr>
                <a:schemeClr val="dk1"/>
              </a:buClr>
              <a:buSzPts val="3200"/>
              <a:buChar char="•"/>
            </a:pPr>
            <a:r>
              <a:rPr lang="en-US"/>
              <a:t>Use </a:t>
            </a:r>
            <a:r>
              <a:rPr lang="en-US" b="1" i="1"/>
              <a:t>python seaborn </a:t>
            </a:r>
            <a:r>
              <a:rPr lang="en-US"/>
              <a:t>to visualize data in basic level</a:t>
            </a:r>
            <a:endParaRPr/>
          </a:p>
          <a:p>
            <a:pPr marL="0" lvl="0" indent="0" algn="just" rtl="0">
              <a:spcBef>
                <a:spcPts val="640"/>
              </a:spcBef>
              <a:spcAft>
                <a:spcPts val="0"/>
              </a:spcAft>
              <a:buClr>
                <a:schemeClr val="dk1"/>
              </a:buClr>
              <a:buSzPts val="3200"/>
              <a:buNone/>
            </a:pPr>
            <a:endParaRPr sz="3200"/>
          </a:p>
        </p:txBody>
      </p:sp>
      <p:sp>
        <p:nvSpPr>
          <p:cNvPr id="115" name="Google Shape;115;p4"/>
          <p:cNvSpPr/>
          <p:nvPr/>
        </p:nvSpPr>
        <p:spPr>
          <a:xfrm flipH="1">
            <a:off x="1" y="47625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16" name="Google Shape;116;p4"/>
          <p:cNvSpPr txBox="1"/>
          <p:nvPr/>
        </p:nvSpPr>
        <p:spPr>
          <a:xfrm>
            <a:off x="652045" y="674597"/>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b="0" i="0" u="none" strike="noStrike" cap="none">
                <a:solidFill>
                  <a:schemeClr val="accent4"/>
                </a:solidFill>
                <a:latin typeface="Arial"/>
                <a:ea typeface="Arial"/>
                <a:cs typeface="Arial"/>
                <a:sym typeface="Arial"/>
              </a:rPr>
              <a:t>Learning goals</a:t>
            </a:r>
            <a:endParaRPr sz="3600" b="1" i="0" u="none" strike="noStrike" cap="none">
              <a:solidFill>
                <a:schemeClr val="accent4"/>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0"/>
          <p:cNvSpPr/>
          <p:nvPr/>
        </p:nvSpPr>
        <p:spPr>
          <a:xfrm flipH="1">
            <a:off x="7777" y="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371" name="Google Shape;371;p40"/>
          <p:cNvSpPr txBox="1"/>
          <p:nvPr/>
        </p:nvSpPr>
        <p:spPr>
          <a:xfrm>
            <a:off x="652044" y="183107"/>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4000"/>
              <a:buFont typeface="Arial"/>
              <a:buNone/>
            </a:pPr>
            <a:r>
              <a:rPr lang="en-US" sz="4000">
                <a:solidFill>
                  <a:schemeClr val="accent4"/>
                </a:solidFill>
                <a:latin typeface="Arial"/>
                <a:ea typeface="Arial"/>
                <a:cs typeface="Arial"/>
                <a:sym typeface="Arial"/>
              </a:rPr>
              <a:t>4. Plot aesthetics</a:t>
            </a:r>
            <a:endParaRPr sz="4000" b="1">
              <a:solidFill>
                <a:schemeClr val="accent4"/>
              </a:solidFill>
              <a:latin typeface="Arial"/>
              <a:ea typeface="Arial"/>
              <a:cs typeface="Arial"/>
              <a:sym typeface="Arial"/>
            </a:endParaRPr>
          </a:p>
        </p:txBody>
      </p:sp>
      <p:sp>
        <p:nvSpPr>
          <p:cNvPr id="372" name="Google Shape;372;p40"/>
          <p:cNvSpPr/>
          <p:nvPr/>
        </p:nvSpPr>
        <p:spPr>
          <a:xfrm>
            <a:off x="502008" y="1434577"/>
            <a:ext cx="84582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a:solidFill>
                  <a:srgbClr val="444444"/>
                </a:solidFill>
                <a:latin typeface="Roboto"/>
                <a:ea typeface="Roboto"/>
                <a:cs typeface="Roboto"/>
                <a:sym typeface="Roboto"/>
              </a:rPr>
              <a:t>Choosing color palettes</a:t>
            </a:r>
            <a:endParaRPr/>
          </a:p>
        </p:txBody>
      </p:sp>
      <p:pic>
        <p:nvPicPr>
          <p:cNvPr id="373" name="Google Shape;373;p40"/>
          <p:cNvPicPr preferRelativeResize="0"/>
          <p:nvPr/>
        </p:nvPicPr>
        <p:blipFill rotWithShape="1">
          <a:blip r:embed="rId3">
            <a:alphaModFix/>
          </a:blip>
          <a:srcRect/>
          <a:stretch/>
        </p:blipFill>
        <p:spPr>
          <a:xfrm>
            <a:off x="334482" y="2133600"/>
            <a:ext cx="8790857" cy="34656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1"/>
          <p:cNvSpPr/>
          <p:nvPr/>
        </p:nvSpPr>
        <p:spPr>
          <a:xfrm flipH="1">
            <a:off x="7777" y="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379" name="Google Shape;379;p41"/>
          <p:cNvSpPr txBox="1"/>
          <p:nvPr/>
        </p:nvSpPr>
        <p:spPr>
          <a:xfrm>
            <a:off x="652044" y="183107"/>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4000"/>
              <a:buFont typeface="Arial"/>
              <a:buNone/>
            </a:pPr>
            <a:r>
              <a:rPr lang="en-US" sz="4000">
                <a:solidFill>
                  <a:schemeClr val="accent4"/>
                </a:solidFill>
                <a:latin typeface="Arial"/>
                <a:ea typeface="Arial"/>
                <a:cs typeface="Arial"/>
                <a:sym typeface="Arial"/>
              </a:rPr>
              <a:t>4. Plot aesthetics</a:t>
            </a:r>
            <a:endParaRPr sz="4000" b="1">
              <a:solidFill>
                <a:schemeClr val="accent4"/>
              </a:solidFill>
              <a:latin typeface="Arial"/>
              <a:ea typeface="Arial"/>
              <a:cs typeface="Arial"/>
              <a:sym typeface="Arial"/>
            </a:endParaRPr>
          </a:p>
        </p:txBody>
      </p:sp>
      <p:pic>
        <p:nvPicPr>
          <p:cNvPr id="380" name="Google Shape;380;p41"/>
          <p:cNvPicPr preferRelativeResize="0"/>
          <p:nvPr/>
        </p:nvPicPr>
        <p:blipFill rotWithShape="1">
          <a:blip r:embed="rId3">
            <a:alphaModFix/>
          </a:blip>
          <a:srcRect/>
          <a:stretch/>
        </p:blipFill>
        <p:spPr>
          <a:xfrm>
            <a:off x="0" y="1082791"/>
            <a:ext cx="9144000" cy="469241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2"/>
          <p:cNvSpPr/>
          <p:nvPr/>
        </p:nvSpPr>
        <p:spPr>
          <a:xfrm>
            <a:off x="0" y="1688121"/>
            <a:ext cx="9144000" cy="2198079"/>
          </a:xfrm>
          <a:prstGeom prst="rect">
            <a:avLst/>
          </a:prstGeom>
          <a:gradFill>
            <a:gsLst>
              <a:gs pos="0">
                <a:srgbClr val="FFFFFF">
                  <a:alpha val="29803"/>
                </a:srgbClr>
              </a:gs>
              <a:gs pos="36000">
                <a:srgbClr val="FFFFFF">
                  <a:alpha val="92941"/>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386" name="Google Shape;386;p42"/>
          <p:cNvSpPr txBox="1"/>
          <p:nvPr/>
        </p:nvSpPr>
        <p:spPr>
          <a:xfrm>
            <a:off x="381000" y="1940774"/>
            <a:ext cx="8229600" cy="169277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6000" b="1">
                <a:solidFill>
                  <a:srgbClr val="BDD1F9"/>
                </a:solidFill>
                <a:latin typeface="Arial"/>
                <a:ea typeface="Arial"/>
                <a:cs typeface="Arial"/>
                <a:sym typeface="Arial"/>
              </a:rPr>
              <a:t>SEABORN</a:t>
            </a:r>
            <a:endParaRPr/>
          </a:p>
          <a:p>
            <a:pPr marL="0" marR="0" lvl="0" indent="0" algn="r" rtl="0">
              <a:spcBef>
                <a:spcPts val="0"/>
              </a:spcBef>
              <a:spcAft>
                <a:spcPts val="0"/>
              </a:spcAft>
              <a:buNone/>
            </a:pPr>
            <a:r>
              <a:rPr lang="en-US" sz="4400" b="1">
                <a:solidFill>
                  <a:srgbClr val="938953"/>
                </a:solidFill>
                <a:latin typeface="Arial"/>
                <a:ea typeface="Arial"/>
                <a:cs typeface="Arial"/>
                <a:sym typeface="Arial"/>
              </a:rPr>
              <a:t>Excercises</a:t>
            </a:r>
            <a:endParaRPr sz="4400" b="1">
              <a:solidFill>
                <a:srgbClr val="938953"/>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3"/>
          <p:cNvSpPr/>
          <p:nvPr/>
        </p:nvSpPr>
        <p:spPr>
          <a:xfrm flipH="1">
            <a:off x="1" y="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394" name="Google Shape;394;p43"/>
          <p:cNvSpPr txBox="1"/>
          <p:nvPr/>
        </p:nvSpPr>
        <p:spPr>
          <a:xfrm>
            <a:off x="652045" y="198347"/>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4000"/>
              <a:buFont typeface="Arial"/>
              <a:buNone/>
            </a:pPr>
            <a:r>
              <a:rPr lang="en-US" sz="4000" dirty="0">
                <a:solidFill>
                  <a:schemeClr val="accent4"/>
                </a:solidFill>
                <a:latin typeface="Arial"/>
                <a:ea typeface="Arial"/>
                <a:cs typeface="Arial"/>
                <a:sym typeface="Arial"/>
              </a:rPr>
              <a:t>5. Exercises with Churn Dataset</a:t>
            </a:r>
            <a:endParaRPr sz="4000" b="1" dirty="0">
              <a:solidFill>
                <a:schemeClr val="accent4"/>
              </a:solidFill>
              <a:latin typeface="Arial"/>
              <a:ea typeface="Arial"/>
              <a:cs typeface="Arial"/>
              <a:sym typeface="Arial"/>
            </a:endParaRPr>
          </a:p>
        </p:txBody>
      </p:sp>
      <p:sp>
        <p:nvSpPr>
          <p:cNvPr id="395" name="Google Shape;395;p43"/>
          <p:cNvSpPr txBox="1">
            <a:spLocks noGrp="1"/>
          </p:cNvSpPr>
          <p:nvPr>
            <p:ph type="body" idx="1"/>
          </p:nvPr>
        </p:nvSpPr>
        <p:spPr>
          <a:xfrm>
            <a:off x="457200" y="1447800"/>
            <a:ext cx="8229600" cy="990601"/>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https://www.kaggle.com/blastchar/telco-customer-churn </a:t>
            </a:r>
            <a:endParaRPr/>
          </a:p>
        </p:txBody>
      </p:sp>
      <p:pic>
        <p:nvPicPr>
          <p:cNvPr id="396" name="Google Shape;396;p43"/>
          <p:cNvPicPr preferRelativeResize="0"/>
          <p:nvPr/>
        </p:nvPicPr>
        <p:blipFill rotWithShape="1">
          <a:blip r:embed="rId3">
            <a:alphaModFix/>
          </a:blip>
          <a:srcRect/>
          <a:stretch/>
        </p:blipFill>
        <p:spPr>
          <a:xfrm>
            <a:off x="684702" y="2425756"/>
            <a:ext cx="6412784" cy="398768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4"/>
          <p:cNvSpPr/>
          <p:nvPr/>
        </p:nvSpPr>
        <p:spPr>
          <a:xfrm flipH="1">
            <a:off x="1" y="47625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402" name="Google Shape;402;p44"/>
          <p:cNvSpPr txBox="1"/>
          <p:nvPr/>
        </p:nvSpPr>
        <p:spPr>
          <a:xfrm>
            <a:off x="652045" y="674597"/>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4000"/>
              <a:buFont typeface="Arial"/>
              <a:buNone/>
            </a:pPr>
            <a:r>
              <a:rPr lang="en-US" sz="4000">
                <a:solidFill>
                  <a:schemeClr val="accent4"/>
                </a:solidFill>
                <a:latin typeface="Arial"/>
                <a:ea typeface="Arial"/>
                <a:cs typeface="Arial"/>
                <a:sym typeface="Arial"/>
              </a:rPr>
              <a:t>References</a:t>
            </a:r>
            <a:endParaRPr sz="4000" b="1">
              <a:solidFill>
                <a:schemeClr val="accent4"/>
              </a:solidFill>
              <a:latin typeface="Arial"/>
              <a:ea typeface="Arial"/>
              <a:cs typeface="Arial"/>
              <a:sym typeface="Arial"/>
            </a:endParaRPr>
          </a:p>
        </p:txBody>
      </p:sp>
      <p:sp>
        <p:nvSpPr>
          <p:cNvPr id="403" name="Google Shape;403;p44"/>
          <p:cNvSpPr/>
          <p:nvPr/>
        </p:nvSpPr>
        <p:spPr>
          <a:xfrm>
            <a:off x="228600" y="1658922"/>
            <a:ext cx="8763000" cy="1815882"/>
          </a:xfrm>
          <a:prstGeom prst="rect">
            <a:avLst/>
          </a:prstGeom>
          <a:noFill/>
          <a:ln>
            <a:noFill/>
          </a:ln>
        </p:spPr>
        <p:txBody>
          <a:bodyPr spcFirstLastPara="1" wrap="square" lIns="91425" tIns="45700" rIns="91425" bIns="45700" anchor="t" anchorCtr="0">
            <a:spAutoFit/>
          </a:bodyPr>
          <a:lstStyle/>
          <a:p>
            <a:pPr marL="514350" marR="0" lvl="0" indent="-336550" algn="l" rtl="0">
              <a:spcBef>
                <a:spcPts val="0"/>
              </a:spcBef>
              <a:spcAft>
                <a:spcPts val="0"/>
              </a:spcAft>
              <a:buClr>
                <a:schemeClr val="dk1"/>
              </a:buClr>
              <a:buSzPts val="2800"/>
              <a:buFont typeface="Calibri"/>
              <a:buNone/>
            </a:pPr>
            <a:endParaRPr sz="2800" b="0" i="0" u="sng">
              <a:solidFill>
                <a:srgbClr val="000000"/>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endParaRPr>
          </a:p>
          <a:p>
            <a:pPr marL="514350" marR="0" lvl="0" indent="-514350" algn="l" rtl="0">
              <a:spcBef>
                <a:spcPts val="0"/>
              </a:spcBef>
              <a:spcAft>
                <a:spcPts val="0"/>
              </a:spcAft>
              <a:buClr>
                <a:srgbClr val="000000"/>
              </a:buClr>
              <a:buSzPts val="2800"/>
              <a:buFont typeface="Calibri"/>
              <a:buAutoNum type="arabicPeriod"/>
            </a:pPr>
            <a:r>
              <a:rPr lang="en-US" sz="2800" b="0" i="0" u="sng">
                <a:solidFill>
                  <a:srgbClr val="000000"/>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https://seaborn.pydata.org/</a:t>
            </a:r>
            <a:endParaRPr sz="2800" b="0" i="0">
              <a:solidFill>
                <a:srgbClr val="000000"/>
              </a:solidFill>
              <a:latin typeface="Calibri"/>
              <a:ea typeface="Calibri"/>
              <a:cs typeface="Calibri"/>
              <a:sym typeface="Calibri"/>
            </a:endParaRPr>
          </a:p>
          <a:p>
            <a:pPr marL="514350" marR="0" lvl="0" indent="-514350" algn="l" rtl="0">
              <a:spcBef>
                <a:spcPts val="0"/>
              </a:spcBef>
              <a:spcAft>
                <a:spcPts val="0"/>
              </a:spcAft>
              <a:buClr>
                <a:srgbClr val="000000"/>
              </a:buClr>
              <a:buSzPts val="2800"/>
              <a:buFont typeface="Calibri"/>
              <a:buAutoNum type="arabicPeriod"/>
            </a:pPr>
            <a:r>
              <a:rPr lang="en-US" sz="2800" b="0" i="0">
                <a:solidFill>
                  <a:srgbClr val="000000"/>
                </a:solidFill>
                <a:latin typeface="Calibri"/>
                <a:ea typeface="Calibri"/>
                <a:cs typeface="Calibri"/>
                <a:sym typeface="Calibri"/>
              </a:rPr>
              <a:t>https://www.kaggle.com/blastchar/telco-customer-churn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45"/>
          <p:cNvPicPr preferRelativeResize="0"/>
          <p:nvPr/>
        </p:nvPicPr>
        <p:blipFill rotWithShape="1">
          <a:blip r:embed="rId3">
            <a:alphaModFix/>
          </a:blip>
          <a:srcRect/>
          <a:stretch/>
        </p:blipFill>
        <p:spPr>
          <a:xfrm>
            <a:off x="2743200" y="1430801"/>
            <a:ext cx="3996397" cy="3996397"/>
          </a:xfrm>
          <a:prstGeom prst="rect">
            <a:avLst/>
          </a:prstGeom>
          <a:noFill/>
          <a:ln>
            <a:noFill/>
          </a:ln>
        </p:spPr>
      </p:pic>
      <p:sp>
        <p:nvSpPr>
          <p:cNvPr id="409" name="Google Shape;409;p45"/>
          <p:cNvSpPr/>
          <p:nvPr/>
        </p:nvSpPr>
        <p:spPr>
          <a:xfrm>
            <a:off x="1143000" y="5791200"/>
            <a:ext cx="6387212" cy="777457"/>
          </a:xfrm>
          <a:prstGeom prst="rect">
            <a:avLst/>
          </a:prstGeom>
          <a:noFill/>
          <a:ln>
            <a:noFill/>
          </a:ln>
        </p:spPr>
        <p:txBody>
          <a:bodyPr spcFirstLastPara="1" wrap="square" lIns="91425" tIns="45700" rIns="91425" bIns="45700" anchor="t" anchorCtr="0">
            <a:spAutoFit/>
          </a:bodyPr>
          <a:lstStyle/>
          <a:p>
            <a:pPr marL="0" marR="0" lvl="0" indent="0" algn="r" rtl="0">
              <a:lnSpc>
                <a:spcPct val="115000"/>
              </a:lnSpc>
              <a:spcBef>
                <a:spcPts val="0"/>
              </a:spcBef>
              <a:spcAft>
                <a:spcPts val="0"/>
              </a:spcAft>
              <a:buNone/>
            </a:pPr>
            <a:r>
              <a:rPr lang="en-US" sz="2000" b="1">
                <a:solidFill>
                  <a:srgbClr val="938953"/>
                </a:solidFill>
                <a:latin typeface="Arial"/>
                <a:ea typeface="Arial"/>
                <a:cs typeface="Arial"/>
                <a:sym typeface="Arial"/>
              </a:rPr>
              <a:t>HCMC University of Technology &amp; Education</a:t>
            </a:r>
            <a:endParaRPr/>
          </a:p>
          <a:p>
            <a:pPr marL="0" marR="0" lvl="0" indent="0" algn="r" rtl="0">
              <a:lnSpc>
                <a:spcPct val="115000"/>
              </a:lnSpc>
              <a:spcBef>
                <a:spcPts val="0"/>
              </a:spcBef>
              <a:spcAft>
                <a:spcPts val="0"/>
              </a:spcAft>
              <a:buNone/>
            </a:pPr>
            <a:r>
              <a:rPr lang="en-US" sz="2000">
                <a:solidFill>
                  <a:srgbClr val="938953"/>
                </a:solidFill>
                <a:latin typeface="Arial"/>
                <a:ea typeface="Arial"/>
                <a:cs typeface="Arial"/>
                <a:sym typeface="Arial"/>
              </a:rPr>
              <a:t>Faculty of Economic</a:t>
            </a:r>
            <a:endParaRPr sz="2000">
              <a:solidFill>
                <a:srgbClr val="938953"/>
              </a:solidFill>
              <a:latin typeface="Calibri"/>
              <a:ea typeface="Calibri"/>
              <a:cs typeface="Calibri"/>
              <a:sym typeface="Calibri"/>
            </a:endParaRPr>
          </a:p>
        </p:txBody>
      </p:sp>
      <p:pic>
        <p:nvPicPr>
          <p:cNvPr id="410" name="Google Shape;410;p45" descr="D:\Desktop\HaoLee\Study\UTE\GDH\PPNCKHGD\Nhom7\img\Hcmute.svg.png"/>
          <p:cNvPicPr preferRelativeResize="0"/>
          <p:nvPr/>
        </p:nvPicPr>
        <p:blipFill rotWithShape="1">
          <a:blip r:embed="rId4">
            <a:alphaModFix/>
          </a:blip>
          <a:srcRect/>
          <a:stretch/>
        </p:blipFill>
        <p:spPr>
          <a:xfrm>
            <a:off x="7620000" y="5784715"/>
            <a:ext cx="580637" cy="7443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body" idx="1"/>
          </p:nvPr>
        </p:nvSpPr>
        <p:spPr>
          <a:xfrm>
            <a:off x="457200" y="1524000"/>
            <a:ext cx="8229600" cy="5029200"/>
          </a:xfrm>
          <a:prstGeom prst="rect">
            <a:avLst/>
          </a:prstGeom>
          <a:noFill/>
          <a:ln>
            <a:noFill/>
          </a:ln>
        </p:spPr>
        <p:txBody>
          <a:bodyPr spcFirstLastPara="1" wrap="square" lIns="91425" tIns="45700" rIns="91425" bIns="45700" anchor="t" anchorCtr="0">
            <a:normAutofit/>
          </a:bodyPr>
          <a:lstStyle/>
          <a:p>
            <a:pPr marL="514350" lvl="0" indent="-514350" algn="just" rtl="0">
              <a:spcBef>
                <a:spcPts val="0"/>
              </a:spcBef>
              <a:spcAft>
                <a:spcPts val="0"/>
              </a:spcAft>
              <a:buClr>
                <a:schemeClr val="dk1"/>
              </a:buClr>
              <a:buSzPts val="3200"/>
              <a:buFont typeface="Calibri"/>
              <a:buAutoNum type="arabicPeriod"/>
            </a:pPr>
            <a:r>
              <a:rPr lang="en-US" sz="3200"/>
              <a:t>Introduction to </a:t>
            </a:r>
            <a:r>
              <a:rPr lang="en-US" sz="3200" b="1"/>
              <a:t>seaborn</a:t>
            </a:r>
            <a:r>
              <a:rPr lang="en-US" sz="3200"/>
              <a:t> library </a:t>
            </a:r>
            <a:endParaRPr/>
          </a:p>
          <a:p>
            <a:pPr marL="514350" lvl="0" indent="-514350" algn="just" rtl="0">
              <a:spcBef>
                <a:spcPts val="640"/>
              </a:spcBef>
              <a:spcAft>
                <a:spcPts val="0"/>
              </a:spcAft>
              <a:buClr>
                <a:schemeClr val="dk1"/>
              </a:buClr>
              <a:buSzPts val="3200"/>
              <a:buFont typeface="Calibri"/>
              <a:buAutoNum type="arabicPeriod"/>
            </a:pPr>
            <a:r>
              <a:rPr lang="en-US" sz="3200"/>
              <a:t>Installing seaborn</a:t>
            </a:r>
            <a:endParaRPr/>
          </a:p>
          <a:p>
            <a:pPr marL="514350" lvl="0" indent="-514350" algn="just" rtl="0">
              <a:spcBef>
                <a:spcPts val="640"/>
              </a:spcBef>
              <a:spcAft>
                <a:spcPts val="0"/>
              </a:spcAft>
              <a:buClr>
                <a:schemeClr val="dk1"/>
              </a:buClr>
              <a:buSzPts val="3200"/>
              <a:buFont typeface="Calibri"/>
              <a:buAutoNum type="arabicPeriod"/>
            </a:pPr>
            <a:r>
              <a:rPr lang="en-US"/>
              <a:t>Plotting functions</a:t>
            </a:r>
            <a:endParaRPr/>
          </a:p>
          <a:p>
            <a:pPr marL="514350" lvl="0" indent="-514350" algn="just" rtl="0">
              <a:spcBef>
                <a:spcPts val="640"/>
              </a:spcBef>
              <a:spcAft>
                <a:spcPts val="0"/>
              </a:spcAft>
              <a:buClr>
                <a:schemeClr val="dk1"/>
              </a:buClr>
              <a:buSzPts val="3200"/>
              <a:buFont typeface="Calibri"/>
              <a:buAutoNum type="arabicPeriod"/>
            </a:pPr>
            <a:r>
              <a:rPr lang="en-US" sz="3200"/>
              <a:t>Multi-plot grids</a:t>
            </a:r>
            <a:endParaRPr/>
          </a:p>
          <a:p>
            <a:pPr marL="514350" lvl="0" indent="-514350" algn="just" rtl="0">
              <a:spcBef>
                <a:spcPts val="640"/>
              </a:spcBef>
              <a:spcAft>
                <a:spcPts val="0"/>
              </a:spcAft>
              <a:buClr>
                <a:schemeClr val="dk1"/>
              </a:buClr>
              <a:buSzPts val="3200"/>
              <a:buFont typeface="Calibri"/>
              <a:buAutoNum type="arabicPeriod"/>
            </a:pPr>
            <a:r>
              <a:rPr lang="en-US"/>
              <a:t>Plot aesthetics</a:t>
            </a:r>
            <a:endParaRPr/>
          </a:p>
          <a:p>
            <a:pPr marL="514350" lvl="0" indent="-514350" algn="just" rtl="0">
              <a:spcBef>
                <a:spcPts val="640"/>
              </a:spcBef>
              <a:spcAft>
                <a:spcPts val="0"/>
              </a:spcAft>
              <a:buClr>
                <a:schemeClr val="dk1"/>
              </a:buClr>
              <a:buSzPts val="3200"/>
              <a:buFont typeface="Calibri"/>
              <a:buAutoNum type="arabicPeriod"/>
            </a:pPr>
            <a:r>
              <a:rPr lang="en-US" sz="3200"/>
              <a:t>Exercises with </a:t>
            </a:r>
            <a:r>
              <a:rPr lang="en-US" sz="3200" b="1"/>
              <a:t>Churn Dataset</a:t>
            </a:r>
            <a:endParaRPr/>
          </a:p>
          <a:p>
            <a:pPr marL="514350" lvl="0" indent="-514350" algn="just" rtl="0">
              <a:spcBef>
                <a:spcPts val="640"/>
              </a:spcBef>
              <a:spcAft>
                <a:spcPts val="0"/>
              </a:spcAft>
              <a:buClr>
                <a:schemeClr val="dk1"/>
              </a:buClr>
              <a:buSzPts val="3200"/>
              <a:buFont typeface="Calibri"/>
              <a:buAutoNum type="arabicPeriod"/>
            </a:pPr>
            <a:r>
              <a:rPr lang="en-US" sz="3200"/>
              <a:t>References</a:t>
            </a:r>
            <a:endParaRPr/>
          </a:p>
          <a:p>
            <a:pPr marL="0" lvl="0" indent="0" algn="just" rtl="0">
              <a:spcBef>
                <a:spcPts val="640"/>
              </a:spcBef>
              <a:spcAft>
                <a:spcPts val="0"/>
              </a:spcAft>
              <a:buClr>
                <a:schemeClr val="dk1"/>
              </a:buClr>
              <a:buSzPts val="3200"/>
              <a:buNone/>
            </a:pPr>
            <a:endParaRPr sz="3200"/>
          </a:p>
        </p:txBody>
      </p:sp>
      <p:sp>
        <p:nvSpPr>
          <p:cNvPr id="122" name="Google Shape;122;p5"/>
          <p:cNvSpPr/>
          <p:nvPr/>
        </p:nvSpPr>
        <p:spPr>
          <a:xfrm flipH="1">
            <a:off x="1" y="47625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23" name="Google Shape;123;p5"/>
          <p:cNvSpPr txBox="1"/>
          <p:nvPr/>
        </p:nvSpPr>
        <p:spPr>
          <a:xfrm>
            <a:off x="652045" y="674597"/>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b="0" i="0" u="none" strike="noStrike" cap="none">
                <a:solidFill>
                  <a:schemeClr val="accent4"/>
                </a:solidFill>
                <a:latin typeface="Arial"/>
                <a:ea typeface="Arial"/>
                <a:cs typeface="Arial"/>
                <a:sym typeface="Arial"/>
              </a:rPr>
              <a:t>What are we going to learn?</a:t>
            </a:r>
            <a:endParaRPr sz="3600" b="1" i="0" u="none" strike="noStrike" cap="none">
              <a:solidFill>
                <a:schemeClr val="accent4"/>
              </a:solidFill>
              <a:latin typeface="Arial"/>
              <a:ea typeface="Arial"/>
              <a:cs typeface="Arial"/>
              <a:sym typeface="Arial"/>
            </a:endParaRPr>
          </a:p>
        </p:txBody>
      </p:sp>
      <p:pic>
        <p:nvPicPr>
          <p:cNvPr id="124" name="Google Shape;124;p5"/>
          <p:cNvPicPr preferRelativeResize="0"/>
          <p:nvPr/>
        </p:nvPicPr>
        <p:blipFill rotWithShape="1">
          <a:blip r:embed="rId3">
            <a:alphaModFix/>
          </a:blip>
          <a:srcRect/>
          <a:stretch/>
        </p:blipFill>
        <p:spPr>
          <a:xfrm>
            <a:off x="4305466" y="5486400"/>
            <a:ext cx="4381333" cy="12565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6" descr="Chart&#10;&#10;Description automatically generated"/>
          <p:cNvPicPr preferRelativeResize="0"/>
          <p:nvPr/>
        </p:nvPicPr>
        <p:blipFill rotWithShape="1">
          <a:blip r:embed="rId3">
            <a:alphaModFix/>
          </a:blip>
          <a:srcRect/>
          <a:stretch/>
        </p:blipFill>
        <p:spPr>
          <a:xfrm>
            <a:off x="228600" y="-1474637"/>
            <a:ext cx="8915400" cy="8904593"/>
          </a:xfrm>
          <a:prstGeom prst="rect">
            <a:avLst/>
          </a:prstGeom>
          <a:noFill/>
          <a:ln>
            <a:noFill/>
          </a:ln>
        </p:spPr>
      </p:pic>
      <p:sp>
        <p:nvSpPr>
          <p:cNvPr id="130" name="Google Shape;130;p6"/>
          <p:cNvSpPr/>
          <p:nvPr/>
        </p:nvSpPr>
        <p:spPr>
          <a:xfrm>
            <a:off x="0" y="1688121"/>
            <a:ext cx="9144000" cy="2198079"/>
          </a:xfrm>
          <a:prstGeom prst="rect">
            <a:avLst/>
          </a:prstGeom>
          <a:gradFill>
            <a:gsLst>
              <a:gs pos="0">
                <a:srgbClr val="FFFFFF">
                  <a:alpha val="29803"/>
                </a:srgbClr>
              </a:gs>
              <a:gs pos="36000">
                <a:srgbClr val="FFFFFF">
                  <a:alpha val="92941"/>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rgbClr val="FFFFFF"/>
              </a:solidFill>
              <a:latin typeface="Calibri"/>
              <a:ea typeface="Calibri"/>
              <a:cs typeface="Calibri"/>
              <a:sym typeface="Calibri"/>
            </a:endParaRPr>
          </a:p>
        </p:txBody>
      </p:sp>
      <p:sp>
        <p:nvSpPr>
          <p:cNvPr id="131" name="Google Shape;131;p6"/>
          <p:cNvSpPr txBox="1"/>
          <p:nvPr/>
        </p:nvSpPr>
        <p:spPr>
          <a:xfrm>
            <a:off x="381000" y="1940774"/>
            <a:ext cx="8229600" cy="169277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6000" b="1" i="0" u="none" strike="noStrike" cap="none">
                <a:solidFill>
                  <a:srgbClr val="BDD1F9"/>
                </a:solidFill>
                <a:latin typeface="Arial"/>
                <a:ea typeface="Arial"/>
                <a:cs typeface="Arial"/>
                <a:sym typeface="Arial"/>
              </a:rPr>
              <a:t>SEABORN</a:t>
            </a:r>
            <a:endParaRPr/>
          </a:p>
          <a:p>
            <a:pPr marL="0" marR="0" lvl="0" indent="0" algn="r" rtl="0">
              <a:spcBef>
                <a:spcPts val="0"/>
              </a:spcBef>
              <a:spcAft>
                <a:spcPts val="0"/>
              </a:spcAft>
              <a:buNone/>
            </a:pPr>
            <a:r>
              <a:rPr lang="en-US" sz="4400" b="1" i="0" u="none" strike="noStrike" cap="none">
                <a:solidFill>
                  <a:srgbClr val="938953"/>
                </a:solidFill>
                <a:latin typeface="Arial"/>
                <a:ea typeface="Arial"/>
                <a:cs typeface="Arial"/>
                <a:sym typeface="Arial"/>
              </a:rPr>
              <a:t>Introduction</a:t>
            </a:r>
            <a:endParaRPr sz="4400" b="1" i="0" u="none" strike="noStrike" cap="none">
              <a:solidFill>
                <a:srgbClr val="93895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body" idx="1"/>
          </p:nvPr>
        </p:nvSpPr>
        <p:spPr>
          <a:xfrm>
            <a:off x="457200" y="1524000"/>
            <a:ext cx="8229600" cy="50292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rgbClr val="444444"/>
              </a:buClr>
              <a:buSzPts val="3200"/>
              <a:buNone/>
            </a:pPr>
            <a:r>
              <a:rPr lang="en-US" b="0" i="0">
                <a:solidFill>
                  <a:srgbClr val="444444"/>
                </a:solidFill>
                <a:latin typeface="Roboto"/>
                <a:ea typeface="Roboto"/>
                <a:cs typeface="Roboto"/>
                <a:sym typeface="Roboto"/>
              </a:rPr>
              <a:t>Seaborn is a Python data visualization library based on </a:t>
            </a:r>
            <a:r>
              <a:rPr lang="en-US" b="0" i="0" u="sng" strike="noStrike">
                <a:solidFill>
                  <a:srgbClr val="4C72B0"/>
                </a:solid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matplotlib</a:t>
            </a:r>
            <a:r>
              <a:rPr lang="en-US" b="0" i="0">
                <a:solidFill>
                  <a:srgbClr val="444444"/>
                </a:solidFill>
                <a:latin typeface="Roboto"/>
                <a:ea typeface="Roboto"/>
                <a:cs typeface="Roboto"/>
                <a:sym typeface="Roboto"/>
              </a:rPr>
              <a:t>. It provides a high-level interface for drawing attractive and informative statistical graphics.</a:t>
            </a:r>
            <a:endParaRPr/>
          </a:p>
          <a:p>
            <a:pPr marL="0" lvl="0" indent="0" algn="just" rtl="0">
              <a:spcBef>
                <a:spcPts val="640"/>
              </a:spcBef>
              <a:spcAft>
                <a:spcPts val="0"/>
              </a:spcAft>
              <a:buClr>
                <a:srgbClr val="444444"/>
              </a:buClr>
              <a:buSzPts val="3200"/>
              <a:buNone/>
            </a:pPr>
            <a:r>
              <a:rPr lang="en-US" b="0" i="0">
                <a:solidFill>
                  <a:srgbClr val="444444"/>
                </a:solidFill>
                <a:latin typeface="Roboto"/>
                <a:ea typeface="Roboto"/>
                <a:cs typeface="Roboto"/>
                <a:sym typeface="Roboto"/>
              </a:rPr>
              <a:t>To see the code or report a bug, please visit the </a:t>
            </a:r>
            <a:r>
              <a:rPr lang="en-US" b="0" i="0" u="sng" strike="noStrike">
                <a:solidFill>
                  <a:srgbClr val="4C72B0"/>
                </a:solid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GitHub repository</a:t>
            </a:r>
            <a:r>
              <a:rPr lang="en-US" b="0" i="0">
                <a:solidFill>
                  <a:srgbClr val="444444"/>
                </a:solidFill>
                <a:latin typeface="Roboto"/>
                <a:ea typeface="Roboto"/>
                <a:cs typeface="Roboto"/>
                <a:sym typeface="Roboto"/>
              </a:rPr>
              <a:t>. General support questions are most at home on </a:t>
            </a:r>
            <a:r>
              <a:rPr lang="en-US" b="0" i="0" u="sng" strike="noStrike">
                <a:solidFill>
                  <a:srgbClr val="4C72B0"/>
                </a:solidFill>
                <a:latin typeface="Roboto"/>
                <a:ea typeface="Roboto"/>
                <a:cs typeface="Roboto"/>
                <a:sym typeface="Roboto"/>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stackoverflow</a:t>
            </a:r>
            <a:r>
              <a:rPr lang="en-US" b="0" i="0">
                <a:solidFill>
                  <a:srgbClr val="444444"/>
                </a:solidFill>
                <a:latin typeface="Roboto"/>
                <a:ea typeface="Roboto"/>
                <a:cs typeface="Roboto"/>
                <a:sym typeface="Roboto"/>
              </a:rPr>
              <a:t> or </a:t>
            </a:r>
            <a:r>
              <a:rPr lang="en-US" b="0" i="0" u="sng" strike="noStrike">
                <a:solidFill>
                  <a:srgbClr val="4C72B0"/>
                </a:solidFill>
                <a:latin typeface="Roboto"/>
                <a:ea typeface="Roboto"/>
                <a:cs typeface="Roboto"/>
                <a:sym typeface="Roboto"/>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discourse</a:t>
            </a:r>
            <a:r>
              <a:rPr lang="en-US" b="0" i="0">
                <a:solidFill>
                  <a:srgbClr val="444444"/>
                </a:solidFill>
                <a:latin typeface="Roboto"/>
                <a:ea typeface="Roboto"/>
                <a:cs typeface="Roboto"/>
                <a:sym typeface="Roboto"/>
              </a:rPr>
              <a:t>, which have dedicated channels for seaborn.</a:t>
            </a:r>
            <a:endParaRPr b="1"/>
          </a:p>
          <a:p>
            <a:pPr marL="0" lvl="0" indent="0" algn="just" rtl="0">
              <a:spcBef>
                <a:spcPts val="640"/>
              </a:spcBef>
              <a:spcAft>
                <a:spcPts val="0"/>
              </a:spcAft>
              <a:buClr>
                <a:schemeClr val="dk1"/>
              </a:buClr>
              <a:buSzPts val="3200"/>
              <a:buNone/>
            </a:pPr>
            <a:endParaRPr sz="3200"/>
          </a:p>
        </p:txBody>
      </p:sp>
      <p:sp>
        <p:nvSpPr>
          <p:cNvPr id="137" name="Google Shape;137;p7"/>
          <p:cNvSpPr/>
          <p:nvPr/>
        </p:nvSpPr>
        <p:spPr>
          <a:xfrm flipH="1">
            <a:off x="1" y="47625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38" name="Google Shape;138;p7"/>
          <p:cNvSpPr txBox="1"/>
          <p:nvPr/>
        </p:nvSpPr>
        <p:spPr>
          <a:xfrm>
            <a:off x="652045" y="674597"/>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b="0" i="0" u="none" strike="noStrike" cap="none">
                <a:solidFill>
                  <a:schemeClr val="accent4"/>
                </a:solidFill>
                <a:latin typeface="Arial"/>
                <a:ea typeface="Arial"/>
                <a:cs typeface="Arial"/>
                <a:sym typeface="Arial"/>
              </a:rPr>
              <a:t>1. Introduction</a:t>
            </a:r>
            <a:endParaRPr sz="3600" b="1" i="0" u="none" strike="noStrike" cap="none">
              <a:solidFill>
                <a:schemeClr val="accent4"/>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body" idx="1"/>
          </p:nvPr>
        </p:nvSpPr>
        <p:spPr>
          <a:xfrm>
            <a:off x="457200" y="1524000"/>
            <a:ext cx="8229600" cy="50292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rgbClr val="444444"/>
              </a:buClr>
              <a:buSzPts val="3200"/>
              <a:buChar char="•"/>
            </a:pPr>
            <a:r>
              <a:rPr lang="en-US" b="0" i="0">
                <a:solidFill>
                  <a:srgbClr val="444444"/>
                </a:solidFill>
                <a:latin typeface="Roboto"/>
                <a:ea typeface="Roboto"/>
                <a:cs typeface="Roboto"/>
                <a:sym typeface="Roboto"/>
              </a:rPr>
              <a:t>Current version of seaborn is v0.11.1 (December 2020)</a:t>
            </a:r>
            <a:endParaRPr/>
          </a:p>
          <a:p>
            <a:pPr marL="342900" lvl="0" indent="-342900" algn="just" rtl="0">
              <a:spcBef>
                <a:spcPts val="640"/>
              </a:spcBef>
              <a:spcAft>
                <a:spcPts val="0"/>
              </a:spcAft>
              <a:buClr>
                <a:srgbClr val="444444"/>
              </a:buClr>
              <a:buSzPts val="3200"/>
              <a:buChar char="•"/>
            </a:pPr>
            <a:r>
              <a:rPr lang="en-US">
                <a:solidFill>
                  <a:srgbClr val="444444"/>
                </a:solidFill>
                <a:latin typeface="Roboto"/>
                <a:ea typeface="Roboto"/>
                <a:cs typeface="Roboto"/>
                <a:sym typeface="Roboto"/>
              </a:rPr>
              <a:t>Seaborn was created by </a:t>
            </a:r>
            <a:r>
              <a:rPr lang="en-US" b="0" i="0" u="sng" strike="noStrike">
                <a:solidFill>
                  <a:srgbClr val="4C72B0"/>
                </a:solid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Michael Waskom</a:t>
            </a:r>
            <a:r>
              <a:rPr lang="en-US" b="0" i="0">
                <a:solidFill>
                  <a:srgbClr val="444444"/>
                </a:solidFill>
                <a:latin typeface="Roboto"/>
                <a:ea typeface="Roboto"/>
                <a:cs typeface="Roboto"/>
                <a:sym typeface="Roboto"/>
              </a:rPr>
              <a:t>.</a:t>
            </a:r>
            <a:endParaRPr/>
          </a:p>
          <a:p>
            <a:pPr marL="0" lvl="0" indent="0" algn="just" rtl="0">
              <a:spcBef>
                <a:spcPts val="640"/>
              </a:spcBef>
              <a:spcAft>
                <a:spcPts val="0"/>
              </a:spcAft>
              <a:buClr>
                <a:schemeClr val="dk1"/>
              </a:buClr>
              <a:buSzPts val="3200"/>
              <a:buNone/>
            </a:pPr>
            <a:endParaRPr b="1"/>
          </a:p>
          <a:p>
            <a:pPr marL="0" lvl="0" indent="0" algn="just" rtl="0">
              <a:spcBef>
                <a:spcPts val="640"/>
              </a:spcBef>
              <a:spcAft>
                <a:spcPts val="0"/>
              </a:spcAft>
              <a:buClr>
                <a:schemeClr val="dk1"/>
              </a:buClr>
              <a:buSzPts val="3200"/>
              <a:buNone/>
            </a:pPr>
            <a:endParaRPr sz="3200"/>
          </a:p>
        </p:txBody>
      </p:sp>
      <p:sp>
        <p:nvSpPr>
          <p:cNvPr id="144" name="Google Shape;144;p8"/>
          <p:cNvSpPr/>
          <p:nvPr/>
        </p:nvSpPr>
        <p:spPr>
          <a:xfrm flipH="1">
            <a:off x="1" y="476250"/>
            <a:ext cx="9143999" cy="990600"/>
          </a:xfrm>
          <a:prstGeom prst="rect">
            <a:avLst/>
          </a:prstGeom>
          <a:gradFill>
            <a:gsLst>
              <a:gs pos="0">
                <a:srgbClr val="97B4E4">
                  <a:alpha val="60000"/>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45" name="Google Shape;145;p8"/>
          <p:cNvSpPr txBox="1"/>
          <p:nvPr/>
        </p:nvSpPr>
        <p:spPr>
          <a:xfrm>
            <a:off x="652045" y="674597"/>
            <a:ext cx="8158127" cy="624385"/>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chemeClr val="accent4"/>
              </a:buClr>
              <a:buSzPts val="3600"/>
              <a:buFont typeface="Arial"/>
              <a:buNone/>
            </a:pPr>
            <a:r>
              <a:rPr lang="en-US" sz="3600" b="0" i="0" u="none" strike="noStrike" cap="none">
                <a:solidFill>
                  <a:schemeClr val="accent4"/>
                </a:solidFill>
                <a:latin typeface="Arial"/>
                <a:ea typeface="Arial"/>
                <a:cs typeface="Arial"/>
                <a:sym typeface="Arial"/>
              </a:rPr>
              <a:t>1. Introduction</a:t>
            </a:r>
            <a:endParaRPr sz="3600" b="1" i="0" u="none" strike="noStrike" cap="none">
              <a:solidFill>
                <a:schemeClr val="accent4"/>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9" descr="Map&#10;&#10;Description automatically generated"/>
          <p:cNvPicPr preferRelativeResize="0"/>
          <p:nvPr/>
        </p:nvPicPr>
        <p:blipFill rotWithShape="1">
          <a:blip r:embed="rId3">
            <a:alphaModFix/>
          </a:blip>
          <a:srcRect/>
          <a:stretch/>
        </p:blipFill>
        <p:spPr>
          <a:xfrm>
            <a:off x="-1365568" y="-359802"/>
            <a:ext cx="10486241" cy="7217802"/>
          </a:xfrm>
          <a:prstGeom prst="rect">
            <a:avLst/>
          </a:prstGeom>
          <a:noFill/>
          <a:ln>
            <a:noFill/>
          </a:ln>
        </p:spPr>
      </p:pic>
      <p:sp>
        <p:nvSpPr>
          <p:cNvPr id="151" name="Google Shape;151;p9"/>
          <p:cNvSpPr/>
          <p:nvPr/>
        </p:nvSpPr>
        <p:spPr>
          <a:xfrm>
            <a:off x="0" y="1688121"/>
            <a:ext cx="9144000" cy="2198079"/>
          </a:xfrm>
          <a:prstGeom prst="rect">
            <a:avLst/>
          </a:prstGeom>
          <a:gradFill>
            <a:gsLst>
              <a:gs pos="0">
                <a:srgbClr val="FFFFFF">
                  <a:alpha val="29803"/>
                </a:srgbClr>
              </a:gs>
              <a:gs pos="36000">
                <a:srgbClr val="FFFFFF">
                  <a:alpha val="92941"/>
                </a:srgbClr>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rgbClr val="FFFFFF"/>
              </a:solidFill>
              <a:latin typeface="Calibri"/>
              <a:ea typeface="Calibri"/>
              <a:cs typeface="Calibri"/>
              <a:sym typeface="Calibri"/>
            </a:endParaRPr>
          </a:p>
        </p:txBody>
      </p:sp>
      <p:sp>
        <p:nvSpPr>
          <p:cNvPr id="152" name="Google Shape;152;p9"/>
          <p:cNvSpPr txBox="1"/>
          <p:nvPr/>
        </p:nvSpPr>
        <p:spPr>
          <a:xfrm>
            <a:off x="381000" y="1940774"/>
            <a:ext cx="8229600" cy="169277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6000" b="1" i="0" u="none" strike="noStrike" cap="none">
                <a:solidFill>
                  <a:srgbClr val="BDD1F9"/>
                </a:solidFill>
                <a:latin typeface="Arial"/>
                <a:ea typeface="Arial"/>
                <a:cs typeface="Arial"/>
                <a:sym typeface="Arial"/>
              </a:rPr>
              <a:t>SEABORN</a:t>
            </a:r>
            <a:endParaRPr/>
          </a:p>
          <a:p>
            <a:pPr marL="0" marR="0" lvl="0" indent="0" algn="r" rtl="0">
              <a:spcBef>
                <a:spcPts val="0"/>
              </a:spcBef>
              <a:spcAft>
                <a:spcPts val="0"/>
              </a:spcAft>
              <a:buNone/>
            </a:pPr>
            <a:r>
              <a:rPr lang="en-US" sz="4400" b="1" i="0" u="none" strike="noStrike" cap="none">
                <a:solidFill>
                  <a:srgbClr val="938953"/>
                </a:solidFill>
                <a:latin typeface="Arial"/>
                <a:ea typeface="Arial"/>
                <a:cs typeface="Arial"/>
                <a:sym typeface="Arial"/>
              </a:rPr>
              <a:t>Install  &amp; How to use</a:t>
            </a:r>
            <a:endParaRPr sz="4400" b="1" i="0" u="none" strike="noStrike" cap="none">
              <a:solidFill>
                <a:srgbClr val="938953"/>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1212</Words>
  <Application>Microsoft Office PowerPoint</Application>
  <PresentationFormat>On-screen Show (4:3)</PresentationFormat>
  <Paragraphs>119</Paragraphs>
  <Slides>45</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Roboto</vt:lpstr>
      <vt:lpstr>Calibri</vt:lpstr>
      <vt:lpstr>Tahoma</vt:lpstr>
      <vt:lpstr>Arial</vt:lpstr>
      <vt:lpstr>Office Theme</vt:lpstr>
      <vt:lpstr>PYTHON LANGUAGE  and AI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LANGUAGE  and AI application</dc:title>
  <dc:creator>Phuc Hanh</dc:creator>
  <cp:lastModifiedBy>ASUS</cp:lastModifiedBy>
  <cp:revision>3</cp:revision>
  <dcterms:created xsi:type="dcterms:W3CDTF">2019-10-10T16:00:54Z</dcterms:created>
  <dcterms:modified xsi:type="dcterms:W3CDTF">2023-04-24T17:09:53Z</dcterms:modified>
</cp:coreProperties>
</file>