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6" r:id="rId10"/>
    <p:sldId id="267"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31-Jan-21</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84295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31-Jan-21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06866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31-Jan-21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68433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31-Jan-21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5114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31-Jan-21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96679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31-Jan-21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60721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31-Jan-21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4219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31-Jan-21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24387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31-Jan-21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22287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31-Jan-21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88812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31-Jan-21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8894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31-Jan-21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60186994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openweathermap.org/" TargetMode="External"/><Relationship Id="rId2" Type="http://schemas.openxmlformats.org/officeDocument/2006/relationships/hyperlink" Target="https://en.wikipedia.org/wiki/Hill_climbing" TargetMode="External"/><Relationship Id="rId1" Type="http://schemas.openxmlformats.org/officeDocument/2006/relationships/slideLayout" Target="../slideLayouts/slideLayout2.xml"/><Relationship Id="rId5" Type="http://schemas.openxmlformats.org/officeDocument/2006/relationships/hyperlink" Target="https://www.pinterest.com/pin/165225880057794781/" TargetMode="External"/><Relationship Id="rId4" Type="http://schemas.openxmlformats.org/officeDocument/2006/relationships/hyperlink" Target="https://thetravelinsider.co/th/en/travel-inspirations/travel-hacks/what-to-pack-and-wear-for-different-winter-climates-10-c-0-c-0-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Close-up of microphone head">
            <a:extLst>
              <a:ext uri="{FF2B5EF4-FFF2-40B4-BE49-F238E27FC236}">
                <a16:creationId xmlns:a16="http://schemas.microsoft.com/office/drawing/2014/main" id="{DA193798-38E8-4E61-A01D-8D00FDA290DE}"/>
              </a:ext>
            </a:extLst>
          </p:cNvPr>
          <p:cNvPicPr>
            <a:picLocks noChangeAspect="1"/>
          </p:cNvPicPr>
          <p:nvPr/>
        </p:nvPicPr>
        <p:blipFill rotWithShape="1">
          <a:blip r:embed="rId2">
            <a:alphaModFix amt="60000"/>
          </a:blip>
          <a:srcRect t="6937" r="-1" b="8788"/>
          <a:stretch/>
        </p:blipFill>
        <p:spPr>
          <a:xfrm>
            <a:off x="3048" y="10"/>
            <a:ext cx="12188952" cy="6856614"/>
          </a:xfrm>
          <a:prstGeom prst="rect">
            <a:avLst/>
          </a:prstGeom>
        </p:spPr>
      </p:pic>
      <p:grpSp>
        <p:nvGrpSpPr>
          <p:cNvPr id="20" name="Group 19">
            <a:extLst>
              <a:ext uri="{FF2B5EF4-FFF2-40B4-BE49-F238E27FC236}">
                <a16:creationId xmlns:a16="http://schemas.microsoft.com/office/drawing/2014/main" id="{B9632603-447F-4389-863D-9820DB9915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21" name="Picture 20">
              <a:extLst>
                <a:ext uri="{FF2B5EF4-FFF2-40B4-BE49-F238E27FC236}">
                  <a16:creationId xmlns:a16="http://schemas.microsoft.com/office/drawing/2014/main" id="{354F4BB5-9639-4525-A748-2B2D8FDB107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0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22" name="Picture 21">
              <a:extLst>
                <a:ext uri="{FF2B5EF4-FFF2-40B4-BE49-F238E27FC236}">
                  <a16:creationId xmlns:a16="http://schemas.microsoft.com/office/drawing/2014/main" id="{4D9AF55E-83EF-4A42-A236-590299A7B9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AEC33E6-174B-49D0-A178-C5C9146C0955}"/>
              </a:ext>
            </a:extLst>
          </p:cNvPr>
          <p:cNvSpPr>
            <a:spLocks noGrp="1"/>
          </p:cNvSpPr>
          <p:nvPr>
            <p:ph type="ctrTitle"/>
          </p:nvPr>
        </p:nvSpPr>
        <p:spPr>
          <a:xfrm>
            <a:off x="996275" y="744909"/>
            <a:ext cx="10190071" cy="3145855"/>
          </a:xfrm>
        </p:spPr>
        <p:txBody>
          <a:bodyPr anchor="b">
            <a:normAutofit/>
          </a:bodyPr>
          <a:lstStyle/>
          <a:p>
            <a:r>
              <a:rPr lang="ro-RO" sz="5200" dirty="0">
                <a:solidFill>
                  <a:srgbClr val="FFFFFF"/>
                </a:solidFill>
              </a:rPr>
              <a:t>Clothing Selector</a:t>
            </a:r>
            <a:endParaRPr lang="en-US" sz="5200" dirty="0">
              <a:solidFill>
                <a:srgbClr val="FFFFFF"/>
              </a:solidFill>
            </a:endParaRPr>
          </a:p>
          <a:p>
            <a:pPr algn="l"/>
            <a:r>
              <a:rPr lang="ro-RO" sz="4400" dirty="0"/>
              <a:t>othing Selector</a:t>
            </a:r>
            <a:endParaRPr lang="en-US" sz="4400" dirty="0"/>
          </a:p>
        </p:txBody>
      </p:sp>
      <p:sp>
        <p:nvSpPr>
          <p:cNvPr id="3" name="Subtitle 2">
            <a:extLst>
              <a:ext uri="{FF2B5EF4-FFF2-40B4-BE49-F238E27FC236}">
                <a16:creationId xmlns:a16="http://schemas.microsoft.com/office/drawing/2014/main" id="{E73EFE77-F24D-47DC-BD81-461498EE3BA7}"/>
              </a:ext>
            </a:extLst>
          </p:cNvPr>
          <p:cNvSpPr>
            <a:spLocks noGrp="1"/>
          </p:cNvSpPr>
          <p:nvPr>
            <p:ph type="subTitle" idx="1"/>
          </p:nvPr>
        </p:nvSpPr>
        <p:spPr>
          <a:xfrm>
            <a:off x="1218708" y="4069780"/>
            <a:ext cx="9781327" cy="2056617"/>
          </a:xfrm>
        </p:spPr>
        <p:txBody>
          <a:bodyPr anchor="t">
            <a:normAutofit/>
          </a:bodyPr>
          <a:lstStyle/>
          <a:p>
            <a:r>
              <a:rPr lang="ro-RO" sz="2200" dirty="0">
                <a:solidFill>
                  <a:srgbClr val="FFFFFF"/>
                </a:solidFill>
              </a:rPr>
              <a:t>Proiect realizat de</a:t>
            </a:r>
            <a:r>
              <a:rPr lang="en-US" sz="2200" dirty="0">
                <a:solidFill>
                  <a:srgbClr val="FFFFFF"/>
                </a:solidFill>
              </a:rPr>
              <a:t>:</a:t>
            </a:r>
            <a:endParaRPr lang="ro-RO" sz="2200" dirty="0">
              <a:solidFill>
                <a:srgbClr val="FFFFFF"/>
              </a:solidFill>
            </a:endParaRPr>
          </a:p>
          <a:p>
            <a:r>
              <a:rPr lang="ro-RO" sz="2200" dirty="0">
                <a:solidFill>
                  <a:srgbClr val="FFFFFF"/>
                </a:solidFill>
              </a:rPr>
              <a:t>Cujbă Mihai</a:t>
            </a:r>
          </a:p>
          <a:p>
            <a:r>
              <a:rPr lang="ro-RO" sz="2200" dirty="0">
                <a:solidFill>
                  <a:srgbClr val="FFFFFF"/>
                </a:solidFill>
              </a:rPr>
              <a:t>Florea Vlad</a:t>
            </a:r>
          </a:p>
          <a:p>
            <a:r>
              <a:rPr lang="ro-RO" sz="2200" dirty="0">
                <a:solidFill>
                  <a:srgbClr val="FFFFFF"/>
                </a:solidFill>
              </a:rPr>
              <a:t>Nișulescu Alexandru</a:t>
            </a:r>
            <a:endParaRPr lang="en-US" sz="2200" dirty="0">
              <a:solidFill>
                <a:srgbClr val="FFFFFF"/>
              </a:solidFill>
            </a:endParaRPr>
          </a:p>
        </p:txBody>
      </p:sp>
    </p:spTree>
    <p:extLst>
      <p:ext uri="{BB962C8B-B14F-4D97-AF65-F5344CB8AC3E}">
        <p14:creationId xmlns:p14="http://schemas.microsoft.com/office/powerpoint/2010/main" val="3951111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945E-ED7B-4E6A-99F2-02186C09754C}"/>
              </a:ext>
            </a:extLst>
          </p:cNvPr>
          <p:cNvSpPr>
            <a:spLocks noGrp="1"/>
          </p:cNvSpPr>
          <p:nvPr>
            <p:ph type="title"/>
          </p:nvPr>
        </p:nvSpPr>
        <p:spPr/>
        <p:txBody>
          <a:bodyPr/>
          <a:lstStyle/>
          <a:p>
            <a:r>
              <a:rPr lang="ro-RO" dirty="0"/>
              <a:t>Algoritmul de Hill Climbing</a:t>
            </a:r>
            <a:endParaRPr lang="en-US" dirty="0"/>
          </a:p>
        </p:txBody>
      </p:sp>
      <p:sp>
        <p:nvSpPr>
          <p:cNvPr id="3" name="Content Placeholder 2">
            <a:extLst>
              <a:ext uri="{FF2B5EF4-FFF2-40B4-BE49-F238E27FC236}">
                <a16:creationId xmlns:a16="http://schemas.microsoft.com/office/drawing/2014/main" id="{AF2A2A25-6FF0-4FCC-927A-9EC1BF87BEA4}"/>
              </a:ext>
            </a:extLst>
          </p:cNvPr>
          <p:cNvSpPr>
            <a:spLocks noGrp="1"/>
          </p:cNvSpPr>
          <p:nvPr>
            <p:ph idx="1"/>
          </p:nvPr>
        </p:nvSpPr>
        <p:spPr/>
        <p:txBody>
          <a:bodyPr/>
          <a:lstStyle/>
          <a:p>
            <a:pPr marL="0" marR="0" algn="just">
              <a:lnSpc>
                <a:spcPct val="107000"/>
              </a:lnSpc>
              <a:spcBef>
                <a:spcPts val="0"/>
              </a:spcBef>
              <a:spcAft>
                <a:spcPts val="800"/>
              </a:spcAft>
            </a:pPr>
            <a:r>
              <a:rPr lang="en-US" sz="2400" dirty="0" err="1">
                <a:effectLst/>
                <a:ea typeface="Calibri" panose="020F0502020204030204" pitchFamily="34" charset="0"/>
                <a:cs typeface="Times New Roman" panose="02020603050405020304" pitchFamily="18" charset="0"/>
              </a:rPr>
              <a:t>Dacă</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noua</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eroare</a:t>
            </a:r>
            <a:r>
              <a:rPr lang="en-US" sz="2400" dirty="0">
                <a:effectLst/>
                <a:ea typeface="Calibri" panose="020F0502020204030204" pitchFamily="34" charset="0"/>
                <a:cs typeface="Times New Roman" panose="02020603050405020304" pitchFamily="18" charset="0"/>
              </a:rPr>
              <a:t> nu </a:t>
            </a:r>
            <a:r>
              <a:rPr lang="en-US" sz="2400" dirty="0" err="1">
                <a:effectLst/>
                <a:ea typeface="Calibri" panose="020F0502020204030204" pitchFamily="34" charset="0"/>
                <a:cs typeface="Times New Roman" panose="02020603050405020304" pitchFamily="18" charset="0"/>
              </a:rPr>
              <a:t>este</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mai</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mică</a:t>
            </a:r>
            <a:r>
              <a:rPr lang="en-US" sz="2400" dirty="0">
                <a:effectLst/>
                <a:ea typeface="Calibri" panose="020F0502020204030204" pitchFamily="34" charset="0"/>
                <a:cs typeface="Times New Roman" panose="02020603050405020304" pitchFamily="18" charset="0"/>
              </a:rPr>
              <a:t>, se </a:t>
            </a:r>
            <a:r>
              <a:rPr lang="en-US" sz="2400" dirty="0" err="1">
                <a:effectLst/>
                <a:ea typeface="Calibri" panose="020F0502020204030204" pitchFamily="34" charset="0"/>
                <a:cs typeface="Times New Roman" panose="02020603050405020304" pitchFamily="18" charset="0"/>
              </a:rPr>
              <a:t>încearcă</a:t>
            </a:r>
            <a:r>
              <a:rPr lang="en-US" sz="2400" dirty="0">
                <a:effectLst/>
                <a:ea typeface="Calibri" panose="020F0502020204030204" pitchFamily="34" charset="0"/>
                <a:cs typeface="Times New Roman" panose="02020603050405020304" pitchFamily="18" charset="0"/>
              </a:rPr>
              <a:t> un pas </a:t>
            </a:r>
            <a:r>
              <a:rPr lang="en-US" sz="2400" dirty="0" err="1">
                <a:effectLst/>
                <a:ea typeface="Calibri" panose="020F0502020204030204" pitchFamily="34" charset="0"/>
                <a:cs typeface="Times New Roman" panose="02020603050405020304" pitchFamily="18" charset="0"/>
              </a:rPr>
              <a:t>într</a:t>
            </a:r>
            <a:r>
              <a:rPr lang="en-US" sz="2400" dirty="0">
                <a:effectLst/>
                <a:ea typeface="Calibri" panose="020F0502020204030204" pitchFamily="34" charset="0"/>
                <a:cs typeface="Times New Roman" panose="02020603050405020304" pitchFamily="18" charset="0"/>
              </a:rPr>
              <a:t>-o </a:t>
            </a:r>
            <a:r>
              <a:rPr lang="en-US" sz="2400" dirty="0" err="1">
                <a:effectLst/>
                <a:ea typeface="Calibri" panose="020F0502020204030204" pitchFamily="34" charset="0"/>
                <a:cs typeface="Times New Roman" panose="02020603050405020304" pitchFamily="18" charset="0"/>
              </a:rPr>
              <a:t>altă</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direcție</a:t>
            </a:r>
            <a:r>
              <a:rPr lang="en-US" sz="2400" dirty="0">
                <a:effectLst/>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r>
              <a:rPr lang="en-US" sz="2400" dirty="0" err="1">
                <a:effectLst/>
                <a:ea typeface="Calibri" panose="020F0502020204030204" pitchFamily="34" charset="0"/>
                <a:cs typeface="Times New Roman" panose="02020603050405020304" pitchFamily="18" charset="0"/>
              </a:rPr>
              <a:t>Dacă</a:t>
            </a:r>
            <a:r>
              <a:rPr lang="en-US" sz="2400" dirty="0">
                <a:effectLst/>
                <a:ea typeface="Calibri" panose="020F0502020204030204" pitchFamily="34" charset="0"/>
                <a:cs typeface="Times New Roman" panose="02020603050405020304" pitchFamily="18" charset="0"/>
              </a:rPr>
              <a:t> am </a:t>
            </a:r>
            <a:r>
              <a:rPr lang="en-US" sz="2400" dirty="0" err="1">
                <a:effectLst/>
                <a:ea typeface="Calibri" panose="020F0502020204030204" pitchFamily="34" charset="0"/>
                <a:cs typeface="Times New Roman" panose="02020603050405020304" pitchFamily="18" charset="0"/>
              </a:rPr>
              <a:t>încercat</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toate</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direcțiile</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și</a:t>
            </a:r>
            <a:r>
              <a:rPr lang="en-US" sz="2400" dirty="0">
                <a:effectLst/>
                <a:ea typeface="Calibri" panose="020F0502020204030204" pitchFamily="34" charset="0"/>
                <a:cs typeface="Times New Roman" panose="02020603050405020304" pitchFamily="18" charset="0"/>
              </a:rPr>
              <a:t> nu am </a:t>
            </a:r>
            <a:r>
              <a:rPr lang="en-US" sz="2400" dirty="0" err="1">
                <a:effectLst/>
                <a:ea typeface="Calibri" panose="020F0502020204030204" pitchFamily="34" charset="0"/>
                <a:cs typeface="Times New Roman" panose="02020603050405020304" pitchFamily="18" charset="0"/>
              </a:rPr>
              <a:t>găsit</a:t>
            </a:r>
            <a:r>
              <a:rPr lang="en-US" sz="2400" dirty="0">
                <a:effectLst/>
                <a:ea typeface="Calibri" panose="020F0502020204030204" pitchFamily="34" charset="0"/>
                <a:cs typeface="Times New Roman" panose="02020603050405020304" pitchFamily="18" charset="0"/>
              </a:rPr>
              <a:t> o </a:t>
            </a:r>
            <a:r>
              <a:rPr lang="en-US" sz="2400" dirty="0" err="1">
                <a:effectLst/>
                <a:ea typeface="Calibri" panose="020F0502020204030204" pitchFamily="34" charset="0"/>
                <a:cs typeface="Times New Roman" panose="02020603050405020304" pitchFamily="18" charset="0"/>
              </a:rPr>
              <a:t>nouă</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eroare</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mai</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mică</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înseamnă</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că</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eroarea</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curentă</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este</a:t>
            </a:r>
            <a:r>
              <a:rPr lang="en-US" sz="2400" dirty="0">
                <a:effectLst/>
                <a:ea typeface="Calibri" panose="020F0502020204030204" pitchFamily="34" charset="0"/>
                <a:cs typeface="Times New Roman" panose="02020603050405020304" pitchFamily="18" charset="0"/>
              </a:rPr>
              <a:t> un minim local </a:t>
            </a:r>
            <a:r>
              <a:rPr lang="en-US" sz="2400" dirty="0" err="1">
                <a:effectLst/>
                <a:ea typeface="Calibri" panose="020F0502020204030204" pitchFamily="34" charset="0"/>
                <a:cs typeface="Times New Roman" panose="02020603050405020304" pitchFamily="18" charset="0"/>
              </a:rPr>
              <a:t>și</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că</a:t>
            </a:r>
            <a:r>
              <a:rPr lang="en-US" sz="2400" dirty="0">
                <a:effectLst/>
                <a:ea typeface="Calibri" panose="020F0502020204030204" pitchFamily="34" charset="0"/>
                <a:cs typeface="Times New Roman" panose="02020603050405020304" pitchFamily="18" charset="0"/>
              </a:rPr>
              <a:t> am </a:t>
            </a:r>
            <a:r>
              <a:rPr lang="en-US" sz="2400" dirty="0" err="1">
                <a:effectLst/>
                <a:ea typeface="Calibri" panose="020F0502020204030204" pitchFamily="34" charset="0"/>
                <a:cs typeface="Times New Roman" panose="02020603050405020304" pitchFamily="18" charset="0"/>
              </a:rPr>
              <a:t>găsit</a:t>
            </a:r>
            <a:r>
              <a:rPr lang="en-US" sz="2400" dirty="0">
                <a:effectLst/>
                <a:ea typeface="Calibri" panose="020F0502020204030204" pitchFamily="34" charset="0"/>
                <a:cs typeface="Times New Roman" panose="02020603050405020304" pitchFamily="18" charset="0"/>
              </a:rPr>
              <a:t> o </a:t>
            </a:r>
            <a:r>
              <a:rPr lang="en-US" sz="2400" dirty="0" err="1">
                <a:effectLst/>
                <a:ea typeface="Calibri" panose="020F0502020204030204" pitchFamily="34" charset="0"/>
                <a:cs typeface="Times New Roman" panose="02020603050405020304" pitchFamily="18" charset="0"/>
              </a:rPr>
              <a:t>configurație</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potrivită</a:t>
            </a:r>
            <a:r>
              <a:rPr lang="en-US" sz="2400" dirty="0">
                <a:effectLst/>
                <a:ea typeface="Calibri" panose="020F0502020204030204" pitchFamily="34" charset="0"/>
                <a:cs typeface="Times New Roman" panose="02020603050405020304" pitchFamily="18" charset="0"/>
              </a:rPr>
              <a:t>.</a:t>
            </a:r>
          </a:p>
          <a:p>
            <a:pPr marL="0" marR="0" algn="l">
              <a:lnSpc>
                <a:spcPct val="107000"/>
              </a:lnSpc>
              <a:spcBef>
                <a:spcPts val="0"/>
              </a:spcBef>
              <a:spcAft>
                <a:spcPts val="800"/>
              </a:spcAft>
            </a:pPr>
            <a:r>
              <a:rPr lang="en-US" sz="2400" dirty="0" err="1">
                <a:effectLst/>
                <a:ea typeface="Calibri" panose="020F0502020204030204" pitchFamily="34" charset="0"/>
                <a:cs typeface="Times New Roman" panose="02020603050405020304" pitchFamily="18" charset="0"/>
              </a:rPr>
              <a:t>După</a:t>
            </a:r>
            <a:r>
              <a:rPr lang="en-US" sz="2400" dirty="0">
                <a:effectLst/>
                <a:ea typeface="Calibri" panose="020F0502020204030204" pitchFamily="34" charset="0"/>
                <a:cs typeface="Times New Roman" panose="02020603050405020304" pitchFamily="18" charset="0"/>
              </a:rPr>
              <a:t> un </a:t>
            </a:r>
            <a:r>
              <a:rPr lang="en-US" sz="2400" dirty="0" err="1">
                <a:effectLst/>
                <a:ea typeface="Calibri" panose="020F0502020204030204" pitchFamily="34" charset="0"/>
                <a:cs typeface="Times New Roman" panose="02020603050405020304" pitchFamily="18" charset="0"/>
              </a:rPr>
              <a:t>număr</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prestabilit</a:t>
            </a:r>
            <a:r>
              <a:rPr lang="en-US" sz="2400" dirty="0">
                <a:effectLst/>
                <a:ea typeface="Calibri" panose="020F0502020204030204" pitchFamily="34" charset="0"/>
                <a:cs typeface="Times New Roman" panose="02020603050405020304" pitchFamily="18" charset="0"/>
              </a:rPr>
              <a:t> de </a:t>
            </a:r>
            <a:r>
              <a:rPr lang="en-US" sz="2400" dirty="0" err="1">
                <a:effectLst/>
                <a:ea typeface="Calibri" panose="020F0502020204030204" pitchFamily="34" charset="0"/>
                <a:cs typeface="Times New Roman" panose="02020603050405020304" pitchFamily="18" charset="0"/>
              </a:rPr>
              <a:t>iterații</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algoritmul</a:t>
            </a:r>
            <a:r>
              <a:rPr lang="en-US" sz="2400" dirty="0">
                <a:effectLst/>
                <a:ea typeface="Calibri" panose="020F0502020204030204" pitchFamily="34" charset="0"/>
                <a:cs typeface="Times New Roman" panose="02020603050405020304" pitchFamily="18" charset="0"/>
              </a:rPr>
              <a:t> se </a:t>
            </a:r>
            <a:r>
              <a:rPr lang="en-US" sz="2400" dirty="0" err="1">
                <a:effectLst/>
                <a:ea typeface="Calibri" panose="020F0502020204030204" pitchFamily="34" charset="0"/>
                <a:cs typeface="Times New Roman" panose="02020603050405020304" pitchFamily="18" charset="0"/>
              </a:rPr>
              <a:t>oprește</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și</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returnează</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cea</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mai</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mică</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eroare</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găsită</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până</a:t>
            </a:r>
            <a:r>
              <a:rPr lang="en-US" sz="2400" dirty="0">
                <a:effectLst/>
                <a:ea typeface="Calibri" panose="020F0502020204030204" pitchFamily="34" charset="0"/>
                <a:cs typeface="Times New Roman" panose="02020603050405020304" pitchFamily="18" charset="0"/>
              </a:rPr>
              <a:t> la </a:t>
            </a:r>
            <a:r>
              <a:rPr lang="en-US" sz="2400" dirty="0" err="1">
                <a:effectLst/>
                <a:ea typeface="Calibri" panose="020F0502020204030204" pitchFamily="34" charset="0"/>
                <a:cs typeface="Times New Roman" panose="02020603050405020304" pitchFamily="18" charset="0"/>
              </a:rPr>
              <a:t>acel</a:t>
            </a:r>
            <a:r>
              <a:rPr lang="en-US" sz="2400" dirty="0">
                <a:effectLst/>
                <a:ea typeface="Calibri" panose="020F0502020204030204" pitchFamily="34" charset="0"/>
                <a:cs typeface="Times New Roman" panose="02020603050405020304" pitchFamily="18" charset="0"/>
              </a:rPr>
              <a:t> moment.</a:t>
            </a:r>
            <a:br>
              <a:rPr lang="en-US" sz="2400" dirty="0">
                <a:effectLst/>
                <a:ea typeface="Calibri" panose="020F0502020204030204" pitchFamily="34" charset="0"/>
                <a:cs typeface="Times New Roman" panose="02020603050405020304" pitchFamily="18" charset="0"/>
              </a:rPr>
            </a:br>
            <a:r>
              <a:rPr lang="en-US" sz="2400" dirty="0" err="1">
                <a:effectLst/>
                <a:ea typeface="Calibri" panose="020F0502020204030204" pitchFamily="34" charset="0"/>
                <a:cs typeface="Times New Roman" panose="02020603050405020304" pitchFamily="18" charset="0"/>
              </a:rPr>
              <a:t>Pentru</a:t>
            </a:r>
            <a:r>
              <a:rPr lang="en-US" sz="2400" dirty="0">
                <a:effectLst/>
                <a:ea typeface="Calibri" panose="020F0502020204030204" pitchFamily="34" charset="0"/>
                <a:cs typeface="Times New Roman" panose="02020603050405020304" pitchFamily="18" charset="0"/>
              </a:rPr>
              <a:t> a </a:t>
            </a:r>
            <a:r>
              <a:rPr lang="en-US" sz="2400" dirty="0" err="1">
                <a:effectLst/>
                <a:ea typeface="Calibri" panose="020F0502020204030204" pitchFamily="34" charset="0"/>
                <a:cs typeface="Times New Roman" panose="02020603050405020304" pitchFamily="18" charset="0"/>
              </a:rPr>
              <a:t>încerca</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găsirea</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unui</a:t>
            </a:r>
            <a:r>
              <a:rPr lang="en-US" sz="2400" dirty="0">
                <a:effectLst/>
                <a:ea typeface="Calibri" panose="020F0502020204030204" pitchFamily="34" charset="0"/>
                <a:cs typeface="Times New Roman" panose="02020603050405020304" pitchFamily="18" charset="0"/>
              </a:rPr>
              <a:t> minim global, </a:t>
            </a:r>
            <a:r>
              <a:rPr lang="en-US" sz="2400" dirty="0" err="1">
                <a:effectLst/>
                <a:ea typeface="Calibri" panose="020F0502020204030204" pitchFamily="34" charset="0"/>
                <a:cs typeface="Times New Roman" panose="02020603050405020304" pitchFamily="18" charset="0"/>
              </a:rPr>
              <a:t>față</a:t>
            </a:r>
            <a:r>
              <a:rPr lang="en-US" sz="2400" dirty="0">
                <a:effectLst/>
                <a:ea typeface="Calibri" panose="020F0502020204030204" pitchFamily="34" charset="0"/>
                <a:cs typeface="Times New Roman" panose="02020603050405020304" pitchFamily="18" charset="0"/>
              </a:rPr>
              <a:t> de </a:t>
            </a:r>
            <a:r>
              <a:rPr lang="en-US" sz="2400" dirty="0" err="1">
                <a:effectLst/>
                <a:ea typeface="Calibri" panose="020F0502020204030204" pitchFamily="34" charset="0"/>
                <a:cs typeface="Times New Roman" panose="02020603050405020304" pitchFamily="18" charset="0"/>
              </a:rPr>
              <a:t>unul</a:t>
            </a:r>
            <a:r>
              <a:rPr lang="en-US" sz="2400" dirty="0">
                <a:effectLst/>
                <a:ea typeface="Calibri" panose="020F0502020204030204" pitchFamily="34" charset="0"/>
                <a:cs typeface="Times New Roman" panose="02020603050405020304" pitchFamily="18" charset="0"/>
              </a:rPr>
              <a:t> local, se </a:t>
            </a:r>
            <a:r>
              <a:rPr lang="en-US" sz="2400" dirty="0" err="1">
                <a:effectLst/>
                <a:ea typeface="Calibri" panose="020F0502020204030204" pitchFamily="34" charset="0"/>
                <a:cs typeface="Times New Roman" panose="02020603050405020304" pitchFamily="18" charset="0"/>
              </a:rPr>
              <a:t>rulează</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algoritmul</a:t>
            </a:r>
            <a:r>
              <a:rPr lang="en-US" sz="2400" dirty="0">
                <a:effectLst/>
                <a:ea typeface="Calibri" panose="020F0502020204030204" pitchFamily="34" charset="0"/>
                <a:cs typeface="Times New Roman" panose="02020603050405020304" pitchFamily="18" charset="0"/>
              </a:rPr>
              <a:t> Hill Climbing de </a:t>
            </a:r>
            <a:r>
              <a:rPr lang="en-US" sz="2400" dirty="0" err="1">
                <a:effectLst/>
                <a:ea typeface="Calibri" panose="020F0502020204030204" pitchFamily="34" charset="0"/>
                <a:cs typeface="Times New Roman" panose="02020603050405020304" pitchFamily="18" charset="0"/>
              </a:rPr>
              <a:t>mai</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multe</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ori</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plecând</a:t>
            </a:r>
            <a:r>
              <a:rPr lang="en-US" sz="2400" dirty="0">
                <a:effectLst/>
                <a:ea typeface="Calibri" panose="020F0502020204030204" pitchFamily="34" charset="0"/>
                <a:cs typeface="Times New Roman" panose="02020603050405020304" pitchFamily="18" charset="0"/>
              </a:rPr>
              <a:t> din </a:t>
            </a:r>
            <a:r>
              <a:rPr lang="en-US" sz="2400" dirty="0" err="1">
                <a:effectLst/>
                <a:ea typeface="Calibri" panose="020F0502020204030204" pitchFamily="34" charset="0"/>
                <a:cs typeface="Times New Roman" panose="02020603050405020304" pitchFamily="18" charset="0"/>
              </a:rPr>
              <a:t>configurații</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initiale</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diferite</a:t>
            </a:r>
            <a:r>
              <a:rPr lang="en-US" sz="2400" dirty="0">
                <a:effectLst/>
                <a:ea typeface="Calibri" panose="020F0502020204030204" pitchFamily="34" charset="0"/>
                <a:cs typeface="Times New Roman" panose="02020603050405020304" pitchFamily="18" charset="0"/>
              </a:rPr>
              <a:t>, la final, </a:t>
            </a:r>
            <a:r>
              <a:rPr lang="en-US" sz="2400" dirty="0" err="1">
                <a:effectLst/>
                <a:ea typeface="Calibri" panose="020F0502020204030204" pitchFamily="34" charset="0"/>
                <a:cs typeface="Times New Roman" panose="02020603050405020304" pitchFamily="18" charset="0"/>
              </a:rPr>
              <a:t>alegându</a:t>
            </a:r>
            <a:r>
              <a:rPr lang="en-US" sz="2400" dirty="0">
                <a:effectLst/>
                <a:ea typeface="Calibri" panose="020F0502020204030204" pitchFamily="34" charset="0"/>
                <a:cs typeface="Times New Roman" panose="02020603050405020304" pitchFamily="18" charset="0"/>
              </a:rPr>
              <a:t>-se </a:t>
            </a:r>
            <a:r>
              <a:rPr lang="en-US" sz="2400" dirty="0" err="1">
                <a:effectLst/>
                <a:ea typeface="Calibri" panose="020F0502020204030204" pitchFamily="34" charset="0"/>
                <a:cs typeface="Times New Roman" panose="02020603050405020304" pitchFamily="18" charset="0"/>
              </a:rPr>
              <a:t>eroarea</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minimă</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dintre</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acestea</a:t>
            </a:r>
            <a:r>
              <a:rPr lang="en-US" sz="2400" dirty="0">
                <a:effectLst/>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777986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9A7BE-12BF-4634-AE2A-F35DE679A9E9}"/>
              </a:ext>
            </a:extLst>
          </p:cNvPr>
          <p:cNvSpPr>
            <a:spLocks noGrp="1"/>
          </p:cNvSpPr>
          <p:nvPr>
            <p:ph type="title"/>
          </p:nvPr>
        </p:nvSpPr>
        <p:spPr/>
        <p:txBody>
          <a:bodyPr/>
          <a:lstStyle/>
          <a:p>
            <a:r>
              <a:rPr lang="ro-RO" dirty="0"/>
              <a:t>Concluzii</a:t>
            </a:r>
            <a:endParaRPr lang="en-US" dirty="0"/>
          </a:p>
        </p:txBody>
      </p:sp>
      <p:sp>
        <p:nvSpPr>
          <p:cNvPr id="3" name="Content Placeholder 2">
            <a:extLst>
              <a:ext uri="{FF2B5EF4-FFF2-40B4-BE49-F238E27FC236}">
                <a16:creationId xmlns:a16="http://schemas.microsoft.com/office/drawing/2014/main" id="{CBD97E54-718D-4C79-9291-DB9FD858B78C}"/>
              </a:ext>
            </a:extLst>
          </p:cNvPr>
          <p:cNvSpPr>
            <a:spLocks noGrp="1"/>
          </p:cNvSpPr>
          <p:nvPr>
            <p:ph idx="1"/>
          </p:nvPr>
        </p:nvSpPr>
        <p:spPr/>
        <p:txBody>
          <a:bodyPr>
            <a:normAutofit lnSpcReduction="10000"/>
          </a:bodyPr>
          <a:lstStyle/>
          <a:p>
            <a:pPr marL="0" marR="0" algn="just">
              <a:lnSpc>
                <a:spcPct val="107000"/>
              </a:lnSpc>
              <a:spcBef>
                <a:spcPts val="0"/>
              </a:spcBef>
              <a:spcAft>
                <a:spcPts val="800"/>
              </a:spcAft>
            </a:pPr>
            <a:r>
              <a:rPr lang="ro-RO" dirty="0">
                <a:effectLst/>
                <a:ea typeface="Calibri" panose="020F0502020204030204" pitchFamily="34" charset="0"/>
                <a:cs typeface="Times New Roman" panose="02020603050405020304" pitchFamily="18" charset="0"/>
              </a:rPr>
              <a:t>În concluzie, după testarea lui de către membrii echipei, proiectul funcționează conform așteptărilor. Acesta furnizează articole de îmbrăcăminte corespunzătoare temperaturii și precipitațiilor de afară, pentru locația dorită.</a:t>
            </a:r>
            <a:endParaRPr lang="en-US"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ro-RO" sz="2400" dirty="0">
                <a:effectLst/>
                <a:ea typeface="Calibri" panose="020F0502020204030204" pitchFamily="34" charset="0"/>
                <a:cs typeface="Times New Roman" panose="02020603050405020304" pitchFamily="18" charset="0"/>
              </a:rPr>
              <a:t>Algoritmul Hill Climbing face o aproximare foarte bună a articolelor de îmbrăcăminte ce ar trebui purtate, conform bazei noastre de date, dar și conform intuiției umane, care ne-ar spune să purtăm același lucru pentru vremea respectivă. 	</a:t>
            </a:r>
          </a:p>
          <a:p>
            <a:pPr marL="0" marR="0" algn="just">
              <a:lnSpc>
                <a:spcPct val="107000"/>
              </a:lnSpc>
              <a:spcBef>
                <a:spcPts val="0"/>
              </a:spcBef>
              <a:spcAft>
                <a:spcPts val="800"/>
              </a:spcAft>
            </a:pPr>
            <a:r>
              <a:rPr lang="ro-RO" sz="2400" dirty="0">
                <a:effectLst/>
                <a:ea typeface="Calibri" panose="020F0502020204030204" pitchFamily="34" charset="0"/>
                <a:cs typeface="Times New Roman" panose="02020603050405020304" pitchFamily="18" charset="0"/>
              </a:rPr>
              <a:t>Această aplicație își rezolvă cu succes scopul final, și anume, acela de a elimina grija utilizatorului asupra vestimentației.</a:t>
            </a:r>
            <a:endParaRPr lang="en-US" sz="24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19752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95A71-B59A-42D0-B0C0-DEDD9C944BCB}"/>
              </a:ext>
            </a:extLst>
          </p:cNvPr>
          <p:cNvSpPr>
            <a:spLocks noGrp="1"/>
          </p:cNvSpPr>
          <p:nvPr>
            <p:ph type="title"/>
          </p:nvPr>
        </p:nvSpPr>
        <p:spPr/>
        <p:txBody>
          <a:bodyPr/>
          <a:lstStyle/>
          <a:p>
            <a:r>
              <a:rPr lang="ro-RO" dirty="0"/>
              <a:t>Bibliografie</a:t>
            </a:r>
            <a:endParaRPr lang="en-US" dirty="0"/>
          </a:p>
        </p:txBody>
      </p:sp>
      <p:sp>
        <p:nvSpPr>
          <p:cNvPr id="3" name="Content Placeholder 2">
            <a:extLst>
              <a:ext uri="{FF2B5EF4-FFF2-40B4-BE49-F238E27FC236}">
                <a16:creationId xmlns:a16="http://schemas.microsoft.com/office/drawing/2014/main" id="{54BED00F-FFBD-456A-982C-A01144796C7A}"/>
              </a:ext>
            </a:extLst>
          </p:cNvPr>
          <p:cNvSpPr>
            <a:spLocks noGrp="1"/>
          </p:cNvSpPr>
          <p:nvPr>
            <p:ph idx="1"/>
          </p:nvPr>
        </p:nvSpPr>
        <p:spPr/>
        <p:txBody>
          <a:bodyPr/>
          <a:lstStyle/>
          <a:p>
            <a:pPr marL="0" marR="0" algn="just">
              <a:lnSpc>
                <a:spcPct val="107000"/>
              </a:lnSpc>
              <a:spcBef>
                <a:spcPts val="0"/>
              </a:spcBef>
              <a:spcAft>
                <a:spcPts val="800"/>
              </a:spcAft>
            </a:pPr>
            <a:r>
              <a:rPr lang="en-US" sz="2400" u="sng" dirty="0">
                <a:solidFill>
                  <a:srgbClr val="0000FF"/>
                </a:solidFill>
                <a:effectLst/>
                <a:ea typeface="Calibri" panose="020F0502020204030204" pitchFamily="34" charset="0"/>
                <a:cs typeface="Times New Roman" panose="02020603050405020304" pitchFamily="18" charset="0"/>
                <a:hlinkClick r:id="rId2"/>
              </a:rPr>
              <a:t>https://en.wikipedia.org/wiki/Hill_climbing</a:t>
            </a:r>
            <a:endParaRPr lang="en-US" sz="2400"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u="sng" dirty="0">
                <a:solidFill>
                  <a:srgbClr val="0000FF"/>
                </a:solidFill>
                <a:effectLst/>
                <a:ea typeface="Calibri" panose="020F0502020204030204" pitchFamily="34" charset="0"/>
                <a:cs typeface="Times New Roman" panose="02020603050405020304" pitchFamily="18" charset="0"/>
                <a:hlinkClick r:id="rId3"/>
              </a:rPr>
              <a:t>https://openweathermap.org/</a:t>
            </a:r>
            <a:endParaRPr lang="en-US" sz="2400"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dirty="0" err="1">
                <a:effectLst/>
                <a:ea typeface="Calibri" panose="020F0502020204030204" pitchFamily="34" charset="0"/>
                <a:cs typeface="Times New Roman" panose="02020603050405020304" pitchFamily="18" charset="0"/>
              </a:rPr>
              <a:t>Cursurile</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și</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laboratoarele</a:t>
            </a:r>
            <a:r>
              <a:rPr lang="en-US" sz="2400" dirty="0">
                <a:effectLst/>
                <a:ea typeface="Calibri" panose="020F0502020204030204" pitchFamily="34" charset="0"/>
                <a:cs typeface="Times New Roman" panose="02020603050405020304" pitchFamily="18" charset="0"/>
              </a:rPr>
              <a:t> de </a:t>
            </a:r>
            <a:r>
              <a:rPr lang="en-US" sz="2400" dirty="0" err="1">
                <a:effectLst/>
                <a:ea typeface="Calibri" panose="020F0502020204030204" pitchFamily="34" charset="0"/>
                <a:cs typeface="Times New Roman" panose="02020603050405020304" pitchFamily="18" charset="0"/>
              </a:rPr>
              <a:t>Inteligență</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Artificială</a:t>
            </a:r>
            <a:endParaRPr lang="en-US" sz="2400"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u="sng" dirty="0">
                <a:solidFill>
                  <a:srgbClr val="0000FF"/>
                </a:solidFill>
                <a:effectLst/>
                <a:ea typeface="Calibri" panose="020F0502020204030204" pitchFamily="34" charset="0"/>
                <a:cs typeface="Times New Roman" panose="02020603050405020304" pitchFamily="18" charset="0"/>
                <a:hlinkClick r:id="rId4"/>
              </a:rPr>
              <a:t>https://thetravelinsider.co/th/en/travel-inspirations/travel-hacks/what-to-pack-and-wear-for-different-winter-climates-10-c-0-c-0-c</a:t>
            </a:r>
            <a:endParaRPr lang="en-US" sz="2400"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u="sng" dirty="0">
                <a:solidFill>
                  <a:srgbClr val="0000FF"/>
                </a:solidFill>
                <a:effectLst/>
                <a:ea typeface="Calibri" panose="020F0502020204030204" pitchFamily="34" charset="0"/>
                <a:cs typeface="Times New Roman" panose="02020603050405020304" pitchFamily="18" charset="0"/>
                <a:hlinkClick r:id="rId5"/>
              </a:rPr>
              <a:t>https://www.pinterest.com/pin/165225880057794781/</a:t>
            </a:r>
            <a:endParaRPr lang="en-US" sz="24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89061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18E8-8290-4EC0-B1EF-98B14035C29C}"/>
              </a:ext>
            </a:extLst>
          </p:cNvPr>
          <p:cNvSpPr>
            <a:spLocks noGrp="1"/>
          </p:cNvSpPr>
          <p:nvPr>
            <p:ph type="title"/>
          </p:nvPr>
        </p:nvSpPr>
        <p:spPr/>
        <p:txBody>
          <a:bodyPr/>
          <a:lstStyle/>
          <a:p>
            <a:r>
              <a:rPr lang="ro-RO" dirty="0"/>
              <a:t>Introducere</a:t>
            </a:r>
            <a:endParaRPr lang="en-US" dirty="0"/>
          </a:p>
        </p:txBody>
      </p:sp>
      <p:sp>
        <p:nvSpPr>
          <p:cNvPr id="3" name="Content Placeholder 2">
            <a:extLst>
              <a:ext uri="{FF2B5EF4-FFF2-40B4-BE49-F238E27FC236}">
                <a16:creationId xmlns:a16="http://schemas.microsoft.com/office/drawing/2014/main" id="{4BCEA2D7-A5EA-418B-8870-03559579D3DF}"/>
              </a:ext>
            </a:extLst>
          </p:cNvPr>
          <p:cNvSpPr>
            <a:spLocks noGrp="1"/>
          </p:cNvSpPr>
          <p:nvPr>
            <p:ph idx="1"/>
          </p:nvPr>
        </p:nvSpPr>
        <p:spPr/>
        <p:txBody>
          <a:bodyPr>
            <a:noAutofit/>
          </a:bodyPr>
          <a:lstStyle/>
          <a:p>
            <a:r>
              <a:rPr lang="ro-RO" sz="2400" dirty="0">
                <a:effectLst/>
                <a:ea typeface="Calibri" panose="020F0502020204030204" pitchFamily="34" charset="0"/>
              </a:rPr>
              <a:t>Proiectul este o aplicație pentru alegerea hainelor corespunzatoare prognozei meteo pentru locația dorită. Pentru partea de interfață cu utilizatorul, proiectul o să folosească HTML și CSS pentru design, iar pentru server și backend va fi folosit Phyton 3 împreună cu Flask. Pentru datele despre vreme o să folosim API-ul pus la dispoziție de OpenWeatherMap. </a:t>
            </a:r>
          </a:p>
          <a:p>
            <a:pPr marL="0" marR="0" algn="just">
              <a:lnSpc>
                <a:spcPct val="107000"/>
              </a:lnSpc>
              <a:spcBef>
                <a:spcPts val="0"/>
              </a:spcBef>
              <a:spcAft>
                <a:spcPts val="800"/>
              </a:spcAft>
            </a:pPr>
            <a:r>
              <a:rPr lang="ro-RO" sz="2400" dirty="0">
                <a:effectLst/>
                <a:ea typeface="Calibri" panose="020F0502020204030204" pitchFamily="34" charset="0"/>
                <a:cs typeface="Times New Roman" panose="02020603050405020304" pitchFamily="18" charset="0"/>
              </a:rPr>
              <a:t>Obiectivul aplicației este ca în urma selectării locației dorite, aplicația să estimeze cât mai corect hainele pe care utilizatorul să le aleagă pentru a nu îi fi cald sau frig. </a:t>
            </a:r>
            <a:endParaRPr lang="en-US" sz="2400"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ro-RO" sz="2400" dirty="0">
                <a:effectLst/>
                <a:ea typeface="Calibri" panose="020F0502020204030204" pitchFamily="34" charset="0"/>
                <a:cs typeface="Times New Roman" panose="02020603050405020304" pitchFamily="18" charset="0"/>
              </a:rPr>
              <a:t>Pentru alegerea tinutei corespunzătoare a fost folosit algoritmul Hill Climbing.</a:t>
            </a:r>
            <a:endParaRPr lang="en-US" sz="2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5501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C74EF-CA0A-4D57-AD4A-76380F6A2A2D}"/>
              </a:ext>
            </a:extLst>
          </p:cNvPr>
          <p:cNvSpPr>
            <a:spLocks noGrp="1"/>
          </p:cNvSpPr>
          <p:nvPr>
            <p:ph type="title"/>
          </p:nvPr>
        </p:nvSpPr>
        <p:spPr/>
        <p:txBody>
          <a:bodyPr>
            <a:normAutofit/>
          </a:bodyPr>
          <a:lstStyle/>
          <a:p>
            <a:r>
              <a:rPr lang="ro-RO" b="1" dirty="0">
                <a:effectLst/>
                <a:ea typeface="Calibri" panose="020F0502020204030204" pitchFamily="34" charset="0"/>
              </a:rPr>
              <a:t>Descrierea problemei</a:t>
            </a:r>
            <a:endParaRPr lang="en-US" dirty="0"/>
          </a:p>
        </p:txBody>
      </p:sp>
      <p:sp>
        <p:nvSpPr>
          <p:cNvPr id="3" name="Content Placeholder 2">
            <a:extLst>
              <a:ext uri="{FF2B5EF4-FFF2-40B4-BE49-F238E27FC236}">
                <a16:creationId xmlns:a16="http://schemas.microsoft.com/office/drawing/2014/main" id="{F55BB07D-4D6B-44D0-A69A-969A5D64C28D}"/>
              </a:ext>
            </a:extLst>
          </p:cNvPr>
          <p:cNvSpPr>
            <a:spLocks noGrp="1"/>
          </p:cNvSpPr>
          <p:nvPr>
            <p:ph idx="1"/>
          </p:nvPr>
        </p:nvSpPr>
        <p:spPr/>
        <p:txBody>
          <a:bodyPr>
            <a:normAutofit/>
          </a:bodyPr>
          <a:lstStyle/>
          <a:p>
            <a:r>
              <a:rPr lang="ro-RO" sz="2400" dirty="0">
                <a:effectLst/>
                <a:ea typeface="Calibri" panose="020F0502020204030204" pitchFamily="34" charset="0"/>
              </a:rPr>
              <a:t>Pentru implementarea aplicației, aceasta a fost spartă în trei părți</a:t>
            </a:r>
            <a:r>
              <a:rPr lang="en-US" sz="2400" dirty="0">
                <a:effectLst/>
                <a:ea typeface="Calibri" panose="020F0502020204030204" pitchFamily="34" charset="0"/>
              </a:rPr>
              <a:t>: </a:t>
            </a:r>
            <a:r>
              <a:rPr lang="ro-RO" sz="2400" dirty="0">
                <a:effectLst/>
                <a:ea typeface="Calibri" panose="020F0502020204030204" pitchFamily="34" charset="0"/>
              </a:rPr>
              <a:t>aplicația web, algoritmul de hill climbing și scripturile pentru prelucrarea datelor despre vreme și haine. Aplicația web trebuie să trimită datele selectate de utilizator către scriptul care va face un request la serverul de la OpenWeatherMap pentru prognoza meteo. După primirea datelor de la acesta, aplicația va folosi algoritmul Hill Climbing pentru a decide care dintre obiectele vestimentare din baza noastra de date este cea mai potrivită. Odată alese, interfața din browserul web îi va arăta utilizatorului care sunt aceste haine, folosind imaginile din baza de date.</a:t>
            </a:r>
            <a:endParaRPr lang="en-US" sz="2400" dirty="0"/>
          </a:p>
        </p:txBody>
      </p:sp>
    </p:spTree>
    <p:extLst>
      <p:ext uri="{BB962C8B-B14F-4D97-AF65-F5344CB8AC3E}">
        <p14:creationId xmlns:p14="http://schemas.microsoft.com/office/powerpoint/2010/main" val="568777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AC6AE-5F51-47DB-AA66-D5A91ADC91F4}"/>
              </a:ext>
            </a:extLst>
          </p:cNvPr>
          <p:cNvSpPr>
            <a:spLocks noGrp="1"/>
          </p:cNvSpPr>
          <p:nvPr>
            <p:ph type="title"/>
          </p:nvPr>
        </p:nvSpPr>
        <p:spPr/>
        <p:txBody>
          <a:bodyPr/>
          <a:lstStyle/>
          <a:p>
            <a:r>
              <a:rPr lang="ro-RO" dirty="0"/>
              <a:t>Structura bazei de date</a:t>
            </a:r>
            <a:endParaRPr lang="en-US" dirty="0"/>
          </a:p>
        </p:txBody>
      </p:sp>
      <p:sp>
        <p:nvSpPr>
          <p:cNvPr id="3" name="Content Placeholder 2">
            <a:extLst>
              <a:ext uri="{FF2B5EF4-FFF2-40B4-BE49-F238E27FC236}">
                <a16:creationId xmlns:a16="http://schemas.microsoft.com/office/drawing/2014/main" id="{D342337B-DA5A-42FB-9925-0998FCF208C5}"/>
              </a:ext>
            </a:extLst>
          </p:cNvPr>
          <p:cNvSpPr>
            <a:spLocks noGrp="1"/>
          </p:cNvSpPr>
          <p:nvPr>
            <p:ph idx="1"/>
          </p:nvPr>
        </p:nvSpPr>
        <p:spPr/>
        <p:txBody>
          <a:bodyPr>
            <a:normAutofit/>
          </a:bodyPr>
          <a:lstStyle/>
          <a:p>
            <a:r>
              <a:rPr lang="ro-RO" sz="2400" dirty="0">
                <a:effectLst/>
                <a:ea typeface="Calibri" panose="020F0502020204030204" pitchFamily="34" charset="0"/>
              </a:rPr>
              <a:t>Baza de date cu haine este sub forma unui csv. Acesta are 7 coloane, și anume</a:t>
            </a:r>
            <a:r>
              <a:rPr lang="en-US" sz="2400" dirty="0">
                <a:effectLst/>
                <a:ea typeface="Calibri" panose="020F0502020204030204" pitchFamily="34" charset="0"/>
              </a:rPr>
              <a:t>: </a:t>
            </a:r>
            <a:r>
              <a:rPr lang="ro-RO" sz="2400" dirty="0">
                <a:effectLst/>
                <a:ea typeface="Calibri" panose="020F0502020204030204" pitchFamily="34" charset="0"/>
              </a:rPr>
              <a:t>numarul articolului, denumirea acestuia, tipul, temperatura minimă la care acesta poate fi purtat, temperatura maxima, impermeabilitatea și calea către imaginea cu acesta.</a:t>
            </a:r>
            <a:endParaRPr lang="en-US" sz="2400" dirty="0"/>
          </a:p>
        </p:txBody>
      </p:sp>
    </p:spTree>
    <p:extLst>
      <p:ext uri="{BB962C8B-B14F-4D97-AF65-F5344CB8AC3E}">
        <p14:creationId xmlns:p14="http://schemas.microsoft.com/office/powerpoint/2010/main" val="1426668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1B8207E-AF75-4B94-BDB8-1B1AFD1F5AC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692252" y="1429333"/>
            <a:ext cx="4807495" cy="4195763"/>
          </a:xfrm>
          <a:prstGeom prst="rect">
            <a:avLst/>
          </a:prstGeom>
        </p:spPr>
      </p:pic>
    </p:spTree>
    <p:extLst>
      <p:ext uri="{BB962C8B-B14F-4D97-AF65-F5344CB8AC3E}">
        <p14:creationId xmlns:p14="http://schemas.microsoft.com/office/powerpoint/2010/main" val="6456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048DF-79BC-4E0F-98AF-E27625EE98D2}"/>
              </a:ext>
            </a:extLst>
          </p:cNvPr>
          <p:cNvSpPr>
            <a:spLocks noGrp="1"/>
          </p:cNvSpPr>
          <p:nvPr>
            <p:ph type="title"/>
          </p:nvPr>
        </p:nvSpPr>
        <p:spPr/>
        <p:txBody>
          <a:bodyPr/>
          <a:lstStyle/>
          <a:p>
            <a:r>
              <a:rPr lang="ro-RO" dirty="0"/>
              <a:t>Descrierea implementării</a:t>
            </a:r>
            <a:endParaRPr lang="en-US" dirty="0"/>
          </a:p>
        </p:txBody>
      </p:sp>
      <p:sp>
        <p:nvSpPr>
          <p:cNvPr id="3" name="Content Placeholder 2">
            <a:extLst>
              <a:ext uri="{FF2B5EF4-FFF2-40B4-BE49-F238E27FC236}">
                <a16:creationId xmlns:a16="http://schemas.microsoft.com/office/drawing/2014/main" id="{A09E336C-4B11-4234-A011-84F11BFDE89A}"/>
              </a:ext>
            </a:extLst>
          </p:cNvPr>
          <p:cNvSpPr>
            <a:spLocks noGrp="1"/>
          </p:cNvSpPr>
          <p:nvPr>
            <p:ph idx="1"/>
          </p:nvPr>
        </p:nvSpPr>
        <p:spPr/>
        <p:txBody>
          <a:bodyPr>
            <a:normAutofit/>
          </a:bodyPr>
          <a:lstStyle/>
          <a:p>
            <a:r>
              <a:rPr lang="ro-RO" sz="2400" dirty="0">
                <a:effectLst/>
                <a:ea typeface="Calibri" panose="020F0502020204030204" pitchFamily="34" charset="0"/>
              </a:rPr>
              <a:t>Interfața web va prezenta utilizatorului un searchbar în care acesta va trebui să introducă numele orașului căutat, dar, mai sus acesta poate căuta numele orașului și cu ajutorul Google Maps. După ce utilizatorul apasă tasta ENTER, serverul va porni scriptul WeatherGather care va face un request la API-ul de la OpenWeatherMap, care va returna un fișier de tip JSON. Acest fisier este salvat în fișierul weather.json, pentru citirea lui ulterioară.</a:t>
            </a:r>
            <a:endParaRPr lang="en-US" sz="2400" dirty="0"/>
          </a:p>
        </p:txBody>
      </p:sp>
    </p:spTree>
    <p:extLst>
      <p:ext uri="{BB962C8B-B14F-4D97-AF65-F5344CB8AC3E}">
        <p14:creationId xmlns:p14="http://schemas.microsoft.com/office/powerpoint/2010/main" val="2496224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504573-C2D0-47F3-84A1-7C49DB3865FE}"/>
              </a:ext>
            </a:extLst>
          </p:cNvPr>
          <p:cNvSpPr>
            <a:spLocks noGrp="1"/>
          </p:cNvSpPr>
          <p:nvPr>
            <p:ph idx="1"/>
          </p:nvPr>
        </p:nvSpPr>
        <p:spPr/>
        <p:txBody>
          <a:bodyPr>
            <a:normAutofit/>
          </a:bodyPr>
          <a:lstStyle/>
          <a:p>
            <a:r>
              <a:rPr lang="ro-RO" sz="2400" dirty="0">
                <a:effectLst/>
                <a:ea typeface="Calibri" panose="020F0502020204030204" pitchFamily="34" charset="0"/>
              </a:rPr>
              <a:t>Pentru citirea acestuia se foloseste scriptul WeatherParser, care returnează datele de pe vreme, ce urmează sa fie afișate în interfața web și mai apoi scriptul app.py o să pornească scriptul outfitFinder. Furnizându-i datele despre vreme și calea către fișierul csv cu baza de date despre haine, acesta returnează serverului pentru fiecare tip de haine (Cap, Top, Pants și Shoes) varianta pe care o consideră cea mai potrivită. După primirea datelor, serverul afișează o imagine cu fiecare dintre acestea.</a:t>
            </a:r>
            <a:endParaRPr lang="en-US" sz="2400" dirty="0"/>
          </a:p>
        </p:txBody>
      </p:sp>
    </p:spTree>
    <p:extLst>
      <p:ext uri="{BB962C8B-B14F-4D97-AF65-F5344CB8AC3E}">
        <p14:creationId xmlns:p14="http://schemas.microsoft.com/office/powerpoint/2010/main" val="3297251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666F-F07E-4152-A413-CB5D3C7BD9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25CA08-B3FC-4CD4-AE61-3BD20A7A118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973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5E9CB-FAC2-46FB-96E9-0628FF2BFC24}"/>
              </a:ext>
            </a:extLst>
          </p:cNvPr>
          <p:cNvSpPr>
            <a:spLocks noGrp="1"/>
          </p:cNvSpPr>
          <p:nvPr>
            <p:ph type="title"/>
          </p:nvPr>
        </p:nvSpPr>
        <p:spPr/>
        <p:txBody>
          <a:bodyPr/>
          <a:lstStyle/>
          <a:p>
            <a:r>
              <a:rPr lang="ro-RO" dirty="0"/>
              <a:t>Algoritmul de Hill Climbing</a:t>
            </a:r>
            <a:endParaRPr lang="en-US" dirty="0"/>
          </a:p>
        </p:txBody>
      </p:sp>
      <p:sp>
        <p:nvSpPr>
          <p:cNvPr id="3" name="Content Placeholder 2">
            <a:extLst>
              <a:ext uri="{FF2B5EF4-FFF2-40B4-BE49-F238E27FC236}">
                <a16:creationId xmlns:a16="http://schemas.microsoft.com/office/drawing/2014/main" id="{02E51355-4100-4315-BC2D-2E9EB080BA44}"/>
              </a:ext>
            </a:extLst>
          </p:cNvPr>
          <p:cNvSpPr>
            <a:spLocks noGrp="1"/>
          </p:cNvSpPr>
          <p:nvPr>
            <p:ph idx="1"/>
          </p:nvPr>
        </p:nvSpPr>
        <p:spPr/>
        <p:txBody>
          <a:bodyPr>
            <a:normAutofit lnSpcReduction="10000"/>
          </a:bodyPr>
          <a:lstStyle/>
          <a:p>
            <a:pPr marL="0" marR="0" algn="just">
              <a:lnSpc>
                <a:spcPct val="107000"/>
              </a:lnSpc>
              <a:spcBef>
                <a:spcPts val="0"/>
              </a:spcBef>
              <a:spcAft>
                <a:spcPts val="800"/>
              </a:spcAft>
            </a:pPr>
            <a:r>
              <a:rPr lang="en-US" sz="2400" dirty="0" err="1">
                <a:effectLst/>
                <a:ea typeface="Calibri" panose="020F0502020204030204" pitchFamily="34" charset="0"/>
                <a:cs typeface="Times New Roman" panose="02020603050405020304" pitchFamily="18" charset="0"/>
              </a:rPr>
              <a:t>Pentru</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folosirea</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algoritmului</a:t>
            </a:r>
            <a:r>
              <a:rPr lang="en-US" sz="2400" dirty="0">
                <a:effectLst/>
                <a:ea typeface="Calibri" panose="020F0502020204030204" pitchFamily="34" charset="0"/>
                <a:cs typeface="Times New Roman" panose="02020603050405020304" pitchFamily="18" charset="0"/>
              </a:rPr>
              <a:t> Hill Climbing se </a:t>
            </a:r>
            <a:r>
              <a:rPr lang="en-US" sz="2400" dirty="0" err="1">
                <a:effectLst/>
                <a:ea typeface="Calibri" panose="020F0502020204030204" pitchFamily="34" charset="0"/>
                <a:cs typeface="Times New Roman" panose="02020603050405020304" pitchFamily="18" charset="0"/>
              </a:rPr>
              <a:t>pleacă</a:t>
            </a:r>
            <a:r>
              <a:rPr lang="en-US" sz="2400" dirty="0">
                <a:effectLst/>
                <a:ea typeface="Calibri" panose="020F0502020204030204" pitchFamily="34" charset="0"/>
                <a:cs typeface="Times New Roman" panose="02020603050405020304" pitchFamily="18" charset="0"/>
              </a:rPr>
              <a:t> de la o </a:t>
            </a:r>
            <a:r>
              <a:rPr lang="en-US" sz="2400" dirty="0" err="1">
                <a:effectLst/>
                <a:ea typeface="Calibri" panose="020F0502020204030204" pitchFamily="34" charset="0"/>
                <a:cs typeface="Times New Roman" panose="02020603050405020304" pitchFamily="18" charset="0"/>
              </a:rPr>
              <a:t>configurație</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inițială</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aleasă</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aleator</a:t>
            </a:r>
            <a:r>
              <a:rPr lang="en-US" sz="2400" dirty="0">
                <a:effectLst/>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r>
              <a:rPr lang="en-US" sz="2400" dirty="0">
                <a:effectLst/>
                <a:ea typeface="Calibri" panose="020F0502020204030204" pitchFamily="34" charset="0"/>
                <a:cs typeface="Times New Roman" panose="02020603050405020304" pitchFamily="18" charset="0"/>
              </a:rPr>
              <a:t>Un pas </a:t>
            </a:r>
            <a:r>
              <a:rPr lang="en-US" sz="2400" dirty="0" err="1">
                <a:effectLst/>
                <a:ea typeface="Calibri" panose="020F0502020204030204" pitchFamily="34" charset="0"/>
                <a:cs typeface="Times New Roman" panose="02020603050405020304" pitchFamily="18" charset="0"/>
              </a:rPr>
              <a:t>reprezintă</a:t>
            </a:r>
            <a:r>
              <a:rPr lang="en-US" sz="2400" dirty="0">
                <a:effectLst/>
                <a:ea typeface="Calibri" panose="020F0502020204030204" pitchFamily="34" charset="0"/>
                <a:cs typeface="Times New Roman" panose="02020603050405020304" pitchFamily="18" charset="0"/>
              </a:rPr>
              <a:t> o </a:t>
            </a:r>
            <a:r>
              <a:rPr lang="en-US" sz="2400" dirty="0" err="1">
                <a:effectLst/>
                <a:ea typeface="Calibri" panose="020F0502020204030204" pitchFamily="34" charset="0"/>
                <a:cs typeface="Times New Roman" panose="02020603050405020304" pitchFamily="18" charset="0"/>
              </a:rPr>
              <a:t>schimbare</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într</a:t>
            </a:r>
            <a:r>
              <a:rPr lang="en-US" sz="2400" dirty="0">
                <a:effectLst/>
                <a:ea typeface="Calibri" panose="020F0502020204030204" pitchFamily="34" charset="0"/>
                <a:cs typeface="Times New Roman" panose="02020603050405020304" pitchFamily="18" charset="0"/>
              </a:rPr>
              <a:t>-una din </a:t>
            </a:r>
            <a:r>
              <a:rPr lang="en-US" sz="2400" dirty="0" err="1">
                <a:effectLst/>
                <a:ea typeface="Calibri" panose="020F0502020204030204" pitchFamily="34" charset="0"/>
                <a:cs typeface="Times New Roman" panose="02020603050405020304" pitchFamily="18" charset="0"/>
              </a:rPr>
              <a:t>urmatoarele</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direcții</a:t>
            </a:r>
            <a:r>
              <a:rPr lang="en-US" sz="2400" dirty="0">
                <a:effectLst/>
                <a:ea typeface="Calibri" panose="020F0502020204030204" pitchFamily="34" charset="0"/>
                <a:cs typeface="Times New Roman" panose="02020603050405020304" pitchFamily="18" charset="0"/>
              </a:rPr>
              <a:t>:</a:t>
            </a:r>
          </a:p>
          <a:p>
            <a:pPr marL="342900" marR="0" lvl="0" indent="-342900">
              <a:lnSpc>
                <a:spcPct val="106000"/>
              </a:lnSpc>
              <a:spcBef>
                <a:spcPts val="0"/>
              </a:spcBef>
              <a:spcAft>
                <a:spcPts val="0"/>
              </a:spcAft>
              <a:buFont typeface="Symbol" panose="05050102010706020507" pitchFamily="18" charset="2"/>
              <a:buChar char=""/>
            </a:pPr>
            <a:r>
              <a:rPr lang="en-US" sz="2400" dirty="0">
                <a:effectLst/>
                <a:ea typeface="Calibri" panose="020F0502020204030204" pitchFamily="34" charset="0"/>
                <a:cs typeface="Times New Roman" panose="02020603050405020304" pitchFamily="18" charset="0"/>
              </a:rPr>
              <a:t>Item cap</a:t>
            </a:r>
          </a:p>
          <a:p>
            <a:pPr marL="342900" marR="0" lvl="0" indent="-342900">
              <a:lnSpc>
                <a:spcPct val="106000"/>
              </a:lnSpc>
              <a:spcBef>
                <a:spcPts val="0"/>
              </a:spcBef>
              <a:spcAft>
                <a:spcPts val="0"/>
              </a:spcAft>
              <a:buFont typeface="Symbol" panose="05050102010706020507" pitchFamily="18" charset="2"/>
              <a:buChar char=""/>
            </a:pPr>
            <a:r>
              <a:rPr lang="en-US" sz="2400" dirty="0">
                <a:effectLst/>
                <a:ea typeface="Calibri" panose="020F0502020204030204" pitchFamily="34" charset="0"/>
                <a:cs typeface="Times New Roman" panose="02020603050405020304" pitchFamily="18" charset="0"/>
              </a:rPr>
              <a:t>Item </a:t>
            </a:r>
            <a:r>
              <a:rPr lang="en-US" sz="2400" dirty="0" err="1">
                <a:effectLst/>
                <a:ea typeface="Calibri" panose="020F0502020204030204" pitchFamily="34" charset="0"/>
                <a:cs typeface="Times New Roman" panose="02020603050405020304" pitchFamily="18" charset="0"/>
              </a:rPr>
              <a:t>pantaloni</a:t>
            </a:r>
            <a:endParaRPr lang="en-US" sz="2400" dirty="0">
              <a:effectLst/>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Symbol" panose="05050102010706020507" pitchFamily="18" charset="2"/>
              <a:buChar char=""/>
            </a:pPr>
            <a:r>
              <a:rPr lang="en-US" sz="2400" dirty="0">
                <a:effectLst/>
                <a:ea typeface="Calibri" panose="020F0502020204030204" pitchFamily="34" charset="0"/>
                <a:cs typeface="Times New Roman" panose="02020603050405020304" pitchFamily="18" charset="0"/>
              </a:rPr>
              <a:t>Item top</a:t>
            </a:r>
          </a:p>
          <a:p>
            <a:pPr marL="342900" marR="0" lvl="0" indent="-342900">
              <a:lnSpc>
                <a:spcPct val="106000"/>
              </a:lnSpc>
              <a:spcBef>
                <a:spcPts val="0"/>
              </a:spcBef>
              <a:spcAft>
                <a:spcPts val="800"/>
              </a:spcAft>
              <a:buFont typeface="Symbol" panose="05050102010706020507" pitchFamily="18" charset="2"/>
              <a:buChar char=""/>
            </a:pPr>
            <a:r>
              <a:rPr lang="en-US" sz="2400" dirty="0">
                <a:effectLst/>
                <a:ea typeface="Calibri" panose="020F0502020204030204" pitchFamily="34" charset="0"/>
                <a:cs typeface="Times New Roman" panose="02020603050405020304" pitchFamily="18" charset="0"/>
              </a:rPr>
              <a:t>Item </a:t>
            </a:r>
            <a:r>
              <a:rPr lang="en-US" sz="2400" dirty="0" err="1">
                <a:effectLst/>
                <a:ea typeface="Calibri" panose="020F0502020204030204" pitchFamily="34" charset="0"/>
                <a:cs typeface="Times New Roman" panose="02020603050405020304" pitchFamily="18" charset="0"/>
              </a:rPr>
              <a:t>pantofi</a:t>
            </a:r>
            <a:endParaRPr lang="en-US" sz="2400" dirty="0">
              <a:effectLst/>
              <a:ea typeface="Calibri" panose="020F0502020204030204" pitchFamily="34" charset="0"/>
              <a:cs typeface="Times New Roman" panose="02020603050405020304" pitchFamily="18" charset="0"/>
            </a:endParaRPr>
          </a:p>
          <a:p>
            <a:pPr marL="0" indent="0">
              <a:buNone/>
            </a:pPr>
            <a:r>
              <a:rPr lang="en-US" sz="2400" dirty="0">
                <a:effectLst/>
                <a:ea typeface="Calibri" panose="020F0502020204030204" pitchFamily="34" charset="0"/>
                <a:cs typeface="Times New Roman" panose="02020603050405020304" pitchFamily="18" charset="0"/>
              </a:rPr>
              <a:t>Se </a:t>
            </a:r>
            <a:r>
              <a:rPr lang="en-US" sz="2400" dirty="0" err="1">
                <a:effectLst/>
                <a:ea typeface="Calibri" panose="020F0502020204030204" pitchFamily="34" charset="0"/>
                <a:cs typeface="Times New Roman" panose="02020603050405020304" pitchFamily="18" charset="0"/>
              </a:rPr>
              <a:t>încearcă</a:t>
            </a:r>
            <a:r>
              <a:rPr lang="en-US" sz="2400" dirty="0">
                <a:effectLst/>
                <a:ea typeface="Calibri" panose="020F0502020204030204" pitchFamily="34" charset="0"/>
                <a:cs typeface="Times New Roman" panose="02020603050405020304" pitchFamily="18" charset="0"/>
              </a:rPr>
              <a:t> un pas </a:t>
            </a:r>
            <a:r>
              <a:rPr lang="en-US" sz="2400" dirty="0" err="1">
                <a:effectLst/>
                <a:ea typeface="Calibri" panose="020F0502020204030204" pitchFamily="34" charset="0"/>
                <a:cs typeface="Times New Roman" panose="02020603050405020304" pitchFamily="18" charset="0"/>
              </a:rPr>
              <a:t>într</a:t>
            </a:r>
            <a:r>
              <a:rPr lang="en-US" sz="2400" dirty="0">
                <a:effectLst/>
                <a:ea typeface="Calibri" panose="020F0502020204030204" pitchFamily="34" charset="0"/>
                <a:cs typeface="Times New Roman" panose="02020603050405020304" pitchFamily="18" charset="0"/>
              </a:rPr>
              <a:t>-una din </a:t>
            </a:r>
            <a:r>
              <a:rPr lang="en-US" sz="2400" dirty="0" err="1">
                <a:effectLst/>
                <a:ea typeface="Calibri" panose="020F0502020204030204" pitchFamily="34" charset="0"/>
                <a:cs typeface="Times New Roman" panose="02020603050405020304" pitchFamily="18" charset="0"/>
              </a:rPr>
              <a:t>direcții</a:t>
            </a:r>
            <a:r>
              <a:rPr lang="en-US" sz="2400" dirty="0">
                <a:effectLst/>
                <a:ea typeface="Calibri" panose="020F0502020204030204" pitchFamily="34" charset="0"/>
                <a:cs typeface="Times New Roman" panose="02020603050405020304" pitchFamily="18" charset="0"/>
              </a:rPr>
              <a:t>, se </a:t>
            </a:r>
            <a:r>
              <a:rPr lang="en-US" sz="2400" dirty="0" err="1">
                <a:effectLst/>
                <a:ea typeface="Calibri" panose="020F0502020204030204" pitchFamily="34" charset="0"/>
                <a:cs typeface="Times New Roman" panose="02020603050405020304" pitchFamily="18" charset="0"/>
              </a:rPr>
              <a:t>calculează</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eroarea</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configurației</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și</a:t>
            </a:r>
            <a:r>
              <a:rPr lang="en-US" sz="2400" dirty="0">
                <a:effectLst/>
                <a:ea typeface="Calibri" panose="020F0502020204030204" pitchFamily="34" charset="0"/>
                <a:cs typeface="Times New Roman" panose="02020603050405020304" pitchFamily="18" charset="0"/>
              </a:rPr>
              <a:t> se </a:t>
            </a:r>
            <a:r>
              <a:rPr lang="en-US" sz="2400" dirty="0" err="1">
                <a:effectLst/>
                <a:ea typeface="Calibri" panose="020F0502020204030204" pitchFamily="34" charset="0"/>
                <a:cs typeface="Times New Roman" panose="02020603050405020304" pitchFamily="18" charset="0"/>
              </a:rPr>
              <a:t>compară</a:t>
            </a:r>
            <a:r>
              <a:rPr lang="en-US" sz="2400" dirty="0">
                <a:effectLst/>
                <a:ea typeface="Calibri" panose="020F0502020204030204" pitchFamily="34" charset="0"/>
                <a:cs typeface="Times New Roman" panose="02020603050405020304" pitchFamily="18" charset="0"/>
              </a:rPr>
              <a:t> cu </a:t>
            </a:r>
            <a:r>
              <a:rPr lang="en-US" sz="2400" dirty="0" err="1">
                <a:effectLst/>
                <a:ea typeface="Calibri" panose="020F0502020204030204" pitchFamily="34" charset="0"/>
                <a:cs typeface="Times New Roman" panose="02020603050405020304" pitchFamily="18" charset="0"/>
              </a:rPr>
              <a:t>eroarea</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configurației</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curentă</a:t>
            </a:r>
            <a:r>
              <a:rPr lang="en-US" sz="2400" dirty="0">
                <a:effectLst/>
                <a:ea typeface="Calibri" panose="020F0502020204030204" pitchFamily="34" charset="0"/>
                <a:cs typeface="Times New Roman" panose="02020603050405020304" pitchFamily="18" charset="0"/>
              </a:rPr>
              <a:t>. Daca </a:t>
            </a:r>
            <a:r>
              <a:rPr lang="en-US" sz="2400" dirty="0" err="1">
                <a:effectLst/>
                <a:ea typeface="Calibri" panose="020F0502020204030204" pitchFamily="34" charset="0"/>
                <a:cs typeface="Times New Roman" panose="02020603050405020304" pitchFamily="18" charset="0"/>
              </a:rPr>
              <a:t>noua</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eroare</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este</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mai</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mică</a:t>
            </a:r>
            <a:r>
              <a:rPr lang="en-US" sz="2400" dirty="0">
                <a:effectLst/>
                <a:ea typeface="Calibri" panose="020F0502020204030204" pitchFamily="34" charset="0"/>
                <a:cs typeface="Times New Roman" panose="02020603050405020304" pitchFamily="18" charset="0"/>
              </a:rPr>
              <a:t> se </a:t>
            </a:r>
            <a:r>
              <a:rPr lang="en-US" sz="2400" dirty="0" err="1">
                <a:effectLst/>
                <a:ea typeface="Calibri" panose="020F0502020204030204" pitchFamily="34" charset="0"/>
                <a:cs typeface="Times New Roman" panose="02020603050405020304" pitchFamily="18" charset="0"/>
              </a:rPr>
              <a:t>păstrează</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configurația</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și</a:t>
            </a:r>
            <a:r>
              <a:rPr lang="en-US" sz="2400" dirty="0">
                <a:effectLst/>
                <a:ea typeface="Calibri" panose="020F0502020204030204" pitchFamily="34" charset="0"/>
                <a:cs typeface="Times New Roman" panose="02020603050405020304" pitchFamily="18" charset="0"/>
              </a:rPr>
              <a:t> se </a:t>
            </a:r>
            <a:r>
              <a:rPr lang="en-US" sz="2400" dirty="0" err="1">
                <a:effectLst/>
                <a:ea typeface="Calibri" panose="020F0502020204030204" pitchFamily="34" charset="0"/>
                <a:cs typeface="Times New Roman" panose="02020603050405020304" pitchFamily="18" charset="0"/>
              </a:rPr>
              <a:t>repetă</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algoritmul</a:t>
            </a:r>
            <a:r>
              <a:rPr lang="en-US" sz="2400" dirty="0">
                <a:effectLst/>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43251827"/>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15</TotalTime>
  <Words>780</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AvenirNext LT Pro Medium</vt:lpstr>
      <vt:lpstr>Sabon Next LT</vt:lpstr>
      <vt:lpstr>Symbol</vt:lpstr>
      <vt:lpstr>DappledVTI</vt:lpstr>
      <vt:lpstr>Clothing Selector othing Selector</vt:lpstr>
      <vt:lpstr>Introducere</vt:lpstr>
      <vt:lpstr>Descrierea problemei</vt:lpstr>
      <vt:lpstr>Structura bazei de date</vt:lpstr>
      <vt:lpstr>PowerPoint Presentation</vt:lpstr>
      <vt:lpstr>Descrierea implementării</vt:lpstr>
      <vt:lpstr>PowerPoint Presentation</vt:lpstr>
      <vt:lpstr>PowerPoint Presentation</vt:lpstr>
      <vt:lpstr>Algoritmul de Hill Climbing</vt:lpstr>
      <vt:lpstr>Algoritmul de Hill Climbing</vt:lpstr>
      <vt:lpstr>Concluzii</vt:lpstr>
      <vt:lpstr>Bibliografie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Clothing Selector othing Selector</dc:title>
  <dc:creator>Alex Nisulescu</dc:creator>
  <cp:lastModifiedBy>Alex Nisulescu</cp:lastModifiedBy>
  <cp:revision>13</cp:revision>
  <dcterms:created xsi:type="dcterms:W3CDTF">2021-01-31T11:18:41Z</dcterms:created>
  <dcterms:modified xsi:type="dcterms:W3CDTF">2021-01-31T12:21:23Z</dcterms:modified>
</cp:coreProperties>
</file>