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9" r:id="rId6"/>
    <p:sldId id="260" r:id="rId7"/>
    <p:sldId id="264" r:id="rId8"/>
    <p:sldId id="270" r:id="rId9"/>
    <p:sldId id="266" r:id="rId10"/>
    <p:sldId id="269" r:id="rId11"/>
    <p:sldId id="267" r:id="rId12"/>
  </p:sldIdLst>
  <p:sldSz cx="12192000" cy="6858000"/>
  <p:notesSz cx="6858000" cy="9144000"/>
  <p:defaultTextStyle>
    <a:defPPr rtl="0"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712" autoAdjust="0"/>
  </p:normalViewPr>
  <p:slideViewPr>
    <p:cSldViewPr snapToGrid="0">
      <p:cViewPr varScale="1">
        <p:scale>
          <a:sx n="105" d="100"/>
          <a:sy n="105" d="100"/>
        </p:scale>
        <p:origin x="1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387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92402E-D48E-4A20-9102-45582919617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ED7BFBCA-85AB-470A-B757-1414C645E6DE}">
      <dgm:prSet custT="1"/>
      <dgm:spPr>
        <a:noFill/>
        <a:ln>
          <a:noFill/>
        </a:ln>
      </dgm:spPr>
      <dgm:t>
        <a:bodyPr rtlCol="0"/>
        <a:lstStyle/>
        <a:p>
          <a:pPr rtl="0"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s-MX" sz="2800" noProof="0" dirty="0">
              <a:solidFill>
                <a:schemeClr val="bg1"/>
              </a:solidFill>
            </a:rPr>
            <a:t>Importancia de evaluar posiciones en ajedrez</a:t>
          </a:r>
        </a:p>
      </dgm:t>
    </dgm:pt>
    <dgm:pt modelId="{B49CC6F4-1BCE-47E4-B510-CFFABFF8574B}" type="parTrans" cxnId="{CADA49E7-D7E4-4B04-9DDF-B5A55F3314AF}">
      <dgm:prSet/>
      <dgm:spPr/>
      <dgm:t>
        <a:bodyPr rtlCol="0"/>
        <a:lstStyle/>
        <a:p>
          <a:pPr rtl="0"/>
          <a:endParaRPr lang="es-MX" sz="2800" noProof="0" dirty="0"/>
        </a:p>
      </dgm:t>
    </dgm:pt>
    <dgm:pt modelId="{C0C02030-8E95-4FBF-B65E-3B9A5576FA0F}" type="sibTrans" cxnId="{CADA49E7-D7E4-4B04-9DDF-B5A55F3314AF}">
      <dgm:prSet/>
      <dgm:spPr/>
      <dgm:t>
        <a:bodyPr rtlCol="0"/>
        <a:lstStyle/>
        <a:p>
          <a:pPr rtl="0"/>
          <a:endParaRPr lang="es-MX" sz="2800" noProof="0" dirty="0"/>
        </a:p>
      </dgm:t>
    </dgm:pt>
    <dgm:pt modelId="{2904A716-59B7-4104-AC29-2F533F57D625}">
      <dgm:prSet custT="1"/>
      <dgm:spPr>
        <a:noFill/>
        <a:ln>
          <a:noFill/>
        </a:ln>
      </dgm:spPr>
      <dgm:t>
        <a:bodyPr rtlCol="0"/>
        <a:lstStyle/>
        <a:p>
          <a:pPr rtl="0"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s-MX" sz="2800" noProof="0" dirty="0">
              <a:solidFill>
                <a:schemeClr val="bg1"/>
              </a:solidFill>
            </a:rPr>
            <a:t>Representación apertura SAN vs FEN</a:t>
          </a:r>
        </a:p>
      </dgm:t>
    </dgm:pt>
    <dgm:pt modelId="{9B32CB96-1CE6-4CA6-98D9-C2203F6FCB19}" type="parTrans" cxnId="{769AC2E0-480D-41AB-BE4C-F01603F65A64}">
      <dgm:prSet/>
      <dgm:spPr/>
      <dgm:t>
        <a:bodyPr rtlCol="0"/>
        <a:lstStyle/>
        <a:p>
          <a:pPr rtl="0"/>
          <a:endParaRPr lang="es-MX" sz="2800" noProof="0" dirty="0"/>
        </a:p>
      </dgm:t>
    </dgm:pt>
    <dgm:pt modelId="{14A70495-26CC-4CC9-BF87-1FC52EE50B35}" type="sibTrans" cxnId="{769AC2E0-480D-41AB-BE4C-F01603F65A64}">
      <dgm:prSet/>
      <dgm:spPr/>
      <dgm:t>
        <a:bodyPr rtlCol="0"/>
        <a:lstStyle/>
        <a:p>
          <a:pPr rtl="0"/>
          <a:endParaRPr lang="es-MX" sz="2800" noProof="0" dirty="0"/>
        </a:p>
      </dgm:t>
    </dgm:pt>
    <dgm:pt modelId="{5395F473-4B00-496B-B453-6451BF799B09}">
      <dgm:prSet custT="1"/>
      <dgm:spPr>
        <a:noFill/>
        <a:ln>
          <a:noFill/>
        </a:ln>
      </dgm:spPr>
      <dgm:t>
        <a:bodyPr rtlCol="0"/>
        <a:lstStyle/>
        <a:p>
          <a:pPr rtl="0"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s-MX" sz="2800" noProof="0" dirty="0">
              <a:solidFill>
                <a:schemeClr val="bg1"/>
              </a:solidFill>
            </a:rPr>
            <a:t>Ajedrez es un juego determinista y de estrategia</a:t>
          </a:r>
        </a:p>
      </dgm:t>
    </dgm:pt>
    <dgm:pt modelId="{169C7AF9-916F-47C4-A9C3-3ACADEA4D272}" type="sibTrans" cxnId="{5982C12B-3881-4E5F-910B-CA265FD5E102}">
      <dgm:prSet/>
      <dgm:spPr/>
      <dgm:t>
        <a:bodyPr rtlCol="0"/>
        <a:lstStyle/>
        <a:p>
          <a:pPr rtl="0"/>
          <a:endParaRPr lang="es-MX" sz="2800" noProof="0" dirty="0"/>
        </a:p>
      </dgm:t>
    </dgm:pt>
    <dgm:pt modelId="{9C1152B7-4D34-4CA0-9DDC-F21FD4AEAD28}" type="parTrans" cxnId="{5982C12B-3881-4E5F-910B-CA265FD5E102}">
      <dgm:prSet/>
      <dgm:spPr/>
      <dgm:t>
        <a:bodyPr rtlCol="0"/>
        <a:lstStyle/>
        <a:p>
          <a:pPr rtl="0"/>
          <a:endParaRPr lang="es-MX" sz="2800" noProof="0" dirty="0"/>
        </a:p>
      </dgm:t>
    </dgm:pt>
    <dgm:pt modelId="{7A49DF98-867D-48FD-8C6A-11619CC54E26}">
      <dgm:prSet custT="1"/>
      <dgm:spPr>
        <a:solidFill>
          <a:schemeClr val="accent2"/>
        </a:solidFill>
        <a:ln>
          <a:noFill/>
        </a:ln>
      </dgm:spPr>
      <dgm:t>
        <a:bodyPr rtlCol="0"/>
        <a:lstStyle/>
        <a:p>
          <a:pPr rtl="0"/>
          <a:r>
            <a:rPr lang="en-US" sz="2800" noProof="0" dirty="0">
              <a:solidFill>
                <a:schemeClr val="tx1"/>
              </a:solidFill>
            </a:rPr>
            <a:t>Puntos clave</a:t>
          </a:r>
          <a:endParaRPr lang="es-MX" sz="2800" noProof="0" dirty="0">
            <a:solidFill>
              <a:schemeClr val="tx1"/>
            </a:solidFill>
          </a:endParaRPr>
        </a:p>
      </dgm:t>
    </dgm:pt>
    <dgm:pt modelId="{C8FD5B74-EA17-4780-8EAB-5CC8C9F831ED}" type="sibTrans" cxnId="{1514D9C3-0364-4D35-B599-B493CBB9F80D}">
      <dgm:prSet/>
      <dgm:spPr/>
      <dgm:t>
        <a:bodyPr rtlCol="0"/>
        <a:lstStyle/>
        <a:p>
          <a:pPr rtl="0"/>
          <a:endParaRPr lang="es-MX" sz="2800" noProof="0" dirty="0"/>
        </a:p>
      </dgm:t>
    </dgm:pt>
    <dgm:pt modelId="{68E16295-5968-427D-8FEC-140904115879}" type="parTrans" cxnId="{1514D9C3-0364-4D35-B599-B493CBB9F80D}">
      <dgm:prSet/>
      <dgm:spPr/>
      <dgm:t>
        <a:bodyPr rtlCol="0"/>
        <a:lstStyle/>
        <a:p>
          <a:pPr rtl="0"/>
          <a:endParaRPr lang="es-MX" sz="2800" noProof="0" dirty="0"/>
        </a:p>
      </dgm:t>
    </dgm:pt>
    <dgm:pt modelId="{48838873-4431-4954-9171-1238775AC576}" type="pres">
      <dgm:prSet presAssocID="{B192402E-D48E-4A20-9102-455829196172}" presName="linear" presStyleCnt="0">
        <dgm:presLayoutVars>
          <dgm:dir/>
          <dgm:animLvl val="lvl"/>
          <dgm:resizeHandles val="exact"/>
        </dgm:presLayoutVars>
      </dgm:prSet>
      <dgm:spPr/>
    </dgm:pt>
    <dgm:pt modelId="{ADA60600-5F4A-49C6-91D8-2B4F4EF7F0C5}" type="pres">
      <dgm:prSet presAssocID="{7A49DF98-867D-48FD-8C6A-11619CC54E26}" presName="parentLin" presStyleCnt="0"/>
      <dgm:spPr/>
    </dgm:pt>
    <dgm:pt modelId="{47D332B7-C90F-4055-8376-68DED81340C7}" type="pres">
      <dgm:prSet presAssocID="{7A49DF98-867D-48FD-8C6A-11619CC54E26}" presName="parentLeftMargin" presStyleLbl="node1" presStyleIdx="0" presStyleCnt="1"/>
      <dgm:spPr/>
    </dgm:pt>
    <dgm:pt modelId="{8EFCDC49-2431-44A7-9E88-01190BAF5B19}" type="pres">
      <dgm:prSet presAssocID="{7A49DF98-867D-48FD-8C6A-11619CC54E26}" presName="parentText" presStyleLbl="node1" presStyleIdx="0" presStyleCnt="1" custScaleY="33480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F95C0667-9363-47DF-A653-E9673BF14A41}" type="pres">
      <dgm:prSet presAssocID="{7A49DF98-867D-48FD-8C6A-11619CC54E26}" presName="negativeSpace" presStyleCnt="0"/>
      <dgm:spPr/>
    </dgm:pt>
    <dgm:pt modelId="{A7174219-EC9E-4267-A04D-B18EE847387A}" type="pres">
      <dgm:prSet presAssocID="{7A49DF98-867D-48FD-8C6A-11619CC54E26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260CC718-1C19-4A58-B25E-4613464E2BCD}" type="presOf" srcId="{B192402E-D48E-4A20-9102-455829196172}" destId="{48838873-4431-4954-9171-1238775AC576}" srcOrd="0" destOrd="0" presId="urn:microsoft.com/office/officeart/2005/8/layout/list1"/>
    <dgm:cxn modelId="{5982C12B-3881-4E5F-910B-CA265FD5E102}" srcId="{7A49DF98-867D-48FD-8C6A-11619CC54E26}" destId="{5395F473-4B00-496B-B453-6451BF799B09}" srcOrd="0" destOrd="0" parTransId="{9C1152B7-4D34-4CA0-9DDC-F21FD4AEAD28}" sibTransId="{169C7AF9-916F-47C4-A9C3-3ACADEA4D272}"/>
    <dgm:cxn modelId="{323B659E-DBBB-459D-BAA9-704ADD5267A5}" type="presOf" srcId="{7A49DF98-867D-48FD-8C6A-11619CC54E26}" destId="{8EFCDC49-2431-44A7-9E88-01190BAF5B19}" srcOrd="1" destOrd="0" presId="urn:microsoft.com/office/officeart/2005/8/layout/list1"/>
    <dgm:cxn modelId="{90F473B2-165C-42F0-BB66-183652D2B743}" type="presOf" srcId="{5395F473-4B00-496B-B453-6451BF799B09}" destId="{A7174219-EC9E-4267-A04D-B18EE847387A}" srcOrd="0" destOrd="0" presId="urn:microsoft.com/office/officeart/2005/8/layout/list1"/>
    <dgm:cxn modelId="{1514D9C3-0364-4D35-B599-B493CBB9F80D}" srcId="{B192402E-D48E-4A20-9102-455829196172}" destId="{7A49DF98-867D-48FD-8C6A-11619CC54E26}" srcOrd="0" destOrd="0" parTransId="{68E16295-5968-427D-8FEC-140904115879}" sibTransId="{C8FD5B74-EA17-4780-8EAB-5CC8C9F831ED}"/>
    <dgm:cxn modelId="{1EC855D4-9949-4C99-AE73-64CD4259AB6C}" type="presOf" srcId="{2904A716-59B7-4104-AC29-2F533F57D625}" destId="{A7174219-EC9E-4267-A04D-B18EE847387A}" srcOrd="0" destOrd="2" presId="urn:microsoft.com/office/officeart/2005/8/layout/list1"/>
    <dgm:cxn modelId="{769AC2E0-480D-41AB-BE4C-F01603F65A64}" srcId="{7A49DF98-867D-48FD-8C6A-11619CC54E26}" destId="{2904A716-59B7-4104-AC29-2F533F57D625}" srcOrd="2" destOrd="0" parTransId="{9B32CB96-1CE6-4CA6-98D9-C2203F6FCB19}" sibTransId="{14A70495-26CC-4CC9-BF87-1FC52EE50B35}"/>
    <dgm:cxn modelId="{DF88DBE6-53D6-489E-9FE7-EDD2A1456E39}" type="presOf" srcId="{ED7BFBCA-85AB-470A-B757-1414C645E6DE}" destId="{A7174219-EC9E-4267-A04D-B18EE847387A}" srcOrd="0" destOrd="1" presId="urn:microsoft.com/office/officeart/2005/8/layout/list1"/>
    <dgm:cxn modelId="{CADA49E7-D7E4-4B04-9DDF-B5A55F3314AF}" srcId="{7A49DF98-867D-48FD-8C6A-11619CC54E26}" destId="{ED7BFBCA-85AB-470A-B757-1414C645E6DE}" srcOrd="1" destOrd="0" parTransId="{B49CC6F4-1BCE-47E4-B510-CFFABFF8574B}" sibTransId="{C0C02030-8E95-4FBF-B65E-3B9A5576FA0F}"/>
    <dgm:cxn modelId="{50E4AAED-ECDC-4575-BA45-A3C06AC70654}" type="presOf" srcId="{7A49DF98-867D-48FD-8C6A-11619CC54E26}" destId="{47D332B7-C90F-4055-8376-68DED81340C7}" srcOrd="0" destOrd="0" presId="urn:microsoft.com/office/officeart/2005/8/layout/list1"/>
    <dgm:cxn modelId="{D78A3A74-3735-46A5-AE53-D5DBFCE60B3C}" type="presParOf" srcId="{48838873-4431-4954-9171-1238775AC576}" destId="{ADA60600-5F4A-49C6-91D8-2B4F4EF7F0C5}" srcOrd="0" destOrd="0" presId="urn:microsoft.com/office/officeart/2005/8/layout/list1"/>
    <dgm:cxn modelId="{0BA1AE4E-38D2-4A37-B0B8-E3322BED4927}" type="presParOf" srcId="{ADA60600-5F4A-49C6-91D8-2B4F4EF7F0C5}" destId="{47D332B7-C90F-4055-8376-68DED81340C7}" srcOrd="0" destOrd="0" presId="urn:microsoft.com/office/officeart/2005/8/layout/list1"/>
    <dgm:cxn modelId="{D5C3BD72-4785-4C45-A8D6-1E2106C5A127}" type="presParOf" srcId="{ADA60600-5F4A-49C6-91D8-2B4F4EF7F0C5}" destId="{8EFCDC49-2431-44A7-9E88-01190BAF5B19}" srcOrd="1" destOrd="0" presId="urn:microsoft.com/office/officeart/2005/8/layout/list1"/>
    <dgm:cxn modelId="{0EF623F6-C99C-4198-8F44-98A4197C3E57}" type="presParOf" srcId="{48838873-4431-4954-9171-1238775AC576}" destId="{F95C0667-9363-47DF-A653-E9673BF14A41}" srcOrd="1" destOrd="0" presId="urn:microsoft.com/office/officeart/2005/8/layout/list1"/>
    <dgm:cxn modelId="{FC6441F3-3646-434B-8813-D41E2442279A}" type="presParOf" srcId="{48838873-4431-4954-9171-1238775AC576}" destId="{A7174219-EC9E-4267-A04D-B18EE847387A}" srcOrd="2" destOrd="0" presId="urn:microsoft.com/office/officeart/2005/8/layout/list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74219-EC9E-4267-A04D-B18EE847387A}">
      <dsp:nvSpPr>
        <dsp:cNvPr id="0" name=""/>
        <dsp:cNvSpPr/>
      </dsp:nvSpPr>
      <dsp:spPr>
        <a:xfrm>
          <a:off x="0" y="944937"/>
          <a:ext cx="6156323" cy="40950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7799" tIns="1353820" rIns="477799" bIns="199136" numCol="1" spcCol="1270" rtlCol="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s-MX" sz="2800" kern="1200" noProof="0" dirty="0">
              <a:solidFill>
                <a:schemeClr val="bg1"/>
              </a:solidFill>
            </a:rPr>
            <a:t>Ajedrez es un juego determinista y de estrategia</a:t>
          </a: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s-MX" sz="2800" kern="1200" noProof="0" dirty="0">
              <a:solidFill>
                <a:schemeClr val="bg1"/>
              </a:solidFill>
            </a:rPr>
            <a:t>Importancia de evaluar posiciones en ajedrez</a:t>
          </a: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s-MX" sz="2800" kern="1200" noProof="0" dirty="0">
              <a:solidFill>
                <a:schemeClr val="bg1"/>
              </a:solidFill>
            </a:rPr>
            <a:t>Representación apertura SAN vs FEN</a:t>
          </a:r>
        </a:p>
      </dsp:txBody>
      <dsp:txXfrm>
        <a:off x="0" y="944937"/>
        <a:ext cx="6156323" cy="4095000"/>
      </dsp:txXfrm>
    </dsp:sp>
    <dsp:sp modelId="{8EFCDC49-2431-44A7-9E88-01190BAF5B19}">
      <dsp:nvSpPr>
        <dsp:cNvPr id="0" name=""/>
        <dsp:cNvSpPr/>
      </dsp:nvSpPr>
      <dsp:spPr>
        <a:xfrm>
          <a:off x="307816" y="1261923"/>
          <a:ext cx="4309426" cy="642414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86" tIns="0" rIns="162886" bIns="0" numCol="1" spcCol="1270" rtlCol="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noProof="0" dirty="0">
              <a:solidFill>
                <a:schemeClr val="tx1"/>
              </a:solidFill>
            </a:rPr>
            <a:t>Puntos clave</a:t>
          </a:r>
          <a:endParaRPr lang="es-MX" sz="2800" kern="1200" noProof="0" dirty="0">
            <a:solidFill>
              <a:schemeClr val="tx1"/>
            </a:solidFill>
          </a:endParaRPr>
        </a:p>
      </dsp:txBody>
      <dsp:txXfrm>
        <a:off x="307816" y="1261923"/>
        <a:ext cx="4309426" cy="6424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2BC10188-DC2C-458D-AB41-143A0BE9A3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9634E15-7196-43FC-B912-C4D8B4A2CE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EB260F8-A5E9-413D-A1C2-AFF5596B8F44}" type="datetime1">
              <a:rPr lang="es-MX" smtClean="0"/>
              <a:t>13/05/2024</a:t>
            </a:fld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EA2570-D5B6-41CB-96C2-FFC9944668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15C31B37-7A69-4C30-9B63-29F8242FC2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389B6C8-888A-401B-9F9B-D41D36B6C3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3100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C43BD-C5DA-4BB7-B495-FC2B814FBA4F}" type="datetime1">
              <a:rPr lang="es-MX" smtClean="0"/>
              <a:pPr/>
              <a:t>13/05/2024</a:t>
            </a:fld>
            <a:endParaRPr lang="es-MX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MX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3F28A1F-3E69-47E5-AE93-E7F2155A242D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07593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6707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0238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877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6557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138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7561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 arquitectura del modelo está diseñada para procesar imágenes mediante una serie de capas que extraen características y aplican regularización para mejorar la generalización:</a:t>
            </a:r>
          </a:p>
          <a:p>
            <a:br>
              <a:rPr lang="es-E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s-ES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1.</a:t>
            </a:r>
            <a:r>
              <a:rPr lang="es-E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**Capas Conv2D**</a:t>
            </a:r>
            <a:r>
              <a:rPr lang="es-E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</a:p>
          <a:p>
            <a:r>
              <a:rPr lang="es-E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</a:t>
            </a:r>
            <a:r>
              <a:rPr lang="es-ES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Tres capas convolucionales con 32 filtros de tamaño 3x3 y activación </a:t>
            </a:r>
            <a:r>
              <a:rPr lang="es-E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ReLU</a:t>
            </a:r>
            <a:r>
              <a:rPr lang="es-E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 Estas capas extraen características visuales básicas como bordes y texturas.</a:t>
            </a:r>
          </a:p>
          <a:p>
            <a:br>
              <a:rPr lang="es-E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s-ES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2.</a:t>
            </a:r>
            <a:r>
              <a:rPr lang="es-E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**Capas de </a:t>
            </a:r>
            <a:r>
              <a:rPr lang="es-ES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Dropout</a:t>
            </a:r>
            <a:r>
              <a:rPr lang="es-ES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**</a:t>
            </a:r>
            <a:r>
              <a:rPr lang="es-E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</a:p>
          <a:p>
            <a:r>
              <a:rPr lang="es-E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</a:t>
            </a:r>
            <a:r>
              <a:rPr lang="es-ES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Capas que aplican un </a:t>
            </a:r>
            <a:r>
              <a:rPr lang="es-E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dropout</a:t>
            </a:r>
            <a:r>
              <a:rPr lang="es-E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del 20% después de cada capa convolucional para reducir el riesgo de sobreajuste, ayudando al modelo a generalizar mejor a nuevos datos.</a:t>
            </a:r>
          </a:p>
          <a:p>
            <a:br>
              <a:rPr lang="es-E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s-ES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3.</a:t>
            </a:r>
            <a:r>
              <a:rPr lang="es-E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**Capa MaxPooling2D**</a:t>
            </a:r>
            <a:r>
              <a:rPr lang="es-E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</a:p>
          <a:p>
            <a:r>
              <a:rPr lang="es-E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</a:t>
            </a:r>
            <a:r>
              <a:rPr lang="es-ES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Una capa de agrupación máxima con un tamaño de 2x2 que reduce la dimensionalidad de las características, conservando las características más prominentes.</a:t>
            </a:r>
          </a:p>
          <a:p>
            <a:br>
              <a:rPr lang="es-E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s-ES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4.</a:t>
            </a:r>
            <a:r>
              <a:rPr lang="es-E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**Capa </a:t>
            </a:r>
            <a:r>
              <a:rPr lang="es-ES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Flatten</a:t>
            </a:r>
            <a:r>
              <a:rPr lang="es-ES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**</a:t>
            </a:r>
            <a:r>
              <a:rPr lang="es-E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</a:p>
          <a:p>
            <a:r>
              <a:rPr lang="es-E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</a:t>
            </a:r>
            <a:r>
              <a:rPr lang="es-ES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Esta capa aplana las características multidimensionales en un vector unidimensional, preparándolas para el procesamiento en capas densas.</a:t>
            </a:r>
          </a:p>
          <a:p>
            <a:br>
              <a:rPr lang="es-E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s-ES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5.</a:t>
            </a:r>
            <a:r>
              <a:rPr lang="es-E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**Capas Dense**</a:t>
            </a:r>
            <a:r>
              <a:rPr lang="es-E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</a:p>
          <a:p>
            <a:r>
              <a:rPr lang="es-E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</a:t>
            </a:r>
            <a:r>
              <a:rPr lang="es-ES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Una capa densa de 128 neuronas con activación </a:t>
            </a:r>
            <a:r>
              <a:rPr lang="es-E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ReLU</a:t>
            </a:r>
            <a:r>
              <a:rPr lang="es-E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seguida de una capa de salida con 13 neuronas y activación </a:t>
            </a:r>
            <a:r>
              <a:rPr lang="es-E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softmax</a:t>
            </a:r>
            <a:r>
              <a:rPr lang="es-E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que clasifica las imágenes en una de las 13 categorías basadas en las características extraídas.</a:t>
            </a:r>
          </a:p>
          <a:p>
            <a:br>
              <a:rPr lang="es-E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s-ES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### Compilación del Modelo</a:t>
            </a:r>
            <a:endParaRPr lang="es-E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s-E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s-ES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El modelo utiliza la entropía cruzada categórica ponderada como función de pérdida, con un ajuste dinámico de la tasa de aprendizaje y la métrica de precisión para evaluar el rendimiento.</a:t>
            </a:r>
          </a:p>
          <a:p>
            <a:br>
              <a:rPr lang="es-E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s-E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s-MX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0095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3609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rtlCol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es-MX" noProof="0"/>
              <a:t>PÁGINA </a:t>
            </a:r>
            <a:fld id="{4A9B5881-4007-4345-955A-79C2656F0C49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22653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AB651-5612-4E6A-9B35-A555D082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1389A2-D77B-40CA-AD1E-0178AEFAD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DCA993-CBEA-48C5-BD35-50ABDFF64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88ED8E0-95EC-469F-9B7E-562FBDFDE6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es-MX" noProof="0"/>
              <a:t>PÁGINA </a:t>
            </a:r>
            <a:fld id="{4A9B5881-4007-4345-955A-79C2656F0C49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64634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76F88-2A37-410D-A685-E455AF3D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764B46-B015-44F7-8DC0-AFB8D275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3C8232-2077-497A-9142-B787E2B03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AF6077C-D913-4FD0-B6E0-6D70BEFD4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3905DBB-3AA9-4435-AC97-732293FDE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54C901-FCAF-4DFB-A621-6A969641CA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es-MX" noProof="0"/>
              <a:t>PÁGINA </a:t>
            </a:r>
            <a:fld id="{4A9B5881-4007-4345-955A-79C2656F0C49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292145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F2623-2255-4BBA-9577-B3A3FD2A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259F0F0-5E7C-4FC9-8E90-6ADCD7A714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es-MX" noProof="0"/>
              <a:t>PÁGINA </a:t>
            </a:r>
            <a:fld id="{4A9B5881-4007-4345-955A-79C2656F0C49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105532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A9D3FFB-BE14-4D90-A515-10EDD1BEE6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es-MX" noProof="0"/>
              <a:t>PÁGINA </a:t>
            </a:r>
            <a:fld id="{4A9B5881-4007-4345-955A-79C2656F0C49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627673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451E51-BE82-4B1B-9CB6-89C26464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CCBF8C-3CF7-47E6-9AB0-15584178B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D07DA3C-0298-45CF-AFC3-41031C076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7C4FF87-D01E-416B-9EF8-E107C4EDDC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es-MX" noProof="0"/>
              <a:t>PÁGINA </a:t>
            </a:r>
            <a:fld id="{4A9B5881-4007-4345-955A-79C2656F0C49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9853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rtlCol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es-MX" noProof="0"/>
              <a:t>PÁGINA </a:t>
            </a:r>
            <a:fld id="{4A9B5881-4007-4345-955A-79C2656F0C49}" type="slidenum">
              <a:rPr lang="es-MX" noProof="0" smtClean="0"/>
              <a:pPr rtl="0"/>
              <a:t>‹Nº›</a:t>
            </a:fld>
            <a:endParaRPr lang="es-MX" noProof="0"/>
          </a:p>
        </p:txBody>
      </p:sp>
      <p:sp>
        <p:nvSpPr>
          <p:cNvPr id="8" name="Marcador de posición de imagen 2">
            <a:extLst>
              <a:ext uri="{FF2B5EF4-FFF2-40B4-BE49-F238E27FC236}">
                <a16:creationId xmlns:a16="http://schemas.microsoft.com/office/drawing/2014/main" id="{2641ECAC-0557-4843-8433-067E4414E2F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7512001" cy="6727855"/>
          </a:xfrm>
          <a:solidFill>
            <a:schemeClr val="tx1">
              <a:lumMod val="85000"/>
              <a:lumOff val="1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MX" noProof="0"/>
              <a:t>Inserte su imagen aquí</a:t>
            </a:r>
          </a:p>
        </p:txBody>
      </p:sp>
    </p:spTree>
    <p:extLst>
      <p:ext uri="{BB962C8B-B14F-4D97-AF65-F5344CB8AC3E}">
        <p14:creationId xmlns:p14="http://schemas.microsoft.com/office/powerpoint/2010/main" val="339438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300"/>
            <a:ext cx="6273800" cy="1449216"/>
          </a:xfrm>
          <a:solidFill>
            <a:schemeClr val="accent2">
              <a:lumMod val="50000"/>
            </a:schemeClr>
          </a:solidFill>
        </p:spPr>
        <p:txBody>
          <a:bodyPr tIns="108000" bIns="108000" rtlCol="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38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es-MX" noProof="0"/>
              <a:t>PÁGINA </a:t>
            </a:r>
            <a:fld id="{4A9B5881-4007-4345-955A-79C2656F0C49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839236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 anchos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301"/>
            <a:ext cx="6273800" cy="1449216"/>
          </a:xfrm>
          <a:solidFill>
            <a:schemeClr val="accent2">
              <a:lumMod val="50000"/>
            </a:schemeClr>
          </a:solidFill>
        </p:spPr>
        <p:txBody>
          <a:bodyPr vert="horz" lIns="91440" tIns="108000" rIns="91440" bIns="108000" rtlCol="0" anchor="ctr">
            <a:spAutoFit/>
          </a:bodyPr>
          <a:lstStyle>
            <a:lvl1pPr>
              <a:defRPr lang="en-US" sz="4000"/>
            </a:lvl1pPr>
          </a:lstStyle>
          <a:p>
            <a:pPr lvl="0" rtl="0">
              <a:lnSpc>
                <a:spcPct val="100000"/>
              </a:lnSpc>
            </a:pPr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es-MX" noProof="0"/>
              <a:t>PÁGINA </a:t>
            </a:r>
            <a:fld id="{4A9B5881-4007-4345-955A-79C2656F0C49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594571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de la derec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2">
            <a:extLst>
              <a:ext uri="{FF2B5EF4-FFF2-40B4-BE49-F238E27FC236}">
                <a16:creationId xmlns:a16="http://schemas.microsoft.com/office/drawing/2014/main" id="{6D3C5ED2-B01D-4104-B193-BC78D76A464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6305550" cy="6721475"/>
          </a:xfrm>
          <a:noFill/>
        </p:spPr>
        <p:txBody>
          <a:bodyPr rtlCol="0"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MX" noProof="0"/>
              <a:t>Inserte su imagen aquí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57974" y="303301"/>
            <a:ext cx="4695825" cy="1449216"/>
          </a:xfrm>
          <a:solidFill>
            <a:schemeClr val="accent2">
              <a:lumMod val="50000"/>
            </a:schemeClr>
          </a:solidFill>
        </p:spPr>
        <p:txBody>
          <a:bodyPr wrap="square" tIns="108000" bIns="108000" rtlCol="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pPr rtl="0"/>
            <a:r>
              <a:rPr lang="es-MX" noProof="0"/>
              <a:t>Editar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974" y="1825625"/>
            <a:ext cx="4695826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 rtlCol="0"/>
          <a:lstStyle/>
          <a:p>
            <a:pPr rtl="0"/>
            <a:r>
              <a:rPr lang="es-MX" noProof="0"/>
              <a:t>PÁGINA </a:t>
            </a:r>
            <a:fld id="{4A9B5881-4007-4345-955A-79C2656F0C49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79790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: horizont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305300" cy="6721472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vert="horz" lIns="396000" tIns="0" rIns="396000" bIns="0" rtlCol="0" anchor="ctr">
            <a:noAutofit/>
          </a:bodyPr>
          <a:lstStyle>
            <a:lvl1pPr algn="r">
              <a:lnSpc>
                <a:spcPct val="70000"/>
              </a:lnSpc>
              <a:defRPr lang="en-US" sz="5200" b="0" spc="-150" dirty="0"/>
            </a:lvl1pPr>
          </a:lstStyle>
          <a:p>
            <a:pPr lvl="0" algn="r"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365124"/>
            <a:ext cx="6648448" cy="5984875"/>
          </a:xfrm>
        </p:spPr>
        <p:txBody>
          <a:bodyPr lIns="108000" tIns="108000" rIns="108000" bIns="108000"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14" name="Marcador de número de diapositiva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es-MX" noProof="0"/>
              <a:t>PÁGINA </a:t>
            </a:r>
            <a:fld id="{4A9B5881-4007-4345-955A-79C2656F0C49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16049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: horizont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6">
            <a:extLst>
              <a:ext uri="{FF2B5EF4-FFF2-40B4-BE49-F238E27FC236}">
                <a16:creationId xmlns:a16="http://schemas.microsoft.com/office/drawing/2014/main" id="{65237DA4-112F-40B2-8C8C-EB23506D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00" y="0"/>
            <a:ext cx="4680000" cy="6721473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lIns="396000" rIns="396000" rtlCol="0">
            <a:normAutofit/>
          </a:bodyPr>
          <a:lstStyle>
            <a:lvl1pPr>
              <a:lnSpc>
                <a:spcPct val="70000"/>
              </a:lnSpc>
              <a:defRPr sz="5200" spc="-15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6156323" cy="5984875"/>
          </a:xfrm>
        </p:spPr>
        <p:txBody>
          <a:bodyPr lIns="108000" tIns="108000" rIns="108000" bIns="108000" rtlCol="0" anchor="ctr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14" name="Marcador de número de diapositiva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MX" noProof="0"/>
              <a:t>PÁGINA </a:t>
            </a:r>
            <a:fld id="{4A9B5881-4007-4345-955A-79C2656F0C49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6449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: horizont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es-MX" noProof="0"/>
              <a:t>PÁGINA </a:t>
            </a:r>
            <a:fld id="{4A9B5881-4007-4345-955A-79C2656F0C49}" type="slidenum">
              <a:rPr lang="es-MX" noProof="0" smtClean="0"/>
              <a:pPr rtl="0"/>
              <a:t>‹Nº›</a:t>
            </a:fld>
            <a:endParaRPr lang="es-MX" noProof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D68E6EF2-4B2F-4D0D-9505-CE9287297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611076"/>
            <a:ext cx="6648448" cy="5738923"/>
          </a:xfrm>
        </p:spPr>
        <p:txBody>
          <a:bodyPr lIns="108000" tIns="108000" rIns="108000" bIns="10800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91A21B9-BA54-413B-940E-027C32E4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3440502" cy="2680322"/>
          </a:xfrm>
          <a:solidFill>
            <a:schemeClr val="accent2">
              <a:lumMod val="50000"/>
            </a:schemeClr>
          </a:solidFill>
        </p:spPr>
        <p:txBody>
          <a:bodyPr wrap="square" tIns="108000" bIns="108000" rtlCol="0" anchor="t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61005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22BDA7-8BE9-42D5-ACF1-0F51423A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CEF73F-3CCA-4312-8E9C-2B4629DA1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93BF716-502C-4821-A3A0-19C2C508EE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es-MX" noProof="0"/>
              <a:t>PÁGINA </a:t>
            </a:r>
            <a:fld id="{4A9B5881-4007-4345-955A-79C2656F0C49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66598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48E4AFE-E166-4B84-B0C8-9205038D8033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C617517-B672-49BA-AC6E-AB66D063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MX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C92C27-7843-4B22-9200-B7304E6AE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5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DB4F10-F75B-41A8-B994-BFF68949E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PÁGINA </a:t>
            </a:r>
            <a:fld id="{4A9B5881-4007-4345-955A-79C2656F0C49}" type="slidenum">
              <a:rPr lang="es-MX" noProof="0" smtClean="0"/>
              <a:pPr rtl="0"/>
              <a:t>‹Nº›</a:t>
            </a:fld>
            <a:endParaRPr lang="es-MX" noProof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12D21E2-8DEB-4F43-A26E-B8DA900A9230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5CD3143-7FD1-40EA-AA4A-47C72380AEC2}"/>
              </a:ext>
            </a:extLst>
          </p:cNvPr>
          <p:cNvSpPr/>
          <p:nvPr userDrawn="1"/>
        </p:nvSpPr>
        <p:spPr>
          <a:xfrm>
            <a:off x="11353798" y="6721474"/>
            <a:ext cx="838201" cy="136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85392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0" r:id="rId3"/>
    <p:sldLayoutId id="2147483665" r:id="rId4"/>
    <p:sldLayoutId id="2147483666" r:id="rId5"/>
    <p:sldLayoutId id="2147483650" r:id="rId6"/>
    <p:sldLayoutId id="2147483663" r:id="rId7"/>
    <p:sldLayoutId id="2147483664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NoelHdz/board_to_fe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10C5037-DA4A-44E2-A9FB-84B14987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sz="5400" dirty="0"/>
              <a:t>Clasificación de tableros de ajedrez digitales</a:t>
            </a:r>
            <a:endParaRPr lang="es-MX" sz="5400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1397C2DB-90F2-4971-AC44-7CDDF5A3B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73612" y="4611901"/>
            <a:ext cx="3923998" cy="984566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es-ES" dirty="0"/>
              <a:t>MODELO CLASIFICADOR ENTRENADO CON 10000 imágenes con posiciones aleatorias.</a:t>
            </a:r>
          </a:p>
          <a:p>
            <a:pPr rtl="0"/>
            <a:endParaRPr lang="es-ES" dirty="0"/>
          </a:p>
          <a:p>
            <a:pPr rtl="0"/>
            <a:r>
              <a:rPr lang="es-ES" dirty="0" err="1"/>
              <a:t>Github</a:t>
            </a:r>
            <a:r>
              <a:rPr lang="es-ES" dirty="0"/>
              <a:t>: </a:t>
            </a:r>
            <a:r>
              <a:rPr lang="en-US" dirty="0" err="1">
                <a:hlinkClick r:id="rId3"/>
              </a:rPr>
              <a:t>AlexNoelHdz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board_to_fen</a:t>
            </a:r>
            <a:r>
              <a:rPr lang="en-US" dirty="0">
                <a:hlinkClick r:id="rId3"/>
              </a:rPr>
              <a:t> (github.com)</a:t>
            </a:r>
            <a:endParaRPr lang="es-MX" dirty="0"/>
          </a:p>
        </p:txBody>
      </p:sp>
      <p:sp>
        <p:nvSpPr>
          <p:cNvPr id="15" name="Marcador de número de diapositiva 14">
            <a:extLst>
              <a:ext uri="{FF2B5EF4-FFF2-40B4-BE49-F238E27FC236}">
                <a16:creationId xmlns:a16="http://schemas.microsoft.com/office/drawing/2014/main" id="{26F5C050-EB87-421A-8A5C-E6CB301026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es-MX"/>
              <a:t>PÁGINA </a:t>
            </a:r>
            <a:fld id="{4A9B5881-4007-4345-955A-79C2656F0C49}" type="slidenum">
              <a:rPr lang="es-MX" smtClean="0"/>
              <a:pPr/>
              <a:t>1</a:t>
            </a:fld>
            <a:endParaRPr lang="es-MX"/>
          </a:p>
        </p:txBody>
      </p:sp>
      <p:pic>
        <p:nvPicPr>
          <p:cNvPr id="7" name="Marcador de posición de imagen 6" descr="Imagen que contiene objeto, pieza de ajedrez, tabla, pequeño&#10;&#10;Descripción generada automáticamente">
            <a:extLst>
              <a:ext uri="{FF2B5EF4-FFF2-40B4-BE49-F238E27FC236}">
                <a16:creationId xmlns:a16="http://schemas.microsoft.com/office/drawing/2014/main" id="{85549037-5570-7A2A-A5BE-118ADA8993D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0" r="127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36250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00" y="0"/>
            <a:ext cx="4680000" cy="6721473"/>
          </a:xfrm>
        </p:spPr>
        <p:txBody>
          <a:bodyPr rtlCol="0"/>
          <a:lstStyle/>
          <a:p>
            <a:pPr rtl="0"/>
            <a:r>
              <a:rPr lang="es-MX" dirty="0"/>
              <a:t>Introducción</a:t>
            </a:r>
          </a:p>
        </p:txBody>
      </p:sp>
      <p:graphicFrame>
        <p:nvGraphicFramePr>
          <p:cNvPr id="3" name="Marcador de contenido 2" descr="Marcador de posición de contenido de lista">
            <a:extLst>
              <a:ext uri="{FF2B5EF4-FFF2-40B4-BE49-F238E27FC236}">
                <a16:creationId xmlns:a16="http://schemas.microsoft.com/office/drawing/2014/main" id="{00DD6853-7971-494B-A148-546DF3F154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2505395"/>
              </p:ext>
            </p:extLst>
          </p:nvPr>
        </p:nvGraphicFramePr>
        <p:xfrm>
          <a:off x="838200" y="365124"/>
          <a:ext cx="6156323" cy="598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Marcador de número de diapositiva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 rtlCol="0"/>
          <a:lstStyle/>
          <a:p>
            <a:pPr rtl="0"/>
            <a:r>
              <a:rPr lang="es-MX" dirty="0"/>
              <a:t>PÁGINA </a:t>
            </a:r>
            <a:fld id="{4A9B5881-4007-4345-955A-79C2656F0C49}" type="slidenum">
              <a:rPr lang="es-MX" smtClean="0"/>
              <a:pPr rtl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89782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477"/>
            <a:ext cx="8797007" cy="1243829"/>
          </a:xfrm>
        </p:spPr>
        <p:txBody>
          <a:bodyPr rtlCol="0"/>
          <a:lstStyle/>
          <a:p>
            <a:pPr lvl="0" rtl="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s-MX" sz="4000" noProof="0" dirty="0">
                <a:solidFill>
                  <a:schemeClr val="bg1"/>
                </a:solidFill>
              </a:rPr>
              <a:t>Representación apertura SAN vs FEN</a:t>
            </a:r>
          </a:p>
        </p:txBody>
      </p:sp>
      <p:pic>
        <p:nvPicPr>
          <p:cNvPr id="9" name="Marcador de contenido 8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A9C48FE1-53AF-63EA-4645-0FEDC54D56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1896"/>
            <a:ext cx="4227513" cy="4218795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 rtlCol="0"/>
          <a:lstStyle/>
          <a:p>
            <a:pPr rtl="0"/>
            <a:r>
              <a:rPr lang="es-MX"/>
              <a:t>PÁGINA </a:t>
            </a:r>
            <a:fld id="{4A9B5881-4007-4345-955A-79C2656F0C49}" type="slidenum">
              <a:rPr lang="es-MX" smtClean="0"/>
              <a:pPr rtl="0"/>
              <a:t>3</a:t>
            </a:fld>
            <a:endParaRPr lang="es-MX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2C2DB72-01A8-424A-8CEF-8BD2418A8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361475"/>
            <a:ext cx="2552123" cy="360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MX" sz="1200" dirty="0"/>
              <a:t>Introducción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5AAAEAA-CCF6-4E36-A4A3-5AF49D009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62004"/>
            <a:ext cx="2552123" cy="1594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200" dirty="0" err="1"/>
              <a:t>Objetivos</a:t>
            </a:r>
            <a:endParaRPr lang="es-MX" sz="1200" dirty="0"/>
          </a:p>
        </p:txBody>
      </p:sp>
      <p:sp>
        <p:nvSpPr>
          <p:cNvPr id="14" name="Triángulo isósceles 13">
            <a:extLst>
              <a:ext uri="{FF2B5EF4-FFF2-40B4-BE49-F238E27FC236}">
                <a16:creationId xmlns:a16="http://schemas.microsoft.com/office/drawing/2014/main" id="{1D0A4E21-00BC-4451-94C9-943503852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2349947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8D425CF-D28E-A6CC-9149-A785D82525E2}"/>
              </a:ext>
            </a:extLst>
          </p:cNvPr>
          <p:cNvSpPr txBox="1"/>
          <p:nvPr/>
        </p:nvSpPr>
        <p:spPr>
          <a:xfrm>
            <a:off x="5272818" y="1825625"/>
            <a:ext cx="686133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s-MX" sz="1800" noProof="0" dirty="0">
                <a:solidFill>
                  <a:schemeClr val="bg1"/>
                </a:solidFill>
              </a:rPr>
              <a:t>Representación apertura SAN vs FEN</a:t>
            </a:r>
          </a:p>
          <a:p>
            <a:pPr lvl="0" rtl="0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s-MX" dirty="0">
              <a:solidFill>
                <a:schemeClr val="bg1"/>
              </a:solidFill>
            </a:endParaRPr>
          </a:p>
          <a:p>
            <a:pPr lvl="0" rtl="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s-MX" sz="1800" noProof="0" dirty="0">
                <a:solidFill>
                  <a:schemeClr val="bg1"/>
                </a:solidFill>
              </a:rPr>
              <a:t>SAN (Notación Algebraica Estándar) -&gt; Secuencial</a:t>
            </a:r>
          </a:p>
          <a:p>
            <a:pPr lvl="0" rtl="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s-MX" b="1" i="0" dirty="0">
                <a:solidFill>
                  <a:srgbClr val="CCCCCC"/>
                </a:solidFill>
                <a:effectLst/>
                <a:latin typeface="Helvetica" panose="020B0604020202020204" pitchFamily="34" charset="0"/>
              </a:rPr>
              <a:t>1. e4</a:t>
            </a:r>
            <a:r>
              <a:rPr lang="es-MX" b="0" i="0" dirty="0">
                <a:solidFill>
                  <a:srgbClr val="CCCCCC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lang="es-MX" b="1" i="0" dirty="0">
                <a:solidFill>
                  <a:srgbClr val="CCCCCC"/>
                </a:solidFill>
                <a:effectLst/>
                <a:latin typeface="Helvetica" panose="020B0604020202020204" pitchFamily="34" charset="0"/>
              </a:rPr>
              <a:t>c5</a:t>
            </a:r>
            <a:r>
              <a:rPr lang="es-MX" b="0" i="0" dirty="0">
                <a:solidFill>
                  <a:srgbClr val="CCCCCC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lang="es-MX" b="1" i="0" dirty="0">
                <a:solidFill>
                  <a:srgbClr val="FF9900"/>
                </a:solidFill>
                <a:effectLst/>
                <a:latin typeface="Helvetica" panose="020B0604020202020204" pitchFamily="34" charset="0"/>
              </a:rPr>
              <a:t>2. Nc3</a:t>
            </a:r>
            <a:r>
              <a:rPr lang="es-MX" b="0" i="0" dirty="0">
                <a:solidFill>
                  <a:srgbClr val="CCCCCC"/>
                </a:solidFill>
                <a:effectLst/>
                <a:latin typeface="Helvetica" panose="020B0604020202020204" pitchFamily="34" charset="0"/>
              </a:rPr>
              <a:t> </a:t>
            </a:r>
            <a:endParaRPr lang="es-MX" dirty="0">
              <a:solidFill>
                <a:schemeClr val="bg1"/>
              </a:solidFill>
            </a:endParaRPr>
          </a:p>
          <a:p>
            <a:pPr lvl="0" rtl="0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s-MX" dirty="0">
              <a:solidFill>
                <a:schemeClr val="bg1"/>
              </a:solidFill>
            </a:endParaRPr>
          </a:p>
          <a:p>
            <a:pPr lvl="0" rtl="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s-MX" sz="1800" noProof="0" dirty="0">
                <a:solidFill>
                  <a:schemeClr val="bg1"/>
                </a:solidFill>
              </a:rPr>
              <a:t>FEN (Notación Forsyth-Edwards) -&gt; Posicional</a:t>
            </a:r>
          </a:p>
          <a:p>
            <a:pPr lvl="0" rtl="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s-MX" sz="1800" noProof="0" dirty="0" err="1">
                <a:solidFill>
                  <a:schemeClr val="bg1"/>
                </a:solidFill>
              </a:rPr>
              <a:t>rnbqkbnr</a:t>
            </a:r>
            <a:r>
              <a:rPr lang="es-MX" sz="1800" noProof="0" dirty="0">
                <a:solidFill>
                  <a:schemeClr val="bg1"/>
                </a:solidFill>
              </a:rPr>
              <a:t>/pp1ppppp/8/2p5/4P3/2N5/PPPP1PPP/R1BQKBNR b </a:t>
            </a:r>
            <a:r>
              <a:rPr lang="es-MX" sz="1800" noProof="0" dirty="0" err="1">
                <a:solidFill>
                  <a:schemeClr val="bg1"/>
                </a:solidFill>
              </a:rPr>
              <a:t>KQkq</a:t>
            </a:r>
            <a:r>
              <a:rPr lang="es-MX" sz="1800" noProof="0" dirty="0">
                <a:solidFill>
                  <a:schemeClr val="bg1"/>
                </a:solidFill>
              </a:rPr>
              <a:t> - 1 2</a:t>
            </a:r>
          </a:p>
        </p:txBody>
      </p:sp>
    </p:spTree>
    <p:extLst>
      <p:ext uri="{BB962C8B-B14F-4D97-AF65-F5344CB8AC3E}">
        <p14:creationId xmlns:p14="http://schemas.microsoft.com/office/powerpoint/2010/main" val="2169832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606"/>
            <a:ext cx="8797007" cy="833663"/>
          </a:xfrm>
        </p:spPr>
        <p:txBody>
          <a:bodyPr rtlCol="0"/>
          <a:lstStyle/>
          <a:p>
            <a:pPr lvl="0" rtl="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s-MX" sz="4000" noProof="0" dirty="0">
                <a:solidFill>
                  <a:schemeClr val="bg1"/>
                </a:solidFill>
              </a:rPr>
              <a:t>Objetivo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 rtlCol="0"/>
          <a:lstStyle/>
          <a:p>
            <a:pPr rtl="0"/>
            <a:r>
              <a:rPr lang="es-MX"/>
              <a:t>PÁGINA </a:t>
            </a:r>
            <a:fld id="{4A9B5881-4007-4345-955A-79C2656F0C49}" type="slidenum">
              <a:rPr lang="es-MX" smtClean="0"/>
              <a:pPr rtl="0"/>
              <a:t>4</a:t>
            </a:fld>
            <a:endParaRPr lang="es-MX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2C2DB72-01A8-424A-8CEF-8BD2418A8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361475"/>
            <a:ext cx="2552123" cy="360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MX" sz="1200" dirty="0"/>
              <a:t>Objetivos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5AAAEAA-CCF6-4E36-A4A3-5AF49D009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62004"/>
            <a:ext cx="2552123" cy="1594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200" dirty="0" err="1"/>
              <a:t>Introducción</a:t>
            </a:r>
            <a:endParaRPr lang="es-MX" sz="1200" dirty="0"/>
          </a:p>
        </p:txBody>
      </p:sp>
      <p:sp>
        <p:nvSpPr>
          <p:cNvPr id="14" name="Triángulo isósceles 13">
            <a:extLst>
              <a:ext uri="{FF2B5EF4-FFF2-40B4-BE49-F238E27FC236}">
                <a16:creationId xmlns:a16="http://schemas.microsoft.com/office/drawing/2014/main" id="{1D0A4E21-00BC-4451-94C9-943503852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2349947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8D425CF-D28E-A6CC-9149-A785D82525E2}"/>
              </a:ext>
            </a:extLst>
          </p:cNvPr>
          <p:cNvSpPr txBox="1"/>
          <p:nvPr/>
        </p:nvSpPr>
        <p:spPr>
          <a:xfrm>
            <a:off x="7658100" y="1825625"/>
            <a:ext cx="447605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s-ES" sz="2800" noProof="0" dirty="0">
                <a:solidFill>
                  <a:schemeClr val="bg1"/>
                </a:solidFill>
              </a:rPr>
              <a:t>Desarrollar un modelo que clasifique imágenes de tableros digitales de ajedrez entrenado con datos de al menos 28 estilos de tableros y 32 estilos de piezas.</a:t>
            </a:r>
            <a:endParaRPr lang="es-MX" sz="2800" noProof="0" dirty="0">
              <a:solidFill>
                <a:schemeClr val="bg1"/>
              </a:solidFill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D73FF9B7-1F95-2A8F-DDF0-19F4FF2DF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734" y="4964667"/>
            <a:ext cx="1234366" cy="1246772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D99C6247-E0F2-6732-5CD9-EF0E7AB30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9938" y="4954425"/>
            <a:ext cx="1249897" cy="1246772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9DEA5883-38DF-CECA-5004-B6F266D4B2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1142" y="4964667"/>
            <a:ext cx="1249897" cy="1246803"/>
          </a:xfrm>
          <a:prstGeom prst="rect">
            <a:avLst/>
          </a:prstGeom>
        </p:spPr>
      </p:pic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2CA26A42-3EEB-4CC0-2405-B0162287C6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838200" y="1957232"/>
            <a:ext cx="6273800" cy="4088123"/>
          </a:xfrm>
        </p:spPr>
      </p:pic>
    </p:spTree>
    <p:extLst>
      <p:ext uri="{BB962C8B-B14F-4D97-AF65-F5344CB8AC3E}">
        <p14:creationId xmlns:p14="http://schemas.microsoft.com/office/powerpoint/2010/main" val="1089748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606"/>
            <a:ext cx="8797007" cy="833663"/>
          </a:xfrm>
        </p:spPr>
        <p:txBody>
          <a:bodyPr rtlCol="0"/>
          <a:lstStyle/>
          <a:p>
            <a:pPr lvl="0" rtl="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s-MX" sz="4000" noProof="0" dirty="0">
                <a:solidFill>
                  <a:schemeClr val="bg1"/>
                </a:solidFill>
              </a:rPr>
              <a:t>Ejemplo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 rtlCol="0"/>
          <a:lstStyle/>
          <a:p>
            <a:pPr rtl="0"/>
            <a:r>
              <a:rPr lang="es-MX"/>
              <a:t>PÁGINA </a:t>
            </a:r>
            <a:fld id="{4A9B5881-4007-4345-955A-79C2656F0C49}" type="slidenum">
              <a:rPr lang="es-MX" smtClean="0"/>
              <a:pPr rtl="0"/>
              <a:t>5</a:t>
            </a:fld>
            <a:endParaRPr lang="es-MX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2C2DB72-01A8-424A-8CEF-8BD2418A8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361475"/>
            <a:ext cx="2552123" cy="360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MX" sz="1200" dirty="0"/>
              <a:t>Objetivos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5AAAEAA-CCF6-4E36-A4A3-5AF49D009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62004"/>
            <a:ext cx="2552123" cy="1594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200" dirty="0" err="1"/>
              <a:t>Introducción</a:t>
            </a:r>
            <a:endParaRPr lang="es-MX" sz="1200" dirty="0"/>
          </a:p>
        </p:txBody>
      </p:sp>
      <p:sp>
        <p:nvSpPr>
          <p:cNvPr id="14" name="Triángulo isósceles 13">
            <a:extLst>
              <a:ext uri="{FF2B5EF4-FFF2-40B4-BE49-F238E27FC236}">
                <a16:creationId xmlns:a16="http://schemas.microsoft.com/office/drawing/2014/main" id="{1D0A4E21-00BC-4451-94C9-943503852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2349947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8D425CF-D28E-A6CC-9149-A785D82525E2}"/>
              </a:ext>
            </a:extLst>
          </p:cNvPr>
          <p:cNvSpPr txBox="1"/>
          <p:nvPr/>
        </p:nvSpPr>
        <p:spPr>
          <a:xfrm>
            <a:off x="760649" y="1239429"/>
            <a:ext cx="384792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s-ES" sz="2800" noProof="0" dirty="0">
                <a:solidFill>
                  <a:schemeClr val="bg1"/>
                </a:solidFill>
              </a:rPr>
              <a:t>Como ejemplo sencillo, de la partida de </a:t>
            </a:r>
            <a:r>
              <a:rPr lang="es-ES" sz="2800" noProof="0" dirty="0" err="1">
                <a:solidFill>
                  <a:schemeClr val="bg1"/>
                </a:solidFill>
              </a:rPr>
              <a:t>youtube</a:t>
            </a:r>
            <a:r>
              <a:rPr lang="es-ES" sz="2800" noProof="0" dirty="0">
                <a:solidFill>
                  <a:schemeClr val="bg1"/>
                </a:solidFill>
              </a:rPr>
              <a:t> se obtiene esta cadena fen con el modelo:</a:t>
            </a:r>
          </a:p>
          <a:p>
            <a:pPr lvl="0" rtl="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s-MX" sz="2800" noProof="0" dirty="0">
                <a:solidFill>
                  <a:schemeClr val="bg1"/>
                </a:solidFill>
              </a:rPr>
              <a:t>Rnbqk2r-pp2ppbp-3p1np1-2pP4-2P1P3-2N4P-PP3PP1-R1BQKBNR</a:t>
            </a:r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2CA26A42-3EEB-4CC0-2405-B0162287C6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4755968"/>
            <a:ext cx="2223052" cy="1448581"/>
          </a:xfrm>
        </p:spPr>
      </p:pic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DA27232C-BB87-E909-F17E-3AF6CF3907DA}"/>
              </a:ext>
            </a:extLst>
          </p:cNvPr>
          <p:cNvSpPr/>
          <p:nvPr/>
        </p:nvSpPr>
        <p:spPr>
          <a:xfrm>
            <a:off x="4129197" y="2852928"/>
            <a:ext cx="991443" cy="11521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62A1764-7B61-BBA5-B6B7-66A0637B2D22}"/>
              </a:ext>
            </a:extLst>
          </p:cNvPr>
          <p:cNvSpPr txBox="1"/>
          <p:nvPr/>
        </p:nvSpPr>
        <p:spPr>
          <a:xfrm>
            <a:off x="5120640" y="1143000"/>
            <a:ext cx="697687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800" noProof="0" dirty="0">
                <a:solidFill>
                  <a:schemeClr val="bg1"/>
                </a:solidFill>
              </a:rPr>
              <a:t> Esta </a:t>
            </a:r>
            <a:r>
              <a:rPr lang="en-US" sz="2800" noProof="0" dirty="0" err="1">
                <a:solidFill>
                  <a:schemeClr val="bg1"/>
                </a:solidFill>
              </a:rPr>
              <a:t>cadena</a:t>
            </a:r>
            <a:r>
              <a:rPr lang="en-US" sz="2800" noProof="0" dirty="0">
                <a:solidFill>
                  <a:schemeClr val="bg1"/>
                </a:solidFill>
              </a:rPr>
              <a:t> se </a:t>
            </a:r>
            <a:r>
              <a:rPr lang="en-US" sz="2800" noProof="0" dirty="0" err="1">
                <a:solidFill>
                  <a:schemeClr val="bg1"/>
                </a:solidFill>
              </a:rPr>
              <a:t>puede</a:t>
            </a:r>
            <a:r>
              <a:rPr lang="en-US" sz="2800" noProof="0" dirty="0">
                <a:solidFill>
                  <a:schemeClr val="bg1"/>
                </a:solidFill>
              </a:rPr>
              <a:t> usar para </a:t>
            </a:r>
            <a:r>
              <a:rPr lang="en-US" sz="2800" noProof="0" dirty="0" err="1">
                <a:solidFill>
                  <a:schemeClr val="bg1"/>
                </a:solidFill>
              </a:rPr>
              <a:t>análisis</a:t>
            </a:r>
            <a:r>
              <a:rPr lang="en-US" sz="2800" noProof="0" dirty="0">
                <a:solidFill>
                  <a:schemeClr val="bg1"/>
                </a:solidFill>
              </a:rPr>
              <a:t> </a:t>
            </a:r>
            <a:r>
              <a:rPr lang="en-US" sz="2800" noProof="0" dirty="0" err="1">
                <a:solidFill>
                  <a:schemeClr val="bg1"/>
                </a:solidFill>
              </a:rPr>
              <a:t>en</a:t>
            </a:r>
            <a:r>
              <a:rPr lang="en-US" sz="2800" noProof="0" dirty="0">
                <a:solidFill>
                  <a:schemeClr val="bg1"/>
                </a:solidFill>
              </a:rPr>
              <a:t> </a:t>
            </a:r>
            <a:r>
              <a:rPr lang="en-US" sz="2800" noProof="0" dirty="0" err="1">
                <a:solidFill>
                  <a:schemeClr val="bg1"/>
                </a:solidFill>
              </a:rPr>
              <a:t>diferentes</a:t>
            </a:r>
            <a:r>
              <a:rPr lang="en-US" sz="2800" noProof="0" dirty="0">
                <a:solidFill>
                  <a:schemeClr val="bg1"/>
                </a:solidFill>
              </a:rPr>
              <a:t> </a:t>
            </a:r>
            <a:r>
              <a:rPr lang="en-US" sz="2800" noProof="0" dirty="0" err="1">
                <a:solidFill>
                  <a:schemeClr val="bg1"/>
                </a:solidFill>
              </a:rPr>
              <a:t>herramientas</a:t>
            </a:r>
            <a:r>
              <a:rPr lang="en-US" sz="2800" noProof="0" dirty="0">
                <a:solidFill>
                  <a:schemeClr val="bg1"/>
                </a:solidFill>
              </a:rPr>
              <a:t>, </a:t>
            </a:r>
            <a:r>
              <a:rPr lang="en-US" sz="2800" noProof="0" dirty="0" err="1">
                <a:solidFill>
                  <a:schemeClr val="bg1"/>
                </a:solidFill>
              </a:rPr>
              <a:t>por</a:t>
            </a:r>
            <a:r>
              <a:rPr lang="en-US" sz="2800" noProof="0" dirty="0">
                <a:solidFill>
                  <a:schemeClr val="bg1"/>
                </a:solidFill>
              </a:rPr>
              <a:t> </a:t>
            </a:r>
            <a:r>
              <a:rPr lang="en-US" sz="2800" noProof="0" dirty="0" err="1">
                <a:solidFill>
                  <a:schemeClr val="bg1"/>
                </a:solidFill>
              </a:rPr>
              <a:t>ejemplo</a:t>
            </a:r>
            <a:r>
              <a:rPr lang="en-US" sz="2800" noProof="0" dirty="0">
                <a:solidFill>
                  <a:schemeClr val="bg1"/>
                </a:solidFill>
              </a:rPr>
              <a:t> la Plataforma chess.com</a:t>
            </a:r>
            <a:endParaRPr lang="es-MX" sz="2800" noProof="0" dirty="0">
              <a:solidFill>
                <a:schemeClr val="bg1"/>
              </a:solidFill>
            </a:endParaRPr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3D875DA0-1408-AEF4-61F9-9E1505B6CE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17" name="Imagen 16" descr="Imagen de la pantalla de un celular con letras&#10;&#10;Descripción generada automáticamente con confianza media">
            <a:extLst>
              <a:ext uri="{FF2B5EF4-FFF2-40B4-BE49-F238E27FC236}">
                <a16:creationId xmlns:a16="http://schemas.microsoft.com/office/drawing/2014/main" id="{24056FE4-D158-541D-2194-F05C995DCA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920" y="2662773"/>
            <a:ext cx="1654159" cy="3581400"/>
          </a:xfrm>
          <a:prstGeom prst="rect">
            <a:avLst/>
          </a:prstGeom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5DC4A810-A025-F2A5-8F67-E1D21F1348BD}"/>
              </a:ext>
            </a:extLst>
          </p:cNvPr>
          <p:cNvSpPr/>
          <p:nvPr/>
        </p:nvSpPr>
        <p:spPr>
          <a:xfrm>
            <a:off x="5349240" y="4755968"/>
            <a:ext cx="1499616" cy="32895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1" name="Imagen 20" descr="Imagen que contiene Tabla&#10;&#10;Descripción generada automáticamente">
            <a:extLst>
              <a:ext uri="{FF2B5EF4-FFF2-40B4-BE49-F238E27FC236}">
                <a16:creationId xmlns:a16="http://schemas.microsoft.com/office/drawing/2014/main" id="{386F8096-2484-436A-A028-97774F5DB9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508" y="2636726"/>
            <a:ext cx="1799679" cy="3896463"/>
          </a:xfrm>
          <a:prstGeom prst="rect">
            <a:avLst/>
          </a:prstGeom>
        </p:spPr>
      </p:pic>
      <p:pic>
        <p:nvPicPr>
          <p:cNvPr id="23" name="Imagen 22" descr="Imagen que contiene Tabla&#10;&#10;Descripción generada automáticamente">
            <a:extLst>
              <a:ext uri="{FF2B5EF4-FFF2-40B4-BE49-F238E27FC236}">
                <a16:creationId xmlns:a16="http://schemas.microsoft.com/office/drawing/2014/main" id="{FAA6AEB9-EF54-B026-627B-D0A7EDF3FD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98" y="2636725"/>
            <a:ext cx="1849816" cy="400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297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606"/>
            <a:ext cx="8797007" cy="833663"/>
          </a:xfrm>
        </p:spPr>
        <p:txBody>
          <a:bodyPr rtlCol="0"/>
          <a:lstStyle/>
          <a:p>
            <a:pPr lvl="0" rtl="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s-MX" sz="4000" noProof="0" dirty="0">
                <a:solidFill>
                  <a:schemeClr val="bg1"/>
                </a:solidFill>
              </a:rPr>
              <a:t>Descripción de los datos originales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 rtlCol="0"/>
          <a:lstStyle/>
          <a:p>
            <a:pPr rtl="0"/>
            <a:r>
              <a:rPr lang="es-MX"/>
              <a:t>PÁGINA </a:t>
            </a:r>
            <a:fld id="{4A9B5881-4007-4345-955A-79C2656F0C49}" type="slidenum">
              <a:rPr lang="es-MX" smtClean="0"/>
              <a:pPr rtl="0"/>
              <a:t>6</a:t>
            </a:fld>
            <a:endParaRPr lang="es-MX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2C2DB72-01A8-424A-8CEF-8BD2418A8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361475"/>
            <a:ext cx="2552123" cy="360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MX" sz="1200" dirty="0"/>
              <a:t>Descripción de los datos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5AAAEAA-CCF6-4E36-A4A3-5AF49D009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62004"/>
            <a:ext cx="2552123" cy="1594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200" dirty="0" err="1"/>
              <a:t>Introducción</a:t>
            </a:r>
            <a:endParaRPr lang="es-MX" sz="1200" dirty="0"/>
          </a:p>
        </p:txBody>
      </p:sp>
      <p:sp>
        <p:nvSpPr>
          <p:cNvPr id="14" name="Triángulo isósceles 13">
            <a:extLst>
              <a:ext uri="{FF2B5EF4-FFF2-40B4-BE49-F238E27FC236}">
                <a16:creationId xmlns:a16="http://schemas.microsoft.com/office/drawing/2014/main" id="{1D0A4E21-00BC-4451-94C9-943503852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2349947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2E21E87-AD67-85FA-7977-BC8986F53073}"/>
              </a:ext>
            </a:extLst>
          </p:cNvPr>
          <p:cNvSpPr txBox="1"/>
          <p:nvPr/>
        </p:nvSpPr>
        <p:spPr>
          <a:xfrm>
            <a:off x="655144" y="1034269"/>
            <a:ext cx="1099744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El conjunto de datos consta de 100k </a:t>
            </a:r>
            <a:r>
              <a:rPr lang="es-E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imagenes</a:t>
            </a:r>
            <a:r>
              <a:rPr lang="es-E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generadas de forma aleatoria con entre 5 y 15 piezas de tableros digitales de ajedrez.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Las imágenes fueron generadas usando 28 estilos de tableros de ajedrez y 32 estilos de piezas diferentes generando 896 combinaciones de estilo.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400 x 400 pixeles.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La distribución de probabilidad 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30% peón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20% alfil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20% Rey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20% Torre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10% Reina</a:t>
            </a:r>
          </a:p>
          <a:p>
            <a:pPr lvl="1"/>
            <a:endParaRPr lang="es-E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El nombre del archivo fue etiquetado conforme a la notación Forsyth–Edwards </a:t>
            </a:r>
            <a:r>
              <a:rPr lang="es-E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Notation</a:t>
            </a:r>
            <a:r>
              <a:rPr lang="es-E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(FEN) que es una representación posicional de las piezas en el tablero</a:t>
            </a:r>
          </a:p>
        </p:txBody>
      </p:sp>
    </p:spTree>
    <p:extLst>
      <p:ext uri="{BB962C8B-B14F-4D97-AF65-F5344CB8AC3E}">
        <p14:creationId xmlns:p14="http://schemas.microsoft.com/office/powerpoint/2010/main" val="2746792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606"/>
            <a:ext cx="10515600" cy="833663"/>
          </a:xfrm>
        </p:spPr>
        <p:txBody>
          <a:bodyPr rtlCol="0"/>
          <a:lstStyle/>
          <a:p>
            <a:pPr lvl="0" rtl="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s-MX" sz="4000" noProof="0" dirty="0">
                <a:solidFill>
                  <a:schemeClr val="bg1"/>
                </a:solidFill>
              </a:rPr>
              <a:t>Arquitectura del modelo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 rtlCol="0"/>
          <a:lstStyle/>
          <a:p>
            <a:pPr rtl="0"/>
            <a:r>
              <a:rPr lang="es-MX"/>
              <a:t>PÁGINA </a:t>
            </a:r>
            <a:fld id="{4A9B5881-4007-4345-955A-79C2656F0C49}" type="slidenum">
              <a:rPr lang="es-MX" smtClean="0"/>
              <a:pPr rtl="0"/>
              <a:t>7</a:t>
            </a:fld>
            <a:endParaRPr lang="es-MX" dirty="0"/>
          </a:p>
        </p:txBody>
      </p:sp>
      <p:sp>
        <p:nvSpPr>
          <p:cNvPr id="14" name="Triángulo isósceles 13">
            <a:extLst>
              <a:ext uri="{FF2B5EF4-FFF2-40B4-BE49-F238E27FC236}">
                <a16:creationId xmlns:a16="http://schemas.microsoft.com/office/drawing/2014/main" id="{1D0A4E21-00BC-4451-94C9-943503852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2349947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dirty="0"/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936A1A54-DE8F-C2C7-B8AE-FBD6AE5FC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947" y="1162050"/>
            <a:ext cx="6798815" cy="504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3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606"/>
            <a:ext cx="8797007" cy="833663"/>
          </a:xfrm>
        </p:spPr>
        <p:txBody>
          <a:bodyPr rtlCol="0"/>
          <a:lstStyle/>
          <a:p>
            <a:pPr lvl="0" rtl="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s-MX" sz="4000" noProof="0" dirty="0">
                <a:solidFill>
                  <a:schemeClr val="bg1"/>
                </a:solidFill>
              </a:rPr>
              <a:t>Resultados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 rtlCol="0"/>
          <a:lstStyle/>
          <a:p>
            <a:pPr rtl="0"/>
            <a:r>
              <a:rPr lang="es-MX"/>
              <a:t>PÁGINA </a:t>
            </a:r>
            <a:fld id="{4A9B5881-4007-4345-955A-79C2656F0C49}" type="slidenum">
              <a:rPr lang="es-MX" smtClean="0"/>
              <a:pPr rtl="0"/>
              <a:t>8</a:t>
            </a:fld>
            <a:endParaRPr lang="es-MX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2C2DB72-01A8-424A-8CEF-8BD2418A8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361475"/>
            <a:ext cx="2552123" cy="360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MX" sz="1200" dirty="0"/>
              <a:t>Modelos y resultados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5AAAEAA-CCF6-4E36-A4A3-5AF49D009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62004"/>
            <a:ext cx="2552123" cy="1594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200" dirty="0" err="1"/>
              <a:t>Introducción</a:t>
            </a:r>
            <a:endParaRPr lang="es-MX" sz="1200" dirty="0"/>
          </a:p>
        </p:txBody>
      </p:sp>
      <p:sp>
        <p:nvSpPr>
          <p:cNvPr id="14" name="Triángulo isósceles 13">
            <a:extLst>
              <a:ext uri="{FF2B5EF4-FFF2-40B4-BE49-F238E27FC236}">
                <a16:creationId xmlns:a16="http://schemas.microsoft.com/office/drawing/2014/main" id="{1D0A4E21-00BC-4451-94C9-943503852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2349947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BC3B9F-792D-A9B8-E12A-64E9CF07B900}"/>
              </a:ext>
            </a:extLst>
          </p:cNvPr>
          <p:cNvSpPr txBox="1"/>
          <p:nvPr/>
        </p:nvSpPr>
        <p:spPr>
          <a:xfrm>
            <a:off x="838200" y="1542534"/>
            <a:ext cx="255212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El </a:t>
            </a:r>
            <a:r>
              <a:rPr lang="es-MX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Accuracy</a:t>
            </a:r>
            <a:r>
              <a:rPr lang="es-MX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entrenando con 10k elementos es de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MX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82.03333%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Entrenando con 80k, el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accuracy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de validación es de 100%</a:t>
            </a:r>
          </a:p>
          <a:p>
            <a:endParaRPr lang="es-MX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One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hot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-&gt; Entrada</a:t>
            </a: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46B137D-4A51-37B0-41EE-5D23BFE94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207" y="1122017"/>
            <a:ext cx="4953000" cy="515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5461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254">
      <a:dk1>
        <a:srgbClr val="000000"/>
      </a:dk1>
      <a:lt1>
        <a:srgbClr val="FFFFFF"/>
      </a:lt1>
      <a:dk2>
        <a:srgbClr val="242A41"/>
      </a:dk2>
      <a:lt2>
        <a:srgbClr val="E2E8E3"/>
      </a:lt2>
      <a:accent1>
        <a:srgbClr val="5370C5"/>
      </a:accent1>
      <a:accent2>
        <a:srgbClr val="17B2D1"/>
      </a:accent2>
      <a:accent3>
        <a:srgbClr val="2978E7"/>
      </a:accent3>
      <a:accent4>
        <a:srgbClr val="7829E7"/>
      </a:accent4>
      <a:accent5>
        <a:srgbClr val="B517D5"/>
      </a:accent5>
      <a:accent6>
        <a:srgbClr val="E729B7"/>
      </a:accent6>
      <a:hlink>
        <a:srgbClr val="5370C5"/>
      </a:hlink>
      <a:folHlink>
        <a:srgbClr val="7F7F7F"/>
      </a:folHlink>
    </a:clrScheme>
    <a:fontScheme name="MS Surge Teach Light and Dark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9033_TF67543618_Win32" id="{464822A1-2FDA-416F-8CA2-03B96590F44A}" vid="{536956DE-08FE-4EB4-A283-8DE75631F0C5}"/>
    </a:ext>
  </a:extLst>
</a:theme>
</file>

<file path=ppt/theme/theme2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AAD59EF5BB0C849929E74A43DF5CA13" ma:contentTypeVersion="15" ma:contentTypeDescription="Crear nuevo documento." ma:contentTypeScope="" ma:versionID="0dd78ac4ea2cbd424f9906d88359c980">
  <xsd:schema xmlns:xsd="http://www.w3.org/2001/XMLSchema" xmlns:xs="http://www.w3.org/2001/XMLSchema" xmlns:p="http://schemas.microsoft.com/office/2006/metadata/properties" xmlns:ns3="39cb6d91-9371-43ed-9a60-4b65b10c8b62" xmlns:ns4="e9c534bc-ad1f-4cb6-996e-b9385dd25ba2" targetNamespace="http://schemas.microsoft.com/office/2006/metadata/properties" ma:root="true" ma:fieldsID="9283181344750f9a03f03d1193318e7e" ns3:_="" ns4:_="">
    <xsd:import namespace="39cb6d91-9371-43ed-9a60-4b65b10c8b62"/>
    <xsd:import namespace="e9c534bc-ad1f-4cb6-996e-b9385dd25ba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LengthInSeconds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_activity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cb6d91-9371-43ed-9a60-4b65b10c8b6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c534bc-ad1f-4cb6-996e-b9385dd25b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9c534bc-ad1f-4cb6-996e-b9385dd25ba2" xsi:nil="true"/>
  </documentManagement>
</p:properties>
</file>

<file path=customXml/itemProps1.xml><?xml version="1.0" encoding="utf-8"?>
<ds:datastoreItem xmlns:ds="http://schemas.openxmlformats.org/officeDocument/2006/customXml" ds:itemID="{35B0DAE9-C61B-4E7B-930C-A5EC8C80F3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cb6d91-9371-43ed-9a60-4b65b10c8b62"/>
    <ds:schemaRef ds:uri="e9c534bc-ad1f-4cb6-996e-b9385dd25ba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C7DBFF9-092A-4CC7-9382-5ABC9DE3AB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D7459B-671B-4395-A06C-999C43103590}">
  <ds:schemaRefs>
    <ds:schemaRef ds:uri="39cb6d91-9371-43ed-9a60-4b65b10c8b62"/>
    <ds:schemaRef ds:uri="http://purl.org/dc/terms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e9c534bc-ad1f-4cb6-996e-b9385dd25ba2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para enseñar un curso empresarial</Template>
  <TotalTime>23545</TotalTime>
  <Words>586</Words>
  <Application>Microsoft Office PowerPoint</Application>
  <PresentationFormat>Panorámica</PresentationFormat>
  <Paragraphs>84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Helvetica</vt:lpstr>
      <vt:lpstr>Wingdings</vt:lpstr>
      <vt:lpstr>Tema de Office</vt:lpstr>
      <vt:lpstr>Clasificación de tableros de ajedrez digitales</vt:lpstr>
      <vt:lpstr>Introducción</vt:lpstr>
      <vt:lpstr>Representación apertura SAN vs FEN</vt:lpstr>
      <vt:lpstr>Objetivo</vt:lpstr>
      <vt:lpstr>Ejemplo</vt:lpstr>
      <vt:lpstr>Descripción de los datos originales</vt:lpstr>
      <vt:lpstr>Arquitectura del modelo</vt:lpstr>
      <vt:lpstr>Resultados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Clasificador posicional de victoria en ajedrez a partir de una apertura completa</dc:title>
  <dc:creator>HERNANDEZ GUTIERREZ, ALEJANDRO NOEL</dc:creator>
  <cp:lastModifiedBy>HERNANDEZ GUTIERREZ, ALEJANDRO NOEL</cp:lastModifiedBy>
  <cp:revision>6</cp:revision>
  <dcterms:created xsi:type="dcterms:W3CDTF">2023-11-17T22:35:42Z</dcterms:created>
  <dcterms:modified xsi:type="dcterms:W3CDTF">2024-05-13T19:39:43Z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0x010100FAAD59EF5BB0C849929E74A43DF5CA13</vt:lpwstr>
  </property>
</Properties>
</file>