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280D-E750-45FE-AF06-ECDCCFA2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15190-15EE-475B-AB54-A500ED63E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4C5AC-9910-4338-8ADA-D4D4927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27CD-4E3D-40B5-8E0F-F94454FD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3077A-A649-4E07-9CCD-A8E2681F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1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C660-CBF3-4A1E-B8DE-87882F0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468A-F0AF-4915-BB00-A944D7494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0F03-2FBA-4F34-8842-1BE27778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1DC6-06B1-49FC-B7DB-86D6ADE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06C5-0581-42FD-808E-C1BE5571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D03CB-8165-482B-8694-9FEF41C7E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90578-70C8-4934-99AD-70F9339F0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FAA0-2550-40AD-8DE7-7908FA15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87FA-F17B-4AEE-9073-EF81DADC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E3D0-2888-4D9D-AE0B-205856AD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F36-4D92-4776-AABD-7A56232A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5CEC-2367-482A-9619-1726A483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A24A-85CC-4056-9538-AD210B98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30D9E-4C6E-4C83-95B4-7EBD4E0C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6015-3B41-4BC9-B9F6-FD1C6041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CC7B-915C-4BEB-85B6-9766B9E2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91580-EBB9-4515-8294-F4CF67686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0127E-FEB2-4A4B-96DA-22CF1496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6771-7461-45D8-AAFD-D2CC170C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C760-91E4-41BF-A724-6FDA317A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9A00-1536-4F5E-B0C3-975BC4F0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11007-1BD9-40FF-A909-29CC58482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FBFBB-A3FB-4D6F-A1B8-93566C5FF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E7213-2E9A-4A77-B046-A80F00C1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2F61-9036-4C9C-9A79-9EACBE89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5BDC7-F241-4842-9CF1-19BEEFF9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1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9908-DC61-42D3-A816-868B80DF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F4AD7-67BA-4DAB-8BF9-F79304DA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1DBAC-5E78-4FA2-8DFE-1CC6AD6C7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8473C-9654-454B-A629-53C26C34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0E2CA-05D6-4A15-8DC7-52A3BA5B1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17001-EC87-4BBB-B755-F9FD01B2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05374-9CD5-4EEE-B41F-01A69C9F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BFCBE-FF8D-4105-9FF3-CD1EA506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8E5D-6569-4AD3-A756-7A07A197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18CD1-2938-441D-B28C-E23586CB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CE9F5-D099-4178-927C-C3726514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0738-42B7-456B-ACE8-11C4407C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84AE1-4DDE-48A5-B6C3-3116A607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DA24-54D6-445A-883A-EC113563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A22BF-B043-4EDE-AC1A-7F317F7A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1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65DF-CBB6-4236-9BE9-FD125411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EFFA0-3155-422F-B0D1-C489BE5E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2093B-037C-4753-B60F-1C3739A53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F393C-D60F-4CC2-9D37-67B09D83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BF22C-2CC4-4E54-9B7B-EBCCA595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74EA-3A13-4BA0-A498-78E53EFD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3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74B-0EE1-4E29-83F0-B0EBC4BC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50EAC-567F-4FCE-9B20-ED14654F3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F718B-34F5-4F0E-8B29-AA4DCBBB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67966-AE2D-44F1-BA3B-233C2401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BA5C4-4D68-4D22-A5AF-D2FEFA83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D67C5-2153-4D8E-B9D0-5CA8FB97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550F43-0828-4140-8146-F06FEA93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2CF6F-D231-430E-81E0-E0E92F79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D47D-1D41-4168-B5D2-20A6EC294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C392-E743-4219-8A19-2375B9D454D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33AF-C54F-4A98-AACA-4A5043B3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322F-58F6-485A-9220-457E427AB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C3B5C-4208-41C6-B7A6-5F1821580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6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1727-79CF-4329-B2B5-E56D2674B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630A6-8391-47EA-82C3-36B324CEB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297326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E018-D336-4402-9756-8151B640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objects are similar?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53CF-0CB3-45F1-BDEE-E3F05BF1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Content-based.</a:t>
            </a:r>
          </a:p>
          <a:p>
            <a:r>
              <a:rPr lang="en-US" dirty="0"/>
              <a:t>Used together.</a:t>
            </a:r>
          </a:p>
          <a:p>
            <a:r>
              <a:rPr lang="en-US" dirty="0"/>
              <a:t>Recommendations from the user who liked an object.</a:t>
            </a:r>
          </a:p>
          <a:p>
            <a:r>
              <a:rPr lang="en-US" dirty="0"/>
              <a:t>Just recommendations for this object.</a:t>
            </a:r>
          </a:p>
        </p:txBody>
      </p:sp>
    </p:spTree>
    <p:extLst>
      <p:ext uri="{BB962C8B-B14F-4D97-AF65-F5344CB8AC3E}">
        <p14:creationId xmlns:p14="http://schemas.microsoft.com/office/powerpoint/2010/main" val="330256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5793-8CD6-4D23-9067-70F6A9A5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7AAE-FE4F-45D1-A8CE-D363DCAE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Diversity of recommendations.</a:t>
            </a:r>
          </a:p>
          <a:p>
            <a:r>
              <a:rPr lang="en-US" dirty="0"/>
              <a:t>Not expected recommendations (non-trivial).</a:t>
            </a:r>
          </a:p>
          <a:p>
            <a:r>
              <a:rPr lang="en-US" dirty="0"/>
              <a:t>How to provide explanation?</a:t>
            </a:r>
          </a:p>
          <a:p>
            <a:r>
              <a:rPr lang="en-US" dirty="0"/>
              <a:t>How to make a recommendation list?</a:t>
            </a:r>
          </a:p>
          <a:p>
            <a:r>
              <a:rPr lang="en-US" dirty="0"/>
              <a:t>What to do for cold start?</a:t>
            </a:r>
          </a:p>
          <a:p>
            <a:r>
              <a:rPr lang="en-US" dirty="0"/>
              <a:t>Application in insurance &amp; in reinsurance.</a:t>
            </a:r>
          </a:p>
        </p:txBody>
      </p:sp>
    </p:spTree>
    <p:extLst>
      <p:ext uri="{BB962C8B-B14F-4D97-AF65-F5344CB8AC3E}">
        <p14:creationId xmlns:p14="http://schemas.microsoft.com/office/powerpoint/2010/main" val="308110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A9599-92A8-4B3A-AD3D-C7E2C26E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86D2-DF84-4D88-A0E0-6DFF3412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Content-based.</a:t>
            </a:r>
            <a:br>
              <a:rPr lang="en-US" dirty="0"/>
            </a:br>
            <a:r>
              <a:rPr lang="en-US" dirty="0"/>
              <a:t>We recommend the object that a user saw.</a:t>
            </a:r>
          </a:p>
          <a:p>
            <a:r>
              <a:rPr lang="en-US" dirty="0"/>
              <a:t>Collaborative filtering.</a:t>
            </a:r>
            <a:br>
              <a:rPr lang="en-US" dirty="0"/>
            </a:br>
            <a:r>
              <a:rPr lang="en-US" dirty="0"/>
              <a:t>We use history of other users.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A859-C91A-4375-997E-BC277656A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0F68-CB90-49B5-A9C6-6F1F25CB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Users: U.</a:t>
            </a:r>
          </a:p>
          <a:p>
            <a:r>
              <a:rPr lang="en-US" dirty="0"/>
              <a:t>Objects: I</a:t>
            </a:r>
          </a:p>
          <a:p>
            <a:r>
              <a:rPr lang="en-US" dirty="0"/>
              <a:t>Events: r_{u, </a:t>
            </a:r>
            <a:r>
              <a:rPr lang="en-US" dirty="0" err="1"/>
              <a:t>i</a:t>
            </a:r>
            <a:r>
              <a:rPr lang="en-US" dirty="0"/>
              <a:t>} (user actions on objects)</a:t>
            </a:r>
          </a:p>
          <a:p>
            <a:r>
              <a:rPr lang="en-US" dirty="0"/>
              <a:t>Forecast Predict(u, </a:t>
            </a:r>
            <a:r>
              <a:rPr lang="en-US" dirty="0" err="1"/>
              <a:t>i</a:t>
            </a:r>
            <a:r>
              <a:rPr lang="en-US" dirty="0"/>
              <a:t>) or r_{u, </a:t>
            </a:r>
            <a:r>
              <a:rPr lang="en-US" dirty="0" err="1"/>
              <a:t>i</a:t>
            </a:r>
            <a:r>
              <a:rPr lang="en-US" dirty="0"/>
              <a:t>}.</a:t>
            </a:r>
          </a:p>
          <a:p>
            <a:r>
              <a:rPr lang="en-US" dirty="0"/>
              <a:t>Personal recommendation: </a:t>
            </a:r>
            <a:r>
              <a:rPr lang="en-US" dirty="0" err="1"/>
              <a:t>Recommend_k</a:t>
            </a:r>
            <a:r>
              <a:rPr lang="en-US" dirty="0"/>
              <a:t>(u)</a:t>
            </a:r>
          </a:p>
          <a:p>
            <a:r>
              <a:rPr lang="en-US" dirty="0"/>
              <a:t>Similar objects: Similar(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8741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7C41-68BF-437E-914F-26DA090A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D857-988A-4C2B-BF8B-CC6CB1051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sim(u, v), user and history.</a:t>
            </a:r>
          </a:p>
          <a:p>
            <a:r>
              <a:rPr lang="en-US" dirty="0"/>
              <a:t>Cluster users: u maps to F(u).</a:t>
            </a:r>
          </a:p>
          <a:p>
            <a:r>
              <a:rPr lang="en-US" dirty="0"/>
              <a:t>We predict: \bar{r}_{u, </a:t>
            </a:r>
            <a:r>
              <a:rPr lang="en-US" dirty="0" err="1"/>
              <a:t>i</a:t>
            </a:r>
            <a:r>
              <a:rPr lang="en-US" dirty="0"/>
              <a:t>} as average in cluster.</a:t>
            </a:r>
          </a:p>
          <a:p>
            <a:r>
              <a:rPr lang="en-US" dirty="0"/>
              <a:t>What to do with special/new users?</a:t>
            </a:r>
          </a:p>
          <a:p>
            <a:r>
              <a:rPr lang="en-US" dirty="0"/>
              <a:t>How to take into account this particular user?</a:t>
            </a:r>
          </a:p>
          <a:p>
            <a:r>
              <a:rPr lang="en-US" dirty="0"/>
              <a:t>We cannot predict if cluster has no estimates.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3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1EE6-F57B-4C2F-A3EE-3D92E93F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based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68BDC-8387-44B1-A3AB-436F2B38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\hat{r}_{u, </a:t>
            </a:r>
            <a:r>
              <a:rPr lang="en-US" dirty="0" err="1"/>
              <a:t>i</a:t>
            </a:r>
            <a:r>
              <a:rPr lang="en-US" dirty="0"/>
              <a:t>} = \bar{r}_u + \</a:t>
            </a:r>
            <a:r>
              <a:rPr lang="en-US" dirty="0" err="1"/>
              <a:t>sum_v</a:t>
            </a:r>
            <a:r>
              <a:rPr lang="en-US" dirty="0"/>
              <a:t> sim(u, v)(r_{v, </a:t>
            </a:r>
            <a:r>
              <a:rPr lang="en-US" dirty="0" err="1"/>
              <a:t>i</a:t>
            </a:r>
            <a:r>
              <a:rPr lang="en-US" dirty="0"/>
              <a:t>} - \bar{r}_v)/(\</a:t>
            </a:r>
            <a:r>
              <a:rPr lang="en-US" dirty="0" err="1"/>
              <a:t>sum_v</a:t>
            </a:r>
            <a:r>
              <a:rPr lang="en-US" dirty="0"/>
              <a:t> sim(u, v)).</a:t>
            </a:r>
          </a:p>
          <a:p>
            <a:r>
              <a:rPr lang="en-US" dirty="0"/>
              <a:t>I like it if my friends like it.</a:t>
            </a:r>
          </a:p>
          <a:p>
            <a:r>
              <a:rPr lang="en-US" dirty="0"/>
              <a:t>We cannot treat new users, non similar users.</a:t>
            </a:r>
            <a:br>
              <a:rPr lang="en-US" dirty="0"/>
            </a:br>
            <a:r>
              <a:rPr lang="en-US" dirty="0"/>
              <a:t>When sim(u, v) is unknown or \bar{r}_u is unknown.</a:t>
            </a:r>
          </a:p>
          <a:p>
            <a:r>
              <a:rPr lang="en-US" dirty="0"/>
              <a:t>We cannot treat new objects.</a:t>
            </a:r>
          </a:p>
        </p:txBody>
      </p:sp>
    </p:spTree>
    <p:extLst>
      <p:ext uri="{BB962C8B-B14F-4D97-AF65-F5344CB8AC3E}">
        <p14:creationId xmlns:p14="http://schemas.microsoft.com/office/powerpoint/2010/main" val="105203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4F79-1758-4037-B1E8-724D46D9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based approach.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9DAE-62A8-426C-905B-A81FA791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\hat{r}_{u, </a:t>
            </a:r>
            <a:r>
              <a:rPr lang="en-US" dirty="0" err="1"/>
              <a:t>i</a:t>
            </a:r>
            <a:r>
              <a:rPr lang="en-US" dirty="0"/>
              <a:t>} = \bar{r}_</a:t>
            </a:r>
            <a:r>
              <a:rPr lang="en-US" dirty="0" err="1"/>
              <a:t>i</a:t>
            </a:r>
            <a:r>
              <a:rPr lang="en-US" dirty="0"/>
              <a:t> + \</a:t>
            </a:r>
            <a:r>
              <a:rPr lang="en-US" dirty="0" err="1"/>
              <a:t>sum_j</a:t>
            </a:r>
            <a:r>
              <a:rPr lang="en-US" dirty="0"/>
              <a:t> sim(</a:t>
            </a:r>
            <a:r>
              <a:rPr lang="en-US" dirty="0" err="1"/>
              <a:t>i</a:t>
            </a:r>
            <a:r>
              <a:rPr lang="en-US" dirty="0"/>
              <a:t>, j)(r_{u, j} - \bar{r}_j)/(\</a:t>
            </a:r>
            <a:r>
              <a:rPr lang="en-US" dirty="0" err="1"/>
              <a:t>sum_j</a:t>
            </a:r>
            <a:r>
              <a:rPr lang="en-US" dirty="0"/>
              <a:t> sim(</a:t>
            </a:r>
            <a:r>
              <a:rPr lang="en-US" dirty="0" err="1"/>
              <a:t>i</a:t>
            </a:r>
            <a:r>
              <a:rPr lang="en-US" dirty="0"/>
              <a:t>, j)).</a:t>
            </a:r>
          </a:p>
          <a:p>
            <a:r>
              <a:rPr lang="en-US" dirty="0"/>
              <a:t>This film is liked if similar films are liked.</a:t>
            </a:r>
          </a:p>
          <a:p>
            <a:r>
              <a:rPr lang="en-US" dirty="0"/>
              <a:t>Cold start for new objects.</a:t>
            </a:r>
          </a:p>
          <a:p>
            <a:r>
              <a:rPr lang="en-US" dirty="0"/>
              <a:t>Recommendations turn out to be trivial.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80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37F6A-2FE2-4641-84C7-443DA19D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algorithm.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11C3-EE8B-44D3-821F-F23857BB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 values, singular value decomposition:</a:t>
            </a:r>
            <a:br>
              <a:rPr lang="en-US" dirty="0"/>
            </a:br>
            <a:r>
              <a:rPr lang="en-US" dirty="0"/>
              <a:t>A(n, m) = U(n, n) \times \Sigma(n, m) \times V^T(m, n),</a:t>
            </a:r>
            <a:br>
              <a:rPr lang="en-US" dirty="0"/>
            </a:br>
            <a:r>
              <a:rPr lang="en-US" dirty="0"/>
              <a:t>U and V are orthogonal and \Sigma is diagonal.</a:t>
            </a:r>
          </a:p>
          <a:p>
            <a:r>
              <a:rPr lang="en-US" dirty="0"/>
              <a:t>fix d: </a:t>
            </a:r>
            <a:br>
              <a:rPr lang="en-US" dirty="0"/>
            </a:br>
            <a:r>
              <a:rPr lang="en-US" dirty="0" err="1"/>
              <a:t>A_d</a:t>
            </a:r>
            <a:r>
              <a:rPr lang="en-US" dirty="0"/>
              <a:t>(n, m) = </a:t>
            </a:r>
            <a:r>
              <a:rPr lang="en-US" dirty="0" err="1"/>
              <a:t>U_d</a:t>
            </a:r>
            <a:r>
              <a:rPr lang="en-US" dirty="0"/>
              <a:t>(n, d) \times \</a:t>
            </a:r>
            <a:r>
              <a:rPr lang="en-US" dirty="0" err="1"/>
              <a:t>Sigma_d</a:t>
            </a:r>
            <a:r>
              <a:rPr lang="en-US" dirty="0"/>
              <a:t>(d, d) \times </a:t>
            </a:r>
            <a:r>
              <a:rPr lang="en-US" dirty="0" err="1"/>
              <a:t>V_d^T</a:t>
            </a:r>
            <a:r>
              <a:rPr lang="en-US" dirty="0"/>
              <a:t>(d, m), d&lt;min(m, n)</a:t>
            </a:r>
          </a:p>
          <a:p>
            <a:r>
              <a:rPr lang="en-US" dirty="0"/>
              <a:t>apply to R(u, v) (linear </a:t>
            </a:r>
            <a:r>
              <a:rPr lang="en-US" dirty="0" err="1"/>
              <a:t>approx</a:t>
            </a:r>
            <a:r>
              <a:rPr lang="en-US" dirty="0"/>
              <a:t>), but it is not fully known.</a:t>
            </a:r>
          </a:p>
        </p:txBody>
      </p:sp>
    </p:spTree>
    <p:extLst>
      <p:ext uri="{BB962C8B-B14F-4D97-AF65-F5344CB8AC3E}">
        <p14:creationId xmlns:p14="http://schemas.microsoft.com/office/powerpoint/2010/main" val="104919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4F59-5157-4E30-B482-8E25FBD7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SVD.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1403-94EB-471A-BE4A-0CEA068B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\sum((</a:t>
            </a:r>
            <a:r>
              <a:rPr lang="en-US" dirty="0" err="1"/>
              <a:t>p^T</a:t>
            </a:r>
            <a:r>
              <a:rPr lang="en-US" dirty="0"/>
              <a:t> q – r_{u, </a:t>
            </a:r>
            <a:r>
              <a:rPr lang="en-US" dirty="0" err="1"/>
              <a:t>i</a:t>
            </a:r>
            <a:r>
              <a:rPr lang="en-US" dirty="0"/>
              <a:t>})^2) + \lambda(\sum p^2 + \sum q^2) \</a:t>
            </a:r>
            <a:r>
              <a:rPr lang="en-US" dirty="0" err="1"/>
              <a:t>mapsto</a:t>
            </a:r>
            <a:r>
              <a:rPr lang="en-US" dirty="0"/>
              <a:t> min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alternating least squares</a:t>
            </a:r>
          </a:p>
        </p:txBody>
      </p:sp>
    </p:spTree>
    <p:extLst>
      <p:ext uri="{BB962C8B-B14F-4D97-AF65-F5344CB8AC3E}">
        <p14:creationId xmlns:p14="http://schemas.microsoft.com/office/powerpoint/2010/main" val="334964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623B-64D4-4C65-A76C-E9BEFA8F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3DCC-16EE-41B7-8332-B2A079AC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</a:t>
            </a:r>
          </a:p>
          <a:p>
            <a:r>
              <a:rPr lang="en-US" dirty="0"/>
              <a:t>ranking metrics (precision and recall based)</a:t>
            </a:r>
          </a:p>
        </p:txBody>
      </p:sp>
    </p:spTree>
    <p:extLst>
      <p:ext uri="{BB962C8B-B14F-4D97-AF65-F5344CB8AC3E}">
        <p14:creationId xmlns:p14="http://schemas.microsoft.com/office/powerpoint/2010/main" val="1142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566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Recommendation systems</vt:lpstr>
      <vt:lpstr>Types.</vt:lpstr>
      <vt:lpstr>Formalization</vt:lpstr>
      <vt:lpstr>Clustering users.</vt:lpstr>
      <vt:lpstr>User based approach.</vt:lpstr>
      <vt:lpstr>Item based approach.</vt:lpstr>
      <vt:lpstr>SVD algorithm.</vt:lpstr>
      <vt:lpstr>Applying SVD.</vt:lpstr>
      <vt:lpstr>Metrics</vt:lpstr>
      <vt:lpstr>Which objects are similar?</vt:lpstr>
      <vt:lpstr>Further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Osipov (external)</dc:creator>
  <cp:lastModifiedBy>Alexey Osipov</cp:lastModifiedBy>
  <cp:revision>72</cp:revision>
  <dcterms:created xsi:type="dcterms:W3CDTF">2021-05-21T13:27:53Z</dcterms:created>
  <dcterms:modified xsi:type="dcterms:W3CDTF">2021-05-26T10:09:19Z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0c2fedb-0da6-4717-8531-d16a1b9930f4_Enabled">
    <vt:lpwstr>true</vt:lpwstr>
  </property>
  <property fmtid="{D5CDD505-2E9C-101B-9397-08002B2CF9AE}" pid="3" name="MSIP_Label_90c2fedb-0da6-4717-8531-d16a1b9930f4_SetDate">
    <vt:lpwstr>2021-05-23T14:37:40Z</vt:lpwstr>
  </property>
  <property fmtid="{D5CDD505-2E9C-101B-9397-08002B2CF9AE}" pid="4" name="MSIP_Label_90c2fedb-0da6-4717-8531-d16a1b9930f4_Method">
    <vt:lpwstr>Standard</vt:lpwstr>
  </property>
  <property fmtid="{D5CDD505-2E9C-101B-9397-08002B2CF9AE}" pid="5" name="MSIP_Label_90c2fedb-0da6-4717-8531-d16a1b9930f4_Name">
    <vt:lpwstr>90c2fedb-0da6-4717-8531-d16a1b9930f4</vt:lpwstr>
  </property>
  <property fmtid="{D5CDD505-2E9C-101B-9397-08002B2CF9AE}" pid="6" name="MSIP_Label_90c2fedb-0da6-4717-8531-d16a1b9930f4_SiteId">
    <vt:lpwstr>45597f60-6e37-4be7-acfb-4c9e23b261ea</vt:lpwstr>
  </property>
  <property fmtid="{D5CDD505-2E9C-101B-9397-08002B2CF9AE}" pid="7" name="MSIP_Label_90c2fedb-0da6-4717-8531-d16a1b9930f4_ActionId">
    <vt:lpwstr>5752df4e-1593-4fb5-aeb3-0cb1ef636872</vt:lpwstr>
  </property>
  <property fmtid="{D5CDD505-2E9C-101B-9397-08002B2CF9AE}" pid="8" name="MSIP_Label_90c2fedb-0da6-4717-8531-d16a1b9930f4_ContentBits">
    <vt:lpwstr>0</vt:lpwstr>
  </property>
  <property fmtid="{D5CDD505-2E9C-101B-9397-08002B2CF9AE}" pid="9" name="Sensitivity">
    <vt:lpwstr>Internal</vt:lpwstr>
  </property>
</Properties>
</file>